
<file path=[Content_Types].xml><?xml version="1.0" encoding="utf-8"?>
<Types xmlns="http://schemas.openxmlformats.org/package/2006/content-types">
  <Default Extension="png" ContentType="image/png"/>
  <Default Extension="bin" ContentType="application/vnd.openxmlformats-officedocument.oleObject"/>
  <Default Extension="vsd" ContentType="application/vnd.visio"/>
  <Default Extension="jpeg" ContentType="image/jpeg"/>
  <Default Extension="wmf" ContentType="image/x-wmf"/>
  <Default Extension="emf" ContentType="image/x-emf"/>
  <Default Extension="rels" ContentType="application/vnd.openxmlformats-package.relationships+xml"/>
  <Default Extension="xml" ContentType="application/xml"/>
  <Default Extension="vml" ContentType="application/vnd.openxmlformats-officedocument.vmlDrawi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78.xml" ContentType="application/vnd.openxmlformats-officedocument.presentationml.slide+xml"/>
  <Override PartName="/ppt/slides/slide479.xml" ContentType="application/vnd.openxmlformats-officedocument.presentationml.slide+xml"/>
  <Override PartName="/ppt/slides/slide480.xml" ContentType="application/vnd.openxmlformats-officedocument.presentationml.slide+xml"/>
  <Override PartName="/ppt/slides/slide481.xml" ContentType="application/vnd.openxmlformats-officedocument.presentationml.slide+xml"/>
  <Override PartName="/ppt/slides/slide482.xml" ContentType="application/vnd.openxmlformats-officedocument.presentationml.slide+xml"/>
  <Override PartName="/ppt/slides/slide483.xml" ContentType="application/vnd.openxmlformats-officedocument.presentationml.slide+xml"/>
  <Override PartName="/ppt/slides/slide484.xml" ContentType="application/vnd.openxmlformats-officedocument.presentationml.slide+xml"/>
  <Override PartName="/ppt/slides/slide485.xml" ContentType="application/vnd.openxmlformats-officedocument.presentationml.slide+xml"/>
  <Override PartName="/ppt/slides/slide486.xml" ContentType="application/vnd.openxmlformats-officedocument.presentationml.slide+xml"/>
  <Override PartName="/ppt/slides/slide487.xml" ContentType="application/vnd.openxmlformats-officedocument.presentationml.slide+xml"/>
  <Override PartName="/ppt/slides/slide488.xml" ContentType="application/vnd.openxmlformats-officedocument.presentationml.slide+xml"/>
  <Override PartName="/ppt/slides/slide489.xml" ContentType="application/vnd.openxmlformats-officedocument.presentationml.slide+xml"/>
  <Override PartName="/ppt/slides/slide490.xml" ContentType="application/vnd.openxmlformats-officedocument.presentationml.slide+xml"/>
  <Override PartName="/ppt/slides/slide491.xml" ContentType="application/vnd.openxmlformats-officedocument.presentationml.slide+xml"/>
  <Override PartName="/ppt/slides/slide492.xml" ContentType="application/vnd.openxmlformats-officedocument.presentationml.slide+xml"/>
  <Override PartName="/ppt/slides/slide493.xml" ContentType="application/vnd.openxmlformats-officedocument.presentationml.slide+xml"/>
  <Override PartName="/ppt/slides/slide494.xml" ContentType="application/vnd.openxmlformats-officedocument.presentationml.slide+xml"/>
  <Override PartName="/ppt/slides/slide495.xml" ContentType="application/vnd.openxmlformats-officedocument.presentationml.slide+xml"/>
  <Override PartName="/ppt/slides/slide496.xml" ContentType="application/vnd.openxmlformats-officedocument.presentationml.slide+xml"/>
  <Override PartName="/ppt/slides/slide497.xml" ContentType="application/vnd.openxmlformats-officedocument.presentationml.slide+xml"/>
  <Override PartName="/ppt/slides/slide498.xml" ContentType="application/vnd.openxmlformats-officedocument.presentationml.slide+xml"/>
  <Override PartName="/ppt/slides/slide499.xml" ContentType="application/vnd.openxmlformats-officedocument.presentationml.slide+xml"/>
  <Override PartName="/ppt/slides/slide500.xml" ContentType="application/vnd.openxmlformats-officedocument.presentationml.slide+xml"/>
  <Override PartName="/ppt/slides/slide501.xml" ContentType="application/vnd.openxmlformats-officedocument.presentationml.slide+xml"/>
  <Override PartName="/ppt/slides/slide502.xml" ContentType="application/vnd.openxmlformats-officedocument.presentationml.slide+xml"/>
  <Override PartName="/ppt/slides/slide503.xml" ContentType="application/vnd.openxmlformats-officedocument.presentationml.slide+xml"/>
  <Override PartName="/ppt/slides/slide504.xml" ContentType="application/vnd.openxmlformats-officedocument.presentationml.slide+xml"/>
  <Override PartName="/ppt/slides/slide505.xml" ContentType="application/vnd.openxmlformats-officedocument.presentationml.slide+xml"/>
  <Override PartName="/ppt/slides/slide506.xml" ContentType="application/vnd.openxmlformats-officedocument.presentationml.slide+xml"/>
  <Override PartName="/ppt/slides/slide507.xml" ContentType="application/vnd.openxmlformats-officedocument.presentationml.slide+xml"/>
  <Override PartName="/ppt/slides/slide508.xml" ContentType="application/vnd.openxmlformats-officedocument.presentationml.slide+xml"/>
  <Override PartName="/ppt/slides/slide509.xml" ContentType="application/vnd.openxmlformats-officedocument.presentationml.slide+xml"/>
  <Override PartName="/ppt/slides/slide510.xml" ContentType="application/vnd.openxmlformats-officedocument.presentationml.slide+xml"/>
  <Override PartName="/ppt/slides/slide511.xml" ContentType="application/vnd.openxmlformats-officedocument.presentationml.slide+xml"/>
  <Override PartName="/ppt/slides/slide512.xml" ContentType="application/vnd.openxmlformats-officedocument.presentationml.slide+xml"/>
  <Override PartName="/ppt/slides/slide513.xml" ContentType="application/vnd.openxmlformats-officedocument.presentationml.slide+xml"/>
  <Override PartName="/ppt/slides/slide514.xml" ContentType="application/vnd.openxmlformats-officedocument.presentationml.slide+xml"/>
  <Override PartName="/ppt/slides/slide515.xml" ContentType="application/vnd.openxmlformats-officedocument.presentationml.slide+xml"/>
  <Override PartName="/ppt/slides/slide516.xml" ContentType="application/vnd.openxmlformats-officedocument.presentationml.slide+xml"/>
  <Override PartName="/ppt/slides/slide517.xml" ContentType="application/vnd.openxmlformats-officedocument.presentationml.slide+xml"/>
  <Override PartName="/ppt/slides/slide518.xml" ContentType="application/vnd.openxmlformats-officedocument.presentationml.slide+xml"/>
  <Override PartName="/ppt/slides/slide519.xml" ContentType="application/vnd.openxmlformats-officedocument.presentationml.slide+xml"/>
  <Override PartName="/ppt/slides/slide520.xml" ContentType="application/vnd.openxmlformats-officedocument.presentationml.slide+xml"/>
  <Override PartName="/ppt/slides/slide521.xml" ContentType="application/vnd.openxmlformats-officedocument.presentationml.slide+xml"/>
  <Override PartName="/ppt/slides/slide522.xml" ContentType="application/vnd.openxmlformats-officedocument.presentationml.slide+xml"/>
  <Override PartName="/ppt/slides/slide523.xml" ContentType="application/vnd.openxmlformats-officedocument.presentationml.slide+xml"/>
  <Override PartName="/ppt/slides/slide524.xml" ContentType="application/vnd.openxmlformats-officedocument.presentationml.slide+xml"/>
  <Override PartName="/ppt/slides/slide525.xml" ContentType="application/vnd.openxmlformats-officedocument.presentationml.slide+xml"/>
  <Override PartName="/ppt/slides/slide526.xml" ContentType="application/vnd.openxmlformats-officedocument.presentationml.slide+xml"/>
  <Override PartName="/ppt/slides/slide527.xml" ContentType="application/vnd.openxmlformats-officedocument.presentationml.slide+xml"/>
  <Override PartName="/ppt/slides/slide528.xml" ContentType="application/vnd.openxmlformats-officedocument.presentationml.slide+xml"/>
  <Override PartName="/ppt/slides/slide529.xml" ContentType="application/vnd.openxmlformats-officedocument.presentationml.slide+xml"/>
  <Override PartName="/ppt/slides/slide530.xml" ContentType="application/vnd.openxmlformats-officedocument.presentationml.slide+xml"/>
  <Override PartName="/ppt/slides/slide531.xml" ContentType="application/vnd.openxmlformats-officedocument.presentationml.slide+xml"/>
  <Override PartName="/ppt/slides/slide532.xml" ContentType="application/vnd.openxmlformats-officedocument.presentationml.slide+xml"/>
  <Override PartName="/ppt/slides/slide533.xml" ContentType="application/vnd.openxmlformats-officedocument.presentationml.slide+xml"/>
  <Override PartName="/ppt/slides/slide534.xml" ContentType="application/vnd.openxmlformats-officedocument.presentationml.slide+xml"/>
  <Override PartName="/ppt/slides/slide535.xml" ContentType="application/vnd.openxmlformats-officedocument.presentationml.slide+xml"/>
  <Override PartName="/ppt/slides/slide536.xml" ContentType="application/vnd.openxmlformats-officedocument.presentationml.slide+xml"/>
  <Override PartName="/ppt/slides/slide537.xml" ContentType="application/vnd.openxmlformats-officedocument.presentationml.slide+xml"/>
  <Override PartName="/ppt/slides/slide538.xml" ContentType="application/vnd.openxmlformats-officedocument.presentationml.slide+xml"/>
  <Override PartName="/ppt/slides/slide539.xml" ContentType="application/vnd.openxmlformats-officedocument.presentationml.slide+xml"/>
  <Override PartName="/ppt/slides/slide540.xml" ContentType="application/vnd.openxmlformats-officedocument.presentationml.slide+xml"/>
  <Override PartName="/ppt/slides/slide541.xml" ContentType="application/vnd.openxmlformats-officedocument.presentationml.slide+xml"/>
  <Override PartName="/ppt/slides/slide542.xml" ContentType="application/vnd.openxmlformats-officedocument.presentationml.slide+xml"/>
  <Override PartName="/ppt/slides/slide543.xml" ContentType="application/vnd.openxmlformats-officedocument.presentationml.slide+xml"/>
  <Override PartName="/ppt/slides/slide544.xml" ContentType="application/vnd.openxmlformats-officedocument.presentationml.slide+xml"/>
  <Override PartName="/ppt/slides/slide545.xml" ContentType="application/vnd.openxmlformats-officedocument.presentationml.slide+xml"/>
  <Override PartName="/ppt/slides/slide546.xml" ContentType="application/vnd.openxmlformats-officedocument.presentationml.slide+xml"/>
  <Override PartName="/ppt/slides/slide547.xml" ContentType="application/vnd.openxmlformats-officedocument.presentationml.slide+xml"/>
  <Override PartName="/ppt/slides/slide548.xml" ContentType="application/vnd.openxmlformats-officedocument.presentationml.slide+xml"/>
  <Override PartName="/ppt/slides/slide549.xml" ContentType="application/vnd.openxmlformats-officedocument.presentationml.slide+xml"/>
  <Override PartName="/ppt/slides/slide550.xml" ContentType="application/vnd.openxmlformats-officedocument.presentationml.slide+xml"/>
  <Override PartName="/ppt/slides/slide551.xml" ContentType="application/vnd.openxmlformats-officedocument.presentationml.slide+xml"/>
  <Override PartName="/ppt/slides/slide552.xml" ContentType="application/vnd.openxmlformats-officedocument.presentationml.slide+xml"/>
  <Override PartName="/ppt/slides/slide553.xml" ContentType="application/vnd.openxmlformats-officedocument.presentationml.slide+xml"/>
  <Override PartName="/ppt/slides/slide554.xml" ContentType="application/vnd.openxmlformats-officedocument.presentationml.slide+xml"/>
  <Override PartName="/ppt/slides/slide555.xml" ContentType="application/vnd.openxmlformats-officedocument.presentationml.slide+xml"/>
  <Override PartName="/ppt/slides/slide556.xml" ContentType="application/vnd.openxmlformats-officedocument.presentationml.slide+xml"/>
  <Override PartName="/ppt/slides/slide557.xml" ContentType="application/vnd.openxmlformats-officedocument.presentationml.slide+xml"/>
  <Override PartName="/ppt/slides/slide558.xml" ContentType="application/vnd.openxmlformats-officedocument.presentationml.slide+xml"/>
  <Override PartName="/ppt/slides/slide559.xml" ContentType="application/vnd.openxmlformats-officedocument.presentationml.slide+xml"/>
  <Override PartName="/ppt/slides/slide560.xml" ContentType="application/vnd.openxmlformats-officedocument.presentationml.slide+xml"/>
  <Override PartName="/ppt/slides/slide561.xml" ContentType="application/vnd.openxmlformats-officedocument.presentationml.slide+xml"/>
  <Override PartName="/ppt/slides/slide562.xml" ContentType="application/vnd.openxmlformats-officedocument.presentationml.slide+xml"/>
  <Override PartName="/ppt/slides/slide563.xml" ContentType="application/vnd.openxmlformats-officedocument.presentationml.slide+xml"/>
  <Override PartName="/ppt/slides/slide564.xml" ContentType="application/vnd.openxmlformats-officedocument.presentationml.slide+xml"/>
  <Override PartName="/ppt/slides/slide565.xml" ContentType="application/vnd.openxmlformats-officedocument.presentationml.slide+xml"/>
  <Override PartName="/ppt/slides/slide566.xml" ContentType="application/vnd.openxmlformats-officedocument.presentationml.slide+xml"/>
  <Override PartName="/ppt/slides/slide567.xml" ContentType="application/vnd.openxmlformats-officedocument.presentationml.slide+xml"/>
  <Override PartName="/ppt/slides/slide568.xml" ContentType="application/vnd.openxmlformats-officedocument.presentationml.slide+xml"/>
  <Override PartName="/ppt/slides/slide569.xml" ContentType="application/vnd.openxmlformats-officedocument.presentationml.slide+xml"/>
  <Override PartName="/ppt/slides/slide570.xml" ContentType="application/vnd.openxmlformats-officedocument.presentationml.slide+xml"/>
  <Override PartName="/ppt/slides/slide571.xml" ContentType="application/vnd.openxmlformats-officedocument.presentationml.slide+xml"/>
  <Override PartName="/ppt/slides/slide572.xml" ContentType="application/vnd.openxmlformats-officedocument.presentationml.slide+xml"/>
  <Override PartName="/ppt/slides/slide573.xml" ContentType="application/vnd.openxmlformats-officedocument.presentationml.slide+xml"/>
  <Override PartName="/ppt/slides/slide574.xml" ContentType="application/vnd.openxmlformats-officedocument.presentationml.slide+xml"/>
  <Override PartName="/ppt/slides/slide575.xml" ContentType="application/vnd.openxmlformats-officedocument.presentationml.slide+xml"/>
  <Override PartName="/ppt/slides/slide576.xml" ContentType="application/vnd.openxmlformats-officedocument.presentationml.slide+xml"/>
  <Override PartName="/ppt/slides/slide577.xml" ContentType="application/vnd.openxmlformats-officedocument.presentationml.slide+xml"/>
  <Override PartName="/ppt/slides/slide578.xml" ContentType="application/vnd.openxmlformats-officedocument.presentationml.slide+xml"/>
  <Override PartName="/ppt/slides/slide579.xml" ContentType="application/vnd.openxmlformats-officedocument.presentationml.slide+xml"/>
  <Override PartName="/ppt/slides/slide580.xml" ContentType="application/vnd.openxmlformats-officedocument.presentationml.slide+xml"/>
  <Override PartName="/ppt/slides/slide581.xml" ContentType="application/vnd.openxmlformats-officedocument.presentationml.slide+xml"/>
  <Override PartName="/ppt/slides/slide582.xml" ContentType="application/vnd.openxmlformats-officedocument.presentationml.slide+xml"/>
  <Override PartName="/ppt/slides/slide583.xml" ContentType="application/vnd.openxmlformats-officedocument.presentationml.slide+xml"/>
  <Override PartName="/ppt/slides/slide584.xml" ContentType="application/vnd.openxmlformats-officedocument.presentationml.slide+xml"/>
  <Override PartName="/ppt/slides/slide585.xml" ContentType="application/vnd.openxmlformats-officedocument.presentationml.slide+xml"/>
  <Override PartName="/ppt/slides/slide586.xml" ContentType="application/vnd.openxmlformats-officedocument.presentationml.slide+xml"/>
  <Override PartName="/ppt/slides/slide587.xml" ContentType="application/vnd.openxmlformats-officedocument.presentationml.slide+xml"/>
  <Override PartName="/ppt/slides/slide588.xml" ContentType="application/vnd.openxmlformats-officedocument.presentationml.slide+xml"/>
  <Override PartName="/ppt/slides/slide589.xml" ContentType="application/vnd.openxmlformats-officedocument.presentationml.slide+xml"/>
  <Override PartName="/ppt/slides/slide590.xml" ContentType="application/vnd.openxmlformats-officedocument.presentationml.slide+xml"/>
  <Override PartName="/ppt/slides/slide591.xml" ContentType="application/vnd.openxmlformats-officedocument.presentationml.slide+xml"/>
  <Override PartName="/ppt/slides/slide592.xml" ContentType="application/vnd.openxmlformats-officedocument.presentationml.slide+xml"/>
  <Override PartName="/ppt/slides/slide593.xml" ContentType="application/vnd.openxmlformats-officedocument.presentationml.slide+xml"/>
  <Override PartName="/ppt/slides/slide594.xml" ContentType="application/vnd.openxmlformats-officedocument.presentationml.slide+xml"/>
  <Override PartName="/ppt/slides/slide595.xml" ContentType="application/vnd.openxmlformats-officedocument.presentationml.slide+xml"/>
  <Override PartName="/ppt/slides/slide596.xml" ContentType="application/vnd.openxmlformats-officedocument.presentationml.slide+xml"/>
  <Override PartName="/ppt/slides/slide597.xml" ContentType="application/vnd.openxmlformats-officedocument.presentationml.slide+xml"/>
  <Override PartName="/ppt/slides/slide598.xml" ContentType="application/vnd.openxmlformats-officedocument.presentationml.slide+xml"/>
  <Override PartName="/ppt/slides/slide599.xml" ContentType="application/vnd.openxmlformats-officedocument.presentationml.slide+xml"/>
  <Override PartName="/ppt/slides/slide60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72" r:id="rId1"/>
    <p:sldMasterId id="2147483684" r:id="rId2"/>
    <p:sldMasterId id="2147483696" r:id="rId3"/>
    <p:sldMasterId id="2147483708" r:id="rId4"/>
  </p:sldMasterIdLst>
  <p:notesMasterIdLst>
    <p:notesMasterId r:id="rId605"/>
  </p:notesMasterIdLst>
  <p:sldIdLst>
    <p:sldId id="856" r:id="rId5"/>
    <p:sldId id="813" r:id="rId6"/>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 id="308" r:id="rId59"/>
    <p:sldId id="309" r:id="rId60"/>
    <p:sldId id="310" r:id="rId61"/>
    <p:sldId id="311" r:id="rId62"/>
    <p:sldId id="312" r:id="rId63"/>
    <p:sldId id="313" r:id="rId64"/>
    <p:sldId id="314" r:id="rId65"/>
    <p:sldId id="315" r:id="rId66"/>
    <p:sldId id="316" r:id="rId67"/>
    <p:sldId id="317" r:id="rId68"/>
    <p:sldId id="318" r:id="rId69"/>
    <p:sldId id="319" r:id="rId70"/>
    <p:sldId id="320" r:id="rId71"/>
    <p:sldId id="321" r:id="rId72"/>
    <p:sldId id="322" r:id="rId73"/>
    <p:sldId id="323" r:id="rId74"/>
    <p:sldId id="324" r:id="rId75"/>
    <p:sldId id="325" r:id="rId76"/>
    <p:sldId id="326" r:id="rId77"/>
    <p:sldId id="327" r:id="rId78"/>
    <p:sldId id="328" r:id="rId79"/>
    <p:sldId id="329" r:id="rId80"/>
    <p:sldId id="330" r:id="rId81"/>
    <p:sldId id="331" r:id="rId82"/>
    <p:sldId id="332" r:id="rId83"/>
    <p:sldId id="333" r:id="rId84"/>
    <p:sldId id="334" r:id="rId85"/>
    <p:sldId id="335" r:id="rId86"/>
    <p:sldId id="336" r:id="rId87"/>
    <p:sldId id="337" r:id="rId88"/>
    <p:sldId id="338" r:id="rId89"/>
    <p:sldId id="339" r:id="rId90"/>
    <p:sldId id="340" r:id="rId91"/>
    <p:sldId id="341" r:id="rId92"/>
    <p:sldId id="342" r:id="rId93"/>
    <p:sldId id="343" r:id="rId94"/>
    <p:sldId id="344" r:id="rId95"/>
    <p:sldId id="345" r:id="rId96"/>
    <p:sldId id="346" r:id="rId97"/>
    <p:sldId id="347" r:id="rId98"/>
    <p:sldId id="348" r:id="rId99"/>
    <p:sldId id="349" r:id="rId100"/>
    <p:sldId id="350" r:id="rId101"/>
    <p:sldId id="351" r:id="rId102"/>
    <p:sldId id="352" r:id="rId103"/>
    <p:sldId id="353" r:id="rId104"/>
    <p:sldId id="354" r:id="rId105"/>
    <p:sldId id="355" r:id="rId106"/>
    <p:sldId id="356" r:id="rId107"/>
    <p:sldId id="357" r:id="rId108"/>
    <p:sldId id="358" r:id="rId109"/>
    <p:sldId id="359" r:id="rId110"/>
    <p:sldId id="360" r:id="rId111"/>
    <p:sldId id="361" r:id="rId112"/>
    <p:sldId id="362" r:id="rId113"/>
    <p:sldId id="363" r:id="rId114"/>
    <p:sldId id="364" r:id="rId115"/>
    <p:sldId id="365" r:id="rId116"/>
    <p:sldId id="366" r:id="rId117"/>
    <p:sldId id="367" r:id="rId118"/>
    <p:sldId id="368" r:id="rId119"/>
    <p:sldId id="369" r:id="rId120"/>
    <p:sldId id="370" r:id="rId121"/>
    <p:sldId id="371" r:id="rId122"/>
    <p:sldId id="372" r:id="rId123"/>
    <p:sldId id="373" r:id="rId124"/>
    <p:sldId id="374" r:id="rId125"/>
    <p:sldId id="375" r:id="rId126"/>
    <p:sldId id="376" r:id="rId127"/>
    <p:sldId id="377" r:id="rId128"/>
    <p:sldId id="378" r:id="rId129"/>
    <p:sldId id="379" r:id="rId130"/>
    <p:sldId id="380" r:id="rId131"/>
    <p:sldId id="381" r:id="rId132"/>
    <p:sldId id="382" r:id="rId133"/>
    <p:sldId id="383" r:id="rId134"/>
    <p:sldId id="384" r:id="rId135"/>
    <p:sldId id="385" r:id="rId136"/>
    <p:sldId id="386" r:id="rId137"/>
    <p:sldId id="387" r:id="rId138"/>
    <p:sldId id="388" r:id="rId139"/>
    <p:sldId id="389" r:id="rId140"/>
    <p:sldId id="390" r:id="rId141"/>
    <p:sldId id="391" r:id="rId142"/>
    <p:sldId id="392" r:id="rId143"/>
    <p:sldId id="393" r:id="rId144"/>
    <p:sldId id="394" r:id="rId145"/>
    <p:sldId id="395" r:id="rId146"/>
    <p:sldId id="396" r:id="rId147"/>
    <p:sldId id="397" r:id="rId148"/>
    <p:sldId id="398" r:id="rId149"/>
    <p:sldId id="399" r:id="rId150"/>
    <p:sldId id="400" r:id="rId151"/>
    <p:sldId id="402" r:id="rId152"/>
    <p:sldId id="403" r:id="rId153"/>
    <p:sldId id="404" r:id="rId154"/>
    <p:sldId id="814" r:id="rId155"/>
    <p:sldId id="815" r:id="rId156"/>
    <p:sldId id="816" r:id="rId157"/>
    <p:sldId id="817" r:id="rId158"/>
    <p:sldId id="818" r:id="rId159"/>
    <p:sldId id="819" r:id="rId160"/>
    <p:sldId id="820" r:id="rId161"/>
    <p:sldId id="821" r:id="rId162"/>
    <p:sldId id="822" r:id="rId163"/>
    <p:sldId id="823" r:id="rId164"/>
    <p:sldId id="824" r:id="rId165"/>
    <p:sldId id="825" r:id="rId166"/>
    <p:sldId id="826" r:id="rId167"/>
    <p:sldId id="827" r:id="rId168"/>
    <p:sldId id="828" r:id="rId169"/>
    <p:sldId id="829" r:id="rId170"/>
    <p:sldId id="830" r:id="rId171"/>
    <p:sldId id="831" r:id="rId172"/>
    <p:sldId id="832" r:id="rId173"/>
    <p:sldId id="833" r:id="rId174"/>
    <p:sldId id="834" r:id="rId175"/>
    <p:sldId id="835" r:id="rId176"/>
    <p:sldId id="836" r:id="rId177"/>
    <p:sldId id="837" r:id="rId178"/>
    <p:sldId id="838" r:id="rId179"/>
    <p:sldId id="839" r:id="rId180"/>
    <p:sldId id="840" r:id="rId181"/>
    <p:sldId id="841" r:id="rId182"/>
    <p:sldId id="842" r:id="rId183"/>
    <p:sldId id="843" r:id="rId184"/>
    <p:sldId id="844" r:id="rId185"/>
    <p:sldId id="845" r:id="rId186"/>
    <p:sldId id="846" r:id="rId187"/>
    <p:sldId id="847" r:id="rId188"/>
    <p:sldId id="848" r:id="rId189"/>
    <p:sldId id="849" r:id="rId190"/>
    <p:sldId id="850" r:id="rId191"/>
    <p:sldId id="851" r:id="rId192"/>
    <p:sldId id="852" r:id="rId193"/>
    <p:sldId id="853" r:id="rId194"/>
    <p:sldId id="854" r:id="rId195"/>
    <p:sldId id="855" r:id="rId196"/>
    <p:sldId id="405" r:id="rId197"/>
    <p:sldId id="406" r:id="rId198"/>
    <p:sldId id="407" r:id="rId199"/>
    <p:sldId id="408" r:id="rId200"/>
    <p:sldId id="409" r:id="rId201"/>
    <p:sldId id="410" r:id="rId202"/>
    <p:sldId id="411" r:id="rId203"/>
    <p:sldId id="412" r:id="rId204"/>
    <p:sldId id="413" r:id="rId205"/>
    <p:sldId id="414" r:id="rId206"/>
    <p:sldId id="415" r:id="rId207"/>
    <p:sldId id="416" r:id="rId208"/>
    <p:sldId id="417" r:id="rId209"/>
    <p:sldId id="418" r:id="rId210"/>
    <p:sldId id="419" r:id="rId211"/>
    <p:sldId id="420" r:id="rId212"/>
    <p:sldId id="421" r:id="rId213"/>
    <p:sldId id="422" r:id="rId214"/>
    <p:sldId id="423" r:id="rId215"/>
    <p:sldId id="424" r:id="rId216"/>
    <p:sldId id="425" r:id="rId217"/>
    <p:sldId id="426" r:id="rId218"/>
    <p:sldId id="427" r:id="rId219"/>
    <p:sldId id="428" r:id="rId220"/>
    <p:sldId id="429" r:id="rId221"/>
    <p:sldId id="430" r:id="rId222"/>
    <p:sldId id="431" r:id="rId223"/>
    <p:sldId id="432" r:id="rId224"/>
    <p:sldId id="433" r:id="rId225"/>
    <p:sldId id="434" r:id="rId226"/>
    <p:sldId id="435" r:id="rId227"/>
    <p:sldId id="436" r:id="rId228"/>
    <p:sldId id="437" r:id="rId229"/>
    <p:sldId id="438" r:id="rId230"/>
    <p:sldId id="439" r:id="rId231"/>
    <p:sldId id="440" r:id="rId232"/>
    <p:sldId id="441" r:id="rId233"/>
    <p:sldId id="442" r:id="rId234"/>
    <p:sldId id="443" r:id="rId235"/>
    <p:sldId id="444" r:id="rId236"/>
    <p:sldId id="445" r:id="rId237"/>
    <p:sldId id="446" r:id="rId238"/>
    <p:sldId id="447" r:id="rId239"/>
    <p:sldId id="448" r:id="rId240"/>
    <p:sldId id="449" r:id="rId241"/>
    <p:sldId id="450" r:id="rId242"/>
    <p:sldId id="451" r:id="rId243"/>
    <p:sldId id="452" r:id="rId244"/>
    <p:sldId id="453" r:id="rId245"/>
    <p:sldId id="454" r:id="rId246"/>
    <p:sldId id="455" r:id="rId247"/>
    <p:sldId id="456" r:id="rId248"/>
    <p:sldId id="457" r:id="rId249"/>
    <p:sldId id="458" r:id="rId250"/>
    <p:sldId id="459" r:id="rId251"/>
    <p:sldId id="460" r:id="rId252"/>
    <p:sldId id="461" r:id="rId253"/>
    <p:sldId id="462" r:id="rId254"/>
    <p:sldId id="463" r:id="rId255"/>
    <p:sldId id="464" r:id="rId256"/>
    <p:sldId id="465" r:id="rId257"/>
    <p:sldId id="466" r:id="rId258"/>
    <p:sldId id="467" r:id="rId259"/>
    <p:sldId id="468" r:id="rId260"/>
    <p:sldId id="469" r:id="rId261"/>
    <p:sldId id="470" r:id="rId262"/>
    <p:sldId id="471" r:id="rId263"/>
    <p:sldId id="472" r:id="rId264"/>
    <p:sldId id="473" r:id="rId265"/>
    <p:sldId id="474" r:id="rId266"/>
    <p:sldId id="475" r:id="rId267"/>
    <p:sldId id="476" r:id="rId268"/>
    <p:sldId id="477" r:id="rId269"/>
    <p:sldId id="478" r:id="rId270"/>
    <p:sldId id="479" r:id="rId271"/>
    <p:sldId id="480" r:id="rId272"/>
    <p:sldId id="481" r:id="rId273"/>
    <p:sldId id="482" r:id="rId274"/>
    <p:sldId id="483" r:id="rId275"/>
    <p:sldId id="484" r:id="rId276"/>
    <p:sldId id="485" r:id="rId277"/>
    <p:sldId id="486" r:id="rId278"/>
    <p:sldId id="487" r:id="rId279"/>
    <p:sldId id="488" r:id="rId280"/>
    <p:sldId id="489" r:id="rId281"/>
    <p:sldId id="490" r:id="rId282"/>
    <p:sldId id="491" r:id="rId283"/>
    <p:sldId id="492" r:id="rId284"/>
    <p:sldId id="493" r:id="rId285"/>
    <p:sldId id="494" r:id="rId286"/>
    <p:sldId id="495" r:id="rId287"/>
    <p:sldId id="496" r:id="rId288"/>
    <p:sldId id="497" r:id="rId289"/>
    <p:sldId id="498" r:id="rId290"/>
    <p:sldId id="499" r:id="rId291"/>
    <p:sldId id="500" r:id="rId292"/>
    <p:sldId id="501" r:id="rId293"/>
    <p:sldId id="502" r:id="rId294"/>
    <p:sldId id="503" r:id="rId295"/>
    <p:sldId id="504" r:id="rId296"/>
    <p:sldId id="505" r:id="rId297"/>
    <p:sldId id="506" r:id="rId298"/>
    <p:sldId id="507" r:id="rId299"/>
    <p:sldId id="508" r:id="rId300"/>
    <p:sldId id="509" r:id="rId301"/>
    <p:sldId id="510" r:id="rId302"/>
    <p:sldId id="511" r:id="rId303"/>
    <p:sldId id="512" r:id="rId304"/>
    <p:sldId id="513" r:id="rId305"/>
    <p:sldId id="514" r:id="rId306"/>
    <p:sldId id="515" r:id="rId307"/>
    <p:sldId id="516" r:id="rId308"/>
    <p:sldId id="517" r:id="rId309"/>
    <p:sldId id="518" r:id="rId310"/>
    <p:sldId id="519" r:id="rId311"/>
    <p:sldId id="520" r:id="rId312"/>
    <p:sldId id="521" r:id="rId313"/>
    <p:sldId id="522" r:id="rId314"/>
    <p:sldId id="523" r:id="rId315"/>
    <p:sldId id="524" r:id="rId316"/>
    <p:sldId id="525" r:id="rId317"/>
    <p:sldId id="526" r:id="rId318"/>
    <p:sldId id="527" r:id="rId319"/>
    <p:sldId id="528" r:id="rId320"/>
    <p:sldId id="529" r:id="rId321"/>
    <p:sldId id="530" r:id="rId322"/>
    <p:sldId id="531" r:id="rId323"/>
    <p:sldId id="532" r:id="rId324"/>
    <p:sldId id="533" r:id="rId325"/>
    <p:sldId id="534" r:id="rId326"/>
    <p:sldId id="535" r:id="rId327"/>
    <p:sldId id="536" r:id="rId328"/>
    <p:sldId id="537" r:id="rId329"/>
    <p:sldId id="538" r:id="rId330"/>
    <p:sldId id="539" r:id="rId331"/>
    <p:sldId id="540" r:id="rId332"/>
    <p:sldId id="541" r:id="rId333"/>
    <p:sldId id="542" r:id="rId334"/>
    <p:sldId id="543" r:id="rId335"/>
    <p:sldId id="544" r:id="rId336"/>
    <p:sldId id="545" r:id="rId337"/>
    <p:sldId id="546" r:id="rId338"/>
    <p:sldId id="547" r:id="rId339"/>
    <p:sldId id="548" r:id="rId340"/>
    <p:sldId id="549" r:id="rId341"/>
    <p:sldId id="550" r:id="rId342"/>
    <p:sldId id="551" r:id="rId343"/>
    <p:sldId id="552" r:id="rId344"/>
    <p:sldId id="553" r:id="rId345"/>
    <p:sldId id="554" r:id="rId346"/>
    <p:sldId id="555" r:id="rId347"/>
    <p:sldId id="556" r:id="rId348"/>
    <p:sldId id="557" r:id="rId349"/>
    <p:sldId id="558" r:id="rId350"/>
    <p:sldId id="559" r:id="rId351"/>
    <p:sldId id="560" r:id="rId352"/>
    <p:sldId id="561" r:id="rId353"/>
    <p:sldId id="562" r:id="rId354"/>
    <p:sldId id="563" r:id="rId355"/>
    <p:sldId id="564" r:id="rId356"/>
    <p:sldId id="565" r:id="rId357"/>
    <p:sldId id="566" r:id="rId358"/>
    <p:sldId id="567" r:id="rId359"/>
    <p:sldId id="568" r:id="rId360"/>
    <p:sldId id="569" r:id="rId361"/>
    <p:sldId id="570" r:id="rId362"/>
    <p:sldId id="571" r:id="rId363"/>
    <p:sldId id="572" r:id="rId364"/>
    <p:sldId id="573" r:id="rId365"/>
    <p:sldId id="574" r:id="rId366"/>
    <p:sldId id="575" r:id="rId367"/>
    <p:sldId id="576" r:id="rId368"/>
    <p:sldId id="577" r:id="rId369"/>
    <p:sldId id="578" r:id="rId370"/>
    <p:sldId id="579" r:id="rId371"/>
    <p:sldId id="580" r:id="rId372"/>
    <p:sldId id="581" r:id="rId373"/>
    <p:sldId id="582" r:id="rId374"/>
    <p:sldId id="583" r:id="rId375"/>
    <p:sldId id="584" r:id="rId376"/>
    <p:sldId id="585" r:id="rId377"/>
    <p:sldId id="586" r:id="rId378"/>
    <p:sldId id="587" r:id="rId379"/>
    <p:sldId id="588" r:id="rId380"/>
    <p:sldId id="589" r:id="rId381"/>
    <p:sldId id="590" r:id="rId382"/>
    <p:sldId id="591" r:id="rId383"/>
    <p:sldId id="592" r:id="rId384"/>
    <p:sldId id="593" r:id="rId385"/>
    <p:sldId id="594" r:id="rId386"/>
    <p:sldId id="595" r:id="rId387"/>
    <p:sldId id="596" r:id="rId388"/>
    <p:sldId id="597" r:id="rId389"/>
    <p:sldId id="598" r:id="rId390"/>
    <p:sldId id="599" r:id="rId391"/>
    <p:sldId id="600" r:id="rId392"/>
    <p:sldId id="601" r:id="rId393"/>
    <p:sldId id="602" r:id="rId394"/>
    <p:sldId id="603" r:id="rId395"/>
    <p:sldId id="604" r:id="rId396"/>
    <p:sldId id="605" r:id="rId397"/>
    <p:sldId id="606" r:id="rId398"/>
    <p:sldId id="607" r:id="rId399"/>
    <p:sldId id="608" r:id="rId400"/>
    <p:sldId id="609" r:id="rId401"/>
    <p:sldId id="610" r:id="rId402"/>
    <p:sldId id="611" r:id="rId403"/>
    <p:sldId id="612" r:id="rId404"/>
    <p:sldId id="613" r:id="rId405"/>
    <p:sldId id="614" r:id="rId406"/>
    <p:sldId id="615" r:id="rId407"/>
    <p:sldId id="616" r:id="rId408"/>
    <p:sldId id="617" r:id="rId409"/>
    <p:sldId id="618" r:id="rId410"/>
    <p:sldId id="619" r:id="rId411"/>
    <p:sldId id="620" r:id="rId412"/>
    <p:sldId id="621" r:id="rId413"/>
    <p:sldId id="622" r:id="rId414"/>
    <p:sldId id="623" r:id="rId415"/>
    <p:sldId id="624" r:id="rId416"/>
    <p:sldId id="625" r:id="rId417"/>
    <p:sldId id="626" r:id="rId418"/>
    <p:sldId id="627" r:id="rId419"/>
    <p:sldId id="628" r:id="rId420"/>
    <p:sldId id="629" r:id="rId421"/>
    <p:sldId id="630" r:id="rId422"/>
    <p:sldId id="631" r:id="rId423"/>
    <p:sldId id="632" r:id="rId424"/>
    <p:sldId id="633" r:id="rId425"/>
    <p:sldId id="634" r:id="rId426"/>
    <p:sldId id="635" r:id="rId427"/>
    <p:sldId id="636" r:id="rId428"/>
    <p:sldId id="637" r:id="rId429"/>
    <p:sldId id="638" r:id="rId430"/>
    <p:sldId id="639" r:id="rId431"/>
    <p:sldId id="640" r:id="rId432"/>
    <p:sldId id="641" r:id="rId433"/>
    <p:sldId id="642" r:id="rId434"/>
    <p:sldId id="643" r:id="rId435"/>
    <p:sldId id="644" r:id="rId436"/>
    <p:sldId id="645" r:id="rId437"/>
    <p:sldId id="646" r:id="rId438"/>
    <p:sldId id="647" r:id="rId439"/>
    <p:sldId id="648" r:id="rId440"/>
    <p:sldId id="649" r:id="rId441"/>
    <p:sldId id="650" r:id="rId442"/>
    <p:sldId id="651" r:id="rId443"/>
    <p:sldId id="652" r:id="rId444"/>
    <p:sldId id="653" r:id="rId445"/>
    <p:sldId id="654" r:id="rId446"/>
    <p:sldId id="655" r:id="rId447"/>
    <p:sldId id="656" r:id="rId448"/>
    <p:sldId id="657" r:id="rId449"/>
    <p:sldId id="658" r:id="rId450"/>
    <p:sldId id="659" r:id="rId451"/>
    <p:sldId id="660" r:id="rId452"/>
    <p:sldId id="661" r:id="rId453"/>
    <p:sldId id="662" r:id="rId454"/>
    <p:sldId id="663" r:id="rId455"/>
    <p:sldId id="664" r:id="rId456"/>
    <p:sldId id="665" r:id="rId457"/>
    <p:sldId id="666" r:id="rId458"/>
    <p:sldId id="667" r:id="rId459"/>
    <p:sldId id="668" r:id="rId460"/>
    <p:sldId id="669" r:id="rId461"/>
    <p:sldId id="670" r:id="rId462"/>
    <p:sldId id="671" r:id="rId463"/>
    <p:sldId id="672" r:id="rId464"/>
    <p:sldId id="673" r:id="rId465"/>
    <p:sldId id="674" r:id="rId466"/>
    <p:sldId id="675" r:id="rId467"/>
    <p:sldId id="676" r:id="rId468"/>
    <p:sldId id="677" r:id="rId469"/>
    <p:sldId id="678" r:id="rId470"/>
    <p:sldId id="679" r:id="rId471"/>
    <p:sldId id="680" r:id="rId472"/>
    <p:sldId id="681" r:id="rId473"/>
    <p:sldId id="682" r:id="rId474"/>
    <p:sldId id="683" r:id="rId475"/>
    <p:sldId id="684" r:id="rId476"/>
    <p:sldId id="685" r:id="rId477"/>
    <p:sldId id="686" r:id="rId478"/>
    <p:sldId id="687" r:id="rId479"/>
    <p:sldId id="688" r:id="rId480"/>
    <p:sldId id="689" r:id="rId481"/>
    <p:sldId id="690" r:id="rId482"/>
    <p:sldId id="691" r:id="rId483"/>
    <p:sldId id="692" r:id="rId484"/>
    <p:sldId id="693" r:id="rId485"/>
    <p:sldId id="694" r:id="rId486"/>
    <p:sldId id="695" r:id="rId487"/>
    <p:sldId id="696" r:id="rId488"/>
    <p:sldId id="697" r:id="rId489"/>
    <p:sldId id="698" r:id="rId490"/>
    <p:sldId id="699" r:id="rId491"/>
    <p:sldId id="700" r:id="rId492"/>
    <p:sldId id="701" r:id="rId493"/>
    <p:sldId id="702" r:id="rId494"/>
    <p:sldId id="703" r:id="rId495"/>
    <p:sldId id="704" r:id="rId496"/>
    <p:sldId id="705" r:id="rId497"/>
    <p:sldId id="706" r:id="rId498"/>
    <p:sldId id="707" r:id="rId499"/>
    <p:sldId id="708" r:id="rId500"/>
    <p:sldId id="709" r:id="rId501"/>
    <p:sldId id="710" r:id="rId502"/>
    <p:sldId id="711" r:id="rId503"/>
    <p:sldId id="712" r:id="rId504"/>
    <p:sldId id="713" r:id="rId505"/>
    <p:sldId id="714" r:id="rId506"/>
    <p:sldId id="715" r:id="rId507"/>
    <p:sldId id="716" r:id="rId508"/>
    <p:sldId id="717" r:id="rId509"/>
    <p:sldId id="718" r:id="rId510"/>
    <p:sldId id="719" r:id="rId511"/>
    <p:sldId id="720" r:id="rId512"/>
    <p:sldId id="721" r:id="rId513"/>
    <p:sldId id="722" r:id="rId514"/>
    <p:sldId id="723" r:id="rId515"/>
    <p:sldId id="724" r:id="rId516"/>
    <p:sldId id="725" r:id="rId517"/>
    <p:sldId id="726" r:id="rId518"/>
    <p:sldId id="727" r:id="rId519"/>
    <p:sldId id="728" r:id="rId520"/>
    <p:sldId id="729" r:id="rId521"/>
    <p:sldId id="730" r:id="rId522"/>
    <p:sldId id="731" r:id="rId523"/>
    <p:sldId id="732" r:id="rId524"/>
    <p:sldId id="733" r:id="rId525"/>
    <p:sldId id="734" r:id="rId526"/>
    <p:sldId id="735" r:id="rId527"/>
    <p:sldId id="736" r:id="rId528"/>
    <p:sldId id="737" r:id="rId529"/>
    <p:sldId id="738" r:id="rId530"/>
    <p:sldId id="739" r:id="rId531"/>
    <p:sldId id="740" r:id="rId532"/>
    <p:sldId id="741" r:id="rId533"/>
    <p:sldId id="742" r:id="rId534"/>
    <p:sldId id="743" r:id="rId535"/>
    <p:sldId id="744" r:id="rId536"/>
    <p:sldId id="745" r:id="rId537"/>
    <p:sldId id="746" r:id="rId538"/>
    <p:sldId id="747" r:id="rId539"/>
    <p:sldId id="748" r:id="rId540"/>
    <p:sldId id="749" r:id="rId541"/>
    <p:sldId id="750" r:id="rId542"/>
    <p:sldId id="751" r:id="rId543"/>
    <p:sldId id="752" r:id="rId544"/>
    <p:sldId id="753" r:id="rId545"/>
    <p:sldId id="754" r:id="rId546"/>
    <p:sldId id="755" r:id="rId547"/>
    <p:sldId id="756" r:id="rId548"/>
    <p:sldId id="757" r:id="rId549"/>
    <p:sldId id="758" r:id="rId550"/>
    <p:sldId id="759" r:id="rId551"/>
    <p:sldId id="760" r:id="rId552"/>
    <p:sldId id="761" r:id="rId553"/>
    <p:sldId id="762" r:id="rId554"/>
    <p:sldId id="763" r:id="rId555"/>
    <p:sldId id="764" r:id="rId556"/>
    <p:sldId id="765" r:id="rId557"/>
    <p:sldId id="766" r:id="rId558"/>
    <p:sldId id="767" r:id="rId559"/>
    <p:sldId id="768" r:id="rId560"/>
    <p:sldId id="769" r:id="rId561"/>
    <p:sldId id="770" r:id="rId562"/>
    <p:sldId id="771" r:id="rId563"/>
    <p:sldId id="772" r:id="rId564"/>
    <p:sldId id="773" r:id="rId565"/>
    <p:sldId id="774" r:id="rId566"/>
    <p:sldId id="775" r:id="rId567"/>
    <p:sldId id="776" r:id="rId568"/>
    <p:sldId id="777" r:id="rId569"/>
    <p:sldId id="778" r:id="rId570"/>
    <p:sldId id="779" r:id="rId571"/>
    <p:sldId id="780" r:id="rId572"/>
    <p:sldId id="781" r:id="rId573"/>
    <p:sldId id="782" r:id="rId574"/>
    <p:sldId id="783" r:id="rId575"/>
    <p:sldId id="784" r:id="rId576"/>
    <p:sldId id="785" r:id="rId577"/>
    <p:sldId id="786" r:id="rId578"/>
    <p:sldId id="787" r:id="rId579"/>
    <p:sldId id="788" r:id="rId580"/>
    <p:sldId id="789" r:id="rId581"/>
    <p:sldId id="790" r:id="rId582"/>
    <p:sldId id="791" r:id="rId583"/>
    <p:sldId id="792" r:id="rId584"/>
    <p:sldId id="793" r:id="rId585"/>
    <p:sldId id="794" r:id="rId586"/>
    <p:sldId id="795" r:id="rId587"/>
    <p:sldId id="796" r:id="rId588"/>
    <p:sldId id="797" r:id="rId589"/>
    <p:sldId id="798" r:id="rId590"/>
    <p:sldId id="799" r:id="rId591"/>
    <p:sldId id="800" r:id="rId592"/>
    <p:sldId id="801" r:id="rId593"/>
    <p:sldId id="802" r:id="rId594"/>
    <p:sldId id="803" r:id="rId595"/>
    <p:sldId id="804" r:id="rId596"/>
    <p:sldId id="805" r:id="rId597"/>
    <p:sldId id="806" r:id="rId598"/>
    <p:sldId id="807" r:id="rId599"/>
    <p:sldId id="808" r:id="rId600"/>
    <p:sldId id="809" r:id="rId601"/>
    <p:sldId id="810" r:id="rId602"/>
    <p:sldId id="811" r:id="rId603"/>
    <p:sldId id="812" r:id="rId604"/>
  </p:sldIdLst>
  <p:sldSz cx="9144000" cy="6858000" type="screen4x3"/>
  <p:notesSz cx="6858000" cy="9144000"/>
  <p:defaultTex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vertBarState="maximized">
    <p:restoredLeft sz="15620"/>
    <p:restoredTop sz="94660"/>
  </p:normalViewPr>
  <p:slideViewPr>
    <p:cSldViewPr>
      <p:cViewPr>
        <p:scale>
          <a:sx n="82" d="100"/>
          <a:sy n="82" d="100"/>
        </p:scale>
        <p:origin x="-90" y="-282"/>
      </p:cViewPr>
      <p:guideLst>
        <p:guide orient="horz" pos="216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3.xml"/><Relationship Id="rId21" Type="http://schemas.openxmlformats.org/officeDocument/2006/relationships/slide" Target="slides/slide17.xml"/><Relationship Id="rId324" Type="http://schemas.openxmlformats.org/officeDocument/2006/relationships/slide" Target="slides/slide320.xml"/><Relationship Id="rId531" Type="http://schemas.openxmlformats.org/officeDocument/2006/relationships/slide" Target="slides/slide527.xml"/><Relationship Id="rId170" Type="http://schemas.openxmlformats.org/officeDocument/2006/relationships/slide" Target="slides/slide166.xml"/><Relationship Id="rId268" Type="http://schemas.openxmlformats.org/officeDocument/2006/relationships/slide" Target="slides/slide264.xml"/><Relationship Id="rId475" Type="http://schemas.openxmlformats.org/officeDocument/2006/relationships/slide" Target="slides/slide471.xml"/><Relationship Id="rId32" Type="http://schemas.openxmlformats.org/officeDocument/2006/relationships/slide" Target="slides/slide28.xml"/><Relationship Id="rId128" Type="http://schemas.openxmlformats.org/officeDocument/2006/relationships/slide" Target="slides/slide124.xml"/><Relationship Id="rId335" Type="http://schemas.openxmlformats.org/officeDocument/2006/relationships/slide" Target="slides/slide331.xml"/><Relationship Id="rId542" Type="http://schemas.openxmlformats.org/officeDocument/2006/relationships/slide" Target="slides/slide538.xml"/><Relationship Id="rId181" Type="http://schemas.openxmlformats.org/officeDocument/2006/relationships/slide" Target="slides/slide177.xml"/><Relationship Id="rId402" Type="http://schemas.openxmlformats.org/officeDocument/2006/relationships/slide" Target="slides/slide398.xml"/><Relationship Id="rId279" Type="http://schemas.openxmlformats.org/officeDocument/2006/relationships/slide" Target="slides/slide275.xml"/><Relationship Id="rId486" Type="http://schemas.openxmlformats.org/officeDocument/2006/relationships/slide" Target="slides/slide482.xml"/><Relationship Id="rId43" Type="http://schemas.openxmlformats.org/officeDocument/2006/relationships/slide" Target="slides/slide39.xml"/><Relationship Id="rId139" Type="http://schemas.openxmlformats.org/officeDocument/2006/relationships/slide" Target="slides/slide135.xml"/><Relationship Id="rId346" Type="http://schemas.openxmlformats.org/officeDocument/2006/relationships/slide" Target="slides/slide342.xml"/><Relationship Id="rId553" Type="http://schemas.openxmlformats.org/officeDocument/2006/relationships/slide" Target="slides/slide549.xml"/><Relationship Id="rId192" Type="http://schemas.openxmlformats.org/officeDocument/2006/relationships/slide" Target="slides/slide188.xml"/><Relationship Id="rId206" Type="http://schemas.openxmlformats.org/officeDocument/2006/relationships/slide" Target="slides/slide202.xml"/><Relationship Id="rId413" Type="http://schemas.openxmlformats.org/officeDocument/2006/relationships/slide" Target="slides/slide409.xml"/><Relationship Id="rId497" Type="http://schemas.openxmlformats.org/officeDocument/2006/relationships/slide" Target="slides/slide493.xml"/><Relationship Id="rId357" Type="http://schemas.openxmlformats.org/officeDocument/2006/relationships/slide" Target="slides/slide353.xml"/><Relationship Id="rId54" Type="http://schemas.openxmlformats.org/officeDocument/2006/relationships/slide" Target="slides/slide50.xml"/><Relationship Id="rId217" Type="http://schemas.openxmlformats.org/officeDocument/2006/relationships/slide" Target="slides/slide213.xml"/><Relationship Id="rId564" Type="http://schemas.openxmlformats.org/officeDocument/2006/relationships/slide" Target="slides/slide560.xml"/><Relationship Id="rId424" Type="http://schemas.openxmlformats.org/officeDocument/2006/relationships/slide" Target="slides/slide420.xml"/><Relationship Id="rId270" Type="http://schemas.openxmlformats.org/officeDocument/2006/relationships/slide" Target="slides/slide266.xml"/><Relationship Id="rId65" Type="http://schemas.openxmlformats.org/officeDocument/2006/relationships/slide" Target="slides/slide61.xml"/><Relationship Id="rId130" Type="http://schemas.openxmlformats.org/officeDocument/2006/relationships/slide" Target="slides/slide126.xml"/><Relationship Id="rId368" Type="http://schemas.openxmlformats.org/officeDocument/2006/relationships/slide" Target="slides/slide364.xml"/><Relationship Id="rId575" Type="http://schemas.openxmlformats.org/officeDocument/2006/relationships/slide" Target="slides/slide571.xml"/><Relationship Id="rId228" Type="http://schemas.openxmlformats.org/officeDocument/2006/relationships/slide" Target="slides/slide224.xml"/><Relationship Id="rId435" Type="http://schemas.openxmlformats.org/officeDocument/2006/relationships/slide" Target="slides/slide431.xml"/><Relationship Id="rId281" Type="http://schemas.openxmlformats.org/officeDocument/2006/relationships/slide" Target="slides/slide277.xml"/><Relationship Id="rId502" Type="http://schemas.openxmlformats.org/officeDocument/2006/relationships/slide" Target="slides/slide498.xml"/><Relationship Id="rId76" Type="http://schemas.openxmlformats.org/officeDocument/2006/relationships/slide" Target="slides/slide72.xml"/><Relationship Id="rId141" Type="http://schemas.openxmlformats.org/officeDocument/2006/relationships/slide" Target="slides/slide137.xml"/><Relationship Id="rId379" Type="http://schemas.openxmlformats.org/officeDocument/2006/relationships/slide" Target="slides/slide375.xml"/><Relationship Id="rId586" Type="http://schemas.openxmlformats.org/officeDocument/2006/relationships/slide" Target="slides/slide582.xml"/><Relationship Id="rId7" Type="http://schemas.openxmlformats.org/officeDocument/2006/relationships/slide" Target="slides/slide3.xml"/><Relationship Id="rId239" Type="http://schemas.openxmlformats.org/officeDocument/2006/relationships/slide" Target="slides/slide235.xml"/><Relationship Id="rId446" Type="http://schemas.openxmlformats.org/officeDocument/2006/relationships/slide" Target="slides/slide442.xml"/><Relationship Id="rId292" Type="http://schemas.openxmlformats.org/officeDocument/2006/relationships/slide" Target="slides/slide288.xml"/><Relationship Id="rId306" Type="http://schemas.openxmlformats.org/officeDocument/2006/relationships/slide" Target="slides/slide302.xml"/><Relationship Id="rId87" Type="http://schemas.openxmlformats.org/officeDocument/2006/relationships/slide" Target="slides/slide83.xml"/><Relationship Id="rId513" Type="http://schemas.openxmlformats.org/officeDocument/2006/relationships/slide" Target="slides/slide509.xml"/><Relationship Id="rId597" Type="http://schemas.openxmlformats.org/officeDocument/2006/relationships/slide" Target="slides/slide593.xml"/><Relationship Id="rId152" Type="http://schemas.openxmlformats.org/officeDocument/2006/relationships/slide" Target="slides/slide148.xml"/><Relationship Id="rId457" Type="http://schemas.openxmlformats.org/officeDocument/2006/relationships/slide" Target="slides/slide453.xml"/><Relationship Id="rId14" Type="http://schemas.openxmlformats.org/officeDocument/2006/relationships/slide" Target="slides/slide10.xml"/><Relationship Id="rId317" Type="http://schemas.openxmlformats.org/officeDocument/2006/relationships/slide" Target="slides/slide313.xml"/><Relationship Id="rId524" Type="http://schemas.openxmlformats.org/officeDocument/2006/relationships/slide" Target="slides/slide520.xml"/><Relationship Id="rId98" Type="http://schemas.openxmlformats.org/officeDocument/2006/relationships/slide" Target="slides/slide94.xml"/><Relationship Id="rId163" Type="http://schemas.openxmlformats.org/officeDocument/2006/relationships/slide" Target="slides/slide159.xml"/><Relationship Id="rId370" Type="http://schemas.openxmlformats.org/officeDocument/2006/relationships/slide" Target="slides/slide366.xml"/><Relationship Id="rId230" Type="http://schemas.openxmlformats.org/officeDocument/2006/relationships/slide" Target="slides/slide226.xml"/><Relationship Id="rId468" Type="http://schemas.openxmlformats.org/officeDocument/2006/relationships/slide" Target="slides/slide464.xml"/><Relationship Id="rId25" Type="http://schemas.openxmlformats.org/officeDocument/2006/relationships/slide" Target="slides/slide21.xml"/><Relationship Id="rId67" Type="http://schemas.openxmlformats.org/officeDocument/2006/relationships/slide" Target="slides/slide63.xml"/><Relationship Id="rId272" Type="http://schemas.openxmlformats.org/officeDocument/2006/relationships/slide" Target="slides/slide268.xml"/><Relationship Id="rId328" Type="http://schemas.openxmlformats.org/officeDocument/2006/relationships/slide" Target="slides/slide324.xml"/><Relationship Id="rId535" Type="http://schemas.openxmlformats.org/officeDocument/2006/relationships/slide" Target="slides/slide531.xml"/><Relationship Id="rId577" Type="http://schemas.openxmlformats.org/officeDocument/2006/relationships/slide" Target="slides/slide573.xml"/><Relationship Id="rId132" Type="http://schemas.openxmlformats.org/officeDocument/2006/relationships/slide" Target="slides/slide128.xml"/><Relationship Id="rId174" Type="http://schemas.openxmlformats.org/officeDocument/2006/relationships/slide" Target="slides/slide170.xml"/><Relationship Id="rId381" Type="http://schemas.openxmlformats.org/officeDocument/2006/relationships/slide" Target="slides/slide377.xml"/><Relationship Id="rId602" Type="http://schemas.openxmlformats.org/officeDocument/2006/relationships/slide" Target="slides/slide598.xml"/><Relationship Id="rId241" Type="http://schemas.openxmlformats.org/officeDocument/2006/relationships/slide" Target="slides/slide237.xml"/><Relationship Id="rId437" Type="http://schemas.openxmlformats.org/officeDocument/2006/relationships/slide" Target="slides/slide433.xml"/><Relationship Id="rId479" Type="http://schemas.openxmlformats.org/officeDocument/2006/relationships/slide" Target="slides/slide475.xml"/><Relationship Id="rId36" Type="http://schemas.openxmlformats.org/officeDocument/2006/relationships/slide" Target="slides/slide32.xml"/><Relationship Id="rId283" Type="http://schemas.openxmlformats.org/officeDocument/2006/relationships/slide" Target="slides/slide279.xml"/><Relationship Id="rId339" Type="http://schemas.openxmlformats.org/officeDocument/2006/relationships/slide" Target="slides/slide335.xml"/><Relationship Id="rId490" Type="http://schemas.openxmlformats.org/officeDocument/2006/relationships/slide" Target="slides/slide486.xml"/><Relationship Id="rId504" Type="http://schemas.openxmlformats.org/officeDocument/2006/relationships/slide" Target="slides/slide500.xml"/><Relationship Id="rId546" Type="http://schemas.openxmlformats.org/officeDocument/2006/relationships/slide" Target="slides/slide542.xml"/><Relationship Id="rId78" Type="http://schemas.openxmlformats.org/officeDocument/2006/relationships/slide" Target="slides/slide74.xml"/><Relationship Id="rId101" Type="http://schemas.openxmlformats.org/officeDocument/2006/relationships/slide" Target="slides/slide97.xml"/><Relationship Id="rId143" Type="http://schemas.openxmlformats.org/officeDocument/2006/relationships/slide" Target="slides/slide139.xml"/><Relationship Id="rId185" Type="http://schemas.openxmlformats.org/officeDocument/2006/relationships/slide" Target="slides/slide181.xml"/><Relationship Id="rId350" Type="http://schemas.openxmlformats.org/officeDocument/2006/relationships/slide" Target="slides/slide346.xml"/><Relationship Id="rId406" Type="http://schemas.openxmlformats.org/officeDocument/2006/relationships/slide" Target="slides/slide402.xml"/><Relationship Id="rId588" Type="http://schemas.openxmlformats.org/officeDocument/2006/relationships/slide" Target="slides/slide584.xml"/><Relationship Id="rId9" Type="http://schemas.openxmlformats.org/officeDocument/2006/relationships/slide" Target="slides/slide5.xml"/><Relationship Id="rId210" Type="http://schemas.openxmlformats.org/officeDocument/2006/relationships/slide" Target="slides/slide206.xml"/><Relationship Id="rId392" Type="http://schemas.openxmlformats.org/officeDocument/2006/relationships/slide" Target="slides/slide388.xml"/><Relationship Id="rId448" Type="http://schemas.openxmlformats.org/officeDocument/2006/relationships/slide" Target="slides/slide444.xml"/><Relationship Id="rId252" Type="http://schemas.openxmlformats.org/officeDocument/2006/relationships/slide" Target="slides/slide248.xml"/><Relationship Id="rId294" Type="http://schemas.openxmlformats.org/officeDocument/2006/relationships/slide" Target="slides/slide290.xml"/><Relationship Id="rId308" Type="http://schemas.openxmlformats.org/officeDocument/2006/relationships/slide" Target="slides/slide304.xml"/><Relationship Id="rId515" Type="http://schemas.openxmlformats.org/officeDocument/2006/relationships/slide" Target="slides/slide511.xml"/><Relationship Id="rId47" Type="http://schemas.openxmlformats.org/officeDocument/2006/relationships/slide" Target="slides/slide43.xml"/><Relationship Id="rId89" Type="http://schemas.openxmlformats.org/officeDocument/2006/relationships/slide" Target="slides/slide85.xml"/><Relationship Id="rId112" Type="http://schemas.openxmlformats.org/officeDocument/2006/relationships/slide" Target="slides/slide108.xml"/><Relationship Id="rId154" Type="http://schemas.openxmlformats.org/officeDocument/2006/relationships/slide" Target="slides/slide150.xml"/><Relationship Id="rId361" Type="http://schemas.openxmlformats.org/officeDocument/2006/relationships/slide" Target="slides/slide357.xml"/><Relationship Id="rId557" Type="http://schemas.openxmlformats.org/officeDocument/2006/relationships/slide" Target="slides/slide553.xml"/><Relationship Id="rId599" Type="http://schemas.openxmlformats.org/officeDocument/2006/relationships/slide" Target="slides/slide595.xml"/><Relationship Id="rId196" Type="http://schemas.openxmlformats.org/officeDocument/2006/relationships/slide" Target="slides/slide192.xml"/><Relationship Id="rId417" Type="http://schemas.openxmlformats.org/officeDocument/2006/relationships/slide" Target="slides/slide413.xml"/><Relationship Id="rId459" Type="http://schemas.openxmlformats.org/officeDocument/2006/relationships/slide" Target="slides/slide455.xml"/><Relationship Id="rId16" Type="http://schemas.openxmlformats.org/officeDocument/2006/relationships/slide" Target="slides/slide12.xml"/><Relationship Id="rId221" Type="http://schemas.openxmlformats.org/officeDocument/2006/relationships/slide" Target="slides/slide217.xml"/><Relationship Id="rId263" Type="http://schemas.openxmlformats.org/officeDocument/2006/relationships/slide" Target="slides/slide259.xml"/><Relationship Id="rId319" Type="http://schemas.openxmlformats.org/officeDocument/2006/relationships/slide" Target="slides/slide315.xml"/><Relationship Id="rId470" Type="http://schemas.openxmlformats.org/officeDocument/2006/relationships/slide" Target="slides/slide466.xml"/><Relationship Id="rId526" Type="http://schemas.openxmlformats.org/officeDocument/2006/relationships/slide" Target="slides/slide522.xml"/><Relationship Id="rId58" Type="http://schemas.openxmlformats.org/officeDocument/2006/relationships/slide" Target="slides/slide54.xml"/><Relationship Id="rId123" Type="http://schemas.openxmlformats.org/officeDocument/2006/relationships/slide" Target="slides/slide119.xml"/><Relationship Id="rId330" Type="http://schemas.openxmlformats.org/officeDocument/2006/relationships/slide" Target="slides/slide326.xml"/><Relationship Id="rId568" Type="http://schemas.openxmlformats.org/officeDocument/2006/relationships/slide" Target="slides/slide564.xml"/><Relationship Id="rId165" Type="http://schemas.openxmlformats.org/officeDocument/2006/relationships/slide" Target="slides/slide161.xml"/><Relationship Id="rId372" Type="http://schemas.openxmlformats.org/officeDocument/2006/relationships/slide" Target="slides/slide368.xml"/><Relationship Id="rId428" Type="http://schemas.openxmlformats.org/officeDocument/2006/relationships/slide" Target="slides/slide424.xml"/><Relationship Id="rId232" Type="http://schemas.openxmlformats.org/officeDocument/2006/relationships/slide" Target="slides/slide228.xml"/><Relationship Id="rId274" Type="http://schemas.openxmlformats.org/officeDocument/2006/relationships/slide" Target="slides/slide270.xml"/><Relationship Id="rId481" Type="http://schemas.openxmlformats.org/officeDocument/2006/relationships/slide" Target="slides/slide477.xml"/><Relationship Id="rId27" Type="http://schemas.openxmlformats.org/officeDocument/2006/relationships/slide" Target="slides/slide23.xml"/><Relationship Id="rId69" Type="http://schemas.openxmlformats.org/officeDocument/2006/relationships/slide" Target="slides/slide65.xml"/><Relationship Id="rId134" Type="http://schemas.openxmlformats.org/officeDocument/2006/relationships/slide" Target="slides/slide130.xml"/><Relationship Id="rId537" Type="http://schemas.openxmlformats.org/officeDocument/2006/relationships/slide" Target="slides/slide533.xml"/><Relationship Id="rId579" Type="http://schemas.openxmlformats.org/officeDocument/2006/relationships/slide" Target="slides/slide575.xml"/><Relationship Id="rId80" Type="http://schemas.openxmlformats.org/officeDocument/2006/relationships/slide" Target="slides/slide76.xml"/><Relationship Id="rId176" Type="http://schemas.openxmlformats.org/officeDocument/2006/relationships/slide" Target="slides/slide172.xml"/><Relationship Id="rId341" Type="http://schemas.openxmlformats.org/officeDocument/2006/relationships/slide" Target="slides/slide337.xml"/><Relationship Id="rId383" Type="http://schemas.openxmlformats.org/officeDocument/2006/relationships/slide" Target="slides/slide379.xml"/><Relationship Id="rId439" Type="http://schemas.openxmlformats.org/officeDocument/2006/relationships/slide" Target="slides/slide435.xml"/><Relationship Id="rId590" Type="http://schemas.openxmlformats.org/officeDocument/2006/relationships/slide" Target="slides/slide586.xml"/><Relationship Id="rId604" Type="http://schemas.openxmlformats.org/officeDocument/2006/relationships/slide" Target="slides/slide600.xml"/><Relationship Id="rId201" Type="http://schemas.openxmlformats.org/officeDocument/2006/relationships/slide" Target="slides/slide197.xml"/><Relationship Id="rId243" Type="http://schemas.openxmlformats.org/officeDocument/2006/relationships/slide" Target="slides/slide239.xml"/><Relationship Id="rId285" Type="http://schemas.openxmlformats.org/officeDocument/2006/relationships/slide" Target="slides/slide281.xml"/><Relationship Id="rId450" Type="http://schemas.openxmlformats.org/officeDocument/2006/relationships/slide" Target="slides/slide446.xml"/><Relationship Id="rId506" Type="http://schemas.openxmlformats.org/officeDocument/2006/relationships/slide" Target="slides/slide502.xml"/><Relationship Id="rId38" Type="http://schemas.openxmlformats.org/officeDocument/2006/relationships/slide" Target="slides/slide34.xml"/><Relationship Id="rId103" Type="http://schemas.openxmlformats.org/officeDocument/2006/relationships/slide" Target="slides/slide99.xml"/><Relationship Id="rId310" Type="http://schemas.openxmlformats.org/officeDocument/2006/relationships/slide" Target="slides/slide306.xml"/><Relationship Id="rId492" Type="http://schemas.openxmlformats.org/officeDocument/2006/relationships/slide" Target="slides/slide488.xml"/><Relationship Id="rId548" Type="http://schemas.openxmlformats.org/officeDocument/2006/relationships/slide" Target="slides/slide544.xml"/><Relationship Id="rId91" Type="http://schemas.openxmlformats.org/officeDocument/2006/relationships/slide" Target="slides/slide87.xml"/><Relationship Id="rId145" Type="http://schemas.openxmlformats.org/officeDocument/2006/relationships/slide" Target="slides/slide141.xml"/><Relationship Id="rId187" Type="http://schemas.openxmlformats.org/officeDocument/2006/relationships/slide" Target="slides/slide183.xml"/><Relationship Id="rId352" Type="http://schemas.openxmlformats.org/officeDocument/2006/relationships/slide" Target="slides/slide348.xml"/><Relationship Id="rId394" Type="http://schemas.openxmlformats.org/officeDocument/2006/relationships/slide" Target="slides/slide390.xml"/><Relationship Id="rId408" Type="http://schemas.openxmlformats.org/officeDocument/2006/relationships/slide" Target="slides/slide404.xml"/><Relationship Id="rId212" Type="http://schemas.openxmlformats.org/officeDocument/2006/relationships/slide" Target="slides/slide208.xml"/><Relationship Id="rId254" Type="http://schemas.openxmlformats.org/officeDocument/2006/relationships/slide" Target="slides/slide250.xml"/><Relationship Id="rId49" Type="http://schemas.openxmlformats.org/officeDocument/2006/relationships/slide" Target="slides/slide45.xml"/><Relationship Id="rId114" Type="http://schemas.openxmlformats.org/officeDocument/2006/relationships/slide" Target="slides/slide110.xml"/><Relationship Id="rId296" Type="http://schemas.openxmlformats.org/officeDocument/2006/relationships/slide" Target="slides/slide292.xml"/><Relationship Id="rId461" Type="http://schemas.openxmlformats.org/officeDocument/2006/relationships/slide" Target="slides/slide457.xml"/><Relationship Id="rId517" Type="http://schemas.openxmlformats.org/officeDocument/2006/relationships/slide" Target="slides/slide513.xml"/><Relationship Id="rId559" Type="http://schemas.openxmlformats.org/officeDocument/2006/relationships/slide" Target="slides/slide555.xml"/><Relationship Id="rId60" Type="http://schemas.openxmlformats.org/officeDocument/2006/relationships/slide" Target="slides/slide56.xml"/><Relationship Id="rId156" Type="http://schemas.openxmlformats.org/officeDocument/2006/relationships/slide" Target="slides/slide152.xml"/><Relationship Id="rId198" Type="http://schemas.openxmlformats.org/officeDocument/2006/relationships/slide" Target="slides/slide194.xml"/><Relationship Id="rId321" Type="http://schemas.openxmlformats.org/officeDocument/2006/relationships/slide" Target="slides/slide317.xml"/><Relationship Id="rId363" Type="http://schemas.openxmlformats.org/officeDocument/2006/relationships/slide" Target="slides/slide359.xml"/><Relationship Id="rId419" Type="http://schemas.openxmlformats.org/officeDocument/2006/relationships/slide" Target="slides/slide415.xml"/><Relationship Id="rId570" Type="http://schemas.openxmlformats.org/officeDocument/2006/relationships/slide" Target="slides/slide566.xml"/><Relationship Id="rId223" Type="http://schemas.openxmlformats.org/officeDocument/2006/relationships/slide" Target="slides/slide219.xml"/><Relationship Id="rId430" Type="http://schemas.openxmlformats.org/officeDocument/2006/relationships/slide" Target="slides/slide426.xml"/><Relationship Id="rId18" Type="http://schemas.openxmlformats.org/officeDocument/2006/relationships/slide" Target="slides/slide14.xml"/><Relationship Id="rId265" Type="http://schemas.openxmlformats.org/officeDocument/2006/relationships/slide" Target="slides/slide261.xml"/><Relationship Id="rId472" Type="http://schemas.openxmlformats.org/officeDocument/2006/relationships/slide" Target="slides/slide468.xml"/><Relationship Id="rId528" Type="http://schemas.openxmlformats.org/officeDocument/2006/relationships/slide" Target="slides/slide524.xml"/><Relationship Id="rId125" Type="http://schemas.openxmlformats.org/officeDocument/2006/relationships/slide" Target="slides/slide121.xml"/><Relationship Id="rId167" Type="http://schemas.openxmlformats.org/officeDocument/2006/relationships/slide" Target="slides/slide163.xml"/><Relationship Id="rId332" Type="http://schemas.openxmlformats.org/officeDocument/2006/relationships/slide" Target="slides/slide328.xml"/><Relationship Id="rId374" Type="http://schemas.openxmlformats.org/officeDocument/2006/relationships/slide" Target="slides/slide370.xml"/><Relationship Id="rId581" Type="http://schemas.openxmlformats.org/officeDocument/2006/relationships/slide" Target="slides/slide577.xml"/><Relationship Id="rId71" Type="http://schemas.openxmlformats.org/officeDocument/2006/relationships/slide" Target="slides/slide67.xml"/><Relationship Id="rId234" Type="http://schemas.openxmlformats.org/officeDocument/2006/relationships/slide" Target="slides/slide230.xml"/><Relationship Id="rId2" Type="http://schemas.openxmlformats.org/officeDocument/2006/relationships/slideMaster" Target="slideMasters/slideMaster2.xml"/><Relationship Id="rId29" Type="http://schemas.openxmlformats.org/officeDocument/2006/relationships/slide" Target="slides/slide25.xml"/><Relationship Id="rId276" Type="http://schemas.openxmlformats.org/officeDocument/2006/relationships/slide" Target="slides/slide272.xml"/><Relationship Id="rId441" Type="http://schemas.openxmlformats.org/officeDocument/2006/relationships/slide" Target="slides/slide437.xml"/><Relationship Id="rId483" Type="http://schemas.openxmlformats.org/officeDocument/2006/relationships/slide" Target="slides/slide479.xml"/><Relationship Id="rId539" Type="http://schemas.openxmlformats.org/officeDocument/2006/relationships/slide" Target="slides/slide535.xml"/><Relationship Id="rId40" Type="http://schemas.openxmlformats.org/officeDocument/2006/relationships/slide" Target="slides/slide36.xml"/><Relationship Id="rId136" Type="http://schemas.openxmlformats.org/officeDocument/2006/relationships/slide" Target="slides/slide132.xml"/><Relationship Id="rId178" Type="http://schemas.openxmlformats.org/officeDocument/2006/relationships/slide" Target="slides/slide174.xml"/><Relationship Id="rId301" Type="http://schemas.openxmlformats.org/officeDocument/2006/relationships/slide" Target="slides/slide297.xml"/><Relationship Id="rId343" Type="http://schemas.openxmlformats.org/officeDocument/2006/relationships/slide" Target="slides/slide339.xml"/><Relationship Id="rId550" Type="http://schemas.openxmlformats.org/officeDocument/2006/relationships/slide" Target="slides/slide546.xml"/><Relationship Id="rId82" Type="http://schemas.openxmlformats.org/officeDocument/2006/relationships/slide" Target="slides/slide78.xml"/><Relationship Id="rId203" Type="http://schemas.openxmlformats.org/officeDocument/2006/relationships/slide" Target="slides/slide199.xml"/><Relationship Id="rId385" Type="http://schemas.openxmlformats.org/officeDocument/2006/relationships/slide" Target="slides/slide381.xml"/><Relationship Id="rId592" Type="http://schemas.openxmlformats.org/officeDocument/2006/relationships/slide" Target="slides/slide588.xml"/><Relationship Id="rId606" Type="http://schemas.openxmlformats.org/officeDocument/2006/relationships/presProps" Target="presProps.xml"/><Relationship Id="rId245" Type="http://schemas.openxmlformats.org/officeDocument/2006/relationships/slide" Target="slides/slide241.xml"/><Relationship Id="rId287" Type="http://schemas.openxmlformats.org/officeDocument/2006/relationships/slide" Target="slides/slide283.xml"/><Relationship Id="rId410" Type="http://schemas.openxmlformats.org/officeDocument/2006/relationships/slide" Target="slides/slide406.xml"/><Relationship Id="rId452" Type="http://schemas.openxmlformats.org/officeDocument/2006/relationships/slide" Target="slides/slide448.xml"/><Relationship Id="rId494" Type="http://schemas.openxmlformats.org/officeDocument/2006/relationships/slide" Target="slides/slide490.xml"/><Relationship Id="rId508" Type="http://schemas.openxmlformats.org/officeDocument/2006/relationships/slide" Target="slides/slide504.xml"/><Relationship Id="rId105" Type="http://schemas.openxmlformats.org/officeDocument/2006/relationships/slide" Target="slides/slide101.xml"/><Relationship Id="rId147" Type="http://schemas.openxmlformats.org/officeDocument/2006/relationships/slide" Target="slides/slide143.xml"/><Relationship Id="rId312" Type="http://schemas.openxmlformats.org/officeDocument/2006/relationships/slide" Target="slides/slide308.xml"/><Relationship Id="rId354" Type="http://schemas.openxmlformats.org/officeDocument/2006/relationships/slide" Target="slides/slide350.xml"/><Relationship Id="rId51" Type="http://schemas.openxmlformats.org/officeDocument/2006/relationships/slide" Target="slides/slide47.xml"/><Relationship Id="rId93" Type="http://schemas.openxmlformats.org/officeDocument/2006/relationships/slide" Target="slides/slide89.xml"/><Relationship Id="rId189" Type="http://schemas.openxmlformats.org/officeDocument/2006/relationships/slide" Target="slides/slide185.xml"/><Relationship Id="rId396" Type="http://schemas.openxmlformats.org/officeDocument/2006/relationships/slide" Target="slides/slide392.xml"/><Relationship Id="rId561" Type="http://schemas.openxmlformats.org/officeDocument/2006/relationships/slide" Target="slides/slide557.xml"/><Relationship Id="rId214" Type="http://schemas.openxmlformats.org/officeDocument/2006/relationships/slide" Target="slides/slide210.xml"/><Relationship Id="rId256" Type="http://schemas.openxmlformats.org/officeDocument/2006/relationships/slide" Target="slides/slide252.xml"/><Relationship Id="rId298" Type="http://schemas.openxmlformats.org/officeDocument/2006/relationships/slide" Target="slides/slide294.xml"/><Relationship Id="rId421" Type="http://schemas.openxmlformats.org/officeDocument/2006/relationships/slide" Target="slides/slide417.xml"/><Relationship Id="rId463" Type="http://schemas.openxmlformats.org/officeDocument/2006/relationships/slide" Target="slides/slide459.xml"/><Relationship Id="rId519" Type="http://schemas.openxmlformats.org/officeDocument/2006/relationships/slide" Target="slides/slide515.xml"/><Relationship Id="rId116" Type="http://schemas.openxmlformats.org/officeDocument/2006/relationships/slide" Target="slides/slide112.xml"/><Relationship Id="rId158" Type="http://schemas.openxmlformats.org/officeDocument/2006/relationships/slide" Target="slides/slide154.xml"/><Relationship Id="rId323" Type="http://schemas.openxmlformats.org/officeDocument/2006/relationships/slide" Target="slides/slide319.xml"/><Relationship Id="rId530" Type="http://schemas.openxmlformats.org/officeDocument/2006/relationships/slide" Target="slides/slide526.xml"/><Relationship Id="rId20" Type="http://schemas.openxmlformats.org/officeDocument/2006/relationships/slide" Target="slides/slide16.xml"/><Relationship Id="rId62" Type="http://schemas.openxmlformats.org/officeDocument/2006/relationships/slide" Target="slides/slide58.xml"/><Relationship Id="rId365" Type="http://schemas.openxmlformats.org/officeDocument/2006/relationships/slide" Target="slides/slide361.xml"/><Relationship Id="rId572" Type="http://schemas.openxmlformats.org/officeDocument/2006/relationships/slide" Target="slides/slide568.xml"/><Relationship Id="rId225" Type="http://schemas.openxmlformats.org/officeDocument/2006/relationships/slide" Target="slides/slide221.xml"/><Relationship Id="rId267" Type="http://schemas.openxmlformats.org/officeDocument/2006/relationships/slide" Target="slides/slide263.xml"/><Relationship Id="rId432" Type="http://schemas.openxmlformats.org/officeDocument/2006/relationships/slide" Target="slides/slide428.xml"/><Relationship Id="rId474" Type="http://schemas.openxmlformats.org/officeDocument/2006/relationships/slide" Target="slides/slide470.xml"/><Relationship Id="rId127" Type="http://schemas.openxmlformats.org/officeDocument/2006/relationships/slide" Target="slides/slide123.xml"/><Relationship Id="rId31" Type="http://schemas.openxmlformats.org/officeDocument/2006/relationships/slide" Target="slides/slide27.xml"/><Relationship Id="rId73" Type="http://schemas.openxmlformats.org/officeDocument/2006/relationships/slide" Target="slides/slide69.xml"/><Relationship Id="rId169" Type="http://schemas.openxmlformats.org/officeDocument/2006/relationships/slide" Target="slides/slide165.xml"/><Relationship Id="rId334" Type="http://schemas.openxmlformats.org/officeDocument/2006/relationships/slide" Target="slides/slide330.xml"/><Relationship Id="rId376" Type="http://schemas.openxmlformats.org/officeDocument/2006/relationships/slide" Target="slides/slide372.xml"/><Relationship Id="rId541" Type="http://schemas.openxmlformats.org/officeDocument/2006/relationships/slide" Target="slides/slide537.xml"/><Relationship Id="rId583" Type="http://schemas.openxmlformats.org/officeDocument/2006/relationships/slide" Target="slides/slide579.xml"/><Relationship Id="rId4" Type="http://schemas.openxmlformats.org/officeDocument/2006/relationships/slideMaster" Target="slideMasters/slideMaster4.xml"/><Relationship Id="rId180" Type="http://schemas.openxmlformats.org/officeDocument/2006/relationships/slide" Target="slides/slide176.xml"/><Relationship Id="rId236" Type="http://schemas.openxmlformats.org/officeDocument/2006/relationships/slide" Target="slides/slide232.xml"/><Relationship Id="rId278" Type="http://schemas.openxmlformats.org/officeDocument/2006/relationships/slide" Target="slides/slide274.xml"/><Relationship Id="rId401" Type="http://schemas.openxmlformats.org/officeDocument/2006/relationships/slide" Target="slides/slide397.xml"/><Relationship Id="rId443" Type="http://schemas.openxmlformats.org/officeDocument/2006/relationships/slide" Target="slides/slide439.xml"/><Relationship Id="rId303" Type="http://schemas.openxmlformats.org/officeDocument/2006/relationships/slide" Target="slides/slide299.xml"/><Relationship Id="rId485" Type="http://schemas.openxmlformats.org/officeDocument/2006/relationships/slide" Target="slides/slide481.xml"/><Relationship Id="rId42" Type="http://schemas.openxmlformats.org/officeDocument/2006/relationships/slide" Target="slides/slide38.xml"/><Relationship Id="rId84" Type="http://schemas.openxmlformats.org/officeDocument/2006/relationships/slide" Target="slides/slide80.xml"/><Relationship Id="rId138" Type="http://schemas.openxmlformats.org/officeDocument/2006/relationships/slide" Target="slides/slide134.xml"/><Relationship Id="rId345" Type="http://schemas.openxmlformats.org/officeDocument/2006/relationships/slide" Target="slides/slide341.xml"/><Relationship Id="rId387" Type="http://schemas.openxmlformats.org/officeDocument/2006/relationships/slide" Target="slides/slide383.xml"/><Relationship Id="rId510" Type="http://schemas.openxmlformats.org/officeDocument/2006/relationships/slide" Target="slides/slide506.xml"/><Relationship Id="rId552" Type="http://schemas.openxmlformats.org/officeDocument/2006/relationships/slide" Target="slides/slide548.xml"/><Relationship Id="rId594" Type="http://schemas.openxmlformats.org/officeDocument/2006/relationships/slide" Target="slides/slide590.xml"/><Relationship Id="rId608" Type="http://schemas.openxmlformats.org/officeDocument/2006/relationships/theme" Target="theme/theme1.xml"/><Relationship Id="rId191" Type="http://schemas.openxmlformats.org/officeDocument/2006/relationships/slide" Target="slides/slide187.xml"/><Relationship Id="rId205" Type="http://schemas.openxmlformats.org/officeDocument/2006/relationships/slide" Target="slides/slide201.xml"/><Relationship Id="rId247" Type="http://schemas.openxmlformats.org/officeDocument/2006/relationships/slide" Target="slides/slide243.xml"/><Relationship Id="rId412" Type="http://schemas.openxmlformats.org/officeDocument/2006/relationships/slide" Target="slides/slide408.xml"/><Relationship Id="rId107" Type="http://schemas.openxmlformats.org/officeDocument/2006/relationships/slide" Target="slides/slide103.xml"/><Relationship Id="rId289" Type="http://schemas.openxmlformats.org/officeDocument/2006/relationships/slide" Target="slides/slide285.xml"/><Relationship Id="rId454" Type="http://schemas.openxmlformats.org/officeDocument/2006/relationships/slide" Target="slides/slide450.xml"/><Relationship Id="rId496" Type="http://schemas.openxmlformats.org/officeDocument/2006/relationships/slide" Target="slides/slide492.xml"/><Relationship Id="rId11" Type="http://schemas.openxmlformats.org/officeDocument/2006/relationships/slide" Target="slides/slide7.xml"/><Relationship Id="rId53" Type="http://schemas.openxmlformats.org/officeDocument/2006/relationships/slide" Target="slides/slide49.xml"/><Relationship Id="rId149" Type="http://schemas.openxmlformats.org/officeDocument/2006/relationships/slide" Target="slides/slide145.xml"/><Relationship Id="rId314" Type="http://schemas.openxmlformats.org/officeDocument/2006/relationships/slide" Target="slides/slide310.xml"/><Relationship Id="rId356" Type="http://schemas.openxmlformats.org/officeDocument/2006/relationships/slide" Target="slides/slide352.xml"/><Relationship Id="rId398" Type="http://schemas.openxmlformats.org/officeDocument/2006/relationships/slide" Target="slides/slide394.xml"/><Relationship Id="rId521" Type="http://schemas.openxmlformats.org/officeDocument/2006/relationships/slide" Target="slides/slide517.xml"/><Relationship Id="rId563" Type="http://schemas.openxmlformats.org/officeDocument/2006/relationships/slide" Target="slides/slide559.xml"/><Relationship Id="rId95" Type="http://schemas.openxmlformats.org/officeDocument/2006/relationships/slide" Target="slides/slide91.xml"/><Relationship Id="rId160" Type="http://schemas.openxmlformats.org/officeDocument/2006/relationships/slide" Target="slides/slide156.xml"/><Relationship Id="rId216" Type="http://schemas.openxmlformats.org/officeDocument/2006/relationships/slide" Target="slides/slide212.xml"/><Relationship Id="rId423" Type="http://schemas.openxmlformats.org/officeDocument/2006/relationships/slide" Target="slides/slide419.xml"/><Relationship Id="rId258" Type="http://schemas.openxmlformats.org/officeDocument/2006/relationships/slide" Target="slides/slide254.xml"/><Relationship Id="rId465" Type="http://schemas.openxmlformats.org/officeDocument/2006/relationships/slide" Target="slides/slide461.xml"/><Relationship Id="rId22" Type="http://schemas.openxmlformats.org/officeDocument/2006/relationships/slide" Target="slides/slide18.xml"/><Relationship Id="rId64" Type="http://schemas.openxmlformats.org/officeDocument/2006/relationships/slide" Target="slides/slide60.xml"/><Relationship Id="rId118" Type="http://schemas.openxmlformats.org/officeDocument/2006/relationships/slide" Target="slides/slide114.xml"/><Relationship Id="rId325" Type="http://schemas.openxmlformats.org/officeDocument/2006/relationships/slide" Target="slides/slide321.xml"/><Relationship Id="rId367" Type="http://schemas.openxmlformats.org/officeDocument/2006/relationships/slide" Target="slides/slide363.xml"/><Relationship Id="rId532" Type="http://schemas.openxmlformats.org/officeDocument/2006/relationships/slide" Target="slides/slide528.xml"/><Relationship Id="rId574" Type="http://schemas.openxmlformats.org/officeDocument/2006/relationships/slide" Target="slides/slide570.xml"/><Relationship Id="rId171" Type="http://schemas.openxmlformats.org/officeDocument/2006/relationships/slide" Target="slides/slide167.xml"/><Relationship Id="rId227" Type="http://schemas.openxmlformats.org/officeDocument/2006/relationships/slide" Target="slides/slide223.xml"/><Relationship Id="rId269" Type="http://schemas.openxmlformats.org/officeDocument/2006/relationships/slide" Target="slides/slide265.xml"/><Relationship Id="rId434" Type="http://schemas.openxmlformats.org/officeDocument/2006/relationships/slide" Target="slides/slide430.xml"/><Relationship Id="rId476" Type="http://schemas.openxmlformats.org/officeDocument/2006/relationships/slide" Target="slides/slide472.xml"/><Relationship Id="rId33" Type="http://schemas.openxmlformats.org/officeDocument/2006/relationships/slide" Target="slides/slide29.xml"/><Relationship Id="rId129" Type="http://schemas.openxmlformats.org/officeDocument/2006/relationships/slide" Target="slides/slide125.xml"/><Relationship Id="rId280" Type="http://schemas.openxmlformats.org/officeDocument/2006/relationships/slide" Target="slides/slide276.xml"/><Relationship Id="rId336" Type="http://schemas.openxmlformats.org/officeDocument/2006/relationships/slide" Target="slides/slide332.xml"/><Relationship Id="rId501" Type="http://schemas.openxmlformats.org/officeDocument/2006/relationships/slide" Target="slides/slide497.xml"/><Relationship Id="rId543" Type="http://schemas.openxmlformats.org/officeDocument/2006/relationships/slide" Target="slides/slide539.xml"/><Relationship Id="rId75" Type="http://schemas.openxmlformats.org/officeDocument/2006/relationships/slide" Target="slides/slide71.xml"/><Relationship Id="rId140" Type="http://schemas.openxmlformats.org/officeDocument/2006/relationships/slide" Target="slides/slide136.xml"/><Relationship Id="rId182" Type="http://schemas.openxmlformats.org/officeDocument/2006/relationships/slide" Target="slides/slide178.xml"/><Relationship Id="rId378" Type="http://schemas.openxmlformats.org/officeDocument/2006/relationships/slide" Target="slides/slide374.xml"/><Relationship Id="rId403" Type="http://schemas.openxmlformats.org/officeDocument/2006/relationships/slide" Target="slides/slide399.xml"/><Relationship Id="rId585" Type="http://schemas.openxmlformats.org/officeDocument/2006/relationships/slide" Target="slides/slide581.xml"/><Relationship Id="rId6" Type="http://schemas.openxmlformats.org/officeDocument/2006/relationships/slide" Target="slides/slide2.xml"/><Relationship Id="rId238" Type="http://schemas.openxmlformats.org/officeDocument/2006/relationships/slide" Target="slides/slide234.xml"/><Relationship Id="rId445" Type="http://schemas.openxmlformats.org/officeDocument/2006/relationships/slide" Target="slides/slide441.xml"/><Relationship Id="rId487" Type="http://schemas.openxmlformats.org/officeDocument/2006/relationships/slide" Target="slides/slide483.xml"/><Relationship Id="rId291" Type="http://schemas.openxmlformats.org/officeDocument/2006/relationships/slide" Target="slides/slide287.xml"/><Relationship Id="rId305" Type="http://schemas.openxmlformats.org/officeDocument/2006/relationships/slide" Target="slides/slide301.xml"/><Relationship Id="rId347" Type="http://schemas.openxmlformats.org/officeDocument/2006/relationships/slide" Target="slides/slide343.xml"/><Relationship Id="rId512" Type="http://schemas.openxmlformats.org/officeDocument/2006/relationships/slide" Target="slides/slide508.xml"/><Relationship Id="rId44" Type="http://schemas.openxmlformats.org/officeDocument/2006/relationships/slide" Target="slides/slide40.xml"/><Relationship Id="rId86" Type="http://schemas.openxmlformats.org/officeDocument/2006/relationships/slide" Target="slides/slide82.xml"/><Relationship Id="rId151" Type="http://schemas.openxmlformats.org/officeDocument/2006/relationships/slide" Target="slides/slide147.xml"/><Relationship Id="rId389" Type="http://schemas.openxmlformats.org/officeDocument/2006/relationships/slide" Target="slides/slide385.xml"/><Relationship Id="rId554" Type="http://schemas.openxmlformats.org/officeDocument/2006/relationships/slide" Target="slides/slide550.xml"/><Relationship Id="rId596" Type="http://schemas.openxmlformats.org/officeDocument/2006/relationships/slide" Target="slides/slide592.xml"/><Relationship Id="rId193" Type="http://schemas.openxmlformats.org/officeDocument/2006/relationships/slide" Target="slides/slide189.xml"/><Relationship Id="rId207" Type="http://schemas.openxmlformats.org/officeDocument/2006/relationships/slide" Target="slides/slide203.xml"/><Relationship Id="rId249" Type="http://schemas.openxmlformats.org/officeDocument/2006/relationships/slide" Target="slides/slide245.xml"/><Relationship Id="rId414" Type="http://schemas.openxmlformats.org/officeDocument/2006/relationships/slide" Target="slides/slide410.xml"/><Relationship Id="rId456" Type="http://schemas.openxmlformats.org/officeDocument/2006/relationships/slide" Target="slides/slide452.xml"/><Relationship Id="rId498" Type="http://schemas.openxmlformats.org/officeDocument/2006/relationships/slide" Target="slides/slide494.xml"/><Relationship Id="rId13" Type="http://schemas.openxmlformats.org/officeDocument/2006/relationships/slide" Target="slides/slide9.xml"/><Relationship Id="rId109" Type="http://schemas.openxmlformats.org/officeDocument/2006/relationships/slide" Target="slides/slide105.xml"/><Relationship Id="rId260" Type="http://schemas.openxmlformats.org/officeDocument/2006/relationships/slide" Target="slides/slide256.xml"/><Relationship Id="rId316" Type="http://schemas.openxmlformats.org/officeDocument/2006/relationships/slide" Target="slides/slide312.xml"/><Relationship Id="rId523" Type="http://schemas.openxmlformats.org/officeDocument/2006/relationships/slide" Target="slides/slide519.xml"/><Relationship Id="rId55" Type="http://schemas.openxmlformats.org/officeDocument/2006/relationships/slide" Target="slides/slide51.xml"/><Relationship Id="rId97" Type="http://schemas.openxmlformats.org/officeDocument/2006/relationships/slide" Target="slides/slide93.xml"/><Relationship Id="rId120" Type="http://schemas.openxmlformats.org/officeDocument/2006/relationships/slide" Target="slides/slide116.xml"/><Relationship Id="rId358" Type="http://schemas.openxmlformats.org/officeDocument/2006/relationships/slide" Target="slides/slide354.xml"/><Relationship Id="rId565" Type="http://schemas.openxmlformats.org/officeDocument/2006/relationships/slide" Target="slides/slide561.xml"/><Relationship Id="rId162" Type="http://schemas.openxmlformats.org/officeDocument/2006/relationships/slide" Target="slides/slide158.xml"/><Relationship Id="rId218" Type="http://schemas.openxmlformats.org/officeDocument/2006/relationships/slide" Target="slides/slide214.xml"/><Relationship Id="rId425" Type="http://schemas.openxmlformats.org/officeDocument/2006/relationships/slide" Target="slides/slide421.xml"/><Relationship Id="rId467" Type="http://schemas.openxmlformats.org/officeDocument/2006/relationships/slide" Target="slides/slide463.xml"/><Relationship Id="rId271" Type="http://schemas.openxmlformats.org/officeDocument/2006/relationships/slide" Target="slides/slide267.xml"/><Relationship Id="rId24" Type="http://schemas.openxmlformats.org/officeDocument/2006/relationships/slide" Target="slides/slide20.xml"/><Relationship Id="rId66" Type="http://schemas.openxmlformats.org/officeDocument/2006/relationships/slide" Target="slides/slide62.xml"/><Relationship Id="rId131" Type="http://schemas.openxmlformats.org/officeDocument/2006/relationships/slide" Target="slides/slide127.xml"/><Relationship Id="rId327" Type="http://schemas.openxmlformats.org/officeDocument/2006/relationships/slide" Target="slides/slide323.xml"/><Relationship Id="rId369" Type="http://schemas.openxmlformats.org/officeDocument/2006/relationships/slide" Target="slides/slide365.xml"/><Relationship Id="rId534" Type="http://schemas.openxmlformats.org/officeDocument/2006/relationships/slide" Target="slides/slide530.xml"/><Relationship Id="rId576" Type="http://schemas.openxmlformats.org/officeDocument/2006/relationships/slide" Target="slides/slide572.xml"/><Relationship Id="rId173" Type="http://schemas.openxmlformats.org/officeDocument/2006/relationships/slide" Target="slides/slide169.xml"/><Relationship Id="rId229" Type="http://schemas.openxmlformats.org/officeDocument/2006/relationships/slide" Target="slides/slide225.xml"/><Relationship Id="rId380" Type="http://schemas.openxmlformats.org/officeDocument/2006/relationships/slide" Target="slides/slide376.xml"/><Relationship Id="rId436" Type="http://schemas.openxmlformats.org/officeDocument/2006/relationships/slide" Target="slides/slide432.xml"/><Relationship Id="rId601" Type="http://schemas.openxmlformats.org/officeDocument/2006/relationships/slide" Target="slides/slide597.xml"/><Relationship Id="rId240" Type="http://schemas.openxmlformats.org/officeDocument/2006/relationships/slide" Target="slides/slide236.xml"/><Relationship Id="rId478" Type="http://schemas.openxmlformats.org/officeDocument/2006/relationships/slide" Target="slides/slide474.xml"/><Relationship Id="rId35" Type="http://schemas.openxmlformats.org/officeDocument/2006/relationships/slide" Target="slides/slide31.xml"/><Relationship Id="rId77" Type="http://schemas.openxmlformats.org/officeDocument/2006/relationships/slide" Target="slides/slide73.xml"/><Relationship Id="rId100" Type="http://schemas.openxmlformats.org/officeDocument/2006/relationships/slide" Target="slides/slide96.xml"/><Relationship Id="rId282" Type="http://schemas.openxmlformats.org/officeDocument/2006/relationships/slide" Target="slides/slide278.xml"/><Relationship Id="rId338" Type="http://schemas.openxmlformats.org/officeDocument/2006/relationships/slide" Target="slides/slide334.xml"/><Relationship Id="rId503" Type="http://schemas.openxmlformats.org/officeDocument/2006/relationships/slide" Target="slides/slide499.xml"/><Relationship Id="rId545" Type="http://schemas.openxmlformats.org/officeDocument/2006/relationships/slide" Target="slides/slide541.xml"/><Relationship Id="rId587" Type="http://schemas.openxmlformats.org/officeDocument/2006/relationships/slide" Target="slides/slide583.xml"/><Relationship Id="rId8" Type="http://schemas.openxmlformats.org/officeDocument/2006/relationships/slide" Target="slides/slide4.xml"/><Relationship Id="rId142" Type="http://schemas.openxmlformats.org/officeDocument/2006/relationships/slide" Target="slides/slide138.xml"/><Relationship Id="rId184" Type="http://schemas.openxmlformats.org/officeDocument/2006/relationships/slide" Target="slides/slide180.xml"/><Relationship Id="rId391" Type="http://schemas.openxmlformats.org/officeDocument/2006/relationships/slide" Target="slides/slide387.xml"/><Relationship Id="rId405" Type="http://schemas.openxmlformats.org/officeDocument/2006/relationships/slide" Target="slides/slide401.xml"/><Relationship Id="rId447" Type="http://schemas.openxmlformats.org/officeDocument/2006/relationships/slide" Target="slides/slide443.xml"/><Relationship Id="rId251" Type="http://schemas.openxmlformats.org/officeDocument/2006/relationships/slide" Target="slides/slide247.xml"/><Relationship Id="rId489" Type="http://schemas.openxmlformats.org/officeDocument/2006/relationships/slide" Target="slides/slide485.xml"/><Relationship Id="rId46" Type="http://schemas.openxmlformats.org/officeDocument/2006/relationships/slide" Target="slides/slide42.xml"/><Relationship Id="rId293" Type="http://schemas.openxmlformats.org/officeDocument/2006/relationships/slide" Target="slides/slide289.xml"/><Relationship Id="rId307" Type="http://schemas.openxmlformats.org/officeDocument/2006/relationships/slide" Target="slides/slide303.xml"/><Relationship Id="rId349" Type="http://schemas.openxmlformats.org/officeDocument/2006/relationships/slide" Target="slides/slide345.xml"/><Relationship Id="rId514" Type="http://schemas.openxmlformats.org/officeDocument/2006/relationships/slide" Target="slides/slide510.xml"/><Relationship Id="rId556" Type="http://schemas.openxmlformats.org/officeDocument/2006/relationships/slide" Target="slides/slide552.xml"/><Relationship Id="rId88" Type="http://schemas.openxmlformats.org/officeDocument/2006/relationships/slide" Target="slides/slide84.xml"/><Relationship Id="rId111" Type="http://schemas.openxmlformats.org/officeDocument/2006/relationships/slide" Target="slides/slide107.xml"/><Relationship Id="rId153" Type="http://schemas.openxmlformats.org/officeDocument/2006/relationships/slide" Target="slides/slide149.xml"/><Relationship Id="rId195" Type="http://schemas.openxmlformats.org/officeDocument/2006/relationships/slide" Target="slides/slide191.xml"/><Relationship Id="rId209" Type="http://schemas.openxmlformats.org/officeDocument/2006/relationships/slide" Target="slides/slide205.xml"/><Relationship Id="rId360" Type="http://schemas.openxmlformats.org/officeDocument/2006/relationships/slide" Target="slides/slide356.xml"/><Relationship Id="rId416" Type="http://schemas.openxmlformats.org/officeDocument/2006/relationships/slide" Target="slides/slide412.xml"/><Relationship Id="rId598" Type="http://schemas.openxmlformats.org/officeDocument/2006/relationships/slide" Target="slides/slide594.xml"/><Relationship Id="rId220" Type="http://schemas.openxmlformats.org/officeDocument/2006/relationships/slide" Target="slides/slide216.xml"/><Relationship Id="rId458" Type="http://schemas.openxmlformats.org/officeDocument/2006/relationships/slide" Target="slides/slide454.xml"/><Relationship Id="rId15" Type="http://schemas.openxmlformats.org/officeDocument/2006/relationships/slide" Target="slides/slide11.xml"/><Relationship Id="rId57" Type="http://schemas.openxmlformats.org/officeDocument/2006/relationships/slide" Target="slides/slide53.xml"/><Relationship Id="rId262" Type="http://schemas.openxmlformats.org/officeDocument/2006/relationships/slide" Target="slides/slide258.xml"/><Relationship Id="rId318" Type="http://schemas.openxmlformats.org/officeDocument/2006/relationships/slide" Target="slides/slide314.xml"/><Relationship Id="rId525" Type="http://schemas.openxmlformats.org/officeDocument/2006/relationships/slide" Target="slides/slide521.xml"/><Relationship Id="rId567" Type="http://schemas.openxmlformats.org/officeDocument/2006/relationships/slide" Target="slides/slide563.xml"/><Relationship Id="rId99" Type="http://schemas.openxmlformats.org/officeDocument/2006/relationships/slide" Target="slides/slide95.xml"/><Relationship Id="rId122" Type="http://schemas.openxmlformats.org/officeDocument/2006/relationships/slide" Target="slides/slide118.xml"/><Relationship Id="rId164" Type="http://schemas.openxmlformats.org/officeDocument/2006/relationships/slide" Target="slides/slide160.xml"/><Relationship Id="rId371" Type="http://schemas.openxmlformats.org/officeDocument/2006/relationships/slide" Target="slides/slide367.xml"/><Relationship Id="rId427" Type="http://schemas.openxmlformats.org/officeDocument/2006/relationships/slide" Target="slides/slide423.xml"/><Relationship Id="rId469" Type="http://schemas.openxmlformats.org/officeDocument/2006/relationships/slide" Target="slides/slide465.xml"/><Relationship Id="rId26" Type="http://schemas.openxmlformats.org/officeDocument/2006/relationships/slide" Target="slides/slide22.xml"/><Relationship Id="rId231" Type="http://schemas.openxmlformats.org/officeDocument/2006/relationships/slide" Target="slides/slide227.xml"/><Relationship Id="rId273" Type="http://schemas.openxmlformats.org/officeDocument/2006/relationships/slide" Target="slides/slide269.xml"/><Relationship Id="rId329" Type="http://schemas.openxmlformats.org/officeDocument/2006/relationships/slide" Target="slides/slide325.xml"/><Relationship Id="rId480" Type="http://schemas.openxmlformats.org/officeDocument/2006/relationships/slide" Target="slides/slide476.xml"/><Relationship Id="rId536" Type="http://schemas.openxmlformats.org/officeDocument/2006/relationships/slide" Target="slides/slide532.xml"/><Relationship Id="rId68" Type="http://schemas.openxmlformats.org/officeDocument/2006/relationships/slide" Target="slides/slide64.xml"/><Relationship Id="rId133" Type="http://schemas.openxmlformats.org/officeDocument/2006/relationships/slide" Target="slides/slide129.xml"/><Relationship Id="rId175" Type="http://schemas.openxmlformats.org/officeDocument/2006/relationships/slide" Target="slides/slide171.xml"/><Relationship Id="rId340" Type="http://schemas.openxmlformats.org/officeDocument/2006/relationships/slide" Target="slides/slide336.xml"/><Relationship Id="rId578" Type="http://schemas.openxmlformats.org/officeDocument/2006/relationships/slide" Target="slides/slide574.xml"/><Relationship Id="rId200" Type="http://schemas.openxmlformats.org/officeDocument/2006/relationships/slide" Target="slides/slide196.xml"/><Relationship Id="rId382" Type="http://schemas.openxmlformats.org/officeDocument/2006/relationships/slide" Target="slides/slide378.xml"/><Relationship Id="rId438" Type="http://schemas.openxmlformats.org/officeDocument/2006/relationships/slide" Target="slides/slide434.xml"/><Relationship Id="rId603" Type="http://schemas.openxmlformats.org/officeDocument/2006/relationships/slide" Target="slides/slide599.xml"/><Relationship Id="rId242" Type="http://schemas.openxmlformats.org/officeDocument/2006/relationships/slide" Target="slides/slide238.xml"/><Relationship Id="rId284" Type="http://schemas.openxmlformats.org/officeDocument/2006/relationships/slide" Target="slides/slide280.xml"/><Relationship Id="rId491" Type="http://schemas.openxmlformats.org/officeDocument/2006/relationships/slide" Target="slides/slide487.xml"/><Relationship Id="rId505" Type="http://schemas.openxmlformats.org/officeDocument/2006/relationships/slide" Target="slides/slide501.xml"/><Relationship Id="rId37" Type="http://schemas.openxmlformats.org/officeDocument/2006/relationships/slide" Target="slides/slide33.xml"/><Relationship Id="rId79" Type="http://schemas.openxmlformats.org/officeDocument/2006/relationships/slide" Target="slides/slide75.xml"/><Relationship Id="rId102" Type="http://schemas.openxmlformats.org/officeDocument/2006/relationships/slide" Target="slides/slide98.xml"/><Relationship Id="rId144" Type="http://schemas.openxmlformats.org/officeDocument/2006/relationships/slide" Target="slides/slide140.xml"/><Relationship Id="rId547" Type="http://schemas.openxmlformats.org/officeDocument/2006/relationships/slide" Target="slides/slide543.xml"/><Relationship Id="rId589" Type="http://schemas.openxmlformats.org/officeDocument/2006/relationships/slide" Target="slides/slide585.xml"/><Relationship Id="rId90" Type="http://schemas.openxmlformats.org/officeDocument/2006/relationships/slide" Target="slides/slide86.xml"/><Relationship Id="rId186" Type="http://schemas.openxmlformats.org/officeDocument/2006/relationships/slide" Target="slides/slide182.xml"/><Relationship Id="rId351" Type="http://schemas.openxmlformats.org/officeDocument/2006/relationships/slide" Target="slides/slide347.xml"/><Relationship Id="rId393" Type="http://schemas.openxmlformats.org/officeDocument/2006/relationships/slide" Target="slides/slide389.xml"/><Relationship Id="rId407" Type="http://schemas.openxmlformats.org/officeDocument/2006/relationships/slide" Target="slides/slide403.xml"/><Relationship Id="rId449" Type="http://schemas.openxmlformats.org/officeDocument/2006/relationships/slide" Target="slides/slide445.xml"/><Relationship Id="rId211" Type="http://schemas.openxmlformats.org/officeDocument/2006/relationships/slide" Target="slides/slide207.xml"/><Relationship Id="rId253" Type="http://schemas.openxmlformats.org/officeDocument/2006/relationships/slide" Target="slides/slide249.xml"/><Relationship Id="rId295" Type="http://schemas.openxmlformats.org/officeDocument/2006/relationships/slide" Target="slides/slide291.xml"/><Relationship Id="rId309" Type="http://schemas.openxmlformats.org/officeDocument/2006/relationships/slide" Target="slides/slide305.xml"/><Relationship Id="rId460" Type="http://schemas.openxmlformats.org/officeDocument/2006/relationships/slide" Target="slides/slide456.xml"/><Relationship Id="rId516" Type="http://schemas.openxmlformats.org/officeDocument/2006/relationships/slide" Target="slides/slide512.xml"/><Relationship Id="rId48" Type="http://schemas.openxmlformats.org/officeDocument/2006/relationships/slide" Target="slides/slide44.xml"/><Relationship Id="rId113" Type="http://schemas.openxmlformats.org/officeDocument/2006/relationships/slide" Target="slides/slide109.xml"/><Relationship Id="rId320" Type="http://schemas.openxmlformats.org/officeDocument/2006/relationships/slide" Target="slides/slide316.xml"/><Relationship Id="rId558" Type="http://schemas.openxmlformats.org/officeDocument/2006/relationships/slide" Target="slides/slide554.xml"/><Relationship Id="rId155" Type="http://schemas.openxmlformats.org/officeDocument/2006/relationships/slide" Target="slides/slide151.xml"/><Relationship Id="rId197" Type="http://schemas.openxmlformats.org/officeDocument/2006/relationships/slide" Target="slides/slide193.xml"/><Relationship Id="rId362" Type="http://schemas.openxmlformats.org/officeDocument/2006/relationships/slide" Target="slides/slide358.xml"/><Relationship Id="rId418" Type="http://schemas.openxmlformats.org/officeDocument/2006/relationships/slide" Target="slides/slide414.xml"/><Relationship Id="rId222" Type="http://schemas.openxmlformats.org/officeDocument/2006/relationships/slide" Target="slides/slide218.xml"/><Relationship Id="rId264" Type="http://schemas.openxmlformats.org/officeDocument/2006/relationships/slide" Target="slides/slide260.xml"/><Relationship Id="rId471" Type="http://schemas.openxmlformats.org/officeDocument/2006/relationships/slide" Target="slides/slide467.xml"/><Relationship Id="rId17" Type="http://schemas.openxmlformats.org/officeDocument/2006/relationships/slide" Target="slides/slide13.xml"/><Relationship Id="rId59" Type="http://schemas.openxmlformats.org/officeDocument/2006/relationships/slide" Target="slides/slide55.xml"/><Relationship Id="rId124" Type="http://schemas.openxmlformats.org/officeDocument/2006/relationships/slide" Target="slides/slide120.xml"/><Relationship Id="rId527" Type="http://schemas.openxmlformats.org/officeDocument/2006/relationships/slide" Target="slides/slide523.xml"/><Relationship Id="rId569" Type="http://schemas.openxmlformats.org/officeDocument/2006/relationships/slide" Target="slides/slide565.xml"/><Relationship Id="rId70" Type="http://schemas.openxmlformats.org/officeDocument/2006/relationships/slide" Target="slides/slide66.xml"/><Relationship Id="rId166" Type="http://schemas.openxmlformats.org/officeDocument/2006/relationships/slide" Target="slides/slide162.xml"/><Relationship Id="rId331" Type="http://schemas.openxmlformats.org/officeDocument/2006/relationships/slide" Target="slides/slide327.xml"/><Relationship Id="rId373" Type="http://schemas.openxmlformats.org/officeDocument/2006/relationships/slide" Target="slides/slide369.xml"/><Relationship Id="rId429" Type="http://schemas.openxmlformats.org/officeDocument/2006/relationships/slide" Target="slides/slide425.xml"/><Relationship Id="rId580" Type="http://schemas.openxmlformats.org/officeDocument/2006/relationships/slide" Target="slides/slide576.xml"/><Relationship Id="rId1" Type="http://schemas.openxmlformats.org/officeDocument/2006/relationships/slideMaster" Target="slideMasters/slideMaster1.xml"/><Relationship Id="rId233" Type="http://schemas.openxmlformats.org/officeDocument/2006/relationships/slide" Target="slides/slide229.xml"/><Relationship Id="rId440" Type="http://schemas.openxmlformats.org/officeDocument/2006/relationships/slide" Target="slides/slide436.xml"/><Relationship Id="rId28" Type="http://schemas.openxmlformats.org/officeDocument/2006/relationships/slide" Target="slides/slide24.xml"/><Relationship Id="rId275" Type="http://schemas.openxmlformats.org/officeDocument/2006/relationships/slide" Target="slides/slide271.xml"/><Relationship Id="rId300" Type="http://schemas.openxmlformats.org/officeDocument/2006/relationships/slide" Target="slides/slide296.xml"/><Relationship Id="rId482" Type="http://schemas.openxmlformats.org/officeDocument/2006/relationships/slide" Target="slides/slide478.xml"/><Relationship Id="rId538" Type="http://schemas.openxmlformats.org/officeDocument/2006/relationships/slide" Target="slides/slide534.xml"/><Relationship Id="rId81" Type="http://schemas.openxmlformats.org/officeDocument/2006/relationships/slide" Target="slides/slide77.xml"/><Relationship Id="rId135" Type="http://schemas.openxmlformats.org/officeDocument/2006/relationships/slide" Target="slides/slide131.xml"/><Relationship Id="rId177" Type="http://schemas.openxmlformats.org/officeDocument/2006/relationships/slide" Target="slides/slide173.xml"/><Relationship Id="rId342" Type="http://schemas.openxmlformats.org/officeDocument/2006/relationships/slide" Target="slides/slide338.xml"/><Relationship Id="rId384" Type="http://schemas.openxmlformats.org/officeDocument/2006/relationships/slide" Target="slides/slide380.xml"/><Relationship Id="rId591" Type="http://schemas.openxmlformats.org/officeDocument/2006/relationships/slide" Target="slides/slide587.xml"/><Relationship Id="rId605" Type="http://schemas.openxmlformats.org/officeDocument/2006/relationships/notesMaster" Target="notesMasters/notesMaster1.xml"/><Relationship Id="rId202" Type="http://schemas.openxmlformats.org/officeDocument/2006/relationships/slide" Target="slides/slide198.xml"/><Relationship Id="rId244" Type="http://schemas.openxmlformats.org/officeDocument/2006/relationships/slide" Target="slides/slide240.xml"/><Relationship Id="rId39" Type="http://schemas.openxmlformats.org/officeDocument/2006/relationships/slide" Target="slides/slide35.xml"/><Relationship Id="rId286" Type="http://schemas.openxmlformats.org/officeDocument/2006/relationships/slide" Target="slides/slide282.xml"/><Relationship Id="rId451" Type="http://schemas.openxmlformats.org/officeDocument/2006/relationships/slide" Target="slides/slide447.xml"/><Relationship Id="rId493" Type="http://schemas.openxmlformats.org/officeDocument/2006/relationships/slide" Target="slides/slide489.xml"/><Relationship Id="rId507" Type="http://schemas.openxmlformats.org/officeDocument/2006/relationships/slide" Target="slides/slide503.xml"/><Relationship Id="rId549" Type="http://schemas.openxmlformats.org/officeDocument/2006/relationships/slide" Target="slides/slide545.xml"/><Relationship Id="rId50" Type="http://schemas.openxmlformats.org/officeDocument/2006/relationships/slide" Target="slides/slide46.xml"/><Relationship Id="rId104" Type="http://schemas.openxmlformats.org/officeDocument/2006/relationships/slide" Target="slides/slide100.xml"/><Relationship Id="rId146" Type="http://schemas.openxmlformats.org/officeDocument/2006/relationships/slide" Target="slides/slide142.xml"/><Relationship Id="rId188" Type="http://schemas.openxmlformats.org/officeDocument/2006/relationships/slide" Target="slides/slide184.xml"/><Relationship Id="rId311" Type="http://schemas.openxmlformats.org/officeDocument/2006/relationships/slide" Target="slides/slide307.xml"/><Relationship Id="rId353" Type="http://schemas.openxmlformats.org/officeDocument/2006/relationships/slide" Target="slides/slide349.xml"/><Relationship Id="rId395" Type="http://schemas.openxmlformats.org/officeDocument/2006/relationships/slide" Target="slides/slide391.xml"/><Relationship Id="rId409" Type="http://schemas.openxmlformats.org/officeDocument/2006/relationships/slide" Target="slides/slide405.xml"/><Relationship Id="rId560" Type="http://schemas.openxmlformats.org/officeDocument/2006/relationships/slide" Target="slides/slide556.xml"/><Relationship Id="rId92" Type="http://schemas.openxmlformats.org/officeDocument/2006/relationships/slide" Target="slides/slide88.xml"/><Relationship Id="rId213" Type="http://schemas.openxmlformats.org/officeDocument/2006/relationships/slide" Target="slides/slide209.xml"/><Relationship Id="rId420" Type="http://schemas.openxmlformats.org/officeDocument/2006/relationships/slide" Target="slides/slide416.xml"/><Relationship Id="rId255" Type="http://schemas.openxmlformats.org/officeDocument/2006/relationships/slide" Target="slides/slide251.xml"/><Relationship Id="rId297" Type="http://schemas.openxmlformats.org/officeDocument/2006/relationships/slide" Target="slides/slide293.xml"/><Relationship Id="rId462" Type="http://schemas.openxmlformats.org/officeDocument/2006/relationships/slide" Target="slides/slide458.xml"/><Relationship Id="rId518" Type="http://schemas.openxmlformats.org/officeDocument/2006/relationships/slide" Target="slides/slide514.xml"/><Relationship Id="rId115" Type="http://schemas.openxmlformats.org/officeDocument/2006/relationships/slide" Target="slides/slide111.xml"/><Relationship Id="rId157" Type="http://schemas.openxmlformats.org/officeDocument/2006/relationships/slide" Target="slides/slide153.xml"/><Relationship Id="rId322" Type="http://schemas.openxmlformats.org/officeDocument/2006/relationships/slide" Target="slides/slide318.xml"/><Relationship Id="rId364" Type="http://schemas.openxmlformats.org/officeDocument/2006/relationships/slide" Target="slides/slide360.xml"/><Relationship Id="rId61" Type="http://schemas.openxmlformats.org/officeDocument/2006/relationships/slide" Target="slides/slide57.xml"/><Relationship Id="rId199" Type="http://schemas.openxmlformats.org/officeDocument/2006/relationships/slide" Target="slides/slide195.xml"/><Relationship Id="rId571" Type="http://schemas.openxmlformats.org/officeDocument/2006/relationships/slide" Target="slides/slide567.xml"/><Relationship Id="rId19" Type="http://schemas.openxmlformats.org/officeDocument/2006/relationships/slide" Target="slides/slide15.xml"/><Relationship Id="rId224" Type="http://schemas.openxmlformats.org/officeDocument/2006/relationships/slide" Target="slides/slide220.xml"/><Relationship Id="rId266" Type="http://schemas.openxmlformats.org/officeDocument/2006/relationships/slide" Target="slides/slide262.xml"/><Relationship Id="rId431" Type="http://schemas.openxmlformats.org/officeDocument/2006/relationships/slide" Target="slides/slide427.xml"/><Relationship Id="rId473" Type="http://schemas.openxmlformats.org/officeDocument/2006/relationships/slide" Target="slides/slide469.xml"/><Relationship Id="rId529" Type="http://schemas.openxmlformats.org/officeDocument/2006/relationships/slide" Target="slides/slide525.xml"/><Relationship Id="rId30" Type="http://schemas.openxmlformats.org/officeDocument/2006/relationships/slide" Target="slides/slide26.xml"/><Relationship Id="rId126" Type="http://schemas.openxmlformats.org/officeDocument/2006/relationships/slide" Target="slides/slide122.xml"/><Relationship Id="rId168" Type="http://schemas.openxmlformats.org/officeDocument/2006/relationships/slide" Target="slides/slide164.xml"/><Relationship Id="rId333" Type="http://schemas.openxmlformats.org/officeDocument/2006/relationships/slide" Target="slides/slide329.xml"/><Relationship Id="rId540" Type="http://schemas.openxmlformats.org/officeDocument/2006/relationships/slide" Target="slides/slide536.xml"/><Relationship Id="rId72" Type="http://schemas.openxmlformats.org/officeDocument/2006/relationships/slide" Target="slides/slide68.xml"/><Relationship Id="rId375" Type="http://schemas.openxmlformats.org/officeDocument/2006/relationships/slide" Target="slides/slide371.xml"/><Relationship Id="rId582" Type="http://schemas.openxmlformats.org/officeDocument/2006/relationships/slide" Target="slides/slide578.xml"/><Relationship Id="rId3" Type="http://schemas.openxmlformats.org/officeDocument/2006/relationships/slideMaster" Target="slideMasters/slideMaster3.xml"/><Relationship Id="rId235" Type="http://schemas.openxmlformats.org/officeDocument/2006/relationships/slide" Target="slides/slide231.xml"/><Relationship Id="rId277" Type="http://schemas.openxmlformats.org/officeDocument/2006/relationships/slide" Target="slides/slide273.xml"/><Relationship Id="rId400" Type="http://schemas.openxmlformats.org/officeDocument/2006/relationships/slide" Target="slides/slide396.xml"/><Relationship Id="rId442" Type="http://schemas.openxmlformats.org/officeDocument/2006/relationships/slide" Target="slides/slide438.xml"/><Relationship Id="rId484" Type="http://schemas.openxmlformats.org/officeDocument/2006/relationships/slide" Target="slides/slide480.xml"/><Relationship Id="rId137" Type="http://schemas.openxmlformats.org/officeDocument/2006/relationships/slide" Target="slides/slide133.xml"/><Relationship Id="rId302" Type="http://schemas.openxmlformats.org/officeDocument/2006/relationships/slide" Target="slides/slide298.xml"/><Relationship Id="rId344" Type="http://schemas.openxmlformats.org/officeDocument/2006/relationships/slide" Target="slides/slide340.xml"/><Relationship Id="rId41" Type="http://schemas.openxmlformats.org/officeDocument/2006/relationships/slide" Target="slides/slide37.xml"/><Relationship Id="rId83" Type="http://schemas.openxmlformats.org/officeDocument/2006/relationships/slide" Target="slides/slide79.xml"/><Relationship Id="rId179" Type="http://schemas.openxmlformats.org/officeDocument/2006/relationships/slide" Target="slides/slide175.xml"/><Relationship Id="rId386" Type="http://schemas.openxmlformats.org/officeDocument/2006/relationships/slide" Target="slides/slide382.xml"/><Relationship Id="rId551" Type="http://schemas.openxmlformats.org/officeDocument/2006/relationships/slide" Target="slides/slide547.xml"/><Relationship Id="rId593" Type="http://schemas.openxmlformats.org/officeDocument/2006/relationships/slide" Target="slides/slide589.xml"/><Relationship Id="rId607" Type="http://schemas.openxmlformats.org/officeDocument/2006/relationships/viewProps" Target="viewProps.xml"/><Relationship Id="rId190" Type="http://schemas.openxmlformats.org/officeDocument/2006/relationships/slide" Target="slides/slide186.xml"/><Relationship Id="rId204" Type="http://schemas.openxmlformats.org/officeDocument/2006/relationships/slide" Target="slides/slide200.xml"/><Relationship Id="rId246" Type="http://schemas.openxmlformats.org/officeDocument/2006/relationships/slide" Target="slides/slide242.xml"/><Relationship Id="rId288" Type="http://schemas.openxmlformats.org/officeDocument/2006/relationships/slide" Target="slides/slide284.xml"/><Relationship Id="rId411" Type="http://schemas.openxmlformats.org/officeDocument/2006/relationships/slide" Target="slides/slide407.xml"/><Relationship Id="rId453" Type="http://schemas.openxmlformats.org/officeDocument/2006/relationships/slide" Target="slides/slide449.xml"/><Relationship Id="rId509" Type="http://schemas.openxmlformats.org/officeDocument/2006/relationships/slide" Target="slides/slide505.xml"/><Relationship Id="rId106" Type="http://schemas.openxmlformats.org/officeDocument/2006/relationships/slide" Target="slides/slide102.xml"/><Relationship Id="rId313" Type="http://schemas.openxmlformats.org/officeDocument/2006/relationships/slide" Target="slides/slide309.xml"/><Relationship Id="rId495" Type="http://schemas.openxmlformats.org/officeDocument/2006/relationships/slide" Target="slides/slide491.xml"/><Relationship Id="rId10" Type="http://schemas.openxmlformats.org/officeDocument/2006/relationships/slide" Target="slides/slide6.xml"/><Relationship Id="rId52" Type="http://schemas.openxmlformats.org/officeDocument/2006/relationships/slide" Target="slides/slide48.xml"/><Relationship Id="rId94" Type="http://schemas.openxmlformats.org/officeDocument/2006/relationships/slide" Target="slides/slide90.xml"/><Relationship Id="rId148" Type="http://schemas.openxmlformats.org/officeDocument/2006/relationships/slide" Target="slides/slide144.xml"/><Relationship Id="rId355" Type="http://schemas.openxmlformats.org/officeDocument/2006/relationships/slide" Target="slides/slide351.xml"/><Relationship Id="rId397" Type="http://schemas.openxmlformats.org/officeDocument/2006/relationships/slide" Target="slides/slide393.xml"/><Relationship Id="rId520" Type="http://schemas.openxmlformats.org/officeDocument/2006/relationships/slide" Target="slides/slide516.xml"/><Relationship Id="rId562" Type="http://schemas.openxmlformats.org/officeDocument/2006/relationships/slide" Target="slides/slide558.xml"/><Relationship Id="rId215" Type="http://schemas.openxmlformats.org/officeDocument/2006/relationships/slide" Target="slides/slide211.xml"/><Relationship Id="rId257" Type="http://schemas.openxmlformats.org/officeDocument/2006/relationships/slide" Target="slides/slide253.xml"/><Relationship Id="rId422" Type="http://schemas.openxmlformats.org/officeDocument/2006/relationships/slide" Target="slides/slide418.xml"/><Relationship Id="rId464" Type="http://schemas.openxmlformats.org/officeDocument/2006/relationships/slide" Target="slides/slide460.xml"/><Relationship Id="rId299" Type="http://schemas.openxmlformats.org/officeDocument/2006/relationships/slide" Target="slides/slide295.xml"/><Relationship Id="rId63" Type="http://schemas.openxmlformats.org/officeDocument/2006/relationships/slide" Target="slides/slide59.xml"/><Relationship Id="rId159" Type="http://schemas.openxmlformats.org/officeDocument/2006/relationships/slide" Target="slides/slide155.xml"/><Relationship Id="rId366" Type="http://schemas.openxmlformats.org/officeDocument/2006/relationships/slide" Target="slides/slide362.xml"/><Relationship Id="rId573" Type="http://schemas.openxmlformats.org/officeDocument/2006/relationships/slide" Target="slides/slide569.xml"/><Relationship Id="rId226" Type="http://schemas.openxmlformats.org/officeDocument/2006/relationships/slide" Target="slides/slide222.xml"/><Relationship Id="rId433" Type="http://schemas.openxmlformats.org/officeDocument/2006/relationships/slide" Target="slides/slide429.xml"/><Relationship Id="rId74" Type="http://schemas.openxmlformats.org/officeDocument/2006/relationships/slide" Target="slides/slide70.xml"/><Relationship Id="rId377" Type="http://schemas.openxmlformats.org/officeDocument/2006/relationships/slide" Target="slides/slide373.xml"/><Relationship Id="rId500" Type="http://schemas.openxmlformats.org/officeDocument/2006/relationships/slide" Target="slides/slide496.xml"/><Relationship Id="rId584" Type="http://schemas.openxmlformats.org/officeDocument/2006/relationships/slide" Target="slides/slide580.xml"/><Relationship Id="rId5" Type="http://schemas.openxmlformats.org/officeDocument/2006/relationships/slide" Target="slides/slide1.xml"/><Relationship Id="rId237" Type="http://schemas.openxmlformats.org/officeDocument/2006/relationships/slide" Target="slides/slide233.xml"/><Relationship Id="rId444" Type="http://schemas.openxmlformats.org/officeDocument/2006/relationships/slide" Target="slides/slide440.xml"/><Relationship Id="rId290" Type="http://schemas.openxmlformats.org/officeDocument/2006/relationships/slide" Target="slides/slide286.xml"/><Relationship Id="rId304" Type="http://schemas.openxmlformats.org/officeDocument/2006/relationships/slide" Target="slides/slide300.xml"/><Relationship Id="rId388" Type="http://schemas.openxmlformats.org/officeDocument/2006/relationships/slide" Target="slides/slide384.xml"/><Relationship Id="rId511" Type="http://schemas.openxmlformats.org/officeDocument/2006/relationships/slide" Target="slides/slide507.xml"/><Relationship Id="rId609" Type="http://schemas.openxmlformats.org/officeDocument/2006/relationships/tableStyles" Target="tableStyles.xml"/><Relationship Id="rId85" Type="http://schemas.openxmlformats.org/officeDocument/2006/relationships/slide" Target="slides/slide81.xml"/><Relationship Id="rId150" Type="http://schemas.openxmlformats.org/officeDocument/2006/relationships/slide" Target="slides/slide146.xml"/><Relationship Id="rId595" Type="http://schemas.openxmlformats.org/officeDocument/2006/relationships/slide" Target="slides/slide591.xml"/><Relationship Id="rId248" Type="http://schemas.openxmlformats.org/officeDocument/2006/relationships/slide" Target="slides/slide244.xml"/><Relationship Id="rId455" Type="http://schemas.openxmlformats.org/officeDocument/2006/relationships/slide" Target="slides/slide451.xml"/><Relationship Id="rId12" Type="http://schemas.openxmlformats.org/officeDocument/2006/relationships/slide" Target="slides/slide8.xml"/><Relationship Id="rId108" Type="http://schemas.openxmlformats.org/officeDocument/2006/relationships/slide" Target="slides/slide104.xml"/><Relationship Id="rId315" Type="http://schemas.openxmlformats.org/officeDocument/2006/relationships/slide" Target="slides/slide311.xml"/><Relationship Id="rId522" Type="http://schemas.openxmlformats.org/officeDocument/2006/relationships/slide" Target="slides/slide518.xml"/><Relationship Id="rId96" Type="http://schemas.openxmlformats.org/officeDocument/2006/relationships/slide" Target="slides/slide92.xml"/><Relationship Id="rId161" Type="http://schemas.openxmlformats.org/officeDocument/2006/relationships/slide" Target="slides/slide157.xml"/><Relationship Id="rId399" Type="http://schemas.openxmlformats.org/officeDocument/2006/relationships/slide" Target="slides/slide395.xml"/><Relationship Id="rId259" Type="http://schemas.openxmlformats.org/officeDocument/2006/relationships/slide" Target="slides/slide255.xml"/><Relationship Id="rId466" Type="http://schemas.openxmlformats.org/officeDocument/2006/relationships/slide" Target="slides/slide462.xml"/><Relationship Id="rId23" Type="http://schemas.openxmlformats.org/officeDocument/2006/relationships/slide" Target="slides/slide19.xml"/><Relationship Id="rId119" Type="http://schemas.openxmlformats.org/officeDocument/2006/relationships/slide" Target="slides/slide115.xml"/><Relationship Id="rId326" Type="http://schemas.openxmlformats.org/officeDocument/2006/relationships/slide" Target="slides/slide322.xml"/><Relationship Id="rId533" Type="http://schemas.openxmlformats.org/officeDocument/2006/relationships/slide" Target="slides/slide529.xml"/><Relationship Id="rId172" Type="http://schemas.openxmlformats.org/officeDocument/2006/relationships/slide" Target="slides/slide168.xml"/><Relationship Id="rId477" Type="http://schemas.openxmlformats.org/officeDocument/2006/relationships/slide" Target="slides/slide473.xml"/><Relationship Id="rId600" Type="http://schemas.openxmlformats.org/officeDocument/2006/relationships/slide" Target="slides/slide596.xml"/><Relationship Id="rId337" Type="http://schemas.openxmlformats.org/officeDocument/2006/relationships/slide" Target="slides/slide333.xml"/><Relationship Id="rId34" Type="http://schemas.openxmlformats.org/officeDocument/2006/relationships/slide" Target="slides/slide30.xml"/><Relationship Id="rId544" Type="http://schemas.openxmlformats.org/officeDocument/2006/relationships/slide" Target="slides/slide540.xml"/><Relationship Id="rId183" Type="http://schemas.openxmlformats.org/officeDocument/2006/relationships/slide" Target="slides/slide179.xml"/><Relationship Id="rId390" Type="http://schemas.openxmlformats.org/officeDocument/2006/relationships/slide" Target="slides/slide386.xml"/><Relationship Id="rId404" Type="http://schemas.openxmlformats.org/officeDocument/2006/relationships/slide" Target="slides/slide400.xml"/><Relationship Id="rId250" Type="http://schemas.openxmlformats.org/officeDocument/2006/relationships/slide" Target="slides/slide246.xml"/><Relationship Id="rId488" Type="http://schemas.openxmlformats.org/officeDocument/2006/relationships/slide" Target="slides/slide484.xml"/><Relationship Id="rId45" Type="http://schemas.openxmlformats.org/officeDocument/2006/relationships/slide" Target="slides/slide41.xml"/><Relationship Id="rId110" Type="http://schemas.openxmlformats.org/officeDocument/2006/relationships/slide" Target="slides/slide106.xml"/><Relationship Id="rId348" Type="http://schemas.openxmlformats.org/officeDocument/2006/relationships/slide" Target="slides/slide344.xml"/><Relationship Id="rId555" Type="http://schemas.openxmlformats.org/officeDocument/2006/relationships/slide" Target="slides/slide551.xml"/><Relationship Id="rId194" Type="http://schemas.openxmlformats.org/officeDocument/2006/relationships/slide" Target="slides/slide190.xml"/><Relationship Id="rId208" Type="http://schemas.openxmlformats.org/officeDocument/2006/relationships/slide" Target="slides/slide204.xml"/><Relationship Id="rId415" Type="http://schemas.openxmlformats.org/officeDocument/2006/relationships/slide" Target="slides/slide411.xml"/><Relationship Id="rId261" Type="http://schemas.openxmlformats.org/officeDocument/2006/relationships/slide" Target="slides/slide257.xml"/><Relationship Id="rId499" Type="http://schemas.openxmlformats.org/officeDocument/2006/relationships/slide" Target="slides/slide495.xml"/><Relationship Id="rId56" Type="http://schemas.openxmlformats.org/officeDocument/2006/relationships/slide" Target="slides/slide52.xml"/><Relationship Id="rId359" Type="http://schemas.openxmlformats.org/officeDocument/2006/relationships/slide" Target="slides/slide355.xml"/><Relationship Id="rId566" Type="http://schemas.openxmlformats.org/officeDocument/2006/relationships/slide" Target="slides/slide562.xml"/><Relationship Id="rId121" Type="http://schemas.openxmlformats.org/officeDocument/2006/relationships/slide" Target="slides/slide117.xml"/><Relationship Id="rId219" Type="http://schemas.openxmlformats.org/officeDocument/2006/relationships/slide" Target="slides/slide215.xml"/><Relationship Id="rId426" Type="http://schemas.openxmlformats.org/officeDocument/2006/relationships/slide" Target="slides/slide422.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49.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50.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fr-CA"/>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D4C3B950-DC8F-4A15-A422-AB5E4AD7DE4E}" type="datetimeFigureOut">
              <a:rPr lang="fr-CA" smtClean="0"/>
              <a:t>2014-09-04</a:t>
            </a:fld>
            <a:endParaRPr lang="fr-CA"/>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fr-CA"/>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fr-CA"/>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B66DF3EE-675E-4EB7-B008-6012762F44D4}" type="slidenum">
              <a:rPr lang="fr-CA" smtClean="0"/>
              <a:t>‹#›</a:t>
            </a:fld>
            <a:endParaRPr lang="fr-CA"/>
          </a:p>
        </p:txBody>
      </p:sp>
    </p:spTree>
    <p:extLst>
      <p:ext uri="{BB962C8B-B14F-4D97-AF65-F5344CB8AC3E}">
        <p14:creationId xmlns:p14="http://schemas.microsoft.com/office/powerpoint/2010/main" val="296114716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45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45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45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45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45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5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45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6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6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6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6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6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6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6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6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6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6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7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7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7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7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8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81.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82.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83.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84.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85.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8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87.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88.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89.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90.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91.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92.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93.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4.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96.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498.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499.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00.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01.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02.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04.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05.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06.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07.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0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509.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510.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53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56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56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56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56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56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57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57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59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7"/>
          <p:cNvSpPr>
            <a:spLocks noGrp="1" noChangeArrowheads="1"/>
          </p:cNvSpPr>
          <p:nvPr>
            <p:ph type="sldNum" sz="quarter" idx="5"/>
          </p:nvPr>
        </p:nvSpPr>
        <p:spPr>
          <a:noFill/>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3508A995-69ED-460D-B051-21A6C91DA2A2}" type="slidenum">
              <a:rPr lang="en-US" altLang="fr-FR">
                <a:solidFill>
                  <a:prstClr val="black"/>
                </a:solidFill>
              </a:rPr>
              <a:pPr eaLnBrk="1" hangingPunct="1">
                <a:spcBef>
                  <a:spcPct val="0"/>
                </a:spcBef>
              </a:pPr>
              <a:t>16</a:t>
            </a:fld>
            <a:endParaRPr lang="en-US" altLang="fr-FR">
              <a:solidFill>
                <a:prstClr val="black"/>
              </a:solidFill>
            </a:endParaRPr>
          </a:p>
        </p:txBody>
      </p:sp>
      <p:sp>
        <p:nvSpPr>
          <p:cNvPr id="46083" name="Rectangle 2"/>
          <p:cNvSpPr>
            <a:spLocks noGrp="1" noRot="1" noChangeAspect="1" noChangeArrowheads="1" noTextEdit="1"/>
          </p:cNvSpPr>
          <p:nvPr>
            <p:ph type="sldImg"/>
          </p:nvPr>
        </p:nvSpPr>
        <p:spPr>
          <a:ln/>
        </p:spPr>
      </p:sp>
      <p:sp>
        <p:nvSpPr>
          <p:cNvPr id="46084" name="Rectangle 3"/>
          <p:cNvSpPr>
            <a:spLocks noGrp="1" noChangeArrowheads="1"/>
          </p:cNvSpPr>
          <p:nvPr>
            <p:ph type="body" idx="1"/>
          </p:nvPr>
        </p:nvSpPr>
        <p:spPr>
          <a:noFill/>
        </p:spPr>
        <p:txBody>
          <a:bodyPr/>
          <a:lstStyle/>
          <a:p>
            <a:pPr eaLnBrk="1" hangingPunct="1"/>
            <a:endParaRPr lang="fr-FR" altLang="fr-FR" smtClean="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100">
                <a:solidFill>
                  <a:schemeClr val="tx1"/>
                </a:solidFill>
                <a:latin typeface="Calibri" pitchFamily="34" charset="0"/>
              </a:defRPr>
            </a:lvl1pPr>
            <a:lvl2pPr marL="741503" indent="-284292" eaLnBrk="0" hangingPunct="0">
              <a:spcBef>
                <a:spcPct val="30000"/>
              </a:spcBef>
              <a:defRPr sz="1100">
                <a:solidFill>
                  <a:schemeClr val="tx1"/>
                </a:solidFill>
                <a:latin typeface="Calibri" pitchFamily="34" charset="0"/>
              </a:defRPr>
            </a:lvl2pPr>
            <a:lvl3pPr marL="1141564" indent="-227141" eaLnBrk="0" hangingPunct="0">
              <a:spcBef>
                <a:spcPct val="30000"/>
              </a:spcBef>
              <a:defRPr sz="1100">
                <a:solidFill>
                  <a:schemeClr val="tx1"/>
                </a:solidFill>
                <a:latin typeface="Calibri" pitchFamily="34" charset="0"/>
              </a:defRPr>
            </a:lvl3pPr>
            <a:lvl4pPr marL="1598775" indent="-227141" eaLnBrk="0" hangingPunct="0">
              <a:spcBef>
                <a:spcPct val="30000"/>
              </a:spcBef>
              <a:defRPr sz="1100">
                <a:solidFill>
                  <a:schemeClr val="tx1"/>
                </a:solidFill>
                <a:latin typeface="Calibri" pitchFamily="34" charset="0"/>
              </a:defRPr>
            </a:lvl4pPr>
            <a:lvl5pPr marL="2055986" indent="-227141" eaLnBrk="0" hangingPunct="0">
              <a:spcBef>
                <a:spcPct val="30000"/>
              </a:spcBef>
              <a:defRPr sz="1100">
                <a:solidFill>
                  <a:schemeClr val="tx1"/>
                </a:solidFill>
                <a:latin typeface="Calibri" pitchFamily="34" charset="0"/>
              </a:defRPr>
            </a:lvl5pPr>
            <a:lvl6pPr marL="2478028" indent="-227141" eaLnBrk="0" fontAlgn="base" hangingPunct="0">
              <a:spcBef>
                <a:spcPct val="30000"/>
              </a:spcBef>
              <a:spcAft>
                <a:spcPct val="0"/>
              </a:spcAft>
              <a:defRPr sz="1100">
                <a:solidFill>
                  <a:schemeClr val="tx1"/>
                </a:solidFill>
                <a:latin typeface="Calibri" pitchFamily="34" charset="0"/>
              </a:defRPr>
            </a:lvl6pPr>
            <a:lvl7pPr marL="2900069" indent="-227141" eaLnBrk="0" fontAlgn="base" hangingPunct="0">
              <a:spcBef>
                <a:spcPct val="30000"/>
              </a:spcBef>
              <a:spcAft>
                <a:spcPct val="0"/>
              </a:spcAft>
              <a:defRPr sz="1100">
                <a:solidFill>
                  <a:schemeClr val="tx1"/>
                </a:solidFill>
                <a:latin typeface="Calibri" pitchFamily="34" charset="0"/>
              </a:defRPr>
            </a:lvl7pPr>
            <a:lvl8pPr marL="3322110" indent="-227141" eaLnBrk="0" fontAlgn="base" hangingPunct="0">
              <a:spcBef>
                <a:spcPct val="30000"/>
              </a:spcBef>
              <a:spcAft>
                <a:spcPct val="0"/>
              </a:spcAft>
              <a:defRPr sz="1100">
                <a:solidFill>
                  <a:schemeClr val="tx1"/>
                </a:solidFill>
                <a:latin typeface="Calibri" pitchFamily="34" charset="0"/>
              </a:defRPr>
            </a:lvl8pPr>
            <a:lvl9pPr marL="3744152" indent="-227141" eaLnBrk="0" fontAlgn="base" hangingPunct="0">
              <a:spcBef>
                <a:spcPct val="30000"/>
              </a:spcBef>
              <a:spcAft>
                <a:spcPct val="0"/>
              </a:spcAft>
              <a:defRPr sz="1100">
                <a:solidFill>
                  <a:schemeClr val="tx1"/>
                </a:solidFill>
                <a:latin typeface="Calibri" pitchFamily="34" charset="0"/>
              </a:defRPr>
            </a:lvl9pPr>
          </a:lstStyle>
          <a:p>
            <a:pPr eaLnBrk="1" hangingPunct="1">
              <a:spcBef>
                <a:spcPct val="0"/>
              </a:spcBef>
            </a:pPr>
            <a:fld id="{33B870FF-26ED-4312-A903-A19A81945445}" type="slidenum">
              <a:rPr lang="en-US" altLang="fr-FR" sz="1200">
                <a:solidFill>
                  <a:prstClr val="black"/>
                </a:solidFill>
                <a:latin typeface="Arial" pitchFamily="34" charset="0"/>
              </a:rPr>
              <a:pPr eaLnBrk="1" hangingPunct="1">
                <a:spcBef>
                  <a:spcPct val="0"/>
                </a:spcBef>
              </a:pPr>
              <a:t>166</a:t>
            </a:fld>
            <a:endParaRPr lang="en-US" altLang="fr-FR" sz="1200">
              <a:solidFill>
                <a:prstClr val="black"/>
              </a:solidFill>
              <a:latin typeface="Arial" pitchFamily="34" charset="0"/>
            </a:endParaRPr>
          </a:p>
        </p:txBody>
      </p:sp>
      <p:sp>
        <p:nvSpPr>
          <p:cNvPr id="58371"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8372"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AU" altLang="fr-FR" smtClean="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100">
                <a:solidFill>
                  <a:schemeClr val="tx1"/>
                </a:solidFill>
                <a:latin typeface="Calibri" pitchFamily="34" charset="0"/>
              </a:defRPr>
            </a:lvl1pPr>
            <a:lvl2pPr marL="741503" indent="-284292" eaLnBrk="0" hangingPunct="0">
              <a:spcBef>
                <a:spcPct val="30000"/>
              </a:spcBef>
              <a:defRPr sz="1100">
                <a:solidFill>
                  <a:schemeClr val="tx1"/>
                </a:solidFill>
                <a:latin typeface="Calibri" pitchFamily="34" charset="0"/>
              </a:defRPr>
            </a:lvl2pPr>
            <a:lvl3pPr marL="1141564" indent="-227141" eaLnBrk="0" hangingPunct="0">
              <a:spcBef>
                <a:spcPct val="30000"/>
              </a:spcBef>
              <a:defRPr sz="1100">
                <a:solidFill>
                  <a:schemeClr val="tx1"/>
                </a:solidFill>
                <a:latin typeface="Calibri" pitchFamily="34" charset="0"/>
              </a:defRPr>
            </a:lvl3pPr>
            <a:lvl4pPr marL="1598775" indent="-227141" eaLnBrk="0" hangingPunct="0">
              <a:spcBef>
                <a:spcPct val="30000"/>
              </a:spcBef>
              <a:defRPr sz="1100">
                <a:solidFill>
                  <a:schemeClr val="tx1"/>
                </a:solidFill>
                <a:latin typeface="Calibri" pitchFamily="34" charset="0"/>
              </a:defRPr>
            </a:lvl4pPr>
            <a:lvl5pPr marL="2055986" indent="-227141" eaLnBrk="0" hangingPunct="0">
              <a:spcBef>
                <a:spcPct val="30000"/>
              </a:spcBef>
              <a:defRPr sz="1100">
                <a:solidFill>
                  <a:schemeClr val="tx1"/>
                </a:solidFill>
                <a:latin typeface="Calibri" pitchFamily="34" charset="0"/>
              </a:defRPr>
            </a:lvl5pPr>
            <a:lvl6pPr marL="2478028" indent="-227141" eaLnBrk="0" fontAlgn="base" hangingPunct="0">
              <a:spcBef>
                <a:spcPct val="30000"/>
              </a:spcBef>
              <a:spcAft>
                <a:spcPct val="0"/>
              </a:spcAft>
              <a:defRPr sz="1100">
                <a:solidFill>
                  <a:schemeClr val="tx1"/>
                </a:solidFill>
                <a:latin typeface="Calibri" pitchFamily="34" charset="0"/>
              </a:defRPr>
            </a:lvl6pPr>
            <a:lvl7pPr marL="2900069" indent="-227141" eaLnBrk="0" fontAlgn="base" hangingPunct="0">
              <a:spcBef>
                <a:spcPct val="30000"/>
              </a:spcBef>
              <a:spcAft>
                <a:spcPct val="0"/>
              </a:spcAft>
              <a:defRPr sz="1100">
                <a:solidFill>
                  <a:schemeClr val="tx1"/>
                </a:solidFill>
                <a:latin typeface="Calibri" pitchFamily="34" charset="0"/>
              </a:defRPr>
            </a:lvl7pPr>
            <a:lvl8pPr marL="3322110" indent="-227141" eaLnBrk="0" fontAlgn="base" hangingPunct="0">
              <a:spcBef>
                <a:spcPct val="30000"/>
              </a:spcBef>
              <a:spcAft>
                <a:spcPct val="0"/>
              </a:spcAft>
              <a:defRPr sz="1100">
                <a:solidFill>
                  <a:schemeClr val="tx1"/>
                </a:solidFill>
                <a:latin typeface="Calibri" pitchFamily="34" charset="0"/>
              </a:defRPr>
            </a:lvl8pPr>
            <a:lvl9pPr marL="3744152" indent="-227141" eaLnBrk="0" fontAlgn="base" hangingPunct="0">
              <a:spcBef>
                <a:spcPct val="30000"/>
              </a:spcBef>
              <a:spcAft>
                <a:spcPct val="0"/>
              </a:spcAft>
              <a:defRPr sz="1100">
                <a:solidFill>
                  <a:schemeClr val="tx1"/>
                </a:solidFill>
                <a:latin typeface="Calibri" pitchFamily="34" charset="0"/>
              </a:defRPr>
            </a:lvl9pPr>
          </a:lstStyle>
          <a:p>
            <a:pPr eaLnBrk="1" hangingPunct="1">
              <a:spcBef>
                <a:spcPct val="0"/>
              </a:spcBef>
            </a:pPr>
            <a:fld id="{B9B4ACED-8321-4E05-BCE0-6E41A88F934E}" type="slidenum">
              <a:rPr lang="en-US" altLang="fr-FR" sz="1200">
                <a:solidFill>
                  <a:prstClr val="black"/>
                </a:solidFill>
                <a:latin typeface="Arial" pitchFamily="34" charset="0"/>
              </a:rPr>
              <a:pPr eaLnBrk="1" hangingPunct="1">
                <a:spcBef>
                  <a:spcPct val="0"/>
                </a:spcBef>
              </a:pPr>
              <a:t>181</a:t>
            </a:fld>
            <a:endParaRPr lang="en-US" altLang="fr-FR" sz="1200">
              <a:solidFill>
                <a:prstClr val="black"/>
              </a:solidFill>
              <a:latin typeface="Arial" pitchFamily="34" charset="0"/>
            </a:endParaRPr>
          </a:p>
        </p:txBody>
      </p:sp>
      <p:sp>
        <p:nvSpPr>
          <p:cNvPr id="59395" name="Rectangle 2"/>
          <p:cNvSpPr>
            <a:spLocks noGrp="1" noRot="1" noChangeAspect="1" noChangeArrowheads="1" noTextEdit="1"/>
          </p:cNvSpPr>
          <p:nvPr>
            <p:ph type="sldImg"/>
          </p:nvPr>
        </p:nvSpPr>
        <p:spPr bwMode="auto">
          <a:xfrm>
            <a:off x="1143000" y="685800"/>
            <a:ext cx="4573588" cy="3429000"/>
          </a:xfrm>
          <a:solidFill>
            <a:srgbClr val="FFFFFF"/>
          </a:solidFill>
          <a:ln>
            <a:solidFill>
              <a:srgbClr val="000000"/>
            </a:solidFill>
            <a:miter lim="800000"/>
            <a:headEnd/>
            <a:tailEnd/>
          </a:ln>
        </p:spPr>
      </p:sp>
      <p:sp>
        <p:nvSpPr>
          <p:cNvPr id="59396" name="Rectangle 3"/>
          <p:cNvSpPr>
            <a:spLocks noGrp="1" noChangeArrowheads="1"/>
          </p:cNvSpPr>
          <p:nvPr>
            <p:ph type="body" idx="1"/>
          </p:nvPr>
        </p:nvSpPr>
        <p:spPr bwMode="auto">
          <a:xfrm>
            <a:off x="913991" y="4342939"/>
            <a:ext cx="5030018" cy="4114587"/>
          </a:xfrm>
          <a:solidFill>
            <a:srgbClr val="FFFFFF"/>
          </a:solidFill>
          <a:ln>
            <a:solidFill>
              <a:srgbClr val="000000"/>
            </a:solidFill>
            <a:miter lim="800000"/>
            <a:headEnd/>
            <a:tailEnd/>
          </a:ln>
        </p:spPr>
        <p:txBody>
          <a:bodyPr wrap="square" numCol="1" anchor="t" anchorCtr="0" compatLnSpc="1">
            <a:prstTxWarp prst="textNoShape">
              <a:avLst/>
            </a:prstTxWarp>
          </a:bodyPr>
          <a:lstStyle/>
          <a:p>
            <a:endParaRPr lang="en-AU" altLang="fr-FR" smtClean="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62515144-AE20-46E1-86E8-0FDF23B6B2A0}" type="slidenum">
              <a:rPr lang="en-US" altLang="fr-FR" smtClean="0">
                <a:latin typeface="Arial" charset="0"/>
              </a:rPr>
              <a:pPr eaLnBrk="1" hangingPunct="1">
                <a:spcBef>
                  <a:spcPct val="0"/>
                </a:spcBef>
              </a:pPr>
              <a:t>453</a:t>
            </a:fld>
            <a:endParaRPr lang="en-US" altLang="fr-FR" smtClean="0">
              <a:latin typeface="Arial" charset="0"/>
            </a:endParaRPr>
          </a:p>
        </p:txBody>
      </p:sp>
      <p:sp>
        <p:nvSpPr>
          <p:cNvPr id="38915"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8916"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F66CA2ED-FB42-4EDA-9947-8C50C197B1B8}" type="slidenum">
              <a:rPr lang="en-US" altLang="fr-FR" smtClean="0">
                <a:latin typeface="Arial" charset="0"/>
              </a:rPr>
              <a:pPr eaLnBrk="1" hangingPunct="1">
                <a:spcBef>
                  <a:spcPct val="0"/>
                </a:spcBef>
              </a:pPr>
              <a:t>454</a:t>
            </a:fld>
            <a:endParaRPr lang="en-US" altLang="fr-FR" smtClean="0">
              <a:latin typeface="Arial" charset="0"/>
            </a:endParaRPr>
          </a:p>
        </p:txBody>
      </p:sp>
      <p:sp>
        <p:nvSpPr>
          <p:cNvPr id="39939"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9940"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A6FA2726-4EC9-4116-B85E-12A94DC1F7BA}" type="slidenum">
              <a:rPr lang="en-US" altLang="fr-FR" smtClean="0">
                <a:latin typeface="Arial" charset="0"/>
              </a:rPr>
              <a:pPr eaLnBrk="1" hangingPunct="1">
                <a:spcBef>
                  <a:spcPct val="0"/>
                </a:spcBef>
              </a:pPr>
              <a:t>455</a:t>
            </a:fld>
            <a:endParaRPr lang="en-US" altLang="fr-FR" smtClean="0">
              <a:latin typeface="Arial" charset="0"/>
            </a:endParaRPr>
          </a:p>
        </p:txBody>
      </p:sp>
      <p:sp>
        <p:nvSpPr>
          <p:cNvPr id="40963"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64"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C25A7BEA-6906-4E55-899C-9CA20ECED81C}" type="slidenum">
              <a:rPr lang="en-US" altLang="fr-FR" smtClean="0">
                <a:latin typeface="Arial" charset="0"/>
              </a:rPr>
              <a:pPr eaLnBrk="1" hangingPunct="1">
                <a:spcBef>
                  <a:spcPct val="0"/>
                </a:spcBef>
              </a:pPr>
              <a:t>456</a:t>
            </a:fld>
            <a:endParaRPr lang="en-US" altLang="fr-FR" smtClean="0">
              <a:latin typeface="Arial" charset="0"/>
            </a:endParaRPr>
          </a:p>
        </p:txBody>
      </p:sp>
      <p:sp>
        <p:nvSpPr>
          <p:cNvPr id="41987"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198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AD68B6A4-5D4F-437B-817D-17EBE338F1A7}" type="slidenum">
              <a:rPr lang="en-US" altLang="fr-FR" smtClean="0">
                <a:latin typeface="Arial" charset="0"/>
              </a:rPr>
              <a:pPr eaLnBrk="1" hangingPunct="1">
                <a:spcBef>
                  <a:spcPct val="0"/>
                </a:spcBef>
              </a:pPr>
              <a:t>457</a:t>
            </a:fld>
            <a:endParaRPr lang="en-US" altLang="fr-FR" smtClean="0">
              <a:latin typeface="Arial" charset="0"/>
            </a:endParaRPr>
          </a:p>
        </p:txBody>
      </p:sp>
      <p:sp>
        <p:nvSpPr>
          <p:cNvPr id="43011"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3012"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39A7624E-B192-458F-A54A-ED901B7C18EF}" type="slidenum">
              <a:rPr lang="en-US" altLang="fr-FR" smtClean="0">
                <a:latin typeface="Arial" charset="0"/>
              </a:rPr>
              <a:pPr eaLnBrk="1" hangingPunct="1">
                <a:spcBef>
                  <a:spcPct val="0"/>
                </a:spcBef>
              </a:pPr>
              <a:t>458</a:t>
            </a:fld>
            <a:endParaRPr lang="en-US" altLang="fr-FR" smtClean="0">
              <a:latin typeface="Arial" charset="0"/>
            </a:endParaRPr>
          </a:p>
        </p:txBody>
      </p:sp>
      <p:sp>
        <p:nvSpPr>
          <p:cNvPr id="44035"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4036"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947335AD-3C44-45E5-8B92-6461FEAA6D10}" type="slidenum">
              <a:rPr lang="en-US" altLang="fr-FR" smtClean="0">
                <a:latin typeface="Arial" charset="0"/>
              </a:rPr>
              <a:pPr eaLnBrk="1" hangingPunct="1">
                <a:spcBef>
                  <a:spcPct val="0"/>
                </a:spcBef>
              </a:pPr>
              <a:t>459</a:t>
            </a:fld>
            <a:endParaRPr lang="en-US" altLang="fr-FR" smtClean="0">
              <a:latin typeface="Arial" charset="0"/>
            </a:endParaRPr>
          </a:p>
        </p:txBody>
      </p:sp>
      <p:sp>
        <p:nvSpPr>
          <p:cNvPr id="45059"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5060"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463085A6-9B47-430A-A5FA-22BB8424D655}" type="slidenum">
              <a:rPr lang="en-US" altLang="fr-FR" smtClean="0">
                <a:latin typeface="Arial" charset="0"/>
              </a:rPr>
              <a:pPr eaLnBrk="1" hangingPunct="1">
                <a:spcBef>
                  <a:spcPct val="0"/>
                </a:spcBef>
              </a:pPr>
              <a:t>460</a:t>
            </a:fld>
            <a:endParaRPr lang="en-US" altLang="fr-FR" smtClean="0">
              <a:latin typeface="Arial" charset="0"/>
            </a:endParaRPr>
          </a:p>
        </p:txBody>
      </p:sp>
      <p:sp>
        <p:nvSpPr>
          <p:cNvPr id="46083"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6084"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7"/>
          <p:cNvSpPr>
            <a:spLocks noGrp="1" noChangeArrowheads="1"/>
          </p:cNvSpPr>
          <p:nvPr>
            <p:ph type="sldNum" sz="quarter" idx="5"/>
          </p:nvPr>
        </p:nvSpPr>
        <p:spPr>
          <a:noFill/>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096DCE72-0D01-47B0-909F-83E47E811621}" type="slidenum">
              <a:rPr lang="en-US" altLang="fr-FR">
                <a:solidFill>
                  <a:prstClr val="black"/>
                </a:solidFill>
              </a:rPr>
              <a:pPr eaLnBrk="1" hangingPunct="1">
                <a:spcBef>
                  <a:spcPct val="0"/>
                </a:spcBef>
              </a:pPr>
              <a:t>18</a:t>
            </a:fld>
            <a:endParaRPr lang="en-US" altLang="fr-FR">
              <a:solidFill>
                <a:prstClr val="black"/>
              </a:solidFill>
            </a:endParaRPr>
          </a:p>
        </p:txBody>
      </p:sp>
      <p:sp>
        <p:nvSpPr>
          <p:cNvPr id="47107" name="Rectangle 2"/>
          <p:cNvSpPr>
            <a:spLocks noGrp="1" noRot="1" noChangeAspect="1" noChangeArrowheads="1" noTextEdit="1"/>
          </p:cNvSpPr>
          <p:nvPr>
            <p:ph type="sldImg"/>
          </p:nvPr>
        </p:nvSpPr>
        <p:spPr>
          <a:ln/>
        </p:spPr>
      </p:sp>
      <p:sp>
        <p:nvSpPr>
          <p:cNvPr id="47108" name="Rectangle 3"/>
          <p:cNvSpPr>
            <a:spLocks noGrp="1" noChangeArrowheads="1"/>
          </p:cNvSpPr>
          <p:nvPr>
            <p:ph type="body" idx="1"/>
          </p:nvPr>
        </p:nvSpPr>
        <p:spPr>
          <a:noFill/>
        </p:spPr>
        <p:txBody>
          <a:bodyPr/>
          <a:lstStyle/>
          <a:p>
            <a:pPr eaLnBrk="1" hangingPunct="1"/>
            <a:endParaRPr lang="fr-FR" altLang="fr-FR" smtClean="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72A33CD8-F603-4CD5-A945-0F73CB4F4A33}" type="slidenum">
              <a:rPr lang="en-US" altLang="fr-FR" smtClean="0">
                <a:latin typeface="Arial" charset="0"/>
              </a:rPr>
              <a:pPr eaLnBrk="1" hangingPunct="1">
                <a:spcBef>
                  <a:spcPct val="0"/>
                </a:spcBef>
              </a:pPr>
              <a:t>461</a:t>
            </a:fld>
            <a:endParaRPr lang="en-US" altLang="fr-FR" smtClean="0">
              <a:latin typeface="Arial" charset="0"/>
            </a:endParaRPr>
          </a:p>
        </p:txBody>
      </p:sp>
      <p:sp>
        <p:nvSpPr>
          <p:cNvPr id="47107"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710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5ACAE9DD-DF4D-4B4E-97D7-CA85F3766B8C}" type="slidenum">
              <a:rPr lang="en-US" altLang="fr-FR" smtClean="0">
                <a:latin typeface="Arial" charset="0"/>
              </a:rPr>
              <a:pPr eaLnBrk="1" hangingPunct="1">
                <a:spcBef>
                  <a:spcPct val="0"/>
                </a:spcBef>
              </a:pPr>
              <a:t>462</a:t>
            </a:fld>
            <a:endParaRPr lang="en-US" altLang="fr-FR" smtClean="0">
              <a:latin typeface="Arial" charset="0"/>
            </a:endParaRPr>
          </a:p>
        </p:txBody>
      </p:sp>
      <p:sp>
        <p:nvSpPr>
          <p:cNvPr id="48131"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8132"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290ED209-2B10-4568-94D2-ED4C87C6653D}" type="slidenum">
              <a:rPr lang="en-US" altLang="fr-FR" smtClean="0">
                <a:latin typeface="Arial" charset="0"/>
              </a:rPr>
              <a:pPr eaLnBrk="1" hangingPunct="1">
                <a:spcBef>
                  <a:spcPct val="0"/>
                </a:spcBef>
              </a:pPr>
              <a:t>463</a:t>
            </a:fld>
            <a:endParaRPr lang="en-US" altLang="fr-FR" smtClean="0">
              <a:latin typeface="Arial" charset="0"/>
            </a:endParaRPr>
          </a:p>
        </p:txBody>
      </p:sp>
      <p:sp>
        <p:nvSpPr>
          <p:cNvPr id="49155"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9156"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7ACDB6D3-ABAA-49A9-8D5F-4F2DF4BA9E1F}" type="slidenum">
              <a:rPr lang="en-US" altLang="fr-FR" smtClean="0">
                <a:latin typeface="Arial" charset="0"/>
              </a:rPr>
              <a:pPr eaLnBrk="1" hangingPunct="1">
                <a:spcBef>
                  <a:spcPct val="0"/>
                </a:spcBef>
              </a:pPr>
              <a:t>464</a:t>
            </a:fld>
            <a:endParaRPr lang="en-US" altLang="fr-FR" smtClean="0">
              <a:latin typeface="Arial" charset="0"/>
            </a:endParaRPr>
          </a:p>
        </p:txBody>
      </p:sp>
      <p:sp>
        <p:nvSpPr>
          <p:cNvPr id="50179"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0180"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BB646BAB-797B-49C0-A66E-B381D0ABD0F2}" type="slidenum">
              <a:rPr lang="en-US" altLang="fr-FR" smtClean="0">
                <a:latin typeface="Arial" charset="0"/>
              </a:rPr>
              <a:pPr eaLnBrk="1" hangingPunct="1">
                <a:spcBef>
                  <a:spcPct val="0"/>
                </a:spcBef>
              </a:pPr>
              <a:t>465</a:t>
            </a:fld>
            <a:endParaRPr lang="en-US" altLang="fr-FR" smtClean="0">
              <a:latin typeface="Arial" charset="0"/>
            </a:endParaRPr>
          </a:p>
        </p:txBody>
      </p:sp>
      <p:sp>
        <p:nvSpPr>
          <p:cNvPr id="51203"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1204"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5D0FB206-D87E-4127-A58E-85D07ABC5CA6}" type="slidenum">
              <a:rPr lang="en-US" altLang="fr-FR" smtClean="0">
                <a:latin typeface="Arial" charset="0"/>
              </a:rPr>
              <a:pPr eaLnBrk="1" hangingPunct="1">
                <a:spcBef>
                  <a:spcPct val="0"/>
                </a:spcBef>
              </a:pPr>
              <a:t>466</a:t>
            </a:fld>
            <a:endParaRPr lang="en-US" altLang="fr-FR" smtClean="0">
              <a:latin typeface="Arial" charset="0"/>
            </a:endParaRPr>
          </a:p>
        </p:txBody>
      </p:sp>
      <p:sp>
        <p:nvSpPr>
          <p:cNvPr id="52227"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222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6C9B1E59-6215-479D-BFF9-F9DF733A5E37}" type="slidenum">
              <a:rPr lang="en-US" altLang="fr-FR" smtClean="0">
                <a:latin typeface="Arial" charset="0"/>
              </a:rPr>
              <a:pPr eaLnBrk="1" hangingPunct="1">
                <a:spcBef>
                  <a:spcPct val="0"/>
                </a:spcBef>
              </a:pPr>
              <a:t>467</a:t>
            </a:fld>
            <a:endParaRPr lang="en-US" altLang="fr-FR" smtClean="0">
              <a:latin typeface="Arial" charset="0"/>
            </a:endParaRPr>
          </a:p>
        </p:txBody>
      </p:sp>
      <p:sp>
        <p:nvSpPr>
          <p:cNvPr id="53251"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3252"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3D92DA3A-1668-4E07-BD1C-4131BC5A742E}" type="slidenum">
              <a:rPr lang="en-US" altLang="fr-FR" smtClean="0">
                <a:latin typeface="Arial" charset="0"/>
              </a:rPr>
              <a:pPr eaLnBrk="1" hangingPunct="1">
                <a:spcBef>
                  <a:spcPct val="0"/>
                </a:spcBef>
              </a:pPr>
              <a:t>468</a:t>
            </a:fld>
            <a:endParaRPr lang="en-US" altLang="fr-FR" smtClean="0">
              <a:latin typeface="Arial" charset="0"/>
            </a:endParaRPr>
          </a:p>
        </p:txBody>
      </p:sp>
      <p:sp>
        <p:nvSpPr>
          <p:cNvPr id="54275"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4276"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FA39161A-2B51-4676-B46D-19AC121AE2C7}" type="slidenum">
              <a:rPr lang="en-US" altLang="fr-FR" smtClean="0">
                <a:latin typeface="Arial" charset="0"/>
              </a:rPr>
              <a:pPr eaLnBrk="1" hangingPunct="1">
                <a:spcBef>
                  <a:spcPct val="0"/>
                </a:spcBef>
              </a:pPr>
              <a:t>469</a:t>
            </a:fld>
            <a:endParaRPr lang="en-US" altLang="fr-FR" smtClean="0">
              <a:latin typeface="Arial" charset="0"/>
            </a:endParaRPr>
          </a:p>
        </p:txBody>
      </p:sp>
      <p:sp>
        <p:nvSpPr>
          <p:cNvPr id="55299"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5300"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0F1991D2-3628-449B-BEB7-4055FDF0B10B}" type="slidenum">
              <a:rPr lang="en-US" altLang="fr-FR" smtClean="0">
                <a:latin typeface="Arial" charset="0"/>
              </a:rPr>
              <a:pPr eaLnBrk="1" hangingPunct="1">
                <a:spcBef>
                  <a:spcPct val="0"/>
                </a:spcBef>
              </a:pPr>
              <a:t>470</a:t>
            </a:fld>
            <a:endParaRPr lang="en-US" altLang="fr-FR" smtClean="0">
              <a:latin typeface="Arial" charset="0"/>
            </a:endParaRPr>
          </a:p>
        </p:txBody>
      </p:sp>
      <p:sp>
        <p:nvSpPr>
          <p:cNvPr id="56323"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6324"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a:noFill/>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85118A1D-B537-4EA0-B466-F2C0A17FD8BA}" type="slidenum">
              <a:rPr lang="en-US" altLang="fr-FR">
                <a:solidFill>
                  <a:prstClr val="black"/>
                </a:solidFill>
              </a:rPr>
              <a:pPr eaLnBrk="1" hangingPunct="1">
                <a:spcBef>
                  <a:spcPct val="0"/>
                </a:spcBef>
              </a:pPr>
              <a:t>39</a:t>
            </a:fld>
            <a:endParaRPr lang="en-US" altLang="fr-FR">
              <a:solidFill>
                <a:prstClr val="black"/>
              </a:solidFill>
            </a:endParaRPr>
          </a:p>
        </p:txBody>
      </p:sp>
      <p:sp>
        <p:nvSpPr>
          <p:cNvPr id="48131" name="Rectangle 2"/>
          <p:cNvSpPr>
            <a:spLocks noGrp="1" noRot="1" noChangeAspect="1" noChangeArrowheads="1" noTextEdit="1"/>
          </p:cNvSpPr>
          <p:nvPr>
            <p:ph type="sldImg"/>
          </p:nvPr>
        </p:nvSpPr>
        <p:spPr>
          <a:ln/>
        </p:spPr>
      </p:sp>
      <p:sp>
        <p:nvSpPr>
          <p:cNvPr id="48132" name="Rectangle 3"/>
          <p:cNvSpPr>
            <a:spLocks noGrp="1" noChangeArrowheads="1"/>
          </p:cNvSpPr>
          <p:nvPr>
            <p:ph type="body" idx="1"/>
          </p:nvPr>
        </p:nvSpPr>
        <p:spPr>
          <a:noFill/>
        </p:spPr>
        <p:txBody>
          <a:bodyPr/>
          <a:lstStyle/>
          <a:p>
            <a:pPr eaLnBrk="1" hangingPunct="1"/>
            <a:endParaRPr lang="fr-FR" altLang="fr-FR" smtClean="0"/>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5E780043-0257-4563-909D-97D1E8582B8A}" type="slidenum">
              <a:rPr lang="en-US" altLang="fr-FR" smtClean="0">
                <a:latin typeface="Arial" charset="0"/>
              </a:rPr>
              <a:pPr eaLnBrk="1" hangingPunct="1">
                <a:spcBef>
                  <a:spcPct val="0"/>
                </a:spcBef>
              </a:pPr>
              <a:t>471</a:t>
            </a:fld>
            <a:endParaRPr lang="en-US" altLang="fr-FR" smtClean="0">
              <a:latin typeface="Arial" charset="0"/>
            </a:endParaRPr>
          </a:p>
        </p:txBody>
      </p:sp>
      <p:sp>
        <p:nvSpPr>
          <p:cNvPr id="57347"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734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42CA2872-BCE0-432D-B990-FFA34E357504}" type="slidenum">
              <a:rPr lang="en-US" altLang="fr-FR" smtClean="0">
                <a:latin typeface="Arial" charset="0"/>
              </a:rPr>
              <a:pPr eaLnBrk="1" hangingPunct="1">
                <a:spcBef>
                  <a:spcPct val="0"/>
                </a:spcBef>
              </a:pPr>
              <a:t>473</a:t>
            </a:fld>
            <a:endParaRPr lang="en-US" altLang="fr-FR" smtClean="0">
              <a:latin typeface="Arial" charset="0"/>
            </a:endParaRPr>
          </a:p>
        </p:txBody>
      </p:sp>
      <p:sp>
        <p:nvSpPr>
          <p:cNvPr id="58371"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8372"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3A8AAE07-7497-4347-9965-B5DE0708219A}" type="slidenum">
              <a:rPr lang="en-US" altLang="fr-FR" smtClean="0">
                <a:latin typeface="Arial" charset="0"/>
              </a:rPr>
              <a:pPr eaLnBrk="1" hangingPunct="1">
                <a:spcBef>
                  <a:spcPct val="0"/>
                </a:spcBef>
              </a:pPr>
              <a:t>479</a:t>
            </a:fld>
            <a:endParaRPr lang="en-US" altLang="fr-FR" smtClean="0">
              <a:latin typeface="Arial" charset="0"/>
            </a:endParaRPr>
          </a:p>
        </p:txBody>
      </p:sp>
      <p:sp>
        <p:nvSpPr>
          <p:cNvPr id="53251"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3252"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40647021-5121-4F4C-8224-55B48A55A7F8}" type="slidenum">
              <a:rPr lang="en-US" altLang="fr-FR" smtClean="0">
                <a:latin typeface="Arial" charset="0"/>
              </a:rPr>
              <a:pPr eaLnBrk="1" hangingPunct="1">
                <a:spcBef>
                  <a:spcPct val="0"/>
                </a:spcBef>
              </a:pPr>
              <a:t>480</a:t>
            </a:fld>
            <a:endParaRPr lang="en-US" altLang="fr-FR" smtClean="0">
              <a:latin typeface="Arial" charset="0"/>
            </a:endParaRPr>
          </a:p>
        </p:txBody>
      </p:sp>
      <p:sp>
        <p:nvSpPr>
          <p:cNvPr id="54275"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4276"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3D21C5BF-4BC3-48A0-B2D2-0D2931DE8752}" type="slidenum">
              <a:rPr lang="en-US" altLang="fr-FR" smtClean="0">
                <a:latin typeface="Arial" charset="0"/>
              </a:rPr>
              <a:pPr eaLnBrk="1" hangingPunct="1">
                <a:spcBef>
                  <a:spcPct val="0"/>
                </a:spcBef>
              </a:pPr>
              <a:t>481</a:t>
            </a:fld>
            <a:endParaRPr lang="en-US" altLang="fr-FR" smtClean="0">
              <a:latin typeface="Arial" charset="0"/>
            </a:endParaRPr>
          </a:p>
        </p:txBody>
      </p:sp>
      <p:sp>
        <p:nvSpPr>
          <p:cNvPr id="55299"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5300"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B5FD9C77-0A87-4A76-90E4-DDADB71A158A}" type="slidenum">
              <a:rPr lang="en-US" altLang="fr-FR" smtClean="0">
                <a:latin typeface="Arial" charset="0"/>
              </a:rPr>
              <a:pPr eaLnBrk="1" hangingPunct="1">
                <a:spcBef>
                  <a:spcPct val="0"/>
                </a:spcBef>
              </a:pPr>
              <a:t>482</a:t>
            </a:fld>
            <a:endParaRPr lang="en-US" altLang="fr-FR" smtClean="0">
              <a:latin typeface="Arial" charset="0"/>
            </a:endParaRPr>
          </a:p>
        </p:txBody>
      </p:sp>
      <p:sp>
        <p:nvSpPr>
          <p:cNvPr id="56323"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6324"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C6043704-9ADC-4245-A3F3-2A5196285FC5}" type="slidenum">
              <a:rPr lang="en-US" altLang="fr-FR" smtClean="0">
                <a:latin typeface="Arial" charset="0"/>
              </a:rPr>
              <a:pPr eaLnBrk="1" hangingPunct="1">
                <a:spcBef>
                  <a:spcPct val="0"/>
                </a:spcBef>
              </a:pPr>
              <a:t>483</a:t>
            </a:fld>
            <a:endParaRPr lang="en-US" altLang="fr-FR" smtClean="0">
              <a:latin typeface="Arial" charset="0"/>
            </a:endParaRPr>
          </a:p>
        </p:txBody>
      </p:sp>
      <p:sp>
        <p:nvSpPr>
          <p:cNvPr id="57347"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734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5E1D2301-45A2-4914-89E5-A38A40E6507E}" type="slidenum">
              <a:rPr lang="en-US" altLang="fr-FR" smtClean="0">
                <a:latin typeface="Arial" charset="0"/>
              </a:rPr>
              <a:pPr eaLnBrk="1" hangingPunct="1">
                <a:spcBef>
                  <a:spcPct val="0"/>
                </a:spcBef>
              </a:pPr>
              <a:t>484</a:t>
            </a:fld>
            <a:endParaRPr lang="en-US" altLang="fr-FR" smtClean="0">
              <a:latin typeface="Arial" charset="0"/>
            </a:endParaRPr>
          </a:p>
        </p:txBody>
      </p:sp>
      <p:sp>
        <p:nvSpPr>
          <p:cNvPr id="58371"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8372"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8F01B96F-586E-4278-B34E-57660B5958E2}" type="slidenum">
              <a:rPr lang="en-US" altLang="fr-FR" smtClean="0">
                <a:latin typeface="Arial" charset="0"/>
              </a:rPr>
              <a:pPr eaLnBrk="1" hangingPunct="1">
                <a:spcBef>
                  <a:spcPct val="0"/>
                </a:spcBef>
              </a:pPr>
              <a:t>485</a:t>
            </a:fld>
            <a:endParaRPr lang="en-US" altLang="fr-FR" smtClean="0">
              <a:latin typeface="Arial" charset="0"/>
            </a:endParaRPr>
          </a:p>
        </p:txBody>
      </p:sp>
      <p:sp>
        <p:nvSpPr>
          <p:cNvPr id="59395"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9396"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9DD3B692-0538-4195-9417-A686804AF243}" type="slidenum">
              <a:rPr lang="en-US" altLang="fr-FR" smtClean="0">
                <a:latin typeface="Arial" charset="0"/>
              </a:rPr>
              <a:pPr eaLnBrk="1" hangingPunct="1">
                <a:spcBef>
                  <a:spcPct val="0"/>
                </a:spcBef>
              </a:pPr>
              <a:t>486</a:t>
            </a:fld>
            <a:endParaRPr lang="en-US" altLang="fr-FR" smtClean="0">
              <a:latin typeface="Arial" charset="0"/>
            </a:endParaRPr>
          </a:p>
        </p:txBody>
      </p:sp>
      <p:sp>
        <p:nvSpPr>
          <p:cNvPr id="60419"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0420"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Slide Image Placeholder 1"/>
          <p:cNvSpPr>
            <a:spLocks noGrp="1" noRot="1" noChangeAspect="1" noTextEdit="1"/>
          </p:cNvSpPr>
          <p:nvPr>
            <p:ph type="sldImg"/>
          </p:nvPr>
        </p:nvSpPr>
        <p:spPr>
          <a:ln/>
        </p:spPr>
      </p:sp>
      <p:sp>
        <p:nvSpPr>
          <p:cNvPr id="51203" name="Notes Placeholder 2"/>
          <p:cNvSpPr>
            <a:spLocks noGrp="1"/>
          </p:cNvSpPr>
          <p:nvPr>
            <p:ph type="body" idx="1"/>
          </p:nvPr>
        </p:nvSpPr>
        <p:spPr>
          <a:noFill/>
        </p:spPr>
        <p:txBody>
          <a:bodyPr/>
          <a:lstStyle/>
          <a:p>
            <a:r>
              <a:rPr lang="en-CA" altLang="fr-FR" smtClean="0"/>
              <a:t>It can be seen that the first part of each use case - namely, reading the ATM card and validating the customer's PIN - is common to all three use cases. This common part of the three use cases is factored out as an inclusion use case called Validate PIN.</a:t>
            </a:r>
            <a:endParaRPr lang="fr-CA" altLang="fr-FR" smtClean="0"/>
          </a:p>
        </p:txBody>
      </p:sp>
      <p:sp>
        <p:nvSpPr>
          <p:cNvPr id="51204" name="Slide Number Placeholder 3"/>
          <p:cNvSpPr>
            <a:spLocks noGrp="1"/>
          </p:cNvSpPr>
          <p:nvPr>
            <p:ph type="sldNum" sz="quarter" idx="5"/>
          </p:nvPr>
        </p:nvSpPr>
        <p:spPr>
          <a:noFill/>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FF75A364-1C99-4505-B810-1390CB130BEB}" type="slidenum">
              <a:rPr lang="en-US" altLang="fr-FR" smtClean="0"/>
              <a:pPr eaLnBrk="1" hangingPunct="1">
                <a:spcBef>
                  <a:spcPct val="0"/>
                </a:spcBef>
              </a:pPr>
              <a:t>58</a:t>
            </a:fld>
            <a:endParaRPr lang="en-US" altLang="fr-FR" smtClean="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F703DAF2-0ED6-4601-A728-AF65DF7B750D}" type="slidenum">
              <a:rPr lang="en-US" altLang="fr-FR" smtClean="0">
                <a:latin typeface="Arial" charset="0"/>
              </a:rPr>
              <a:pPr eaLnBrk="1" hangingPunct="1">
                <a:spcBef>
                  <a:spcPct val="0"/>
                </a:spcBef>
              </a:pPr>
              <a:t>487</a:t>
            </a:fld>
            <a:endParaRPr lang="en-US" altLang="fr-FR" smtClean="0">
              <a:latin typeface="Arial" charset="0"/>
            </a:endParaRPr>
          </a:p>
        </p:txBody>
      </p:sp>
      <p:sp>
        <p:nvSpPr>
          <p:cNvPr id="61443"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44"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9814CEBA-AAC5-43BF-8B65-CC9A481D8047}" type="slidenum">
              <a:rPr lang="en-US" altLang="fr-FR" smtClean="0">
                <a:latin typeface="Arial" charset="0"/>
              </a:rPr>
              <a:pPr eaLnBrk="1" hangingPunct="1">
                <a:spcBef>
                  <a:spcPct val="0"/>
                </a:spcBef>
              </a:pPr>
              <a:t>488</a:t>
            </a:fld>
            <a:endParaRPr lang="en-US" altLang="fr-FR" smtClean="0">
              <a:latin typeface="Arial" charset="0"/>
            </a:endParaRPr>
          </a:p>
        </p:txBody>
      </p:sp>
      <p:sp>
        <p:nvSpPr>
          <p:cNvPr id="62467"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246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3DE382A3-DD8B-4F19-A43D-7CCA2532F94D}" type="slidenum">
              <a:rPr lang="en-US" altLang="fr-FR" smtClean="0">
                <a:latin typeface="Arial" charset="0"/>
              </a:rPr>
              <a:pPr eaLnBrk="1" hangingPunct="1">
                <a:spcBef>
                  <a:spcPct val="0"/>
                </a:spcBef>
              </a:pPr>
              <a:t>489</a:t>
            </a:fld>
            <a:endParaRPr lang="en-US" altLang="fr-FR" smtClean="0">
              <a:latin typeface="Arial" charset="0"/>
            </a:endParaRPr>
          </a:p>
        </p:txBody>
      </p:sp>
      <p:sp>
        <p:nvSpPr>
          <p:cNvPr id="63491"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3492"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F7DACAF0-0718-4554-B068-0462AED13CD7}" type="slidenum">
              <a:rPr lang="en-US" altLang="fr-FR" smtClean="0">
                <a:latin typeface="Arial" charset="0"/>
              </a:rPr>
              <a:pPr eaLnBrk="1" hangingPunct="1">
                <a:spcBef>
                  <a:spcPct val="0"/>
                </a:spcBef>
              </a:pPr>
              <a:t>490</a:t>
            </a:fld>
            <a:endParaRPr lang="en-US" altLang="fr-FR" smtClean="0">
              <a:latin typeface="Arial" charset="0"/>
            </a:endParaRPr>
          </a:p>
        </p:txBody>
      </p:sp>
      <p:sp>
        <p:nvSpPr>
          <p:cNvPr id="64515"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4516"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677FE606-5529-476C-88EA-B582416D059A}" type="slidenum">
              <a:rPr lang="en-US" altLang="fr-FR" smtClean="0">
                <a:latin typeface="Arial" charset="0"/>
              </a:rPr>
              <a:pPr eaLnBrk="1" hangingPunct="1">
                <a:spcBef>
                  <a:spcPct val="0"/>
                </a:spcBef>
              </a:pPr>
              <a:t>491</a:t>
            </a:fld>
            <a:endParaRPr lang="en-US" altLang="fr-FR" smtClean="0">
              <a:latin typeface="Arial" charset="0"/>
            </a:endParaRPr>
          </a:p>
        </p:txBody>
      </p:sp>
      <p:sp>
        <p:nvSpPr>
          <p:cNvPr id="65539"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5540"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7F58964F-7CC8-4DD3-8DDA-D1F746D6EA90}" type="slidenum">
              <a:rPr lang="en-US" altLang="fr-FR" smtClean="0">
                <a:latin typeface="Arial" charset="0"/>
              </a:rPr>
              <a:pPr eaLnBrk="1" hangingPunct="1">
                <a:spcBef>
                  <a:spcPct val="0"/>
                </a:spcBef>
              </a:pPr>
              <a:t>492</a:t>
            </a:fld>
            <a:endParaRPr lang="en-US" altLang="fr-FR" smtClean="0">
              <a:latin typeface="Arial" charset="0"/>
            </a:endParaRPr>
          </a:p>
        </p:txBody>
      </p:sp>
      <p:sp>
        <p:nvSpPr>
          <p:cNvPr id="66563"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6564"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F5618CB5-4387-4E67-8540-B3E0BA4C6A54}" type="slidenum">
              <a:rPr lang="en-US" altLang="fr-FR" smtClean="0">
                <a:latin typeface="Arial" charset="0"/>
              </a:rPr>
              <a:pPr eaLnBrk="1" hangingPunct="1">
                <a:spcBef>
                  <a:spcPct val="0"/>
                </a:spcBef>
              </a:pPr>
              <a:t>493</a:t>
            </a:fld>
            <a:endParaRPr lang="en-US" altLang="fr-FR" smtClean="0">
              <a:latin typeface="Arial" charset="0"/>
            </a:endParaRPr>
          </a:p>
        </p:txBody>
      </p:sp>
      <p:sp>
        <p:nvSpPr>
          <p:cNvPr id="67587"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758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6215FA69-2B37-45ED-A583-C10D1F35B6E3}" type="slidenum">
              <a:rPr lang="en-US" altLang="fr-FR" smtClean="0">
                <a:latin typeface="Arial" charset="0"/>
              </a:rPr>
              <a:pPr eaLnBrk="1" hangingPunct="1">
                <a:spcBef>
                  <a:spcPct val="0"/>
                </a:spcBef>
              </a:pPr>
              <a:t>494</a:t>
            </a:fld>
            <a:endParaRPr lang="en-US" altLang="fr-FR" smtClean="0">
              <a:latin typeface="Arial" charset="0"/>
            </a:endParaRPr>
          </a:p>
        </p:txBody>
      </p:sp>
      <p:sp>
        <p:nvSpPr>
          <p:cNvPr id="68611"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8612"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2EF15299-C736-465E-8868-8162E990A202}" type="slidenum">
              <a:rPr lang="en-US" altLang="fr-FR" smtClean="0">
                <a:latin typeface="Arial" charset="0"/>
              </a:rPr>
              <a:pPr eaLnBrk="1" hangingPunct="1">
                <a:spcBef>
                  <a:spcPct val="0"/>
                </a:spcBef>
              </a:pPr>
              <a:t>496</a:t>
            </a:fld>
            <a:endParaRPr lang="en-US" altLang="fr-FR" smtClean="0">
              <a:latin typeface="Arial" charset="0"/>
            </a:endParaRPr>
          </a:p>
        </p:txBody>
      </p:sp>
      <p:sp>
        <p:nvSpPr>
          <p:cNvPr id="69635"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9636"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A01D8E24-E449-495A-9274-F5CB0D09379E}" type="slidenum">
              <a:rPr lang="en-US" altLang="fr-FR" smtClean="0">
                <a:latin typeface="Arial" charset="0"/>
              </a:rPr>
              <a:pPr eaLnBrk="1" hangingPunct="1">
                <a:spcBef>
                  <a:spcPct val="0"/>
                </a:spcBef>
              </a:pPr>
              <a:t>497</a:t>
            </a:fld>
            <a:endParaRPr lang="en-US" altLang="fr-FR" smtClean="0">
              <a:latin typeface="Arial" charset="0"/>
            </a:endParaRPr>
          </a:p>
        </p:txBody>
      </p:sp>
      <p:sp>
        <p:nvSpPr>
          <p:cNvPr id="70659"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0660"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Slide Image Placeholder 1"/>
          <p:cNvSpPr>
            <a:spLocks noGrp="1" noRot="1" noChangeAspect="1" noTextEdit="1"/>
          </p:cNvSpPr>
          <p:nvPr>
            <p:ph type="sldImg"/>
          </p:nvPr>
        </p:nvSpPr>
        <p:spPr>
          <a:ln/>
        </p:spPr>
      </p:sp>
      <p:sp>
        <p:nvSpPr>
          <p:cNvPr id="52227" name="Notes Placeholder 2"/>
          <p:cNvSpPr>
            <a:spLocks noGrp="1"/>
          </p:cNvSpPr>
          <p:nvPr>
            <p:ph type="body" idx="1"/>
          </p:nvPr>
        </p:nvSpPr>
        <p:spPr>
          <a:noFill/>
        </p:spPr>
        <p:txBody>
          <a:bodyPr/>
          <a:lstStyle/>
          <a:p>
            <a:r>
              <a:rPr lang="en-CA" altLang="fr-FR" b="1" smtClean="0"/>
              <a:t>Inclusion use cases</a:t>
            </a:r>
            <a:r>
              <a:rPr lang="en-CA" altLang="fr-FR" smtClean="0"/>
              <a:t> always reflect functionality that is common to more than one use case. When this common functionality is separated into an inclusion use case, the inclusion use case can be reused by several base (executable) use cases. Inclusion use cases can often be developed only after an initial iteration in which several use cases have been developed. Only then can repeated sequences of interactions be observed that form the basis for the inclusion use cases.</a:t>
            </a:r>
          </a:p>
          <a:p>
            <a:endParaRPr lang="fr-CA" altLang="fr-FR" smtClean="0"/>
          </a:p>
        </p:txBody>
      </p:sp>
      <p:sp>
        <p:nvSpPr>
          <p:cNvPr id="52228" name="Slide Number Placeholder 3"/>
          <p:cNvSpPr>
            <a:spLocks noGrp="1"/>
          </p:cNvSpPr>
          <p:nvPr>
            <p:ph type="sldNum" sz="quarter" idx="5"/>
          </p:nvPr>
        </p:nvSpPr>
        <p:spPr>
          <a:noFill/>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4D3D5996-1920-4CDF-86BE-0AD3099C8A5F}" type="slidenum">
              <a:rPr lang="en-US" altLang="fr-FR" smtClean="0"/>
              <a:pPr eaLnBrk="1" hangingPunct="1">
                <a:spcBef>
                  <a:spcPct val="0"/>
                </a:spcBef>
              </a:pPr>
              <a:t>59</a:t>
            </a:fld>
            <a:endParaRPr lang="en-US" altLang="fr-FR" smtClean="0"/>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14D0FD3D-2258-4779-BC21-C1A210819E6C}" type="slidenum">
              <a:rPr lang="en-US" altLang="fr-FR" smtClean="0">
                <a:latin typeface="Arial" charset="0"/>
              </a:rPr>
              <a:pPr eaLnBrk="1" hangingPunct="1">
                <a:spcBef>
                  <a:spcPct val="0"/>
                </a:spcBef>
              </a:pPr>
              <a:t>498</a:t>
            </a:fld>
            <a:endParaRPr lang="en-US" altLang="fr-FR" smtClean="0">
              <a:latin typeface="Arial" charset="0"/>
            </a:endParaRPr>
          </a:p>
        </p:txBody>
      </p:sp>
      <p:sp>
        <p:nvSpPr>
          <p:cNvPr id="71683"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684"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07752E75-D319-41CF-94D3-52E9E7FCE03B}" type="slidenum">
              <a:rPr lang="en-US" altLang="fr-FR" smtClean="0">
                <a:latin typeface="Arial" charset="0"/>
              </a:rPr>
              <a:pPr eaLnBrk="1" hangingPunct="1">
                <a:spcBef>
                  <a:spcPct val="0"/>
                </a:spcBef>
              </a:pPr>
              <a:t>499</a:t>
            </a:fld>
            <a:endParaRPr lang="en-US" altLang="fr-FR" smtClean="0">
              <a:latin typeface="Arial" charset="0"/>
            </a:endParaRPr>
          </a:p>
        </p:txBody>
      </p:sp>
      <p:sp>
        <p:nvSpPr>
          <p:cNvPr id="72707"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270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045A3CB2-0E46-435E-98EE-2E79F06EE29F}" type="slidenum">
              <a:rPr lang="en-US" altLang="fr-FR" smtClean="0">
                <a:latin typeface="Arial" charset="0"/>
              </a:rPr>
              <a:pPr eaLnBrk="1" hangingPunct="1">
                <a:spcBef>
                  <a:spcPct val="0"/>
                </a:spcBef>
              </a:pPr>
              <a:t>500</a:t>
            </a:fld>
            <a:endParaRPr lang="en-US" altLang="fr-FR" smtClean="0">
              <a:latin typeface="Arial" charset="0"/>
            </a:endParaRPr>
          </a:p>
        </p:txBody>
      </p:sp>
      <p:sp>
        <p:nvSpPr>
          <p:cNvPr id="73731"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3732"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FF4DCA34-A106-487B-864E-91BB69873540}" type="slidenum">
              <a:rPr lang="en-US" altLang="fr-FR" smtClean="0">
                <a:latin typeface="Arial" charset="0"/>
              </a:rPr>
              <a:pPr eaLnBrk="1" hangingPunct="1">
                <a:spcBef>
                  <a:spcPct val="0"/>
                </a:spcBef>
              </a:pPr>
              <a:t>501</a:t>
            </a:fld>
            <a:endParaRPr lang="en-US" altLang="fr-FR" smtClean="0">
              <a:latin typeface="Arial" charset="0"/>
            </a:endParaRPr>
          </a:p>
        </p:txBody>
      </p:sp>
      <p:sp>
        <p:nvSpPr>
          <p:cNvPr id="74755"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4756"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0D287FEA-CC2B-4B64-AB80-AF52F1AD4CB8}" type="slidenum">
              <a:rPr lang="en-US" altLang="fr-FR" smtClean="0">
                <a:latin typeface="Arial" charset="0"/>
              </a:rPr>
              <a:pPr eaLnBrk="1" hangingPunct="1">
                <a:spcBef>
                  <a:spcPct val="0"/>
                </a:spcBef>
              </a:pPr>
              <a:t>502</a:t>
            </a:fld>
            <a:endParaRPr lang="en-US" altLang="fr-FR" smtClean="0">
              <a:latin typeface="Arial" charset="0"/>
            </a:endParaRPr>
          </a:p>
        </p:txBody>
      </p:sp>
      <p:sp>
        <p:nvSpPr>
          <p:cNvPr id="75779"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5780"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5D25A16F-0287-4110-8385-11FE28216CFC}" type="slidenum">
              <a:rPr lang="en-US" altLang="fr-FR" smtClean="0">
                <a:latin typeface="Arial" charset="0"/>
              </a:rPr>
              <a:pPr eaLnBrk="1" hangingPunct="1">
                <a:spcBef>
                  <a:spcPct val="0"/>
                </a:spcBef>
              </a:pPr>
              <a:t>504</a:t>
            </a:fld>
            <a:endParaRPr lang="en-US" altLang="fr-FR" smtClean="0">
              <a:latin typeface="Arial" charset="0"/>
            </a:endParaRPr>
          </a:p>
        </p:txBody>
      </p:sp>
      <p:sp>
        <p:nvSpPr>
          <p:cNvPr id="76803"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6804"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54FAB3BC-62B7-4653-A17D-5C4DA4D4D8DB}" type="slidenum">
              <a:rPr lang="en-US" altLang="fr-FR" smtClean="0">
                <a:latin typeface="Arial" charset="0"/>
              </a:rPr>
              <a:pPr eaLnBrk="1" hangingPunct="1">
                <a:spcBef>
                  <a:spcPct val="0"/>
                </a:spcBef>
              </a:pPr>
              <a:t>505</a:t>
            </a:fld>
            <a:endParaRPr lang="en-US" altLang="fr-FR" smtClean="0">
              <a:latin typeface="Arial" charset="0"/>
            </a:endParaRPr>
          </a:p>
        </p:txBody>
      </p:sp>
      <p:sp>
        <p:nvSpPr>
          <p:cNvPr id="77827"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782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CA" altLang="fr-FR" smtClean="0"/>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3E9D6A30-F4DF-4D94-B05A-163482530F7E}" type="slidenum">
              <a:rPr lang="en-US" altLang="fr-FR" smtClean="0">
                <a:latin typeface="Arial" charset="0"/>
              </a:rPr>
              <a:pPr eaLnBrk="1" hangingPunct="1">
                <a:spcBef>
                  <a:spcPct val="0"/>
                </a:spcBef>
              </a:pPr>
              <a:t>506</a:t>
            </a:fld>
            <a:endParaRPr lang="en-US" altLang="fr-FR" smtClean="0">
              <a:latin typeface="Arial" charset="0"/>
            </a:endParaRPr>
          </a:p>
        </p:txBody>
      </p:sp>
      <p:sp>
        <p:nvSpPr>
          <p:cNvPr id="78851"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8852"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5A92C006-69FB-4D94-82D3-4826213F0D05}" type="slidenum">
              <a:rPr lang="en-US" altLang="fr-FR" smtClean="0">
                <a:latin typeface="Arial" charset="0"/>
              </a:rPr>
              <a:pPr eaLnBrk="1" hangingPunct="1">
                <a:spcBef>
                  <a:spcPct val="0"/>
                </a:spcBef>
              </a:pPr>
              <a:t>507</a:t>
            </a:fld>
            <a:endParaRPr lang="en-US" altLang="fr-FR" smtClean="0">
              <a:latin typeface="Arial" charset="0"/>
            </a:endParaRPr>
          </a:p>
        </p:txBody>
      </p:sp>
      <p:sp>
        <p:nvSpPr>
          <p:cNvPr id="79875"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9876"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E3D4636F-C0D6-4C7B-AF91-420920646120}" type="slidenum">
              <a:rPr lang="en-US" altLang="fr-FR" smtClean="0">
                <a:latin typeface="Arial" charset="0"/>
              </a:rPr>
              <a:pPr eaLnBrk="1" hangingPunct="1">
                <a:spcBef>
                  <a:spcPct val="0"/>
                </a:spcBef>
              </a:pPr>
              <a:t>508</a:t>
            </a:fld>
            <a:endParaRPr lang="en-US" altLang="fr-FR" smtClean="0">
              <a:latin typeface="Arial" charset="0"/>
            </a:endParaRPr>
          </a:p>
        </p:txBody>
      </p:sp>
      <p:sp>
        <p:nvSpPr>
          <p:cNvPr id="80899"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0900"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Slide Image Placeholder 1"/>
          <p:cNvSpPr>
            <a:spLocks noGrp="1" noRot="1" noChangeAspect="1" noTextEdit="1"/>
          </p:cNvSpPr>
          <p:nvPr>
            <p:ph type="sldImg"/>
          </p:nvPr>
        </p:nvSpPr>
        <p:spPr>
          <a:ln/>
        </p:spPr>
      </p:sp>
      <p:sp>
        <p:nvSpPr>
          <p:cNvPr id="53251" name="Notes Placeholder 2"/>
          <p:cNvSpPr>
            <a:spLocks noGrp="1"/>
          </p:cNvSpPr>
          <p:nvPr>
            <p:ph type="body" idx="1"/>
          </p:nvPr>
        </p:nvSpPr>
        <p:spPr>
          <a:noFill/>
        </p:spPr>
        <p:txBody>
          <a:bodyPr/>
          <a:lstStyle/>
          <a:p>
            <a:endParaRPr lang="fr-CA" altLang="fr-FR" smtClean="0"/>
          </a:p>
        </p:txBody>
      </p:sp>
      <p:sp>
        <p:nvSpPr>
          <p:cNvPr id="53252" name="Slide Number Placeholder 3"/>
          <p:cNvSpPr>
            <a:spLocks noGrp="1"/>
          </p:cNvSpPr>
          <p:nvPr>
            <p:ph type="sldNum" sz="quarter" idx="5"/>
          </p:nvPr>
        </p:nvSpPr>
        <p:spPr>
          <a:noFill/>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C7E625F6-ACFD-4E8D-BA7D-DC5CE97A8639}" type="slidenum">
              <a:rPr lang="en-US" altLang="fr-FR" smtClean="0"/>
              <a:pPr eaLnBrk="1" hangingPunct="1">
                <a:spcBef>
                  <a:spcPct val="0"/>
                </a:spcBef>
              </a:pPr>
              <a:t>63</a:t>
            </a:fld>
            <a:endParaRPr lang="en-US" altLang="fr-FR" smtClean="0"/>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258E8C70-AE11-4306-AE8E-3D3104564A90}" type="slidenum">
              <a:rPr lang="en-US" altLang="fr-FR" smtClean="0">
                <a:latin typeface="Arial" charset="0"/>
              </a:rPr>
              <a:pPr eaLnBrk="1" hangingPunct="1">
                <a:spcBef>
                  <a:spcPct val="0"/>
                </a:spcBef>
              </a:pPr>
              <a:t>509</a:t>
            </a:fld>
            <a:endParaRPr lang="en-US" altLang="fr-FR" smtClean="0">
              <a:latin typeface="Arial" charset="0"/>
            </a:endParaRPr>
          </a:p>
        </p:txBody>
      </p:sp>
      <p:sp>
        <p:nvSpPr>
          <p:cNvPr id="81923"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1924"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278ABC9D-B5A4-4BB1-92FC-DD0DD8057685}" type="slidenum">
              <a:rPr lang="en-US" altLang="fr-FR" smtClean="0">
                <a:latin typeface="Arial" charset="0"/>
              </a:rPr>
              <a:pPr eaLnBrk="1" hangingPunct="1">
                <a:spcBef>
                  <a:spcPct val="0"/>
                </a:spcBef>
              </a:pPr>
              <a:t>510</a:t>
            </a:fld>
            <a:endParaRPr lang="en-US" altLang="fr-FR" smtClean="0">
              <a:latin typeface="Arial" charset="0"/>
            </a:endParaRPr>
          </a:p>
        </p:txBody>
      </p:sp>
      <p:sp>
        <p:nvSpPr>
          <p:cNvPr id="82947"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294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773B3BA5-F81D-4CBC-AC78-35352063F021}" type="slidenum">
              <a:rPr lang="en-US" altLang="fr-FR" smtClean="0">
                <a:latin typeface="Arial" charset="0"/>
              </a:rPr>
              <a:pPr eaLnBrk="1" hangingPunct="1">
                <a:spcBef>
                  <a:spcPct val="0"/>
                </a:spcBef>
              </a:pPr>
              <a:t>534</a:t>
            </a:fld>
            <a:endParaRPr lang="en-US" altLang="fr-FR" smtClean="0">
              <a:latin typeface="Arial" charset="0"/>
            </a:endParaRPr>
          </a:p>
        </p:txBody>
      </p:sp>
      <p:sp>
        <p:nvSpPr>
          <p:cNvPr id="52227"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222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40EAFAE3-7F16-48F0-8506-DEB57680F93D}" type="slidenum">
              <a:rPr lang="en-US" altLang="fr-FR" smtClean="0">
                <a:solidFill>
                  <a:srgbClr val="000000"/>
                </a:solidFill>
                <a:latin typeface="Helvetica Neue Light"/>
                <a:ea typeface="ヒラギノ角ゴ ProN W3"/>
                <a:cs typeface="ヒラギノ角ゴ ProN W3"/>
                <a:sym typeface="Helvetica Neue Light"/>
              </a:rPr>
              <a:pPr eaLnBrk="1" hangingPunct="1">
                <a:spcBef>
                  <a:spcPct val="0"/>
                </a:spcBef>
              </a:pPr>
              <a:t>565</a:t>
            </a:fld>
            <a:endParaRPr lang="en-US" altLang="fr-FR" smtClean="0">
              <a:solidFill>
                <a:srgbClr val="000000"/>
              </a:solidFill>
              <a:latin typeface="Helvetica Neue Light"/>
              <a:ea typeface="ヒラギノ角ゴ ProN W3"/>
              <a:cs typeface="ヒラギノ角ゴ ProN W3"/>
              <a:sym typeface="Helvetica Neue Light"/>
            </a:endParaRPr>
          </a:p>
        </p:txBody>
      </p:sp>
      <p:sp>
        <p:nvSpPr>
          <p:cNvPr id="43011"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3012"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fr-FR" altLang="fr-FR" smtClean="0">
              <a:latin typeface="Times New Roman" pitchFamily="18"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62B030C7-3D12-4BA7-A38D-F654B68100E1}" type="slidenum">
              <a:rPr lang="en-US" altLang="fr-FR" smtClean="0">
                <a:solidFill>
                  <a:srgbClr val="000000"/>
                </a:solidFill>
                <a:latin typeface="Helvetica Neue Light"/>
                <a:ea typeface="ヒラギノ角ゴ ProN W3"/>
                <a:cs typeface="ヒラギノ角ゴ ProN W3"/>
                <a:sym typeface="Helvetica Neue Light"/>
              </a:rPr>
              <a:pPr eaLnBrk="1" hangingPunct="1">
                <a:spcBef>
                  <a:spcPct val="0"/>
                </a:spcBef>
              </a:pPr>
              <a:t>566</a:t>
            </a:fld>
            <a:endParaRPr lang="en-US" altLang="fr-FR" smtClean="0">
              <a:solidFill>
                <a:srgbClr val="000000"/>
              </a:solidFill>
              <a:latin typeface="Helvetica Neue Light"/>
              <a:ea typeface="ヒラギノ角ゴ ProN W3"/>
              <a:cs typeface="ヒラギノ角ゴ ProN W3"/>
              <a:sym typeface="Helvetica Neue Light"/>
            </a:endParaRPr>
          </a:p>
        </p:txBody>
      </p:sp>
      <p:sp>
        <p:nvSpPr>
          <p:cNvPr id="44035"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4036"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fr-FR" altLang="fr-FR" smtClean="0">
              <a:latin typeface="Times New Roman" pitchFamily="18"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09BC261E-1599-4A18-B6A7-923386D6C26A}" type="slidenum">
              <a:rPr lang="en-US" altLang="fr-FR" smtClean="0">
                <a:solidFill>
                  <a:srgbClr val="000000"/>
                </a:solidFill>
                <a:latin typeface="Helvetica Neue Light"/>
                <a:ea typeface="ヒラギノ角ゴ ProN W3"/>
                <a:cs typeface="ヒラギノ角ゴ ProN W3"/>
                <a:sym typeface="Helvetica Neue Light"/>
              </a:rPr>
              <a:pPr eaLnBrk="1" hangingPunct="1">
                <a:spcBef>
                  <a:spcPct val="0"/>
                </a:spcBef>
              </a:pPr>
              <a:t>567</a:t>
            </a:fld>
            <a:endParaRPr lang="en-US" altLang="fr-FR" smtClean="0">
              <a:solidFill>
                <a:srgbClr val="000000"/>
              </a:solidFill>
              <a:latin typeface="Helvetica Neue Light"/>
              <a:ea typeface="ヒラギノ角ゴ ProN W3"/>
              <a:cs typeface="ヒラギノ角ゴ ProN W3"/>
              <a:sym typeface="Helvetica Neue Light"/>
            </a:endParaRPr>
          </a:p>
        </p:txBody>
      </p:sp>
      <p:sp>
        <p:nvSpPr>
          <p:cNvPr id="45059"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5060"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fr-FR" altLang="fr-FR" smtClean="0">
              <a:latin typeface="Times New Roman" pitchFamily="18"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B0A772CB-E0E2-455C-A1CE-1CA4AB61D7F2}" type="slidenum">
              <a:rPr lang="en-US" altLang="fr-FR" smtClean="0">
                <a:solidFill>
                  <a:srgbClr val="000000"/>
                </a:solidFill>
                <a:latin typeface="Helvetica Neue Light"/>
                <a:ea typeface="ヒラギノ角ゴ ProN W3"/>
                <a:cs typeface="ヒラギノ角ゴ ProN W3"/>
                <a:sym typeface="Helvetica Neue Light"/>
              </a:rPr>
              <a:pPr eaLnBrk="1" hangingPunct="1">
                <a:spcBef>
                  <a:spcPct val="0"/>
                </a:spcBef>
              </a:pPr>
              <a:t>568</a:t>
            </a:fld>
            <a:endParaRPr lang="en-US" altLang="fr-FR" smtClean="0">
              <a:solidFill>
                <a:srgbClr val="000000"/>
              </a:solidFill>
              <a:latin typeface="Helvetica Neue Light"/>
              <a:ea typeface="ヒラギノ角ゴ ProN W3"/>
              <a:cs typeface="ヒラギノ角ゴ ProN W3"/>
              <a:sym typeface="Helvetica Neue Light"/>
            </a:endParaRPr>
          </a:p>
        </p:txBody>
      </p:sp>
      <p:sp>
        <p:nvSpPr>
          <p:cNvPr id="46083"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6084"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fr-FR" altLang="fr-FR" smtClean="0">
              <a:latin typeface="Times New Roman" pitchFamily="18"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B8261A1B-11E4-4E38-9D59-2527AAD7C45B}" type="slidenum">
              <a:rPr lang="en-US" altLang="fr-FR" smtClean="0">
                <a:solidFill>
                  <a:srgbClr val="000000"/>
                </a:solidFill>
                <a:latin typeface="Helvetica Neue Light"/>
                <a:ea typeface="ヒラギノ角ゴ ProN W3"/>
                <a:cs typeface="ヒラギノ角ゴ ProN W3"/>
                <a:sym typeface="Helvetica Neue Light"/>
              </a:rPr>
              <a:pPr eaLnBrk="1" hangingPunct="1">
                <a:spcBef>
                  <a:spcPct val="0"/>
                </a:spcBef>
              </a:pPr>
              <a:t>569</a:t>
            </a:fld>
            <a:endParaRPr lang="en-US" altLang="fr-FR" smtClean="0">
              <a:solidFill>
                <a:srgbClr val="000000"/>
              </a:solidFill>
              <a:latin typeface="Helvetica Neue Light"/>
              <a:ea typeface="ヒラギノ角ゴ ProN W3"/>
              <a:cs typeface="ヒラギノ角ゴ ProN W3"/>
              <a:sym typeface="Helvetica Neue Light"/>
            </a:endParaRPr>
          </a:p>
        </p:txBody>
      </p:sp>
      <p:sp>
        <p:nvSpPr>
          <p:cNvPr id="47107"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710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fr-FR" altLang="fr-FR" smtClean="0">
              <a:latin typeface="Times New Roman" pitchFamily="18"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F6E12A2F-9154-4C0E-9E0C-750AD753338B}" type="slidenum">
              <a:rPr lang="en-US" altLang="fr-FR" smtClean="0">
                <a:solidFill>
                  <a:srgbClr val="000000"/>
                </a:solidFill>
                <a:latin typeface="Helvetica Neue Light"/>
                <a:ea typeface="ヒラギノ角ゴ ProN W3"/>
                <a:cs typeface="ヒラギノ角ゴ ProN W3"/>
                <a:sym typeface="Helvetica Neue Light"/>
              </a:rPr>
              <a:pPr eaLnBrk="1" hangingPunct="1">
                <a:spcBef>
                  <a:spcPct val="0"/>
                </a:spcBef>
              </a:pPr>
              <a:t>570</a:t>
            </a:fld>
            <a:endParaRPr lang="en-US" altLang="fr-FR" smtClean="0">
              <a:solidFill>
                <a:srgbClr val="000000"/>
              </a:solidFill>
              <a:latin typeface="Helvetica Neue Light"/>
              <a:ea typeface="ヒラギノ角ゴ ProN W3"/>
              <a:cs typeface="ヒラギノ角ゴ ProN W3"/>
              <a:sym typeface="Helvetica Neue Light"/>
            </a:endParaRPr>
          </a:p>
        </p:txBody>
      </p:sp>
      <p:sp>
        <p:nvSpPr>
          <p:cNvPr id="48131"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8132"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fr-FR" altLang="fr-FR" smtClean="0">
              <a:latin typeface="Times New Roman" pitchFamily="18"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5531E7CD-B3F1-403F-9C4D-D0C1C3445845}" type="slidenum">
              <a:rPr lang="en-US" altLang="fr-FR" smtClean="0">
                <a:solidFill>
                  <a:srgbClr val="000000"/>
                </a:solidFill>
                <a:latin typeface="Helvetica Neue Light"/>
                <a:ea typeface="ヒラギノ角ゴ ProN W3"/>
                <a:cs typeface="ヒラギノ角ゴ ProN W3"/>
                <a:sym typeface="Helvetica Neue Light"/>
              </a:rPr>
              <a:pPr eaLnBrk="1" hangingPunct="1">
                <a:spcBef>
                  <a:spcPct val="0"/>
                </a:spcBef>
              </a:pPr>
              <a:t>571</a:t>
            </a:fld>
            <a:endParaRPr lang="en-US" altLang="fr-FR" smtClean="0">
              <a:solidFill>
                <a:srgbClr val="000000"/>
              </a:solidFill>
              <a:latin typeface="Helvetica Neue Light"/>
              <a:ea typeface="ヒラギノ角ゴ ProN W3"/>
              <a:cs typeface="ヒラギノ角ゴ ProN W3"/>
              <a:sym typeface="Helvetica Neue Light"/>
            </a:endParaRPr>
          </a:p>
        </p:txBody>
      </p:sp>
      <p:sp>
        <p:nvSpPr>
          <p:cNvPr id="49155"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9156"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fr-FR" altLang="fr-FR" smtClean="0">
              <a:latin typeface="Times New Roman" pitchFamily="18"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Slide Image Placeholder 1"/>
          <p:cNvSpPr>
            <a:spLocks noGrp="1" noRot="1" noChangeAspect="1" noTextEdit="1"/>
          </p:cNvSpPr>
          <p:nvPr>
            <p:ph type="sldImg"/>
          </p:nvPr>
        </p:nvSpPr>
        <p:spPr>
          <a:ln/>
        </p:spPr>
      </p:sp>
      <p:sp>
        <p:nvSpPr>
          <p:cNvPr id="54275" name="Notes Placeholder 2"/>
          <p:cNvSpPr>
            <a:spLocks noGrp="1"/>
          </p:cNvSpPr>
          <p:nvPr>
            <p:ph type="body" idx="1"/>
          </p:nvPr>
        </p:nvSpPr>
        <p:spPr>
          <a:noFill/>
        </p:spPr>
        <p:txBody>
          <a:bodyPr/>
          <a:lstStyle/>
          <a:p>
            <a:endParaRPr lang="fr-CA" altLang="fr-FR" smtClean="0"/>
          </a:p>
        </p:txBody>
      </p:sp>
      <p:sp>
        <p:nvSpPr>
          <p:cNvPr id="54276" name="Slide Number Placeholder 3"/>
          <p:cNvSpPr>
            <a:spLocks noGrp="1"/>
          </p:cNvSpPr>
          <p:nvPr>
            <p:ph type="sldNum" sz="quarter" idx="5"/>
          </p:nvPr>
        </p:nvSpPr>
        <p:spPr>
          <a:noFill/>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209EF763-B00B-4BF3-A88F-9DF3272ACED7}" type="slidenum">
              <a:rPr lang="en-US" altLang="fr-FR" smtClean="0"/>
              <a:pPr eaLnBrk="1" hangingPunct="1">
                <a:spcBef>
                  <a:spcPct val="0"/>
                </a:spcBef>
              </a:pPr>
              <a:t>64</a:t>
            </a:fld>
            <a:endParaRPr lang="en-US" altLang="fr-FR" smtClean="0"/>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D1C3EF8A-C6E2-450C-ADE7-9DCD9259B34F}" type="slidenum">
              <a:rPr lang="en-US" altLang="zh-TW" smtClean="0">
                <a:latin typeface="Arial" pitchFamily="34" charset="0"/>
                <a:cs typeface="Arial" pitchFamily="34" charset="0"/>
              </a:rPr>
              <a:pPr eaLnBrk="1" hangingPunct="1">
                <a:spcBef>
                  <a:spcPct val="0"/>
                </a:spcBef>
              </a:pPr>
              <a:t>595</a:t>
            </a:fld>
            <a:endParaRPr lang="en-US" altLang="zh-TW" smtClean="0">
              <a:latin typeface="Arial" pitchFamily="34" charset="0"/>
              <a:cs typeface="Arial" pitchFamily="34" charset="0"/>
            </a:endParaRPr>
          </a:p>
        </p:txBody>
      </p:sp>
      <p:sp>
        <p:nvSpPr>
          <p:cNvPr id="41987"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198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Slide Image Placeholder 1"/>
          <p:cNvSpPr>
            <a:spLocks noGrp="1" noRot="1" noChangeAspect="1" noTextEdit="1"/>
          </p:cNvSpPr>
          <p:nvPr>
            <p:ph type="sldImg"/>
          </p:nvPr>
        </p:nvSpPr>
        <p:spPr>
          <a:ln/>
        </p:spPr>
      </p:sp>
      <p:sp>
        <p:nvSpPr>
          <p:cNvPr id="55299" name="Notes Placeholder 2"/>
          <p:cNvSpPr>
            <a:spLocks noGrp="1"/>
          </p:cNvSpPr>
          <p:nvPr>
            <p:ph type="body" idx="1"/>
          </p:nvPr>
        </p:nvSpPr>
        <p:spPr>
          <a:noFill/>
        </p:spPr>
        <p:txBody>
          <a:bodyPr/>
          <a:lstStyle/>
          <a:p>
            <a:endParaRPr lang="fr-CA" altLang="fr-FR" smtClean="0"/>
          </a:p>
        </p:txBody>
      </p:sp>
      <p:sp>
        <p:nvSpPr>
          <p:cNvPr id="55300" name="Slide Number Placeholder 3"/>
          <p:cNvSpPr>
            <a:spLocks noGrp="1"/>
          </p:cNvSpPr>
          <p:nvPr>
            <p:ph type="sldNum" sz="quarter" idx="5"/>
          </p:nvPr>
        </p:nvSpPr>
        <p:spPr>
          <a:noFill/>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pPr>
            <a:fld id="{72146BE5-0A3F-4913-AC3E-66D417E86C9B}" type="slidenum">
              <a:rPr lang="en-US" altLang="fr-FR" smtClean="0"/>
              <a:pPr eaLnBrk="1" hangingPunct="1">
                <a:spcBef>
                  <a:spcPct val="0"/>
                </a:spcBef>
              </a:pPr>
              <a:t>65</a:t>
            </a:fld>
            <a:endParaRPr lang="en-US" altLang="fr-FR" smtClean="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427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CA" altLang="fr-FR" smtClean="0"/>
          </a:p>
        </p:txBody>
      </p:sp>
      <p:sp>
        <p:nvSpPr>
          <p:cNvPr id="5427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4F47C540-C26C-415E-91D9-36B748C2AAD9}" type="slidenum">
              <a:rPr lang="fr-CA" altLang="fr-FR" smtClean="0">
                <a:latin typeface="Arial" charset="0"/>
              </a:rPr>
              <a:pPr eaLnBrk="1" hangingPunct="1">
                <a:spcBef>
                  <a:spcPct val="0"/>
                </a:spcBef>
              </a:pPr>
              <a:t>119</a:t>
            </a:fld>
            <a:endParaRPr lang="fr-CA" altLang="fr-FR" smtClean="0">
              <a:latin typeface="Arial"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3"/>
          <p:cNvSpPr/>
          <p:nvPr/>
        </p:nvSpPr>
        <p:spPr>
          <a:xfrm>
            <a:off x="9001125" y="4846638"/>
            <a:ext cx="142875" cy="20113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sz="2400">
              <a:solidFill>
                <a:srgbClr val="FFFFFF"/>
              </a:solidFill>
            </a:endParaRPr>
          </a:p>
        </p:txBody>
      </p:sp>
      <p:sp>
        <p:nvSpPr>
          <p:cNvPr id="5" name="Rectangle 4"/>
          <p:cNvSpPr/>
          <p:nvPr/>
        </p:nvSpPr>
        <p:spPr>
          <a:xfrm>
            <a:off x="9001125" y="0"/>
            <a:ext cx="142875" cy="484663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sz="2400">
              <a:solidFill>
                <a:srgbClr val="FFFFFF"/>
              </a:solidFill>
            </a:endParaRPr>
          </a:p>
        </p:txBody>
      </p:sp>
      <p:sp>
        <p:nvSpPr>
          <p:cNvPr id="2" name="Title 1"/>
          <p:cNvSpPr>
            <a:spLocks noGrp="1"/>
          </p:cNvSpPr>
          <p:nvPr>
            <p:ph type="ctrTitle"/>
          </p:nvPr>
        </p:nvSpPr>
        <p:spPr>
          <a:xfrm>
            <a:off x="457200" y="228600"/>
            <a:ext cx="7772400" cy="4571999"/>
          </a:xfrm>
        </p:spPr>
        <p:txBody>
          <a:bodyPr anchor="ctr">
            <a:noAutofit/>
          </a:bodyPr>
          <a:lstStyle>
            <a:lvl1pPr>
              <a:lnSpc>
                <a:spcPct val="100000"/>
              </a:lnSpc>
              <a:defRPr sz="8800" spc="-80" baseline="0">
                <a:solidFill>
                  <a:schemeClr val="tx1"/>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457200" y="4800600"/>
            <a:ext cx="6858000" cy="914400"/>
          </a:xfrm>
        </p:spPr>
        <p:txBody>
          <a:bodyPr/>
          <a:lstStyle>
            <a:lvl1pPr marL="0" indent="0" algn="l">
              <a:buNone/>
              <a:defRPr b="0" cap="all" spc="120" baseline="0">
                <a:solidFill>
                  <a:schemeClr val="tx2"/>
                </a:solidFill>
                <a:latin typeface="+mj-lt"/>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dirty="0"/>
          </a:p>
        </p:txBody>
      </p:sp>
    </p:spTree>
    <p:extLst>
      <p:ext uri="{BB962C8B-B14F-4D97-AF65-F5344CB8AC3E}">
        <p14:creationId xmlns:p14="http://schemas.microsoft.com/office/powerpoint/2010/main" val="384265292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86524535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3391831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3"/>
          <p:cNvSpPr/>
          <p:nvPr/>
        </p:nvSpPr>
        <p:spPr>
          <a:xfrm>
            <a:off x="9001125" y="4846638"/>
            <a:ext cx="142875" cy="20113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sz="2400">
              <a:solidFill>
                <a:srgbClr val="FFFFFF"/>
              </a:solidFill>
            </a:endParaRPr>
          </a:p>
        </p:txBody>
      </p:sp>
      <p:sp>
        <p:nvSpPr>
          <p:cNvPr id="5" name="Rectangle 4"/>
          <p:cNvSpPr/>
          <p:nvPr/>
        </p:nvSpPr>
        <p:spPr>
          <a:xfrm>
            <a:off x="9001125" y="0"/>
            <a:ext cx="142875" cy="484663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sz="2400">
              <a:solidFill>
                <a:srgbClr val="FFFFFF"/>
              </a:solidFill>
            </a:endParaRPr>
          </a:p>
        </p:txBody>
      </p:sp>
      <p:sp>
        <p:nvSpPr>
          <p:cNvPr id="2" name="Title 1"/>
          <p:cNvSpPr>
            <a:spLocks noGrp="1"/>
          </p:cNvSpPr>
          <p:nvPr>
            <p:ph type="ctrTitle"/>
          </p:nvPr>
        </p:nvSpPr>
        <p:spPr>
          <a:xfrm>
            <a:off x="457200" y="228601"/>
            <a:ext cx="7772400" cy="3200400"/>
          </a:xfrm>
        </p:spPr>
        <p:txBody>
          <a:bodyPr anchor="ctr">
            <a:noAutofit/>
          </a:bodyPr>
          <a:lstStyle>
            <a:lvl1pPr>
              <a:lnSpc>
                <a:spcPct val="100000"/>
              </a:lnSpc>
              <a:defRPr sz="7200" spc="-80" baseline="0">
                <a:solidFill>
                  <a:schemeClr val="tx1"/>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457200" y="3429000"/>
            <a:ext cx="6858000" cy="2286000"/>
          </a:xfrm>
        </p:spPr>
        <p:txBody>
          <a:bodyPr/>
          <a:lstStyle>
            <a:lvl1pPr marL="0" indent="0" algn="l">
              <a:buNone/>
              <a:defRPr sz="3200" b="0" cap="all" spc="120" baseline="0">
                <a:solidFill>
                  <a:schemeClr val="tx2"/>
                </a:solidFill>
                <a:latin typeface="+mj-lt"/>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US" dirty="0"/>
          </a:p>
        </p:txBody>
      </p:sp>
      <p:sp>
        <p:nvSpPr>
          <p:cNvPr id="6" name="Footer Placeholder 4"/>
          <p:cNvSpPr>
            <a:spLocks noGrp="1"/>
          </p:cNvSpPr>
          <p:nvPr>
            <p:ph type="ftr" sz="quarter" idx="10"/>
          </p:nvPr>
        </p:nvSpPr>
        <p:spPr/>
        <p:txBody>
          <a:bodyPr/>
          <a:lstStyle>
            <a:lvl1pPr algn="l" fontAlgn="auto">
              <a:spcBef>
                <a:spcPts val="0"/>
              </a:spcBef>
              <a:spcAft>
                <a:spcPts val="0"/>
              </a:spcAft>
              <a:defRPr sz="1000">
                <a:solidFill>
                  <a:srgbClr val="000000"/>
                </a:solidFill>
                <a:latin typeface="+mn-lt"/>
              </a:defRPr>
            </a:lvl1pPr>
          </a:lstStyle>
          <a:p>
            <a:pPr>
              <a:defRPr/>
            </a:pPr>
            <a:endParaRPr lang="en-US" dirty="0"/>
          </a:p>
        </p:txBody>
      </p:sp>
      <p:sp>
        <p:nvSpPr>
          <p:cNvPr id="7" name="Slide Number Placeholder 2"/>
          <p:cNvSpPr>
            <a:spLocks noGrp="1"/>
          </p:cNvSpPr>
          <p:nvPr>
            <p:ph type="sldNum" sz="quarter" idx="11"/>
          </p:nvPr>
        </p:nvSpPr>
        <p:spPr/>
        <p:txBody>
          <a:bodyPr/>
          <a:lstStyle>
            <a:lvl1pPr algn="r" fontAlgn="auto">
              <a:spcBef>
                <a:spcPts val="0"/>
              </a:spcBef>
              <a:spcAft>
                <a:spcPts val="0"/>
              </a:spcAft>
              <a:defRPr sz="1200">
                <a:solidFill>
                  <a:srgbClr val="000000">
                    <a:tint val="75000"/>
                  </a:srgbClr>
                </a:solidFill>
                <a:latin typeface="+mn-lt"/>
              </a:defRPr>
            </a:lvl1pPr>
          </a:lstStyle>
          <a:p>
            <a:pPr>
              <a:defRPr/>
            </a:pPr>
            <a:fld id="{C3FDC44F-EA9B-4A31-BD30-47595989B55D}" type="slidenum">
              <a:rPr lang="fr-CA"/>
              <a:pPr>
                <a:defRPr/>
              </a:pPr>
              <a:t>‹#›</a:t>
            </a:fld>
            <a:endParaRPr lang="fr-CA"/>
          </a:p>
        </p:txBody>
      </p:sp>
    </p:spTree>
    <p:extLst>
      <p:ext uri="{BB962C8B-B14F-4D97-AF65-F5344CB8AC3E}">
        <p14:creationId xmlns:p14="http://schemas.microsoft.com/office/powerpoint/2010/main" val="346443749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152718"/>
            <a:ext cx="6934200" cy="1371600"/>
          </a:xfrm>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Footer Placeholder 4"/>
          <p:cNvSpPr>
            <a:spLocks noGrp="1"/>
          </p:cNvSpPr>
          <p:nvPr>
            <p:ph type="ftr" sz="quarter" idx="10"/>
          </p:nvPr>
        </p:nvSpPr>
        <p:spPr/>
        <p:txBody>
          <a:bodyPr/>
          <a:lstStyle>
            <a:lvl1pPr fontAlgn="auto">
              <a:spcBef>
                <a:spcPts val="0"/>
              </a:spcBef>
              <a:spcAft>
                <a:spcPts val="0"/>
              </a:spcAft>
              <a:defRPr>
                <a:latin typeface="+mn-lt"/>
              </a:defRPr>
            </a:lvl1pPr>
          </a:lstStyle>
          <a:p>
            <a:pPr>
              <a:defRPr/>
            </a:pPr>
            <a:endParaRPr lang="en-US" dirty="0"/>
          </a:p>
        </p:txBody>
      </p:sp>
      <p:sp>
        <p:nvSpPr>
          <p:cNvPr id="5" name="Slide Number Placeholder 2"/>
          <p:cNvSpPr>
            <a:spLocks noGrp="1"/>
          </p:cNvSpPr>
          <p:nvPr>
            <p:ph type="sldNum" sz="quarter" idx="11"/>
          </p:nvPr>
        </p:nvSpPr>
        <p:spPr/>
        <p:txBody>
          <a:bodyPr/>
          <a:lstStyle>
            <a:lvl1pPr fontAlgn="auto">
              <a:spcBef>
                <a:spcPts val="0"/>
              </a:spcBef>
              <a:spcAft>
                <a:spcPts val="0"/>
              </a:spcAft>
              <a:defRPr>
                <a:latin typeface="+mn-lt"/>
              </a:defRPr>
            </a:lvl1pPr>
          </a:lstStyle>
          <a:p>
            <a:pPr>
              <a:defRPr/>
            </a:pPr>
            <a:fld id="{C0F85434-72BD-456E-A883-0F005E178622}" type="slidenum">
              <a:rPr lang="fr-CA"/>
              <a:pPr>
                <a:defRPr/>
              </a:pPr>
              <a:t>‹#›</a:t>
            </a:fld>
            <a:endParaRPr lang="fr-CA"/>
          </a:p>
        </p:txBody>
      </p:sp>
    </p:spTree>
    <p:extLst>
      <p:ext uri="{BB962C8B-B14F-4D97-AF65-F5344CB8AC3E}">
        <p14:creationId xmlns:p14="http://schemas.microsoft.com/office/powerpoint/2010/main" val="111418725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57200" y="1447800"/>
            <a:ext cx="7772400" cy="4321175"/>
          </a:xfrm>
        </p:spPr>
        <p:txBody>
          <a:bodyPr anchor="ctr">
            <a:noAutofit/>
          </a:bodyPr>
          <a:lstStyle>
            <a:lvl1pPr algn="l">
              <a:lnSpc>
                <a:spcPct val="100000"/>
              </a:lnSpc>
              <a:defRPr sz="7200" b="0" cap="all" spc="-80" baseline="0">
                <a:solidFill>
                  <a:schemeClr val="tx1"/>
                </a:solidFill>
              </a:defRPr>
            </a:lvl1pPr>
          </a:lstStyle>
          <a:p>
            <a:r>
              <a:rPr lang="en-US" dirty="0" smtClean="0"/>
              <a:t>Click to edit Master title style</a:t>
            </a:r>
            <a:endParaRPr lang="en-US" dirty="0"/>
          </a:p>
        </p:txBody>
      </p:sp>
      <p:sp>
        <p:nvSpPr>
          <p:cNvPr id="3" name="Text Placeholder 2"/>
          <p:cNvSpPr>
            <a:spLocks noGrp="1"/>
          </p:cNvSpPr>
          <p:nvPr>
            <p:ph type="body" idx="1"/>
          </p:nvPr>
        </p:nvSpPr>
        <p:spPr>
          <a:xfrm>
            <a:off x="457200" y="228601"/>
            <a:ext cx="7772400" cy="1066800"/>
          </a:xfrm>
        </p:spPr>
        <p:txBody>
          <a:bodyPr anchor="b"/>
          <a:lstStyle>
            <a:lvl1pPr marL="0" indent="0">
              <a:buNone/>
              <a:defRPr sz="2000" b="0" cap="all" spc="120" baseline="0">
                <a:solidFill>
                  <a:schemeClr val="tx2"/>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Footer Placeholder 4"/>
          <p:cNvSpPr>
            <a:spLocks noGrp="1"/>
          </p:cNvSpPr>
          <p:nvPr>
            <p:ph type="ftr" sz="quarter" idx="10"/>
          </p:nvPr>
        </p:nvSpPr>
        <p:spPr/>
        <p:txBody>
          <a:bodyPr/>
          <a:lstStyle>
            <a:lvl1pPr fontAlgn="auto">
              <a:spcBef>
                <a:spcPts val="0"/>
              </a:spcBef>
              <a:spcAft>
                <a:spcPts val="0"/>
              </a:spcAft>
              <a:defRPr>
                <a:latin typeface="+mn-lt"/>
              </a:defRPr>
            </a:lvl1pPr>
          </a:lstStyle>
          <a:p>
            <a:pPr>
              <a:defRPr/>
            </a:pPr>
            <a:endParaRPr lang="en-US" dirty="0"/>
          </a:p>
        </p:txBody>
      </p:sp>
      <p:sp>
        <p:nvSpPr>
          <p:cNvPr id="5" name="Slide Number Placeholder 2"/>
          <p:cNvSpPr>
            <a:spLocks noGrp="1"/>
          </p:cNvSpPr>
          <p:nvPr>
            <p:ph type="sldNum" sz="quarter" idx="11"/>
          </p:nvPr>
        </p:nvSpPr>
        <p:spPr/>
        <p:txBody>
          <a:bodyPr/>
          <a:lstStyle>
            <a:lvl1pPr fontAlgn="auto">
              <a:spcBef>
                <a:spcPts val="0"/>
              </a:spcBef>
              <a:spcAft>
                <a:spcPts val="0"/>
              </a:spcAft>
              <a:defRPr>
                <a:latin typeface="+mn-lt"/>
              </a:defRPr>
            </a:lvl1pPr>
          </a:lstStyle>
          <a:p>
            <a:pPr>
              <a:defRPr/>
            </a:pPr>
            <a:fld id="{2DE00DDE-A075-40D1-AB96-02F7E9ED9541}" type="slidenum">
              <a:rPr lang="fr-CA"/>
              <a:pPr>
                <a:defRPr/>
              </a:pPr>
              <a:t>‹#›</a:t>
            </a:fld>
            <a:endParaRPr lang="fr-CA"/>
          </a:p>
        </p:txBody>
      </p:sp>
    </p:spTree>
    <p:extLst>
      <p:ext uri="{BB962C8B-B14F-4D97-AF65-F5344CB8AC3E}">
        <p14:creationId xmlns:p14="http://schemas.microsoft.com/office/powerpoint/2010/main" val="347729220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1630680" y="1574800"/>
            <a:ext cx="329184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5090160" y="1574800"/>
            <a:ext cx="329184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182356992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1627632" y="1572768"/>
            <a:ext cx="3291840" cy="639762"/>
          </a:xfrm>
        </p:spPr>
        <p:txBody>
          <a:bodyPr anchor="b">
            <a:noAutofit/>
          </a:bodyPr>
          <a:lstStyle>
            <a:lvl1pPr marL="0" indent="0">
              <a:buNone/>
              <a:defRPr sz="1600" b="0" cap="all" spc="100"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4" name="Content Placeholder 3"/>
          <p:cNvSpPr>
            <a:spLocks noGrp="1"/>
          </p:cNvSpPr>
          <p:nvPr>
            <p:ph sz="half" idx="2"/>
          </p:nvPr>
        </p:nvSpPr>
        <p:spPr>
          <a:xfrm>
            <a:off x="1627632" y="2259366"/>
            <a:ext cx="3291840" cy="384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5093208" y="1572768"/>
            <a:ext cx="3291840" cy="639762"/>
          </a:xfrm>
        </p:spPr>
        <p:txBody>
          <a:bodyPr anchor="b">
            <a:noAutofit/>
          </a:bodyPr>
          <a:lstStyle>
            <a:lvl1pPr marL="0" indent="0">
              <a:buNone/>
              <a:defRPr lang="en-US" sz="1600" b="0" kern="1200" cap="all" spc="100" baseline="0" dirty="0" smtClean="0">
                <a:solidFill>
                  <a:schemeClr val="tx1"/>
                </a:solidFill>
                <a:latin typeface="+mj-lt"/>
                <a:ea typeface="+mn-ea"/>
                <a:cs typeface="+mn-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6" name="Content Placeholder 5"/>
          <p:cNvSpPr>
            <a:spLocks noGrp="1"/>
          </p:cNvSpPr>
          <p:nvPr>
            <p:ph sz="quarter" idx="4"/>
          </p:nvPr>
        </p:nvSpPr>
        <p:spPr>
          <a:xfrm>
            <a:off x="5093208" y="2259366"/>
            <a:ext cx="3291840" cy="384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Footer Placeholder 4"/>
          <p:cNvSpPr>
            <a:spLocks noGrp="1"/>
          </p:cNvSpPr>
          <p:nvPr>
            <p:ph type="ftr" sz="quarter" idx="10"/>
          </p:nvPr>
        </p:nvSpPr>
        <p:spPr/>
        <p:txBody>
          <a:bodyPr/>
          <a:lstStyle>
            <a:lvl1pPr fontAlgn="auto">
              <a:spcBef>
                <a:spcPts val="0"/>
              </a:spcBef>
              <a:spcAft>
                <a:spcPts val="0"/>
              </a:spcAft>
              <a:defRPr>
                <a:latin typeface="+mn-lt"/>
              </a:defRPr>
            </a:lvl1pPr>
          </a:lstStyle>
          <a:p>
            <a:pPr>
              <a:defRPr/>
            </a:pPr>
            <a:endParaRPr lang="en-US" dirty="0"/>
          </a:p>
        </p:txBody>
      </p:sp>
      <p:sp>
        <p:nvSpPr>
          <p:cNvPr id="8" name="Slide Number Placeholder 2"/>
          <p:cNvSpPr>
            <a:spLocks noGrp="1"/>
          </p:cNvSpPr>
          <p:nvPr>
            <p:ph type="sldNum" sz="quarter" idx="11"/>
          </p:nvPr>
        </p:nvSpPr>
        <p:spPr/>
        <p:txBody>
          <a:bodyPr/>
          <a:lstStyle>
            <a:lvl1pPr fontAlgn="auto">
              <a:spcBef>
                <a:spcPts val="0"/>
              </a:spcBef>
              <a:spcAft>
                <a:spcPts val="0"/>
              </a:spcAft>
              <a:defRPr>
                <a:latin typeface="+mn-lt"/>
              </a:defRPr>
            </a:lvl1pPr>
          </a:lstStyle>
          <a:p>
            <a:pPr>
              <a:defRPr/>
            </a:pPr>
            <a:fld id="{4C190817-7CDD-4B5D-ADBA-083F34B74062}" type="slidenum">
              <a:rPr lang="fr-CA"/>
              <a:pPr>
                <a:defRPr/>
              </a:pPr>
              <a:t>‹#›</a:t>
            </a:fld>
            <a:endParaRPr lang="fr-CA"/>
          </a:p>
        </p:txBody>
      </p:sp>
    </p:spTree>
    <p:extLst>
      <p:ext uri="{BB962C8B-B14F-4D97-AF65-F5344CB8AC3E}">
        <p14:creationId xmlns:p14="http://schemas.microsoft.com/office/powerpoint/2010/main" val="228561389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Footer Placeholder 4"/>
          <p:cNvSpPr>
            <a:spLocks noGrp="1"/>
          </p:cNvSpPr>
          <p:nvPr>
            <p:ph type="ftr" sz="quarter" idx="10"/>
          </p:nvPr>
        </p:nvSpPr>
        <p:spPr/>
        <p:txBody>
          <a:bodyPr/>
          <a:lstStyle>
            <a:lvl1pPr fontAlgn="auto">
              <a:spcBef>
                <a:spcPts val="0"/>
              </a:spcBef>
              <a:spcAft>
                <a:spcPts val="0"/>
              </a:spcAft>
              <a:defRPr>
                <a:latin typeface="+mn-lt"/>
              </a:defRPr>
            </a:lvl1pPr>
          </a:lstStyle>
          <a:p>
            <a:pPr>
              <a:defRPr/>
            </a:pPr>
            <a:endParaRPr lang="en-US" dirty="0"/>
          </a:p>
        </p:txBody>
      </p:sp>
      <p:sp>
        <p:nvSpPr>
          <p:cNvPr id="4" name="Slide Number Placeholder 2"/>
          <p:cNvSpPr>
            <a:spLocks noGrp="1"/>
          </p:cNvSpPr>
          <p:nvPr>
            <p:ph type="sldNum" sz="quarter" idx="11"/>
          </p:nvPr>
        </p:nvSpPr>
        <p:spPr/>
        <p:txBody>
          <a:bodyPr/>
          <a:lstStyle>
            <a:lvl1pPr fontAlgn="auto">
              <a:spcBef>
                <a:spcPts val="0"/>
              </a:spcBef>
              <a:spcAft>
                <a:spcPts val="0"/>
              </a:spcAft>
              <a:defRPr>
                <a:latin typeface="+mn-lt"/>
              </a:defRPr>
            </a:lvl1pPr>
          </a:lstStyle>
          <a:p>
            <a:pPr>
              <a:defRPr/>
            </a:pPr>
            <a:fld id="{26189A8C-5600-4E4D-B868-89054AA364F8}" type="slidenum">
              <a:rPr lang="fr-CA"/>
              <a:pPr>
                <a:defRPr/>
              </a:pPr>
              <a:t>‹#›</a:t>
            </a:fld>
            <a:endParaRPr lang="fr-CA"/>
          </a:p>
        </p:txBody>
      </p:sp>
    </p:spTree>
    <p:extLst>
      <p:ext uri="{BB962C8B-B14F-4D97-AF65-F5344CB8AC3E}">
        <p14:creationId xmlns:p14="http://schemas.microsoft.com/office/powerpoint/2010/main" val="336023186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81958544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3" name="Content Placeholder 2"/>
          <p:cNvSpPr>
            <a:spLocks noGrp="1"/>
          </p:cNvSpPr>
          <p:nvPr>
            <p:ph idx="1"/>
          </p:nvPr>
        </p:nvSpPr>
        <p:spPr>
          <a:xfrm>
            <a:off x="3575050" y="1600200"/>
            <a:ext cx="5111750" cy="448056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457200" y="1600200"/>
            <a:ext cx="3008313" cy="4480560"/>
          </a:xfrm>
        </p:spPr>
        <p:txBody>
          <a:bodyPr>
            <a:normAutofit/>
          </a:bodyPr>
          <a:lstStyle>
            <a:lvl1pPr marL="0" indent="0">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8" name="Title 7"/>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269314123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152718"/>
            <a:ext cx="6934200" cy="1371600"/>
          </a:xfrm>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312968474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5" name="Rectangle 4"/>
          <p:cNvSpPr/>
          <p:nvPr/>
        </p:nvSpPr>
        <p:spPr>
          <a:xfrm>
            <a:off x="9001125" y="4846638"/>
            <a:ext cx="142875" cy="20113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sz="2400">
              <a:solidFill>
                <a:srgbClr val="FFFFFF"/>
              </a:solidFill>
            </a:endParaRPr>
          </a:p>
        </p:txBody>
      </p:sp>
      <p:sp>
        <p:nvSpPr>
          <p:cNvPr id="6" name="Rectangle 5"/>
          <p:cNvSpPr/>
          <p:nvPr/>
        </p:nvSpPr>
        <p:spPr>
          <a:xfrm>
            <a:off x="9001125" y="0"/>
            <a:ext cx="142875" cy="484663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sz="2400">
              <a:solidFill>
                <a:srgbClr val="FFFFFF"/>
              </a:solidFill>
            </a:endParaRPr>
          </a:p>
        </p:txBody>
      </p:sp>
      <p:sp>
        <p:nvSpPr>
          <p:cNvPr id="3" name="Picture Placeholder 2"/>
          <p:cNvSpPr>
            <a:spLocks noGrp="1"/>
          </p:cNvSpPr>
          <p:nvPr>
            <p:ph type="pic" idx="1"/>
          </p:nvPr>
        </p:nvSpPr>
        <p:spPr>
          <a:xfrm>
            <a:off x="-1" y="0"/>
            <a:ext cx="9000877" cy="4846320"/>
          </a:xfrm>
          <a:solidFill>
            <a:schemeClr val="bg1">
              <a:lumMod val="75000"/>
            </a:schemeClr>
          </a:solidFill>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endParaRPr lang="en-US" noProof="0"/>
          </a:p>
        </p:txBody>
      </p:sp>
      <p:sp>
        <p:nvSpPr>
          <p:cNvPr id="4" name="Text Placeholder 3"/>
          <p:cNvSpPr>
            <a:spLocks noGrp="1"/>
          </p:cNvSpPr>
          <p:nvPr>
            <p:ph type="body" sz="half" idx="2"/>
          </p:nvPr>
        </p:nvSpPr>
        <p:spPr>
          <a:xfrm>
            <a:off x="457200" y="5715000"/>
            <a:ext cx="8153400" cy="457200"/>
          </a:xfrm>
        </p:spPr>
        <p:txBody>
          <a:bodyPr/>
          <a:lstStyle>
            <a:lvl1pPr marL="0" indent="0">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8" name="Title 7"/>
          <p:cNvSpPr>
            <a:spLocks noGrp="1"/>
          </p:cNvSpPr>
          <p:nvPr>
            <p:ph type="title"/>
          </p:nvPr>
        </p:nvSpPr>
        <p:spPr>
          <a:xfrm>
            <a:off x="457200" y="4953000"/>
            <a:ext cx="8153400" cy="762000"/>
          </a:xfrm>
        </p:spPr>
        <p:txBody>
          <a:bodyPr anchor="t"/>
          <a:lstStyle>
            <a:lvl1pPr>
              <a:defRPr sz="3200"/>
            </a:lvl1pPr>
          </a:lstStyle>
          <a:p>
            <a:r>
              <a:rPr lang="en-US" smtClean="0"/>
              <a:t>Click to edit Master title style</a:t>
            </a:r>
            <a:endParaRPr lang="en-US" dirty="0"/>
          </a:p>
        </p:txBody>
      </p:sp>
    </p:spTree>
    <p:extLst>
      <p:ext uri="{BB962C8B-B14F-4D97-AF65-F5344CB8AC3E}">
        <p14:creationId xmlns:p14="http://schemas.microsoft.com/office/powerpoint/2010/main" val="35291949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89663059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7931464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3"/>
          <p:cNvSpPr/>
          <p:nvPr/>
        </p:nvSpPr>
        <p:spPr>
          <a:xfrm>
            <a:off x="9001125" y="4846638"/>
            <a:ext cx="142875" cy="20113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a:solidFill>
                <a:srgbClr val="FFFFFF"/>
              </a:solidFill>
            </a:endParaRPr>
          </a:p>
        </p:txBody>
      </p:sp>
      <p:sp>
        <p:nvSpPr>
          <p:cNvPr id="5" name="Rectangle 4"/>
          <p:cNvSpPr/>
          <p:nvPr/>
        </p:nvSpPr>
        <p:spPr>
          <a:xfrm>
            <a:off x="9001125" y="0"/>
            <a:ext cx="142875" cy="484663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a:solidFill>
                <a:srgbClr val="FFFFFF"/>
              </a:solidFill>
            </a:endParaRPr>
          </a:p>
        </p:txBody>
      </p:sp>
      <p:sp>
        <p:nvSpPr>
          <p:cNvPr id="2" name="Title 1"/>
          <p:cNvSpPr>
            <a:spLocks noGrp="1"/>
          </p:cNvSpPr>
          <p:nvPr>
            <p:ph type="ctrTitle"/>
          </p:nvPr>
        </p:nvSpPr>
        <p:spPr>
          <a:xfrm>
            <a:off x="457200" y="228601"/>
            <a:ext cx="7772400" cy="3200400"/>
          </a:xfrm>
        </p:spPr>
        <p:txBody>
          <a:bodyPr anchor="ctr">
            <a:noAutofit/>
          </a:bodyPr>
          <a:lstStyle>
            <a:lvl1pPr>
              <a:lnSpc>
                <a:spcPct val="100000"/>
              </a:lnSpc>
              <a:defRPr sz="7200" spc="-80" baseline="0">
                <a:solidFill>
                  <a:schemeClr val="tx1"/>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457200" y="3429000"/>
            <a:ext cx="6858000" cy="2286000"/>
          </a:xfrm>
        </p:spPr>
        <p:txBody>
          <a:bodyPr/>
          <a:lstStyle>
            <a:lvl1pPr marL="0" indent="0" algn="l">
              <a:buNone/>
              <a:defRPr sz="3200" b="0" cap="all" spc="120" baseline="0">
                <a:solidFill>
                  <a:schemeClr val="tx2"/>
                </a:solidFill>
                <a:latin typeface="+mj-lt"/>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dirty="0"/>
          </a:p>
        </p:txBody>
      </p:sp>
      <p:sp>
        <p:nvSpPr>
          <p:cNvPr id="6" name="Footer Placeholder 4"/>
          <p:cNvSpPr>
            <a:spLocks noGrp="1"/>
          </p:cNvSpPr>
          <p:nvPr>
            <p:ph type="ftr" sz="quarter" idx="10"/>
          </p:nvPr>
        </p:nvSpPr>
        <p:spPr/>
        <p:txBody>
          <a:bodyPr/>
          <a:lstStyle>
            <a:lvl1pPr algn="l" fontAlgn="auto">
              <a:spcBef>
                <a:spcPts val="0"/>
              </a:spcBef>
              <a:spcAft>
                <a:spcPts val="0"/>
              </a:spcAft>
              <a:defRPr sz="1000">
                <a:solidFill>
                  <a:srgbClr val="000000"/>
                </a:solidFill>
                <a:latin typeface="+mn-lt"/>
              </a:defRPr>
            </a:lvl1pPr>
          </a:lstStyle>
          <a:p>
            <a:pPr>
              <a:defRPr/>
            </a:pPr>
            <a:endParaRPr lang="en-US" dirty="0">
              <a:solidFill>
                <a:srgbClr val="000000"/>
              </a:solidFill>
            </a:endParaRPr>
          </a:p>
        </p:txBody>
      </p:sp>
      <p:sp>
        <p:nvSpPr>
          <p:cNvPr id="7" name="Slide Number Placeholder 2"/>
          <p:cNvSpPr>
            <a:spLocks noGrp="1"/>
          </p:cNvSpPr>
          <p:nvPr>
            <p:ph type="sldNum" sz="quarter" idx="11"/>
          </p:nvPr>
        </p:nvSpPr>
        <p:spPr/>
        <p:txBody>
          <a:bodyPr/>
          <a:lstStyle>
            <a:lvl1pPr algn="r" fontAlgn="auto">
              <a:spcBef>
                <a:spcPts val="0"/>
              </a:spcBef>
              <a:spcAft>
                <a:spcPts val="0"/>
              </a:spcAft>
              <a:defRPr sz="1200">
                <a:solidFill>
                  <a:srgbClr val="000000">
                    <a:tint val="75000"/>
                  </a:srgbClr>
                </a:solidFill>
                <a:latin typeface="+mn-lt"/>
              </a:defRPr>
            </a:lvl1pPr>
          </a:lstStyle>
          <a:p>
            <a:pPr>
              <a:defRPr/>
            </a:pPr>
            <a:fld id="{27613A20-019E-46DD-B43C-2230D0F5545D}" type="slidenum">
              <a:rPr lang="fr-CA" smtClean="0">
                <a:solidFill>
                  <a:srgbClr val="000000">
                    <a:tint val="75000"/>
                  </a:srgbClr>
                </a:solidFill>
              </a:rPr>
              <a:pPr>
                <a:defRPr/>
              </a:pPr>
              <a:t>‹#›</a:t>
            </a:fld>
            <a:endParaRPr lang="fr-CA">
              <a:solidFill>
                <a:srgbClr val="000000">
                  <a:tint val="75000"/>
                </a:srgbClr>
              </a:solidFill>
            </a:endParaRPr>
          </a:p>
        </p:txBody>
      </p:sp>
    </p:spTree>
    <p:extLst>
      <p:ext uri="{BB962C8B-B14F-4D97-AF65-F5344CB8AC3E}">
        <p14:creationId xmlns:p14="http://schemas.microsoft.com/office/powerpoint/2010/main" val="3709742340"/>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152718"/>
            <a:ext cx="6934200" cy="1371600"/>
          </a:xfrm>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Footer Placeholder 4"/>
          <p:cNvSpPr>
            <a:spLocks noGrp="1"/>
          </p:cNvSpPr>
          <p:nvPr>
            <p:ph type="ftr" sz="quarter" idx="10"/>
          </p:nvPr>
        </p:nvSpPr>
        <p:spPr/>
        <p:txBody>
          <a:bodyPr/>
          <a:lstStyle>
            <a:lvl1pPr fontAlgn="auto">
              <a:spcBef>
                <a:spcPts val="0"/>
              </a:spcBef>
              <a:spcAft>
                <a:spcPts val="0"/>
              </a:spcAft>
              <a:defRPr>
                <a:latin typeface="+mn-lt"/>
              </a:defRPr>
            </a:lvl1pPr>
          </a:lstStyle>
          <a:p>
            <a:pPr>
              <a:defRPr/>
            </a:pPr>
            <a:endParaRPr lang="en-US" dirty="0">
              <a:solidFill>
                <a:srgbClr val="000000"/>
              </a:solidFill>
            </a:endParaRPr>
          </a:p>
        </p:txBody>
      </p:sp>
      <p:sp>
        <p:nvSpPr>
          <p:cNvPr id="5" name="Slide Number Placeholder 2"/>
          <p:cNvSpPr>
            <a:spLocks noGrp="1"/>
          </p:cNvSpPr>
          <p:nvPr>
            <p:ph type="sldNum" sz="quarter" idx="11"/>
          </p:nvPr>
        </p:nvSpPr>
        <p:spPr/>
        <p:txBody>
          <a:bodyPr/>
          <a:lstStyle>
            <a:lvl1pPr fontAlgn="auto">
              <a:spcBef>
                <a:spcPts val="0"/>
              </a:spcBef>
              <a:spcAft>
                <a:spcPts val="0"/>
              </a:spcAft>
              <a:defRPr>
                <a:latin typeface="+mn-lt"/>
              </a:defRPr>
            </a:lvl1pPr>
          </a:lstStyle>
          <a:p>
            <a:pPr>
              <a:defRPr/>
            </a:pPr>
            <a:fld id="{DC563831-073D-43A4-875A-4D5DAB7DBFA7}" type="slidenum">
              <a:rPr lang="fr-CA" smtClean="0">
                <a:solidFill>
                  <a:srgbClr val="000000">
                    <a:tint val="75000"/>
                  </a:srgbClr>
                </a:solidFill>
              </a:rPr>
              <a:pPr>
                <a:defRPr/>
              </a:pPr>
              <a:t>‹#›</a:t>
            </a:fld>
            <a:endParaRPr lang="fr-CA">
              <a:solidFill>
                <a:srgbClr val="000000">
                  <a:tint val="75000"/>
                </a:srgbClr>
              </a:solidFill>
            </a:endParaRPr>
          </a:p>
        </p:txBody>
      </p:sp>
    </p:spTree>
    <p:extLst>
      <p:ext uri="{BB962C8B-B14F-4D97-AF65-F5344CB8AC3E}">
        <p14:creationId xmlns:p14="http://schemas.microsoft.com/office/powerpoint/2010/main" val="61489010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57200" y="1447800"/>
            <a:ext cx="7772400" cy="4321175"/>
          </a:xfrm>
        </p:spPr>
        <p:txBody>
          <a:bodyPr anchor="ctr">
            <a:noAutofit/>
          </a:bodyPr>
          <a:lstStyle>
            <a:lvl1pPr algn="l">
              <a:lnSpc>
                <a:spcPct val="100000"/>
              </a:lnSpc>
              <a:defRPr sz="7200" b="0" cap="all" spc="-80" baseline="0">
                <a:solidFill>
                  <a:schemeClr val="tx1"/>
                </a:solidFill>
              </a:defRPr>
            </a:lvl1pPr>
          </a:lstStyle>
          <a:p>
            <a:r>
              <a:rPr lang="en-US" smtClean="0"/>
              <a:t>Click to edit Master title style</a:t>
            </a:r>
            <a:endParaRPr lang="en-US" dirty="0"/>
          </a:p>
        </p:txBody>
      </p:sp>
      <p:sp>
        <p:nvSpPr>
          <p:cNvPr id="3" name="Text Placeholder 2"/>
          <p:cNvSpPr>
            <a:spLocks noGrp="1"/>
          </p:cNvSpPr>
          <p:nvPr>
            <p:ph type="body" idx="1"/>
          </p:nvPr>
        </p:nvSpPr>
        <p:spPr>
          <a:xfrm>
            <a:off x="457200" y="228601"/>
            <a:ext cx="7772400" cy="1066800"/>
          </a:xfrm>
        </p:spPr>
        <p:txBody>
          <a:bodyPr anchor="b"/>
          <a:lstStyle>
            <a:lvl1pPr marL="0" indent="0">
              <a:buNone/>
              <a:defRPr sz="2000" b="0" cap="all" spc="120" baseline="0">
                <a:solidFill>
                  <a:schemeClr val="tx2"/>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Footer Placeholder 4"/>
          <p:cNvSpPr>
            <a:spLocks noGrp="1"/>
          </p:cNvSpPr>
          <p:nvPr>
            <p:ph type="ftr" sz="quarter" idx="10"/>
          </p:nvPr>
        </p:nvSpPr>
        <p:spPr/>
        <p:txBody>
          <a:bodyPr/>
          <a:lstStyle>
            <a:lvl1pPr fontAlgn="auto">
              <a:spcBef>
                <a:spcPts val="0"/>
              </a:spcBef>
              <a:spcAft>
                <a:spcPts val="0"/>
              </a:spcAft>
              <a:defRPr>
                <a:latin typeface="+mn-lt"/>
              </a:defRPr>
            </a:lvl1pPr>
          </a:lstStyle>
          <a:p>
            <a:pPr>
              <a:defRPr/>
            </a:pPr>
            <a:endParaRPr lang="en-US" dirty="0">
              <a:solidFill>
                <a:srgbClr val="000000"/>
              </a:solidFill>
            </a:endParaRPr>
          </a:p>
        </p:txBody>
      </p:sp>
      <p:sp>
        <p:nvSpPr>
          <p:cNvPr id="5" name="Slide Number Placeholder 2"/>
          <p:cNvSpPr>
            <a:spLocks noGrp="1"/>
          </p:cNvSpPr>
          <p:nvPr>
            <p:ph type="sldNum" sz="quarter" idx="11"/>
          </p:nvPr>
        </p:nvSpPr>
        <p:spPr/>
        <p:txBody>
          <a:bodyPr/>
          <a:lstStyle>
            <a:lvl1pPr fontAlgn="auto">
              <a:spcBef>
                <a:spcPts val="0"/>
              </a:spcBef>
              <a:spcAft>
                <a:spcPts val="0"/>
              </a:spcAft>
              <a:defRPr>
                <a:latin typeface="+mn-lt"/>
              </a:defRPr>
            </a:lvl1pPr>
          </a:lstStyle>
          <a:p>
            <a:pPr>
              <a:defRPr/>
            </a:pPr>
            <a:fld id="{38EE7C8A-48FB-470C-88BB-9A67FE57987A}" type="slidenum">
              <a:rPr lang="fr-CA" smtClean="0">
                <a:solidFill>
                  <a:srgbClr val="000000">
                    <a:tint val="75000"/>
                  </a:srgbClr>
                </a:solidFill>
              </a:rPr>
              <a:pPr>
                <a:defRPr/>
              </a:pPr>
              <a:t>‹#›</a:t>
            </a:fld>
            <a:endParaRPr lang="fr-CA">
              <a:solidFill>
                <a:srgbClr val="000000">
                  <a:tint val="75000"/>
                </a:srgbClr>
              </a:solidFill>
            </a:endParaRPr>
          </a:p>
        </p:txBody>
      </p:sp>
    </p:spTree>
    <p:extLst>
      <p:ext uri="{BB962C8B-B14F-4D97-AF65-F5344CB8AC3E}">
        <p14:creationId xmlns:p14="http://schemas.microsoft.com/office/powerpoint/2010/main" val="133946042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1630680" y="1574800"/>
            <a:ext cx="329184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5090160" y="1574800"/>
            <a:ext cx="329184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396617187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1627632" y="1572768"/>
            <a:ext cx="3291840" cy="639762"/>
          </a:xfrm>
        </p:spPr>
        <p:txBody>
          <a:bodyPr anchor="b">
            <a:noAutofit/>
          </a:bodyPr>
          <a:lstStyle>
            <a:lvl1pPr marL="0" indent="0">
              <a:buNone/>
              <a:defRPr sz="1600" b="0" cap="all" spc="100"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1627632" y="2259366"/>
            <a:ext cx="3291840" cy="384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5093208" y="1572768"/>
            <a:ext cx="3291840" cy="639762"/>
          </a:xfrm>
        </p:spPr>
        <p:txBody>
          <a:bodyPr anchor="b">
            <a:noAutofit/>
          </a:bodyPr>
          <a:lstStyle>
            <a:lvl1pPr marL="0" indent="0">
              <a:buNone/>
              <a:defRPr lang="en-US" sz="1600" b="0" kern="1200" cap="all" spc="100" baseline="0" dirty="0" smtClean="0">
                <a:solidFill>
                  <a:schemeClr val="tx1"/>
                </a:solidFill>
                <a:latin typeface="+mj-lt"/>
                <a:ea typeface="+mn-ea"/>
                <a:cs typeface="+mn-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5093208" y="2259366"/>
            <a:ext cx="3291840" cy="384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Footer Placeholder 4"/>
          <p:cNvSpPr>
            <a:spLocks noGrp="1"/>
          </p:cNvSpPr>
          <p:nvPr>
            <p:ph type="ftr" sz="quarter" idx="10"/>
          </p:nvPr>
        </p:nvSpPr>
        <p:spPr/>
        <p:txBody>
          <a:bodyPr/>
          <a:lstStyle>
            <a:lvl1pPr fontAlgn="auto">
              <a:spcBef>
                <a:spcPts val="0"/>
              </a:spcBef>
              <a:spcAft>
                <a:spcPts val="0"/>
              </a:spcAft>
              <a:defRPr>
                <a:latin typeface="+mn-lt"/>
              </a:defRPr>
            </a:lvl1pPr>
          </a:lstStyle>
          <a:p>
            <a:pPr>
              <a:defRPr/>
            </a:pPr>
            <a:endParaRPr lang="en-US" dirty="0">
              <a:solidFill>
                <a:srgbClr val="000000"/>
              </a:solidFill>
            </a:endParaRPr>
          </a:p>
        </p:txBody>
      </p:sp>
      <p:sp>
        <p:nvSpPr>
          <p:cNvPr id="8" name="Slide Number Placeholder 2"/>
          <p:cNvSpPr>
            <a:spLocks noGrp="1"/>
          </p:cNvSpPr>
          <p:nvPr>
            <p:ph type="sldNum" sz="quarter" idx="11"/>
          </p:nvPr>
        </p:nvSpPr>
        <p:spPr/>
        <p:txBody>
          <a:bodyPr/>
          <a:lstStyle>
            <a:lvl1pPr fontAlgn="auto">
              <a:spcBef>
                <a:spcPts val="0"/>
              </a:spcBef>
              <a:spcAft>
                <a:spcPts val="0"/>
              </a:spcAft>
              <a:defRPr>
                <a:latin typeface="+mn-lt"/>
              </a:defRPr>
            </a:lvl1pPr>
          </a:lstStyle>
          <a:p>
            <a:pPr>
              <a:defRPr/>
            </a:pPr>
            <a:fld id="{85577A6E-B6F4-4E30-8901-5AB999487162}" type="slidenum">
              <a:rPr lang="fr-CA" smtClean="0">
                <a:solidFill>
                  <a:srgbClr val="000000">
                    <a:tint val="75000"/>
                  </a:srgbClr>
                </a:solidFill>
              </a:rPr>
              <a:pPr>
                <a:defRPr/>
              </a:pPr>
              <a:t>‹#›</a:t>
            </a:fld>
            <a:endParaRPr lang="fr-CA">
              <a:solidFill>
                <a:srgbClr val="000000">
                  <a:tint val="75000"/>
                </a:srgbClr>
              </a:solidFill>
            </a:endParaRPr>
          </a:p>
        </p:txBody>
      </p:sp>
    </p:spTree>
    <p:extLst>
      <p:ext uri="{BB962C8B-B14F-4D97-AF65-F5344CB8AC3E}">
        <p14:creationId xmlns:p14="http://schemas.microsoft.com/office/powerpoint/2010/main" val="141714659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Footer Placeholder 4"/>
          <p:cNvSpPr>
            <a:spLocks noGrp="1"/>
          </p:cNvSpPr>
          <p:nvPr>
            <p:ph type="ftr" sz="quarter" idx="10"/>
          </p:nvPr>
        </p:nvSpPr>
        <p:spPr/>
        <p:txBody>
          <a:bodyPr/>
          <a:lstStyle>
            <a:lvl1pPr fontAlgn="auto">
              <a:spcBef>
                <a:spcPts val="0"/>
              </a:spcBef>
              <a:spcAft>
                <a:spcPts val="0"/>
              </a:spcAft>
              <a:defRPr>
                <a:latin typeface="+mn-lt"/>
              </a:defRPr>
            </a:lvl1pPr>
          </a:lstStyle>
          <a:p>
            <a:pPr>
              <a:defRPr/>
            </a:pPr>
            <a:endParaRPr lang="en-US" dirty="0">
              <a:solidFill>
                <a:srgbClr val="000000"/>
              </a:solidFill>
            </a:endParaRPr>
          </a:p>
        </p:txBody>
      </p:sp>
      <p:sp>
        <p:nvSpPr>
          <p:cNvPr id="4" name="Slide Number Placeholder 2"/>
          <p:cNvSpPr>
            <a:spLocks noGrp="1"/>
          </p:cNvSpPr>
          <p:nvPr>
            <p:ph type="sldNum" sz="quarter" idx="11"/>
          </p:nvPr>
        </p:nvSpPr>
        <p:spPr/>
        <p:txBody>
          <a:bodyPr/>
          <a:lstStyle>
            <a:lvl1pPr fontAlgn="auto">
              <a:spcBef>
                <a:spcPts val="0"/>
              </a:spcBef>
              <a:spcAft>
                <a:spcPts val="0"/>
              </a:spcAft>
              <a:defRPr>
                <a:latin typeface="+mn-lt"/>
              </a:defRPr>
            </a:lvl1pPr>
          </a:lstStyle>
          <a:p>
            <a:pPr>
              <a:defRPr/>
            </a:pPr>
            <a:fld id="{B95C607E-A4C7-4C4D-8BFD-8894531BE1B8}" type="slidenum">
              <a:rPr lang="fr-CA" smtClean="0">
                <a:solidFill>
                  <a:srgbClr val="000000">
                    <a:tint val="75000"/>
                  </a:srgbClr>
                </a:solidFill>
              </a:rPr>
              <a:pPr>
                <a:defRPr/>
              </a:pPr>
              <a:t>‹#›</a:t>
            </a:fld>
            <a:endParaRPr lang="fr-CA">
              <a:solidFill>
                <a:srgbClr val="000000">
                  <a:tint val="75000"/>
                </a:srgbClr>
              </a:solidFill>
            </a:endParaRPr>
          </a:p>
        </p:txBody>
      </p:sp>
    </p:spTree>
    <p:extLst>
      <p:ext uri="{BB962C8B-B14F-4D97-AF65-F5344CB8AC3E}">
        <p14:creationId xmlns:p14="http://schemas.microsoft.com/office/powerpoint/2010/main" val="49549242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57845451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57200" y="1447800"/>
            <a:ext cx="7772400" cy="4321175"/>
          </a:xfrm>
        </p:spPr>
        <p:txBody>
          <a:bodyPr anchor="ctr">
            <a:noAutofit/>
          </a:bodyPr>
          <a:lstStyle>
            <a:lvl1pPr algn="l">
              <a:lnSpc>
                <a:spcPct val="100000"/>
              </a:lnSpc>
              <a:defRPr sz="8800" b="0" cap="all" spc="-80" baseline="0">
                <a:solidFill>
                  <a:schemeClr val="tx1"/>
                </a:solidFill>
              </a:defRPr>
            </a:lvl1pPr>
          </a:lstStyle>
          <a:p>
            <a:r>
              <a:rPr lang="en-US" smtClean="0"/>
              <a:t>Click to edit Master title style</a:t>
            </a:r>
            <a:endParaRPr lang="en-US" dirty="0"/>
          </a:p>
        </p:txBody>
      </p:sp>
      <p:sp>
        <p:nvSpPr>
          <p:cNvPr id="3" name="Text Placeholder 2"/>
          <p:cNvSpPr>
            <a:spLocks noGrp="1"/>
          </p:cNvSpPr>
          <p:nvPr>
            <p:ph type="body" idx="1"/>
          </p:nvPr>
        </p:nvSpPr>
        <p:spPr>
          <a:xfrm>
            <a:off x="457200" y="228601"/>
            <a:ext cx="7772400" cy="1066800"/>
          </a:xfrm>
        </p:spPr>
        <p:txBody>
          <a:bodyPr anchor="b"/>
          <a:lstStyle>
            <a:lvl1pPr marL="0" indent="0">
              <a:buNone/>
              <a:defRPr sz="2000" b="0" cap="all" spc="120" baseline="0">
                <a:solidFill>
                  <a:schemeClr val="tx2"/>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Tree>
    <p:extLst>
      <p:ext uri="{BB962C8B-B14F-4D97-AF65-F5344CB8AC3E}">
        <p14:creationId xmlns:p14="http://schemas.microsoft.com/office/powerpoint/2010/main" val="340456416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3" name="Content Placeholder 2"/>
          <p:cNvSpPr>
            <a:spLocks noGrp="1"/>
          </p:cNvSpPr>
          <p:nvPr>
            <p:ph idx="1"/>
          </p:nvPr>
        </p:nvSpPr>
        <p:spPr>
          <a:xfrm>
            <a:off x="3575050" y="1600200"/>
            <a:ext cx="5111750" cy="448056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457200" y="1600200"/>
            <a:ext cx="3008313" cy="4480560"/>
          </a:xfrm>
        </p:spPr>
        <p:txBody>
          <a:bodyPr>
            <a:normAutofit/>
          </a:bodyPr>
          <a:lstStyle>
            <a:lvl1pPr marL="0" indent="0">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8" name="Title 7"/>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549258507"/>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5" name="Rectangle 4"/>
          <p:cNvSpPr/>
          <p:nvPr/>
        </p:nvSpPr>
        <p:spPr>
          <a:xfrm>
            <a:off x="9001125" y="4846638"/>
            <a:ext cx="142875" cy="20113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a:solidFill>
                <a:srgbClr val="FFFFFF"/>
              </a:solidFill>
            </a:endParaRPr>
          </a:p>
        </p:txBody>
      </p:sp>
      <p:sp>
        <p:nvSpPr>
          <p:cNvPr id="6" name="Rectangle 5"/>
          <p:cNvSpPr/>
          <p:nvPr/>
        </p:nvSpPr>
        <p:spPr>
          <a:xfrm>
            <a:off x="9001125" y="0"/>
            <a:ext cx="142875" cy="484663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a:solidFill>
                <a:srgbClr val="FFFFFF"/>
              </a:solidFill>
            </a:endParaRPr>
          </a:p>
        </p:txBody>
      </p:sp>
      <p:sp>
        <p:nvSpPr>
          <p:cNvPr id="3" name="Picture Placeholder 2"/>
          <p:cNvSpPr>
            <a:spLocks noGrp="1"/>
          </p:cNvSpPr>
          <p:nvPr>
            <p:ph type="pic" idx="1"/>
          </p:nvPr>
        </p:nvSpPr>
        <p:spPr>
          <a:xfrm>
            <a:off x="-1" y="0"/>
            <a:ext cx="9000877" cy="4846320"/>
          </a:xfrm>
          <a:solidFill>
            <a:schemeClr val="bg1">
              <a:lumMod val="75000"/>
            </a:schemeClr>
          </a:solidFill>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endParaRPr lang="en-US" noProof="0"/>
          </a:p>
        </p:txBody>
      </p:sp>
      <p:sp>
        <p:nvSpPr>
          <p:cNvPr id="4" name="Text Placeholder 3"/>
          <p:cNvSpPr>
            <a:spLocks noGrp="1"/>
          </p:cNvSpPr>
          <p:nvPr>
            <p:ph type="body" sz="half" idx="2"/>
          </p:nvPr>
        </p:nvSpPr>
        <p:spPr>
          <a:xfrm>
            <a:off x="457200" y="5715000"/>
            <a:ext cx="8153400" cy="457200"/>
          </a:xfrm>
        </p:spPr>
        <p:txBody>
          <a:bodyPr/>
          <a:lstStyle>
            <a:lvl1pPr marL="0" indent="0">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8" name="Title 7"/>
          <p:cNvSpPr>
            <a:spLocks noGrp="1"/>
          </p:cNvSpPr>
          <p:nvPr>
            <p:ph type="title"/>
          </p:nvPr>
        </p:nvSpPr>
        <p:spPr>
          <a:xfrm>
            <a:off x="457200" y="4953000"/>
            <a:ext cx="8153400" cy="762000"/>
          </a:xfrm>
        </p:spPr>
        <p:txBody>
          <a:bodyPr anchor="t"/>
          <a:lstStyle>
            <a:lvl1pPr>
              <a:defRPr sz="3200"/>
            </a:lvl1pPr>
          </a:lstStyle>
          <a:p>
            <a:r>
              <a:rPr lang="en-US" smtClean="0"/>
              <a:t>Click to edit Master title style</a:t>
            </a:r>
            <a:endParaRPr lang="en-US" dirty="0"/>
          </a:p>
        </p:txBody>
      </p:sp>
    </p:spTree>
    <p:extLst>
      <p:ext uri="{BB962C8B-B14F-4D97-AF65-F5344CB8AC3E}">
        <p14:creationId xmlns:p14="http://schemas.microsoft.com/office/powerpoint/2010/main" val="319512325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75131366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75226737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3"/>
          <p:cNvSpPr/>
          <p:nvPr/>
        </p:nvSpPr>
        <p:spPr>
          <a:xfrm>
            <a:off x="9001125" y="4846638"/>
            <a:ext cx="142875" cy="20113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sz="2400">
              <a:solidFill>
                <a:srgbClr val="FFFFFF"/>
              </a:solidFill>
            </a:endParaRPr>
          </a:p>
        </p:txBody>
      </p:sp>
      <p:sp>
        <p:nvSpPr>
          <p:cNvPr id="5" name="Rectangle 4"/>
          <p:cNvSpPr/>
          <p:nvPr/>
        </p:nvSpPr>
        <p:spPr>
          <a:xfrm>
            <a:off x="9001125" y="0"/>
            <a:ext cx="142875" cy="484663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sz="2400">
              <a:solidFill>
                <a:srgbClr val="FFFFFF"/>
              </a:solidFill>
            </a:endParaRPr>
          </a:p>
        </p:txBody>
      </p:sp>
      <p:sp>
        <p:nvSpPr>
          <p:cNvPr id="2" name="Title 1"/>
          <p:cNvSpPr>
            <a:spLocks noGrp="1"/>
          </p:cNvSpPr>
          <p:nvPr>
            <p:ph type="ctrTitle"/>
          </p:nvPr>
        </p:nvSpPr>
        <p:spPr>
          <a:xfrm>
            <a:off x="457200" y="228601"/>
            <a:ext cx="7772400" cy="3200400"/>
          </a:xfrm>
        </p:spPr>
        <p:txBody>
          <a:bodyPr anchor="ctr">
            <a:noAutofit/>
          </a:bodyPr>
          <a:lstStyle>
            <a:lvl1pPr>
              <a:lnSpc>
                <a:spcPct val="100000"/>
              </a:lnSpc>
              <a:defRPr sz="7200" spc="-80" baseline="0">
                <a:solidFill>
                  <a:schemeClr val="tx1"/>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457200" y="3429000"/>
            <a:ext cx="6858000" cy="2286000"/>
          </a:xfrm>
        </p:spPr>
        <p:txBody>
          <a:bodyPr/>
          <a:lstStyle>
            <a:lvl1pPr marL="0" indent="0" algn="l">
              <a:buNone/>
              <a:defRPr sz="3200" b="0" cap="all" spc="120" baseline="0">
                <a:solidFill>
                  <a:schemeClr val="tx2"/>
                </a:solidFill>
                <a:latin typeface="+mj-lt"/>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US" dirty="0"/>
          </a:p>
        </p:txBody>
      </p:sp>
      <p:sp>
        <p:nvSpPr>
          <p:cNvPr id="6" name="Footer Placeholder 4"/>
          <p:cNvSpPr>
            <a:spLocks noGrp="1"/>
          </p:cNvSpPr>
          <p:nvPr>
            <p:ph type="ftr" sz="quarter" idx="10"/>
          </p:nvPr>
        </p:nvSpPr>
        <p:spPr/>
        <p:txBody>
          <a:bodyPr/>
          <a:lstStyle>
            <a:lvl1pPr algn="l" fontAlgn="auto">
              <a:spcBef>
                <a:spcPts val="0"/>
              </a:spcBef>
              <a:spcAft>
                <a:spcPts val="0"/>
              </a:spcAft>
              <a:defRPr sz="1000">
                <a:solidFill>
                  <a:srgbClr val="000000"/>
                </a:solidFill>
                <a:latin typeface="+mn-lt"/>
              </a:defRPr>
            </a:lvl1pPr>
          </a:lstStyle>
          <a:p>
            <a:pPr>
              <a:defRPr/>
            </a:pPr>
            <a:r>
              <a:rPr lang="en-US"/>
              <a:t>SEG2106 – Winter 2014 – Hussein Al Osman</a:t>
            </a:r>
            <a:endParaRPr lang="en-US" dirty="0"/>
          </a:p>
        </p:txBody>
      </p:sp>
      <p:sp>
        <p:nvSpPr>
          <p:cNvPr id="7" name="Slide Number Placeholder 2"/>
          <p:cNvSpPr>
            <a:spLocks noGrp="1"/>
          </p:cNvSpPr>
          <p:nvPr>
            <p:ph type="sldNum" sz="quarter" idx="11"/>
          </p:nvPr>
        </p:nvSpPr>
        <p:spPr/>
        <p:txBody>
          <a:bodyPr/>
          <a:lstStyle>
            <a:lvl1pPr algn="r" fontAlgn="auto">
              <a:spcBef>
                <a:spcPts val="0"/>
              </a:spcBef>
              <a:spcAft>
                <a:spcPts val="0"/>
              </a:spcAft>
              <a:defRPr sz="1200">
                <a:solidFill>
                  <a:srgbClr val="000000">
                    <a:tint val="75000"/>
                  </a:srgbClr>
                </a:solidFill>
                <a:latin typeface="+mn-lt"/>
              </a:defRPr>
            </a:lvl1pPr>
          </a:lstStyle>
          <a:p>
            <a:pPr>
              <a:defRPr/>
            </a:pPr>
            <a:fld id="{01C0C1D5-83EF-4C61-99B7-6C81E409ECF9}" type="slidenum">
              <a:rPr lang="fr-CA"/>
              <a:pPr>
                <a:defRPr/>
              </a:pPr>
              <a:t>‹#›</a:t>
            </a:fld>
            <a:endParaRPr lang="fr-CA"/>
          </a:p>
        </p:txBody>
      </p:sp>
    </p:spTree>
    <p:extLst>
      <p:ext uri="{BB962C8B-B14F-4D97-AF65-F5344CB8AC3E}">
        <p14:creationId xmlns:p14="http://schemas.microsoft.com/office/powerpoint/2010/main" val="402351964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152718"/>
            <a:ext cx="6934200" cy="1371600"/>
          </a:xfrm>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Footer Placeholder 4"/>
          <p:cNvSpPr>
            <a:spLocks noGrp="1"/>
          </p:cNvSpPr>
          <p:nvPr>
            <p:ph type="ftr" sz="quarter" idx="10"/>
          </p:nvPr>
        </p:nvSpPr>
        <p:spPr/>
        <p:txBody>
          <a:bodyPr/>
          <a:lstStyle>
            <a:lvl1pPr fontAlgn="auto">
              <a:spcBef>
                <a:spcPts val="0"/>
              </a:spcBef>
              <a:spcAft>
                <a:spcPts val="0"/>
              </a:spcAft>
              <a:defRPr>
                <a:latin typeface="+mn-lt"/>
              </a:defRPr>
            </a:lvl1pPr>
          </a:lstStyle>
          <a:p>
            <a:pPr>
              <a:defRPr/>
            </a:pPr>
            <a:r>
              <a:rPr lang="en-US"/>
              <a:t>SEG2106 – Winter 2014 – Hussein Al Osman</a:t>
            </a:r>
            <a:endParaRPr lang="en-US" dirty="0"/>
          </a:p>
        </p:txBody>
      </p:sp>
      <p:sp>
        <p:nvSpPr>
          <p:cNvPr id="5" name="Slide Number Placeholder 2"/>
          <p:cNvSpPr>
            <a:spLocks noGrp="1"/>
          </p:cNvSpPr>
          <p:nvPr>
            <p:ph type="sldNum" sz="quarter" idx="11"/>
          </p:nvPr>
        </p:nvSpPr>
        <p:spPr/>
        <p:txBody>
          <a:bodyPr/>
          <a:lstStyle>
            <a:lvl1pPr fontAlgn="auto">
              <a:spcBef>
                <a:spcPts val="0"/>
              </a:spcBef>
              <a:spcAft>
                <a:spcPts val="0"/>
              </a:spcAft>
              <a:defRPr>
                <a:latin typeface="+mn-lt"/>
              </a:defRPr>
            </a:lvl1pPr>
          </a:lstStyle>
          <a:p>
            <a:pPr>
              <a:defRPr/>
            </a:pPr>
            <a:fld id="{62095EAB-7CB2-436F-B054-779F50030062}" type="slidenum">
              <a:rPr lang="fr-CA"/>
              <a:pPr>
                <a:defRPr/>
              </a:pPr>
              <a:t>‹#›</a:t>
            </a:fld>
            <a:endParaRPr lang="fr-CA"/>
          </a:p>
        </p:txBody>
      </p:sp>
    </p:spTree>
    <p:extLst>
      <p:ext uri="{BB962C8B-B14F-4D97-AF65-F5344CB8AC3E}">
        <p14:creationId xmlns:p14="http://schemas.microsoft.com/office/powerpoint/2010/main" val="64703098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57200" y="1447800"/>
            <a:ext cx="7772400" cy="4321175"/>
          </a:xfrm>
        </p:spPr>
        <p:txBody>
          <a:bodyPr anchor="ctr">
            <a:noAutofit/>
          </a:bodyPr>
          <a:lstStyle>
            <a:lvl1pPr algn="l">
              <a:lnSpc>
                <a:spcPct val="100000"/>
              </a:lnSpc>
              <a:defRPr sz="7200" b="0" cap="all" spc="-80" baseline="0">
                <a:solidFill>
                  <a:schemeClr val="tx1"/>
                </a:solidFill>
              </a:defRPr>
            </a:lvl1pPr>
          </a:lstStyle>
          <a:p>
            <a:r>
              <a:rPr lang="en-US" dirty="0" smtClean="0"/>
              <a:t>Click to edit Master title style</a:t>
            </a:r>
            <a:endParaRPr lang="en-US" dirty="0"/>
          </a:p>
        </p:txBody>
      </p:sp>
      <p:sp>
        <p:nvSpPr>
          <p:cNvPr id="3" name="Text Placeholder 2"/>
          <p:cNvSpPr>
            <a:spLocks noGrp="1"/>
          </p:cNvSpPr>
          <p:nvPr>
            <p:ph type="body" idx="1"/>
          </p:nvPr>
        </p:nvSpPr>
        <p:spPr>
          <a:xfrm>
            <a:off x="457200" y="228601"/>
            <a:ext cx="7772400" cy="1066800"/>
          </a:xfrm>
        </p:spPr>
        <p:txBody>
          <a:bodyPr anchor="b"/>
          <a:lstStyle>
            <a:lvl1pPr marL="0" indent="0">
              <a:buNone/>
              <a:defRPr sz="2000" b="0" cap="all" spc="120" baseline="0">
                <a:solidFill>
                  <a:schemeClr val="tx2"/>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Footer Placeholder 4"/>
          <p:cNvSpPr>
            <a:spLocks noGrp="1"/>
          </p:cNvSpPr>
          <p:nvPr>
            <p:ph type="ftr" sz="quarter" idx="10"/>
          </p:nvPr>
        </p:nvSpPr>
        <p:spPr/>
        <p:txBody>
          <a:bodyPr/>
          <a:lstStyle>
            <a:lvl1pPr fontAlgn="auto">
              <a:spcBef>
                <a:spcPts val="0"/>
              </a:spcBef>
              <a:spcAft>
                <a:spcPts val="0"/>
              </a:spcAft>
              <a:defRPr>
                <a:latin typeface="+mn-lt"/>
              </a:defRPr>
            </a:lvl1pPr>
          </a:lstStyle>
          <a:p>
            <a:pPr>
              <a:defRPr/>
            </a:pPr>
            <a:r>
              <a:rPr lang="en-US"/>
              <a:t>SEG2106 – Winter 2014 – Hussein Al Osman</a:t>
            </a:r>
            <a:endParaRPr lang="en-US" dirty="0"/>
          </a:p>
        </p:txBody>
      </p:sp>
      <p:sp>
        <p:nvSpPr>
          <p:cNvPr id="5" name="Slide Number Placeholder 2"/>
          <p:cNvSpPr>
            <a:spLocks noGrp="1"/>
          </p:cNvSpPr>
          <p:nvPr>
            <p:ph type="sldNum" sz="quarter" idx="11"/>
          </p:nvPr>
        </p:nvSpPr>
        <p:spPr/>
        <p:txBody>
          <a:bodyPr/>
          <a:lstStyle>
            <a:lvl1pPr fontAlgn="auto">
              <a:spcBef>
                <a:spcPts val="0"/>
              </a:spcBef>
              <a:spcAft>
                <a:spcPts val="0"/>
              </a:spcAft>
              <a:defRPr>
                <a:latin typeface="+mn-lt"/>
              </a:defRPr>
            </a:lvl1pPr>
          </a:lstStyle>
          <a:p>
            <a:pPr>
              <a:defRPr/>
            </a:pPr>
            <a:fld id="{E6664650-1CD6-47D6-86BA-A89A6C34359B}" type="slidenum">
              <a:rPr lang="fr-CA"/>
              <a:pPr>
                <a:defRPr/>
              </a:pPr>
              <a:t>‹#›</a:t>
            </a:fld>
            <a:endParaRPr lang="fr-CA"/>
          </a:p>
        </p:txBody>
      </p:sp>
    </p:spTree>
    <p:extLst>
      <p:ext uri="{BB962C8B-B14F-4D97-AF65-F5344CB8AC3E}">
        <p14:creationId xmlns:p14="http://schemas.microsoft.com/office/powerpoint/2010/main" val="287557764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1630680" y="1574800"/>
            <a:ext cx="329184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5090160" y="1574800"/>
            <a:ext cx="329184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393194657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1627632" y="1572768"/>
            <a:ext cx="3291840" cy="639762"/>
          </a:xfrm>
        </p:spPr>
        <p:txBody>
          <a:bodyPr anchor="b">
            <a:noAutofit/>
          </a:bodyPr>
          <a:lstStyle>
            <a:lvl1pPr marL="0" indent="0">
              <a:buNone/>
              <a:defRPr sz="1600" b="0" cap="all" spc="100"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4" name="Content Placeholder 3"/>
          <p:cNvSpPr>
            <a:spLocks noGrp="1"/>
          </p:cNvSpPr>
          <p:nvPr>
            <p:ph sz="half" idx="2"/>
          </p:nvPr>
        </p:nvSpPr>
        <p:spPr>
          <a:xfrm>
            <a:off x="1627632" y="2259366"/>
            <a:ext cx="3291840" cy="384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5093208" y="1572768"/>
            <a:ext cx="3291840" cy="639762"/>
          </a:xfrm>
        </p:spPr>
        <p:txBody>
          <a:bodyPr anchor="b">
            <a:noAutofit/>
          </a:bodyPr>
          <a:lstStyle>
            <a:lvl1pPr marL="0" indent="0">
              <a:buNone/>
              <a:defRPr lang="en-US" sz="1600" b="0" kern="1200" cap="all" spc="100" baseline="0" dirty="0" smtClean="0">
                <a:solidFill>
                  <a:schemeClr val="tx1"/>
                </a:solidFill>
                <a:latin typeface="+mj-lt"/>
                <a:ea typeface="+mn-ea"/>
                <a:cs typeface="+mn-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6" name="Content Placeholder 5"/>
          <p:cNvSpPr>
            <a:spLocks noGrp="1"/>
          </p:cNvSpPr>
          <p:nvPr>
            <p:ph sz="quarter" idx="4"/>
          </p:nvPr>
        </p:nvSpPr>
        <p:spPr>
          <a:xfrm>
            <a:off x="5093208" y="2259366"/>
            <a:ext cx="3291840" cy="384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Footer Placeholder 4"/>
          <p:cNvSpPr>
            <a:spLocks noGrp="1"/>
          </p:cNvSpPr>
          <p:nvPr>
            <p:ph type="ftr" sz="quarter" idx="10"/>
          </p:nvPr>
        </p:nvSpPr>
        <p:spPr/>
        <p:txBody>
          <a:bodyPr/>
          <a:lstStyle>
            <a:lvl1pPr fontAlgn="auto">
              <a:spcBef>
                <a:spcPts val="0"/>
              </a:spcBef>
              <a:spcAft>
                <a:spcPts val="0"/>
              </a:spcAft>
              <a:defRPr>
                <a:latin typeface="+mn-lt"/>
              </a:defRPr>
            </a:lvl1pPr>
          </a:lstStyle>
          <a:p>
            <a:pPr>
              <a:defRPr/>
            </a:pPr>
            <a:r>
              <a:rPr lang="en-US"/>
              <a:t>SEG2106 – Winter 2014 – Hussein Al Osman</a:t>
            </a:r>
            <a:endParaRPr lang="en-US" dirty="0"/>
          </a:p>
        </p:txBody>
      </p:sp>
      <p:sp>
        <p:nvSpPr>
          <p:cNvPr id="8" name="Slide Number Placeholder 2"/>
          <p:cNvSpPr>
            <a:spLocks noGrp="1"/>
          </p:cNvSpPr>
          <p:nvPr>
            <p:ph type="sldNum" sz="quarter" idx="11"/>
          </p:nvPr>
        </p:nvSpPr>
        <p:spPr/>
        <p:txBody>
          <a:bodyPr/>
          <a:lstStyle>
            <a:lvl1pPr fontAlgn="auto">
              <a:spcBef>
                <a:spcPts val="0"/>
              </a:spcBef>
              <a:spcAft>
                <a:spcPts val="0"/>
              </a:spcAft>
              <a:defRPr>
                <a:latin typeface="+mn-lt"/>
              </a:defRPr>
            </a:lvl1pPr>
          </a:lstStyle>
          <a:p>
            <a:pPr>
              <a:defRPr/>
            </a:pPr>
            <a:fld id="{9DF6178B-D844-4880-B87B-52515E91468E}" type="slidenum">
              <a:rPr lang="fr-CA"/>
              <a:pPr>
                <a:defRPr/>
              </a:pPr>
              <a:t>‹#›</a:t>
            </a:fld>
            <a:endParaRPr lang="fr-CA"/>
          </a:p>
        </p:txBody>
      </p:sp>
    </p:spTree>
    <p:extLst>
      <p:ext uri="{BB962C8B-B14F-4D97-AF65-F5344CB8AC3E}">
        <p14:creationId xmlns:p14="http://schemas.microsoft.com/office/powerpoint/2010/main" val="1557732230"/>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Footer Placeholder 4"/>
          <p:cNvSpPr>
            <a:spLocks noGrp="1"/>
          </p:cNvSpPr>
          <p:nvPr>
            <p:ph type="ftr" sz="quarter" idx="10"/>
          </p:nvPr>
        </p:nvSpPr>
        <p:spPr/>
        <p:txBody>
          <a:bodyPr/>
          <a:lstStyle>
            <a:lvl1pPr fontAlgn="auto">
              <a:spcBef>
                <a:spcPts val="0"/>
              </a:spcBef>
              <a:spcAft>
                <a:spcPts val="0"/>
              </a:spcAft>
              <a:defRPr>
                <a:latin typeface="+mn-lt"/>
              </a:defRPr>
            </a:lvl1pPr>
          </a:lstStyle>
          <a:p>
            <a:pPr>
              <a:defRPr/>
            </a:pPr>
            <a:r>
              <a:rPr lang="en-US"/>
              <a:t>SEG2106 – Winter 2014 – Hussein Al Osman</a:t>
            </a:r>
            <a:endParaRPr lang="en-US" dirty="0"/>
          </a:p>
        </p:txBody>
      </p:sp>
      <p:sp>
        <p:nvSpPr>
          <p:cNvPr id="4" name="Slide Number Placeholder 2"/>
          <p:cNvSpPr>
            <a:spLocks noGrp="1"/>
          </p:cNvSpPr>
          <p:nvPr>
            <p:ph type="sldNum" sz="quarter" idx="11"/>
          </p:nvPr>
        </p:nvSpPr>
        <p:spPr/>
        <p:txBody>
          <a:bodyPr/>
          <a:lstStyle>
            <a:lvl1pPr fontAlgn="auto">
              <a:spcBef>
                <a:spcPts val="0"/>
              </a:spcBef>
              <a:spcAft>
                <a:spcPts val="0"/>
              </a:spcAft>
              <a:defRPr>
                <a:latin typeface="+mn-lt"/>
              </a:defRPr>
            </a:lvl1pPr>
          </a:lstStyle>
          <a:p>
            <a:pPr>
              <a:defRPr/>
            </a:pPr>
            <a:fld id="{32CC0832-A4B8-4BF4-8FAC-9229A9D88CB1}" type="slidenum">
              <a:rPr lang="fr-CA"/>
              <a:pPr>
                <a:defRPr/>
              </a:pPr>
              <a:t>‹#›</a:t>
            </a:fld>
            <a:endParaRPr lang="fr-CA"/>
          </a:p>
        </p:txBody>
      </p:sp>
    </p:spTree>
    <p:extLst>
      <p:ext uri="{BB962C8B-B14F-4D97-AF65-F5344CB8AC3E}">
        <p14:creationId xmlns:p14="http://schemas.microsoft.com/office/powerpoint/2010/main" val="39132088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1630680" y="1574800"/>
            <a:ext cx="329184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5090160" y="1574800"/>
            <a:ext cx="329184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44480270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1844016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3" name="Content Placeholder 2"/>
          <p:cNvSpPr>
            <a:spLocks noGrp="1"/>
          </p:cNvSpPr>
          <p:nvPr>
            <p:ph idx="1"/>
          </p:nvPr>
        </p:nvSpPr>
        <p:spPr>
          <a:xfrm>
            <a:off x="3575050" y="1600200"/>
            <a:ext cx="5111750" cy="448056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457200" y="1600200"/>
            <a:ext cx="3008313" cy="4480560"/>
          </a:xfrm>
        </p:spPr>
        <p:txBody>
          <a:bodyPr>
            <a:normAutofit/>
          </a:bodyPr>
          <a:lstStyle>
            <a:lvl1pPr marL="0" indent="0">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8" name="Title 7"/>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69387315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5" name="Rectangle 4"/>
          <p:cNvSpPr/>
          <p:nvPr/>
        </p:nvSpPr>
        <p:spPr>
          <a:xfrm>
            <a:off x="9001125" y="4846638"/>
            <a:ext cx="142875" cy="20113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sz="2400">
              <a:solidFill>
                <a:srgbClr val="FFFFFF"/>
              </a:solidFill>
            </a:endParaRPr>
          </a:p>
        </p:txBody>
      </p:sp>
      <p:sp>
        <p:nvSpPr>
          <p:cNvPr id="6" name="Rectangle 5"/>
          <p:cNvSpPr/>
          <p:nvPr/>
        </p:nvSpPr>
        <p:spPr>
          <a:xfrm>
            <a:off x="9001125" y="0"/>
            <a:ext cx="142875" cy="484663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sz="2400">
              <a:solidFill>
                <a:srgbClr val="FFFFFF"/>
              </a:solidFill>
            </a:endParaRPr>
          </a:p>
        </p:txBody>
      </p:sp>
      <p:sp>
        <p:nvSpPr>
          <p:cNvPr id="3" name="Picture Placeholder 2"/>
          <p:cNvSpPr>
            <a:spLocks noGrp="1"/>
          </p:cNvSpPr>
          <p:nvPr>
            <p:ph type="pic" idx="1"/>
          </p:nvPr>
        </p:nvSpPr>
        <p:spPr>
          <a:xfrm>
            <a:off x="-1" y="0"/>
            <a:ext cx="9000877" cy="4846320"/>
          </a:xfrm>
          <a:solidFill>
            <a:schemeClr val="bg1">
              <a:lumMod val="75000"/>
            </a:schemeClr>
          </a:solidFill>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endParaRPr lang="en-US" noProof="0"/>
          </a:p>
        </p:txBody>
      </p:sp>
      <p:sp>
        <p:nvSpPr>
          <p:cNvPr id="4" name="Text Placeholder 3"/>
          <p:cNvSpPr>
            <a:spLocks noGrp="1"/>
          </p:cNvSpPr>
          <p:nvPr>
            <p:ph type="body" sz="half" idx="2"/>
          </p:nvPr>
        </p:nvSpPr>
        <p:spPr>
          <a:xfrm>
            <a:off x="457200" y="5715000"/>
            <a:ext cx="8153400" cy="457200"/>
          </a:xfrm>
        </p:spPr>
        <p:txBody>
          <a:bodyPr/>
          <a:lstStyle>
            <a:lvl1pPr marL="0" indent="0">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8" name="Title 7"/>
          <p:cNvSpPr>
            <a:spLocks noGrp="1"/>
          </p:cNvSpPr>
          <p:nvPr>
            <p:ph type="title"/>
          </p:nvPr>
        </p:nvSpPr>
        <p:spPr>
          <a:xfrm>
            <a:off x="457200" y="4953000"/>
            <a:ext cx="8153400" cy="762000"/>
          </a:xfrm>
        </p:spPr>
        <p:txBody>
          <a:bodyPr anchor="t"/>
          <a:lstStyle>
            <a:lvl1pPr>
              <a:defRPr sz="3200"/>
            </a:lvl1pPr>
          </a:lstStyle>
          <a:p>
            <a:r>
              <a:rPr lang="en-US" smtClean="0"/>
              <a:t>Click to edit Master title style</a:t>
            </a:r>
            <a:endParaRPr lang="en-US" dirty="0"/>
          </a:p>
        </p:txBody>
      </p:sp>
    </p:spTree>
    <p:extLst>
      <p:ext uri="{BB962C8B-B14F-4D97-AF65-F5344CB8AC3E}">
        <p14:creationId xmlns:p14="http://schemas.microsoft.com/office/powerpoint/2010/main" val="2644551478"/>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140721119"/>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97997481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1627632" y="1572768"/>
            <a:ext cx="3291840" cy="639762"/>
          </a:xfrm>
        </p:spPr>
        <p:txBody>
          <a:bodyPr anchor="b">
            <a:noAutofit/>
          </a:bodyPr>
          <a:lstStyle>
            <a:lvl1pPr marL="0" indent="0">
              <a:buNone/>
              <a:defRPr sz="1800" b="0" cap="all" spc="100"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1627632" y="2259366"/>
            <a:ext cx="3291840" cy="384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5093208" y="1572768"/>
            <a:ext cx="3291840" cy="639762"/>
          </a:xfrm>
        </p:spPr>
        <p:txBody>
          <a:bodyPr anchor="b">
            <a:noAutofit/>
          </a:bodyPr>
          <a:lstStyle>
            <a:lvl1pPr marL="0" indent="0">
              <a:buNone/>
              <a:defRPr lang="en-US" sz="1800" b="0" kern="1200" cap="all" spc="100" baseline="0" dirty="0" smtClean="0">
                <a:solidFill>
                  <a:schemeClr val="tx1"/>
                </a:solidFill>
                <a:latin typeface="+mj-lt"/>
                <a:ea typeface="+mn-ea"/>
                <a:cs typeface="+mn-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5093208" y="2259366"/>
            <a:ext cx="3291840" cy="384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Tree>
    <p:extLst>
      <p:ext uri="{BB962C8B-B14F-4D97-AF65-F5344CB8AC3E}">
        <p14:creationId xmlns:p14="http://schemas.microsoft.com/office/powerpoint/2010/main" val="319109139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Tree>
    <p:extLst>
      <p:ext uri="{BB962C8B-B14F-4D97-AF65-F5344CB8AC3E}">
        <p14:creationId xmlns:p14="http://schemas.microsoft.com/office/powerpoint/2010/main" val="16165070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38368310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3" name="Content Placeholder 2"/>
          <p:cNvSpPr>
            <a:spLocks noGrp="1"/>
          </p:cNvSpPr>
          <p:nvPr>
            <p:ph idx="1"/>
          </p:nvPr>
        </p:nvSpPr>
        <p:spPr>
          <a:xfrm>
            <a:off x="3575050" y="1600200"/>
            <a:ext cx="5111750" cy="448056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457200" y="1600200"/>
            <a:ext cx="3008313" cy="4480560"/>
          </a:xfrm>
        </p:spPr>
        <p:txBody>
          <a:bodyPr>
            <a:normAutofit/>
          </a:bodyPr>
          <a:lstStyle>
            <a:lvl1pPr marL="0" indent="0">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8" name="Title 7"/>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88104452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5" name="Rectangle 4"/>
          <p:cNvSpPr/>
          <p:nvPr/>
        </p:nvSpPr>
        <p:spPr>
          <a:xfrm>
            <a:off x="9001125" y="4846638"/>
            <a:ext cx="142875" cy="20113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sz="2400">
              <a:solidFill>
                <a:srgbClr val="FFFFFF"/>
              </a:solidFill>
            </a:endParaRPr>
          </a:p>
        </p:txBody>
      </p:sp>
      <p:sp>
        <p:nvSpPr>
          <p:cNvPr id="6" name="Rectangle 5"/>
          <p:cNvSpPr/>
          <p:nvPr/>
        </p:nvSpPr>
        <p:spPr>
          <a:xfrm>
            <a:off x="9001125" y="0"/>
            <a:ext cx="142875" cy="484663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sz="2400">
              <a:solidFill>
                <a:srgbClr val="FFFFFF"/>
              </a:solidFill>
            </a:endParaRPr>
          </a:p>
        </p:txBody>
      </p:sp>
      <p:sp>
        <p:nvSpPr>
          <p:cNvPr id="3" name="Picture Placeholder 2"/>
          <p:cNvSpPr>
            <a:spLocks noGrp="1"/>
          </p:cNvSpPr>
          <p:nvPr>
            <p:ph type="pic" idx="1"/>
          </p:nvPr>
        </p:nvSpPr>
        <p:spPr>
          <a:xfrm>
            <a:off x="-1" y="0"/>
            <a:ext cx="9000877" cy="4846320"/>
          </a:xfrm>
          <a:solidFill>
            <a:schemeClr val="bg1">
              <a:lumMod val="75000"/>
            </a:schemeClr>
          </a:solidFill>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endParaRPr lang="en-US" noProof="0"/>
          </a:p>
        </p:txBody>
      </p:sp>
      <p:sp>
        <p:nvSpPr>
          <p:cNvPr id="4" name="Text Placeholder 3"/>
          <p:cNvSpPr>
            <a:spLocks noGrp="1"/>
          </p:cNvSpPr>
          <p:nvPr>
            <p:ph type="body" sz="half" idx="2"/>
          </p:nvPr>
        </p:nvSpPr>
        <p:spPr>
          <a:xfrm>
            <a:off x="457200" y="5715000"/>
            <a:ext cx="8153400" cy="457200"/>
          </a:xfrm>
        </p:spPr>
        <p:txBody>
          <a:bodyPr/>
          <a:lstStyle>
            <a:lvl1pPr marL="0" indent="0">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8" name="Title 7"/>
          <p:cNvSpPr>
            <a:spLocks noGrp="1"/>
          </p:cNvSpPr>
          <p:nvPr>
            <p:ph type="title"/>
          </p:nvPr>
        </p:nvSpPr>
        <p:spPr>
          <a:xfrm>
            <a:off x="457200" y="4953000"/>
            <a:ext cx="8153400" cy="762000"/>
          </a:xfrm>
        </p:spPr>
        <p:txBody>
          <a:bodyPr anchor="t"/>
          <a:lstStyle>
            <a:lvl1pPr>
              <a:defRPr sz="3200"/>
            </a:lvl1pPr>
          </a:lstStyle>
          <a:p>
            <a:r>
              <a:rPr lang="en-US" smtClean="0"/>
              <a:t>Click to edit Master title style</a:t>
            </a:r>
            <a:endParaRPr lang="en-US" dirty="0"/>
          </a:p>
        </p:txBody>
      </p:sp>
    </p:spTree>
    <p:extLst>
      <p:ext uri="{BB962C8B-B14F-4D97-AF65-F5344CB8AC3E}">
        <p14:creationId xmlns:p14="http://schemas.microsoft.com/office/powerpoint/2010/main" val="416858161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2.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image" Target="../media/image2.png"/><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image" Target="../media/image2.png"/><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13" Type="http://schemas.openxmlformats.org/officeDocument/2006/relationships/image" Target="../media/image2.png"/><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4.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152400"/>
            <a:ext cx="5791200" cy="1371600"/>
          </a:xfrm>
          <a:prstGeom prst="rect">
            <a:avLst/>
          </a:prstGeom>
        </p:spPr>
        <p:txBody>
          <a:bodyPr vert="horz" lIns="91440" tIns="45720" rIns="91440" bIns="45720" rtlCol="0" anchor="b">
            <a:normAutofit/>
          </a:bodyPr>
          <a:lstStyle/>
          <a:p>
            <a:r>
              <a:rPr lang="en-US" smtClean="0"/>
              <a:t>Click to edit Master title style</a:t>
            </a:r>
            <a:endParaRPr lang="en-US" dirty="0"/>
          </a:p>
        </p:txBody>
      </p:sp>
      <p:sp>
        <p:nvSpPr>
          <p:cNvPr id="1027" name="Text Placeholder 2"/>
          <p:cNvSpPr>
            <a:spLocks noGrp="1"/>
          </p:cNvSpPr>
          <p:nvPr>
            <p:ph type="body" idx="1"/>
          </p:nvPr>
        </p:nvSpPr>
        <p:spPr bwMode="auto">
          <a:xfrm>
            <a:off x="457200" y="1752600"/>
            <a:ext cx="7620000" cy="4373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fr-FR" smtClean="0"/>
              <a:t>Click to edit Master text styles</a:t>
            </a:r>
          </a:p>
          <a:p>
            <a:pPr lvl="1"/>
            <a:r>
              <a:rPr lang="en-US" altLang="fr-FR" smtClean="0"/>
              <a:t>Second level</a:t>
            </a:r>
          </a:p>
          <a:p>
            <a:pPr lvl="2"/>
            <a:r>
              <a:rPr lang="en-US" altLang="fr-FR" smtClean="0"/>
              <a:t>Third level</a:t>
            </a:r>
          </a:p>
          <a:p>
            <a:pPr lvl="3"/>
            <a:r>
              <a:rPr lang="en-US" altLang="fr-FR" smtClean="0"/>
              <a:t>Fourth level</a:t>
            </a:r>
          </a:p>
          <a:p>
            <a:pPr lvl="4"/>
            <a:r>
              <a:rPr lang="en-US" altLang="fr-FR" smtClean="0"/>
              <a:t>Fifth level</a:t>
            </a:r>
          </a:p>
        </p:txBody>
      </p:sp>
      <p:sp>
        <p:nvSpPr>
          <p:cNvPr id="4" name="Date Placeholder 3"/>
          <p:cNvSpPr>
            <a:spLocks noGrp="1"/>
          </p:cNvSpPr>
          <p:nvPr>
            <p:ph type="dt" sz="half" idx="2"/>
          </p:nvPr>
        </p:nvSpPr>
        <p:spPr>
          <a:xfrm>
            <a:off x="457200" y="6172200"/>
            <a:ext cx="3429000" cy="304800"/>
          </a:xfrm>
          <a:prstGeom prst="rect">
            <a:avLst/>
          </a:prstGeom>
        </p:spPr>
        <p:txBody>
          <a:bodyPr vert="horz" lIns="91440" tIns="45720" rIns="91440" bIns="0" rtlCol="0" anchor="b"/>
          <a:lstStyle>
            <a:lvl1pPr algn="l">
              <a:defRPr sz="1000">
                <a:solidFill>
                  <a:schemeClr val="tx1"/>
                </a:solidFill>
              </a:defRPr>
            </a:lvl1pPr>
          </a:lstStyle>
          <a:p>
            <a:pPr fontAlgn="base">
              <a:spcBef>
                <a:spcPct val="0"/>
              </a:spcBef>
              <a:spcAft>
                <a:spcPct val="0"/>
              </a:spcAft>
              <a:defRPr/>
            </a:pPr>
            <a:endParaRPr lang="en-US" dirty="0">
              <a:solidFill>
                <a:srgbClr val="000000"/>
              </a:solidFill>
              <a:latin typeface="Times New Roman" pitchFamily="18" charset="0"/>
            </a:endParaRPr>
          </a:p>
        </p:txBody>
      </p:sp>
      <p:sp>
        <p:nvSpPr>
          <p:cNvPr id="5" name="Footer Placeholder 4"/>
          <p:cNvSpPr>
            <a:spLocks noGrp="1"/>
          </p:cNvSpPr>
          <p:nvPr>
            <p:ph type="ftr" sz="quarter" idx="3"/>
          </p:nvPr>
        </p:nvSpPr>
        <p:spPr>
          <a:xfrm>
            <a:off x="457200" y="6492875"/>
            <a:ext cx="3429000" cy="284163"/>
          </a:xfrm>
          <a:prstGeom prst="rect">
            <a:avLst/>
          </a:prstGeom>
        </p:spPr>
        <p:txBody>
          <a:bodyPr vert="horz" lIns="91440" tIns="45720" rIns="91440" bIns="45720" rtlCol="0" anchor="t"/>
          <a:lstStyle>
            <a:lvl1pPr algn="l">
              <a:defRPr sz="1000">
                <a:solidFill>
                  <a:schemeClr val="tx1"/>
                </a:solidFill>
              </a:defRPr>
            </a:lvl1pPr>
          </a:lstStyle>
          <a:p>
            <a:pPr fontAlgn="base">
              <a:spcBef>
                <a:spcPct val="0"/>
              </a:spcBef>
              <a:spcAft>
                <a:spcPct val="0"/>
              </a:spcAft>
              <a:defRPr/>
            </a:pPr>
            <a:endParaRPr lang="en-US">
              <a:solidFill>
                <a:srgbClr val="000000"/>
              </a:solidFill>
              <a:latin typeface="Times New Roman" pitchFamily="18" charset="0"/>
            </a:endParaRPr>
          </a:p>
        </p:txBody>
      </p:sp>
      <p:sp>
        <p:nvSpPr>
          <p:cNvPr id="7" name="Rectangle 6"/>
          <p:cNvSpPr/>
          <p:nvPr/>
        </p:nvSpPr>
        <p:spPr>
          <a:xfrm>
            <a:off x="9001125" y="0"/>
            <a:ext cx="142875" cy="13716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sz="2400">
              <a:solidFill>
                <a:srgbClr val="FFFFFF"/>
              </a:solidFill>
            </a:endParaRPr>
          </a:p>
        </p:txBody>
      </p:sp>
      <p:sp>
        <p:nvSpPr>
          <p:cNvPr id="8" name="Rectangle 7"/>
          <p:cNvSpPr/>
          <p:nvPr userDrawn="1"/>
        </p:nvSpPr>
        <p:spPr>
          <a:xfrm>
            <a:off x="9001125" y="1371600"/>
            <a:ext cx="142875" cy="54864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sz="2400">
              <a:solidFill>
                <a:srgbClr val="FFFFFF"/>
              </a:solidFill>
            </a:endParaRPr>
          </a:p>
        </p:txBody>
      </p:sp>
      <p:pic>
        <p:nvPicPr>
          <p:cNvPr id="1032" name="Picture 8" descr="uottawa-logo-nospace"/>
          <p:cNvPicPr>
            <a:picLocks noChangeAspect="1" noChangeArrowheads="1"/>
          </p:cNvPicPr>
          <p:nvPr userDrawn="1"/>
        </p:nvPicPr>
        <p:blipFill>
          <a:blip r:embed="rId13" cstate="print">
            <a:clrChange>
              <a:clrFrom>
                <a:srgbClr val="FDFDFD"/>
              </a:clrFrom>
              <a:clrTo>
                <a:srgbClr val="FDFDFD">
                  <a:alpha val="0"/>
                </a:srgbClr>
              </a:clrTo>
            </a:clrChange>
            <a:extLst>
              <a:ext uri="{28A0092B-C50C-407E-A947-70E740481C1C}">
                <a14:useLocalDpi xmlns:a14="http://schemas.microsoft.com/office/drawing/2010/main" val="0"/>
              </a:ext>
            </a:extLst>
          </a:blip>
          <a:srcRect/>
          <a:stretch>
            <a:fillRect/>
          </a:stretch>
        </p:blipFill>
        <p:spPr bwMode="auto">
          <a:xfrm>
            <a:off x="7696200" y="177800"/>
            <a:ext cx="1143000" cy="119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732234234"/>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iming>
    <p:tnLst>
      <p:par>
        <p:cTn id="1" dur="indefinite" restart="never" nodeType="tmRoot"/>
      </p:par>
    </p:tnLst>
  </p:timing>
  <p:hf hdr="0" ftr="0" dt="0"/>
  <p:txStyles>
    <p:titleStyle>
      <a:lvl1pPr algn="l" rtl="0" eaLnBrk="0" fontAlgn="base" hangingPunct="0">
        <a:spcBef>
          <a:spcPct val="0"/>
        </a:spcBef>
        <a:spcAft>
          <a:spcPct val="0"/>
        </a:spcAft>
        <a:defRPr sz="3600" kern="1200" cap="all" spc="-60">
          <a:solidFill>
            <a:schemeClr val="tx2"/>
          </a:solidFill>
          <a:latin typeface="+mj-lt"/>
          <a:ea typeface="+mj-ea"/>
          <a:cs typeface="+mj-cs"/>
        </a:defRPr>
      </a:lvl1pPr>
      <a:lvl2pPr algn="l" rtl="0" eaLnBrk="0" fontAlgn="base" hangingPunct="0">
        <a:spcBef>
          <a:spcPct val="0"/>
        </a:spcBef>
        <a:spcAft>
          <a:spcPct val="0"/>
        </a:spcAft>
        <a:defRPr sz="3600">
          <a:solidFill>
            <a:schemeClr val="tx2"/>
          </a:solidFill>
          <a:latin typeface="Arial Black" pitchFamily="34" charset="0"/>
        </a:defRPr>
      </a:lvl2pPr>
      <a:lvl3pPr algn="l" rtl="0" eaLnBrk="0" fontAlgn="base" hangingPunct="0">
        <a:spcBef>
          <a:spcPct val="0"/>
        </a:spcBef>
        <a:spcAft>
          <a:spcPct val="0"/>
        </a:spcAft>
        <a:defRPr sz="3600">
          <a:solidFill>
            <a:schemeClr val="tx2"/>
          </a:solidFill>
          <a:latin typeface="Arial Black" pitchFamily="34" charset="0"/>
        </a:defRPr>
      </a:lvl3pPr>
      <a:lvl4pPr algn="l" rtl="0" eaLnBrk="0" fontAlgn="base" hangingPunct="0">
        <a:spcBef>
          <a:spcPct val="0"/>
        </a:spcBef>
        <a:spcAft>
          <a:spcPct val="0"/>
        </a:spcAft>
        <a:defRPr sz="3600">
          <a:solidFill>
            <a:schemeClr val="tx2"/>
          </a:solidFill>
          <a:latin typeface="Arial Black" pitchFamily="34" charset="0"/>
        </a:defRPr>
      </a:lvl4pPr>
      <a:lvl5pPr algn="l" rtl="0" eaLnBrk="0" fontAlgn="base" hangingPunct="0">
        <a:spcBef>
          <a:spcPct val="0"/>
        </a:spcBef>
        <a:spcAft>
          <a:spcPct val="0"/>
        </a:spcAft>
        <a:defRPr sz="3600">
          <a:solidFill>
            <a:schemeClr val="tx2"/>
          </a:solidFill>
          <a:latin typeface="Arial Black" pitchFamily="34" charset="0"/>
        </a:defRPr>
      </a:lvl5pPr>
      <a:lvl6pPr marL="457200" algn="l" rtl="0" fontAlgn="base">
        <a:spcBef>
          <a:spcPct val="0"/>
        </a:spcBef>
        <a:spcAft>
          <a:spcPct val="0"/>
        </a:spcAft>
        <a:defRPr sz="3600">
          <a:solidFill>
            <a:schemeClr val="tx2"/>
          </a:solidFill>
          <a:latin typeface="Arial Black" pitchFamily="34" charset="0"/>
        </a:defRPr>
      </a:lvl6pPr>
      <a:lvl7pPr marL="914400" algn="l" rtl="0" fontAlgn="base">
        <a:spcBef>
          <a:spcPct val="0"/>
        </a:spcBef>
        <a:spcAft>
          <a:spcPct val="0"/>
        </a:spcAft>
        <a:defRPr sz="3600">
          <a:solidFill>
            <a:schemeClr val="tx2"/>
          </a:solidFill>
          <a:latin typeface="Arial Black" pitchFamily="34" charset="0"/>
        </a:defRPr>
      </a:lvl7pPr>
      <a:lvl8pPr marL="1371600" algn="l" rtl="0" fontAlgn="base">
        <a:spcBef>
          <a:spcPct val="0"/>
        </a:spcBef>
        <a:spcAft>
          <a:spcPct val="0"/>
        </a:spcAft>
        <a:defRPr sz="3600">
          <a:solidFill>
            <a:schemeClr val="tx2"/>
          </a:solidFill>
          <a:latin typeface="Arial Black" pitchFamily="34" charset="0"/>
        </a:defRPr>
      </a:lvl8pPr>
      <a:lvl9pPr marL="1828800" algn="l" rtl="0" fontAlgn="base">
        <a:spcBef>
          <a:spcPct val="0"/>
        </a:spcBef>
        <a:spcAft>
          <a:spcPct val="0"/>
        </a:spcAft>
        <a:defRPr sz="3600">
          <a:solidFill>
            <a:schemeClr val="tx2"/>
          </a:solidFill>
          <a:latin typeface="Arial Black" pitchFamily="34" charset="0"/>
        </a:defRPr>
      </a:lvl9pPr>
    </p:titleStyle>
    <p:bodyStyle>
      <a:lvl1pPr algn="l" rtl="0" eaLnBrk="0" fontAlgn="base" hangingPunct="0">
        <a:spcBef>
          <a:spcPct val="20000"/>
        </a:spcBef>
        <a:spcAft>
          <a:spcPts val="600"/>
        </a:spcAft>
        <a:buFont typeface="Arial" charset="0"/>
        <a:defRPr sz="2000" b="1" kern="1200">
          <a:solidFill>
            <a:schemeClr val="tx1"/>
          </a:solidFill>
          <a:latin typeface="+mn-lt"/>
          <a:ea typeface="+mn-ea"/>
          <a:cs typeface="+mn-cs"/>
        </a:defRPr>
      </a:lvl1pPr>
      <a:lvl2pPr marL="457200" indent="-182563" algn="l" rtl="0" eaLnBrk="0" fontAlgn="base" hangingPunct="0">
        <a:spcBef>
          <a:spcPct val="20000"/>
        </a:spcBef>
        <a:spcAft>
          <a:spcPct val="0"/>
        </a:spcAft>
        <a:buClr>
          <a:schemeClr val="tx2"/>
        </a:buClr>
        <a:buFont typeface="Arial" charset="0"/>
        <a:buChar char="•"/>
        <a:defRPr sz="2000" kern="1200">
          <a:solidFill>
            <a:schemeClr val="tx1"/>
          </a:solidFill>
          <a:latin typeface="+mn-lt"/>
          <a:ea typeface="+mn-ea"/>
          <a:cs typeface="+mn-cs"/>
        </a:defRPr>
      </a:lvl2pPr>
      <a:lvl3pPr marL="1143000" indent="-228600" algn="l" rtl="0" eaLnBrk="0" fontAlgn="base" hangingPunct="0">
        <a:spcBef>
          <a:spcPct val="20000"/>
        </a:spcBef>
        <a:spcAft>
          <a:spcPct val="0"/>
        </a:spcAft>
        <a:buClr>
          <a:schemeClr val="tx2"/>
        </a:buClr>
        <a:buFont typeface="Arial" charset="0"/>
        <a:buChar char="•"/>
        <a:defRPr kern="1200">
          <a:solidFill>
            <a:schemeClr val="tx1"/>
          </a:solidFill>
          <a:latin typeface="+mn-lt"/>
          <a:ea typeface="+mn-ea"/>
          <a:cs typeface="+mn-cs"/>
        </a:defRPr>
      </a:lvl3pPr>
      <a:lvl4pPr marL="1600200" indent="-228600" algn="l" rtl="0" eaLnBrk="0" fontAlgn="base" hangingPunct="0">
        <a:spcBef>
          <a:spcPct val="20000"/>
        </a:spcBef>
        <a:spcAft>
          <a:spcPct val="0"/>
        </a:spcAft>
        <a:buClr>
          <a:schemeClr val="tx2"/>
        </a:buClr>
        <a:buFont typeface="Arial" charset="0"/>
        <a:buChar char="•"/>
        <a:defRPr kern="1200">
          <a:solidFill>
            <a:schemeClr val="tx1"/>
          </a:solidFill>
          <a:latin typeface="+mn-lt"/>
          <a:ea typeface="+mn-ea"/>
          <a:cs typeface="+mn-cs"/>
        </a:defRPr>
      </a:lvl4pPr>
      <a:lvl5pPr marL="2057400" indent="-228600" algn="l" rtl="0" eaLnBrk="0" fontAlgn="base" hangingPunct="0">
        <a:spcBef>
          <a:spcPct val="20000"/>
        </a:spcBef>
        <a:spcAft>
          <a:spcPct val="0"/>
        </a:spcAft>
        <a:buClr>
          <a:schemeClr val="tx2"/>
        </a:buClr>
        <a:buFont typeface="Arial" charset="0"/>
        <a:buChar char="•"/>
        <a:defRPr kern="1200">
          <a:solidFill>
            <a:schemeClr val="tx1"/>
          </a:solidFill>
          <a:latin typeface="+mn-lt"/>
          <a:ea typeface="+mn-ea"/>
          <a:cs typeface="+mn-cs"/>
        </a:defRPr>
      </a:lvl5pPr>
      <a:lvl6pPr marL="2514600" indent="-228600" algn="l" defTabSz="914400" rtl="0" eaLnBrk="1" latinLnBrk="0" hangingPunct="1">
        <a:spcBef>
          <a:spcPct val="20000"/>
        </a:spcBef>
        <a:buClr>
          <a:schemeClr val="tx2"/>
        </a:buClr>
        <a:buFont typeface="Arial" pitchFamily="34" charset="0"/>
        <a:buChar char="•"/>
        <a:defRPr sz="1600" kern="1200">
          <a:solidFill>
            <a:schemeClr val="tx1"/>
          </a:solidFill>
          <a:latin typeface="+mn-lt"/>
          <a:ea typeface="+mn-ea"/>
          <a:cs typeface="+mn-cs"/>
        </a:defRPr>
      </a:lvl6pPr>
      <a:lvl7pPr marL="2971800" indent="-228600" algn="l" defTabSz="914400" rtl="0" eaLnBrk="1" latinLnBrk="0" hangingPunct="1">
        <a:spcBef>
          <a:spcPct val="20000"/>
        </a:spcBef>
        <a:buClr>
          <a:schemeClr val="tx2"/>
        </a:buClr>
        <a:buFont typeface="Arial" pitchFamily="34" charset="0"/>
        <a:buChar char="•"/>
        <a:defRPr sz="1600" kern="1200">
          <a:solidFill>
            <a:schemeClr val="tx1"/>
          </a:solidFill>
          <a:latin typeface="+mn-lt"/>
          <a:ea typeface="+mn-ea"/>
          <a:cs typeface="+mn-cs"/>
        </a:defRPr>
      </a:lvl7pPr>
      <a:lvl8pPr marL="3429000" indent="-228600" algn="l" defTabSz="914400" rtl="0" eaLnBrk="1" latinLnBrk="0" hangingPunct="1">
        <a:spcBef>
          <a:spcPct val="20000"/>
        </a:spcBef>
        <a:buClr>
          <a:schemeClr val="tx2"/>
        </a:buClr>
        <a:buFont typeface="Arial" pitchFamily="34" charset="0"/>
        <a:buChar char="•"/>
        <a:defRPr sz="1600" kern="1200">
          <a:solidFill>
            <a:schemeClr val="tx1"/>
          </a:solidFill>
          <a:latin typeface="+mn-lt"/>
          <a:ea typeface="+mn-ea"/>
          <a:cs typeface="+mn-cs"/>
        </a:defRPr>
      </a:lvl8pPr>
      <a:lvl9pPr marL="3886200" indent="-228600" algn="l" defTabSz="914400" rtl="0" eaLnBrk="1" latinLnBrk="0" hangingPunct="1">
        <a:spcBef>
          <a:spcPct val="20000"/>
        </a:spcBef>
        <a:buClr>
          <a:schemeClr val="tx2"/>
        </a:buClr>
        <a:buFont typeface="Arial" pitchFamily="34" charset="0"/>
        <a:buChar char="•"/>
        <a:defRPr sz="16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152400"/>
            <a:ext cx="5791200" cy="1371600"/>
          </a:xfrm>
          <a:prstGeom prst="rect">
            <a:avLst/>
          </a:prstGeom>
        </p:spPr>
        <p:txBody>
          <a:bodyPr vert="horz" lIns="91440" tIns="45720" rIns="91440" bIns="45720" rtlCol="0" anchor="b">
            <a:normAutofit/>
          </a:bodyPr>
          <a:lstStyle/>
          <a:p>
            <a:r>
              <a:rPr lang="en-US" smtClean="0"/>
              <a:t>Click to edit Master title style</a:t>
            </a:r>
            <a:endParaRPr lang="en-US" dirty="0"/>
          </a:p>
        </p:txBody>
      </p:sp>
      <p:sp>
        <p:nvSpPr>
          <p:cNvPr id="1027" name="Text Placeholder 2"/>
          <p:cNvSpPr>
            <a:spLocks noGrp="1"/>
          </p:cNvSpPr>
          <p:nvPr>
            <p:ph type="body" idx="1"/>
          </p:nvPr>
        </p:nvSpPr>
        <p:spPr bwMode="auto">
          <a:xfrm>
            <a:off x="457200" y="1752600"/>
            <a:ext cx="7620000" cy="4373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fr-FR" smtClean="0"/>
              <a:t>Click to edit Master text styles</a:t>
            </a:r>
          </a:p>
          <a:p>
            <a:pPr lvl="1"/>
            <a:r>
              <a:rPr lang="en-US" altLang="fr-FR" smtClean="0"/>
              <a:t>Second level</a:t>
            </a:r>
          </a:p>
          <a:p>
            <a:pPr lvl="2"/>
            <a:r>
              <a:rPr lang="en-US" altLang="fr-FR" smtClean="0"/>
              <a:t>Third level</a:t>
            </a:r>
          </a:p>
          <a:p>
            <a:pPr lvl="3"/>
            <a:r>
              <a:rPr lang="en-US" altLang="fr-FR" smtClean="0"/>
              <a:t>Fourth level</a:t>
            </a:r>
          </a:p>
          <a:p>
            <a:pPr lvl="4"/>
            <a:r>
              <a:rPr lang="en-US" altLang="fr-FR" smtClean="0"/>
              <a:t>Fifth level</a:t>
            </a:r>
          </a:p>
        </p:txBody>
      </p:sp>
      <p:sp>
        <p:nvSpPr>
          <p:cNvPr id="5" name="Footer Placeholder 4"/>
          <p:cNvSpPr>
            <a:spLocks noGrp="1"/>
          </p:cNvSpPr>
          <p:nvPr>
            <p:ph type="ftr" sz="quarter" idx="3"/>
          </p:nvPr>
        </p:nvSpPr>
        <p:spPr>
          <a:xfrm>
            <a:off x="457200" y="6492875"/>
            <a:ext cx="3429000" cy="284163"/>
          </a:xfrm>
          <a:prstGeom prst="rect">
            <a:avLst/>
          </a:prstGeom>
        </p:spPr>
        <p:txBody>
          <a:bodyPr vert="horz" lIns="91440" tIns="45720" rIns="91440" bIns="45720" rtlCol="0" anchor="t"/>
          <a:lstStyle>
            <a:lvl1pPr algn="l">
              <a:defRPr sz="1000">
                <a:solidFill>
                  <a:srgbClr val="000000"/>
                </a:solidFill>
                <a:latin typeface="Times New Roman" pitchFamily="18" charset="0"/>
                <a:cs typeface="+mn-cs"/>
              </a:defRPr>
            </a:lvl1pPr>
          </a:lstStyle>
          <a:p>
            <a:pPr fontAlgn="base">
              <a:spcBef>
                <a:spcPct val="0"/>
              </a:spcBef>
              <a:spcAft>
                <a:spcPct val="0"/>
              </a:spcAft>
              <a:defRPr/>
            </a:pPr>
            <a:endParaRPr lang="en-US" dirty="0"/>
          </a:p>
        </p:txBody>
      </p:sp>
      <p:sp>
        <p:nvSpPr>
          <p:cNvPr id="7" name="Rectangle 6"/>
          <p:cNvSpPr/>
          <p:nvPr/>
        </p:nvSpPr>
        <p:spPr>
          <a:xfrm>
            <a:off x="9001125" y="0"/>
            <a:ext cx="142875" cy="13716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sz="2400">
              <a:solidFill>
                <a:srgbClr val="FFFFFF"/>
              </a:solidFill>
            </a:endParaRPr>
          </a:p>
        </p:txBody>
      </p:sp>
      <p:sp>
        <p:nvSpPr>
          <p:cNvPr id="8" name="Rectangle 7"/>
          <p:cNvSpPr/>
          <p:nvPr userDrawn="1"/>
        </p:nvSpPr>
        <p:spPr>
          <a:xfrm>
            <a:off x="9001125" y="1371600"/>
            <a:ext cx="142875" cy="54864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sz="2400">
              <a:solidFill>
                <a:srgbClr val="FFFFFF"/>
              </a:solidFill>
            </a:endParaRPr>
          </a:p>
        </p:txBody>
      </p:sp>
      <p:pic>
        <p:nvPicPr>
          <p:cNvPr id="1031" name="Picture 8" descr="uottawa-logo-nospace"/>
          <p:cNvPicPr>
            <a:picLocks noChangeAspect="1" noChangeArrowheads="1"/>
          </p:cNvPicPr>
          <p:nvPr userDrawn="1"/>
        </p:nvPicPr>
        <p:blipFill>
          <a:blip r:embed="rId13" cstate="print">
            <a:clrChange>
              <a:clrFrom>
                <a:srgbClr val="FDFDFD"/>
              </a:clrFrom>
              <a:clrTo>
                <a:srgbClr val="FDFDFD">
                  <a:alpha val="0"/>
                </a:srgbClr>
              </a:clrTo>
            </a:clrChange>
            <a:extLst>
              <a:ext uri="{28A0092B-C50C-407E-A947-70E740481C1C}">
                <a14:useLocalDpi xmlns:a14="http://schemas.microsoft.com/office/drawing/2010/main" val="0"/>
              </a:ext>
            </a:extLst>
          </a:blip>
          <a:srcRect/>
          <a:stretch>
            <a:fillRect/>
          </a:stretch>
        </p:blipFill>
        <p:spPr bwMode="auto">
          <a:xfrm>
            <a:off x="7696200" y="177800"/>
            <a:ext cx="1143000" cy="119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Slide Number Placeholder 2"/>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rgbClr val="000000">
                    <a:tint val="75000"/>
                  </a:srgbClr>
                </a:solidFill>
                <a:latin typeface="Times New Roman" pitchFamily="18" charset="0"/>
                <a:cs typeface="+mn-cs"/>
              </a:defRPr>
            </a:lvl1pPr>
          </a:lstStyle>
          <a:p>
            <a:pPr fontAlgn="base">
              <a:spcBef>
                <a:spcPct val="0"/>
              </a:spcBef>
              <a:spcAft>
                <a:spcPct val="0"/>
              </a:spcAft>
              <a:defRPr/>
            </a:pPr>
            <a:fld id="{0245E814-F067-4704-AE91-24061AA04501}" type="slidenum">
              <a:rPr lang="fr-CA"/>
              <a:pPr fontAlgn="base">
                <a:spcBef>
                  <a:spcPct val="0"/>
                </a:spcBef>
                <a:spcAft>
                  <a:spcPct val="0"/>
                </a:spcAft>
                <a:defRPr/>
              </a:pPr>
              <a:t>‹#›</a:t>
            </a:fld>
            <a:endParaRPr lang="fr-CA"/>
          </a:p>
        </p:txBody>
      </p:sp>
    </p:spTree>
    <p:extLst>
      <p:ext uri="{BB962C8B-B14F-4D97-AF65-F5344CB8AC3E}">
        <p14:creationId xmlns:p14="http://schemas.microsoft.com/office/powerpoint/2010/main" val="2797033066"/>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p:timing>
    <p:tnLst>
      <p:par>
        <p:cTn id="1" dur="indefinite" restart="never" nodeType="tmRoot"/>
      </p:par>
    </p:tnLst>
  </p:timing>
  <p:hf hdr="0" ftr="0" dt="0"/>
  <p:txStyles>
    <p:titleStyle>
      <a:lvl1pPr algn="l" rtl="0" eaLnBrk="0" fontAlgn="base" hangingPunct="0">
        <a:spcBef>
          <a:spcPct val="0"/>
        </a:spcBef>
        <a:spcAft>
          <a:spcPct val="0"/>
        </a:spcAft>
        <a:defRPr sz="3600" kern="1200" cap="all" spc="-60">
          <a:solidFill>
            <a:schemeClr val="tx2"/>
          </a:solidFill>
          <a:latin typeface="+mj-lt"/>
          <a:ea typeface="+mj-ea"/>
          <a:cs typeface="+mj-cs"/>
        </a:defRPr>
      </a:lvl1pPr>
      <a:lvl2pPr algn="l" rtl="0" eaLnBrk="0" fontAlgn="base" hangingPunct="0">
        <a:spcBef>
          <a:spcPct val="0"/>
        </a:spcBef>
        <a:spcAft>
          <a:spcPct val="0"/>
        </a:spcAft>
        <a:defRPr sz="3600">
          <a:solidFill>
            <a:schemeClr val="tx2"/>
          </a:solidFill>
          <a:latin typeface="Arial Black" pitchFamily="34" charset="0"/>
        </a:defRPr>
      </a:lvl2pPr>
      <a:lvl3pPr algn="l" rtl="0" eaLnBrk="0" fontAlgn="base" hangingPunct="0">
        <a:spcBef>
          <a:spcPct val="0"/>
        </a:spcBef>
        <a:spcAft>
          <a:spcPct val="0"/>
        </a:spcAft>
        <a:defRPr sz="3600">
          <a:solidFill>
            <a:schemeClr val="tx2"/>
          </a:solidFill>
          <a:latin typeface="Arial Black" pitchFamily="34" charset="0"/>
        </a:defRPr>
      </a:lvl3pPr>
      <a:lvl4pPr algn="l" rtl="0" eaLnBrk="0" fontAlgn="base" hangingPunct="0">
        <a:spcBef>
          <a:spcPct val="0"/>
        </a:spcBef>
        <a:spcAft>
          <a:spcPct val="0"/>
        </a:spcAft>
        <a:defRPr sz="3600">
          <a:solidFill>
            <a:schemeClr val="tx2"/>
          </a:solidFill>
          <a:latin typeface="Arial Black" pitchFamily="34" charset="0"/>
        </a:defRPr>
      </a:lvl4pPr>
      <a:lvl5pPr algn="l" rtl="0" eaLnBrk="0" fontAlgn="base" hangingPunct="0">
        <a:spcBef>
          <a:spcPct val="0"/>
        </a:spcBef>
        <a:spcAft>
          <a:spcPct val="0"/>
        </a:spcAft>
        <a:defRPr sz="3600">
          <a:solidFill>
            <a:schemeClr val="tx2"/>
          </a:solidFill>
          <a:latin typeface="Arial Black" pitchFamily="34" charset="0"/>
        </a:defRPr>
      </a:lvl5pPr>
      <a:lvl6pPr marL="457200" algn="l" rtl="0" fontAlgn="base">
        <a:spcBef>
          <a:spcPct val="0"/>
        </a:spcBef>
        <a:spcAft>
          <a:spcPct val="0"/>
        </a:spcAft>
        <a:defRPr sz="3600">
          <a:solidFill>
            <a:schemeClr val="tx2"/>
          </a:solidFill>
          <a:latin typeface="Arial Black" pitchFamily="34" charset="0"/>
        </a:defRPr>
      </a:lvl6pPr>
      <a:lvl7pPr marL="914400" algn="l" rtl="0" fontAlgn="base">
        <a:spcBef>
          <a:spcPct val="0"/>
        </a:spcBef>
        <a:spcAft>
          <a:spcPct val="0"/>
        </a:spcAft>
        <a:defRPr sz="3600">
          <a:solidFill>
            <a:schemeClr val="tx2"/>
          </a:solidFill>
          <a:latin typeface="Arial Black" pitchFamily="34" charset="0"/>
        </a:defRPr>
      </a:lvl7pPr>
      <a:lvl8pPr marL="1371600" algn="l" rtl="0" fontAlgn="base">
        <a:spcBef>
          <a:spcPct val="0"/>
        </a:spcBef>
        <a:spcAft>
          <a:spcPct val="0"/>
        </a:spcAft>
        <a:defRPr sz="3600">
          <a:solidFill>
            <a:schemeClr val="tx2"/>
          </a:solidFill>
          <a:latin typeface="Arial Black" pitchFamily="34" charset="0"/>
        </a:defRPr>
      </a:lvl8pPr>
      <a:lvl9pPr marL="1828800" algn="l" rtl="0" fontAlgn="base">
        <a:spcBef>
          <a:spcPct val="0"/>
        </a:spcBef>
        <a:spcAft>
          <a:spcPct val="0"/>
        </a:spcAft>
        <a:defRPr sz="3600">
          <a:solidFill>
            <a:schemeClr val="tx2"/>
          </a:solidFill>
          <a:latin typeface="Arial Black" pitchFamily="34" charset="0"/>
        </a:defRPr>
      </a:lvl9pPr>
    </p:titleStyle>
    <p:bodyStyle>
      <a:lvl1pPr algn="l" rtl="0" eaLnBrk="0" fontAlgn="base" hangingPunct="0">
        <a:spcBef>
          <a:spcPct val="20000"/>
        </a:spcBef>
        <a:spcAft>
          <a:spcPts val="600"/>
        </a:spcAft>
        <a:buFont typeface="Arial" charset="0"/>
        <a:defRPr sz="2000" b="1" kern="1200">
          <a:solidFill>
            <a:schemeClr val="tx1"/>
          </a:solidFill>
          <a:latin typeface="+mn-lt"/>
          <a:ea typeface="+mn-ea"/>
          <a:cs typeface="+mn-cs"/>
        </a:defRPr>
      </a:lvl1pPr>
      <a:lvl2pPr marL="457200" indent="-182563" algn="l" rtl="0" eaLnBrk="0" fontAlgn="base" hangingPunct="0">
        <a:spcBef>
          <a:spcPct val="20000"/>
        </a:spcBef>
        <a:spcAft>
          <a:spcPct val="0"/>
        </a:spcAft>
        <a:buClr>
          <a:schemeClr val="tx2"/>
        </a:buClr>
        <a:buFont typeface="Arial" charset="0"/>
        <a:buChar char="•"/>
        <a:defRPr sz="2000" kern="1200">
          <a:solidFill>
            <a:schemeClr val="tx1"/>
          </a:solidFill>
          <a:latin typeface="+mn-lt"/>
          <a:ea typeface="+mn-ea"/>
          <a:cs typeface="+mn-cs"/>
        </a:defRPr>
      </a:lvl2pPr>
      <a:lvl3pPr marL="1143000" indent="-228600" algn="l" rtl="0" eaLnBrk="0" fontAlgn="base" hangingPunct="0">
        <a:spcBef>
          <a:spcPct val="20000"/>
        </a:spcBef>
        <a:spcAft>
          <a:spcPct val="0"/>
        </a:spcAft>
        <a:buClr>
          <a:schemeClr val="tx2"/>
        </a:buClr>
        <a:buFont typeface="Arial" charset="0"/>
        <a:buChar char="•"/>
        <a:defRPr kern="1200">
          <a:solidFill>
            <a:schemeClr val="tx1"/>
          </a:solidFill>
          <a:latin typeface="+mn-lt"/>
          <a:ea typeface="+mn-ea"/>
          <a:cs typeface="+mn-cs"/>
        </a:defRPr>
      </a:lvl3pPr>
      <a:lvl4pPr marL="1600200" indent="-228600" algn="l" rtl="0" eaLnBrk="0" fontAlgn="base" hangingPunct="0">
        <a:spcBef>
          <a:spcPct val="20000"/>
        </a:spcBef>
        <a:spcAft>
          <a:spcPct val="0"/>
        </a:spcAft>
        <a:buClr>
          <a:schemeClr val="tx2"/>
        </a:buClr>
        <a:buFont typeface="Arial" charset="0"/>
        <a:buChar char="•"/>
        <a:defRPr kern="1200">
          <a:solidFill>
            <a:schemeClr val="tx1"/>
          </a:solidFill>
          <a:latin typeface="+mn-lt"/>
          <a:ea typeface="+mn-ea"/>
          <a:cs typeface="+mn-cs"/>
        </a:defRPr>
      </a:lvl4pPr>
      <a:lvl5pPr marL="2057400" indent="-228600" algn="l" rtl="0" eaLnBrk="0" fontAlgn="base" hangingPunct="0">
        <a:spcBef>
          <a:spcPct val="20000"/>
        </a:spcBef>
        <a:spcAft>
          <a:spcPct val="0"/>
        </a:spcAft>
        <a:buClr>
          <a:schemeClr val="tx2"/>
        </a:buClr>
        <a:buFont typeface="Arial" charset="0"/>
        <a:buChar char="•"/>
        <a:defRPr kern="1200">
          <a:solidFill>
            <a:schemeClr val="tx1"/>
          </a:solidFill>
          <a:latin typeface="+mn-lt"/>
          <a:ea typeface="+mn-ea"/>
          <a:cs typeface="+mn-cs"/>
        </a:defRPr>
      </a:lvl5pPr>
      <a:lvl6pPr marL="2514600" indent="-228600" algn="l" defTabSz="914400" rtl="0" eaLnBrk="1" latinLnBrk="0" hangingPunct="1">
        <a:spcBef>
          <a:spcPct val="20000"/>
        </a:spcBef>
        <a:buClr>
          <a:schemeClr val="tx2"/>
        </a:buClr>
        <a:buFont typeface="Arial" pitchFamily="34" charset="0"/>
        <a:buChar char="•"/>
        <a:defRPr sz="1600" kern="1200">
          <a:solidFill>
            <a:schemeClr val="tx1"/>
          </a:solidFill>
          <a:latin typeface="+mn-lt"/>
          <a:ea typeface="+mn-ea"/>
          <a:cs typeface="+mn-cs"/>
        </a:defRPr>
      </a:lvl6pPr>
      <a:lvl7pPr marL="2971800" indent="-228600" algn="l" defTabSz="914400" rtl="0" eaLnBrk="1" latinLnBrk="0" hangingPunct="1">
        <a:spcBef>
          <a:spcPct val="20000"/>
        </a:spcBef>
        <a:buClr>
          <a:schemeClr val="tx2"/>
        </a:buClr>
        <a:buFont typeface="Arial" pitchFamily="34" charset="0"/>
        <a:buChar char="•"/>
        <a:defRPr sz="1600" kern="1200">
          <a:solidFill>
            <a:schemeClr val="tx1"/>
          </a:solidFill>
          <a:latin typeface="+mn-lt"/>
          <a:ea typeface="+mn-ea"/>
          <a:cs typeface="+mn-cs"/>
        </a:defRPr>
      </a:lvl7pPr>
      <a:lvl8pPr marL="3429000" indent="-228600" algn="l" defTabSz="914400" rtl="0" eaLnBrk="1" latinLnBrk="0" hangingPunct="1">
        <a:spcBef>
          <a:spcPct val="20000"/>
        </a:spcBef>
        <a:buClr>
          <a:schemeClr val="tx2"/>
        </a:buClr>
        <a:buFont typeface="Arial" pitchFamily="34" charset="0"/>
        <a:buChar char="•"/>
        <a:defRPr sz="1600" kern="1200">
          <a:solidFill>
            <a:schemeClr val="tx1"/>
          </a:solidFill>
          <a:latin typeface="+mn-lt"/>
          <a:ea typeface="+mn-ea"/>
          <a:cs typeface="+mn-cs"/>
        </a:defRPr>
      </a:lvl8pPr>
      <a:lvl9pPr marL="3886200" indent="-228600" algn="l" defTabSz="914400" rtl="0" eaLnBrk="1" latinLnBrk="0" hangingPunct="1">
        <a:spcBef>
          <a:spcPct val="20000"/>
        </a:spcBef>
        <a:buClr>
          <a:schemeClr val="tx2"/>
        </a:buClr>
        <a:buFont typeface="Arial" pitchFamily="34" charset="0"/>
        <a:buChar char="•"/>
        <a:defRPr sz="16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152400"/>
            <a:ext cx="5791200" cy="1371600"/>
          </a:xfrm>
          <a:prstGeom prst="rect">
            <a:avLst/>
          </a:prstGeom>
        </p:spPr>
        <p:txBody>
          <a:bodyPr vert="horz" lIns="91440" tIns="45720" rIns="91440" bIns="45720" rtlCol="0" anchor="b">
            <a:normAutofit/>
          </a:bodyPr>
          <a:lstStyle/>
          <a:p>
            <a:r>
              <a:rPr lang="en-US" smtClean="0"/>
              <a:t>Click to edit Master title style</a:t>
            </a:r>
            <a:endParaRPr lang="en-US" dirty="0"/>
          </a:p>
        </p:txBody>
      </p:sp>
      <p:sp>
        <p:nvSpPr>
          <p:cNvPr id="1027" name="Text Placeholder 2"/>
          <p:cNvSpPr>
            <a:spLocks noGrp="1"/>
          </p:cNvSpPr>
          <p:nvPr>
            <p:ph type="body" idx="1"/>
          </p:nvPr>
        </p:nvSpPr>
        <p:spPr bwMode="auto">
          <a:xfrm>
            <a:off x="457200" y="1752600"/>
            <a:ext cx="7620000" cy="4373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fr-FR" smtClean="0"/>
              <a:t>Click to edit Master text styles</a:t>
            </a:r>
          </a:p>
          <a:p>
            <a:pPr lvl="1"/>
            <a:r>
              <a:rPr lang="en-US" altLang="fr-FR" smtClean="0"/>
              <a:t>Second level</a:t>
            </a:r>
          </a:p>
          <a:p>
            <a:pPr lvl="2"/>
            <a:r>
              <a:rPr lang="en-US" altLang="fr-FR" smtClean="0"/>
              <a:t>Third level</a:t>
            </a:r>
          </a:p>
          <a:p>
            <a:pPr lvl="3"/>
            <a:r>
              <a:rPr lang="en-US" altLang="fr-FR" smtClean="0"/>
              <a:t>Fourth level</a:t>
            </a:r>
          </a:p>
          <a:p>
            <a:pPr lvl="4"/>
            <a:r>
              <a:rPr lang="en-US" altLang="fr-FR" smtClean="0"/>
              <a:t>Fifth level</a:t>
            </a:r>
          </a:p>
        </p:txBody>
      </p:sp>
      <p:sp>
        <p:nvSpPr>
          <p:cNvPr id="5" name="Footer Placeholder 4"/>
          <p:cNvSpPr>
            <a:spLocks noGrp="1"/>
          </p:cNvSpPr>
          <p:nvPr>
            <p:ph type="ftr" sz="quarter" idx="3"/>
          </p:nvPr>
        </p:nvSpPr>
        <p:spPr>
          <a:xfrm>
            <a:off x="457200" y="6492875"/>
            <a:ext cx="3429000" cy="284163"/>
          </a:xfrm>
          <a:prstGeom prst="rect">
            <a:avLst/>
          </a:prstGeom>
        </p:spPr>
        <p:txBody>
          <a:bodyPr vert="horz" lIns="91440" tIns="45720" rIns="91440" bIns="45720" rtlCol="0" anchor="t"/>
          <a:lstStyle>
            <a:lvl1pPr algn="l">
              <a:defRPr sz="1000">
                <a:solidFill>
                  <a:srgbClr val="000000"/>
                </a:solidFill>
                <a:latin typeface="Times New Roman" pitchFamily="18" charset="0"/>
                <a:cs typeface="+mn-cs"/>
              </a:defRPr>
            </a:lvl1pPr>
          </a:lstStyle>
          <a:p>
            <a:pPr fontAlgn="base">
              <a:spcBef>
                <a:spcPct val="0"/>
              </a:spcBef>
              <a:spcAft>
                <a:spcPct val="0"/>
              </a:spcAft>
              <a:defRPr/>
            </a:pPr>
            <a:endParaRPr lang="en-US" dirty="0">
              <a:solidFill>
                <a:srgbClr val="000000"/>
              </a:solidFill>
              <a:latin typeface="Times New Roman" pitchFamily="18" charset="0"/>
            </a:endParaRPr>
          </a:p>
        </p:txBody>
      </p:sp>
      <p:sp>
        <p:nvSpPr>
          <p:cNvPr id="7" name="Rectangle 6"/>
          <p:cNvSpPr/>
          <p:nvPr/>
        </p:nvSpPr>
        <p:spPr>
          <a:xfrm>
            <a:off x="9001125" y="0"/>
            <a:ext cx="142875" cy="13716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a:solidFill>
                <a:srgbClr val="FFFFFF"/>
              </a:solidFill>
            </a:endParaRPr>
          </a:p>
        </p:txBody>
      </p:sp>
      <p:sp>
        <p:nvSpPr>
          <p:cNvPr id="8" name="Rectangle 7"/>
          <p:cNvSpPr/>
          <p:nvPr/>
        </p:nvSpPr>
        <p:spPr>
          <a:xfrm>
            <a:off x="9001125" y="1371600"/>
            <a:ext cx="142875" cy="54864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a:solidFill>
                <a:srgbClr val="FFFFFF"/>
              </a:solidFill>
            </a:endParaRPr>
          </a:p>
        </p:txBody>
      </p:sp>
      <p:pic>
        <p:nvPicPr>
          <p:cNvPr id="1031" name="Picture 8" descr="uottawa-logo-nospace"/>
          <p:cNvPicPr>
            <a:picLocks noChangeAspect="1" noChangeArrowheads="1"/>
          </p:cNvPicPr>
          <p:nvPr/>
        </p:nvPicPr>
        <p:blipFill>
          <a:blip r:embed="rId13" cstate="print">
            <a:clrChange>
              <a:clrFrom>
                <a:srgbClr val="FDFDFD"/>
              </a:clrFrom>
              <a:clrTo>
                <a:srgbClr val="FDFDFD">
                  <a:alpha val="0"/>
                </a:srgbClr>
              </a:clrTo>
            </a:clrChange>
            <a:extLst>
              <a:ext uri="{28A0092B-C50C-407E-A947-70E740481C1C}">
                <a14:useLocalDpi xmlns:a14="http://schemas.microsoft.com/office/drawing/2010/main" val="0"/>
              </a:ext>
            </a:extLst>
          </a:blip>
          <a:srcRect/>
          <a:stretch>
            <a:fillRect/>
          </a:stretch>
        </p:blipFill>
        <p:spPr bwMode="auto">
          <a:xfrm>
            <a:off x="7696200" y="177800"/>
            <a:ext cx="1143000" cy="119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Slide Number Placeholder 2"/>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rgbClr val="000000">
                    <a:tint val="75000"/>
                  </a:srgbClr>
                </a:solidFill>
                <a:latin typeface="Times New Roman" pitchFamily="18" charset="0"/>
                <a:cs typeface="+mn-cs"/>
              </a:defRPr>
            </a:lvl1pPr>
          </a:lstStyle>
          <a:p>
            <a:pPr fontAlgn="base">
              <a:spcBef>
                <a:spcPct val="0"/>
              </a:spcBef>
              <a:spcAft>
                <a:spcPct val="0"/>
              </a:spcAft>
              <a:defRPr/>
            </a:pPr>
            <a:fld id="{25F6E14E-894C-44B0-838B-3A19F5739652}" type="slidenum">
              <a:rPr lang="fr-CA" smtClean="0">
                <a:solidFill>
                  <a:srgbClr val="000000">
                    <a:tint val="75000"/>
                  </a:srgbClr>
                </a:solidFill>
                <a:latin typeface="Times New Roman" pitchFamily="18" charset="0"/>
              </a:rPr>
              <a:pPr fontAlgn="base">
                <a:spcBef>
                  <a:spcPct val="0"/>
                </a:spcBef>
                <a:spcAft>
                  <a:spcPct val="0"/>
                </a:spcAft>
                <a:defRPr/>
              </a:pPr>
              <a:t>‹#›</a:t>
            </a:fld>
            <a:endParaRPr lang="fr-CA">
              <a:solidFill>
                <a:srgbClr val="000000">
                  <a:tint val="75000"/>
                </a:srgbClr>
              </a:solidFill>
              <a:latin typeface="Times New Roman" pitchFamily="18" charset="0"/>
            </a:endParaRPr>
          </a:p>
        </p:txBody>
      </p:sp>
      <p:sp>
        <p:nvSpPr>
          <p:cNvPr id="9" name="Rectangle 8"/>
          <p:cNvSpPr/>
          <p:nvPr userDrawn="1"/>
        </p:nvSpPr>
        <p:spPr>
          <a:xfrm>
            <a:off x="9001125" y="1371600"/>
            <a:ext cx="142875" cy="54864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sz="2400">
              <a:solidFill>
                <a:srgbClr val="FFFFFF"/>
              </a:solidFill>
            </a:endParaRPr>
          </a:p>
        </p:txBody>
      </p:sp>
      <p:pic>
        <p:nvPicPr>
          <p:cNvPr id="10" name="Picture 8" descr="uottawa-logo-nospace"/>
          <p:cNvPicPr>
            <a:picLocks noChangeAspect="1" noChangeArrowheads="1"/>
          </p:cNvPicPr>
          <p:nvPr userDrawn="1"/>
        </p:nvPicPr>
        <p:blipFill>
          <a:blip r:embed="rId13" cstate="print">
            <a:clrChange>
              <a:clrFrom>
                <a:srgbClr val="FDFDFD"/>
              </a:clrFrom>
              <a:clrTo>
                <a:srgbClr val="FDFDFD">
                  <a:alpha val="0"/>
                </a:srgbClr>
              </a:clrTo>
            </a:clrChange>
            <a:extLst>
              <a:ext uri="{28A0092B-C50C-407E-A947-70E740481C1C}">
                <a14:useLocalDpi xmlns:a14="http://schemas.microsoft.com/office/drawing/2010/main" val="0"/>
              </a:ext>
            </a:extLst>
          </a:blip>
          <a:srcRect/>
          <a:stretch>
            <a:fillRect/>
          </a:stretch>
        </p:blipFill>
        <p:spPr bwMode="auto">
          <a:xfrm>
            <a:off x="7696200" y="177800"/>
            <a:ext cx="1143000" cy="119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 id="2147483706" r:id="rId10"/>
    <p:sldLayoutId id="2147483707" r:id="rId11"/>
  </p:sldLayoutIdLst>
  <p:timing>
    <p:tnLst>
      <p:par>
        <p:cTn id="1" dur="indefinite" restart="never" nodeType="tmRoot"/>
      </p:par>
    </p:tnLst>
  </p:timing>
  <p:hf hdr="0" ftr="0" dt="0"/>
  <p:txStyles>
    <p:titleStyle>
      <a:lvl1pPr algn="l" rtl="0" eaLnBrk="1" fontAlgn="base" hangingPunct="1">
        <a:spcBef>
          <a:spcPct val="0"/>
        </a:spcBef>
        <a:spcAft>
          <a:spcPct val="0"/>
        </a:spcAft>
        <a:defRPr sz="3600" kern="1200" cap="all" spc="-60">
          <a:solidFill>
            <a:schemeClr val="tx2"/>
          </a:solidFill>
          <a:latin typeface="+mj-lt"/>
          <a:ea typeface="+mj-ea"/>
          <a:cs typeface="+mj-cs"/>
        </a:defRPr>
      </a:lvl1pPr>
      <a:lvl2pPr algn="l" rtl="0" eaLnBrk="1" fontAlgn="base" hangingPunct="1">
        <a:spcBef>
          <a:spcPct val="0"/>
        </a:spcBef>
        <a:spcAft>
          <a:spcPct val="0"/>
        </a:spcAft>
        <a:defRPr sz="3600">
          <a:solidFill>
            <a:schemeClr val="tx2"/>
          </a:solidFill>
          <a:latin typeface="Arial Black" pitchFamily="34" charset="0"/>
        </a:defRPr>
      </a:lvl2pPr>
      <a:lvl3pPr algn="l" rtl="0" eaLnBrk="1" fontAlgn="base" hangingPunct="1">
        <a:spcBef>
          <a:spcPct val="0"/>
        </a:spcBef>
        <a:spcAft>
          <a:spcPct val="0"/>
        </a:spcAft>
        <a:defRPr sz="3600">
          <a:solidFill>
            <a:schemeClr val="tx2"/>
          </a:solidFill>
          <a:latin typeface="Arial Black" pitchFamily="34" charset="0"/>
        </a:defRPr>
      </a:lvl3pPr>
      <a:lvl4pPr algn="l" rtl="0" eaLnBrk="1" fontAlgn="base" hangingPunct="1">
        <a:spcBef>
          <a:spcPct val="0"/>
        </a:spcBef>
        <a:spcAft>
          <a:spcPct val="0"/>
        </a:spcAft>
        <a:defRPr sz="3600">
          <a:solidFill>
            <a:schemeClr val="tx2"/>
          </a:solidFill>
          <a:latin typeface="Arial Black" pitchFamily="34" charset="0"/>
        </a:defRPr>
      </a:lvl4pPr>
      <a:lvl5pPr algn="l" rtl="0" eaLnBrk="1" fontAlgn="base" hangingPunct="1">
        <a:spcBef>
          <a:spcPct val="0"/>
        </a:spcBef>
        <a:spcAft>
          <a:spcPct val="0"/>
        </a:spcAft>
        <a:defRPr sz="3600">
          <a:solidFill>
            <a:schemeClr val="tx2"/>
          </a:solidFill>
          <a:latin typeface="Arial Black" pitchFamily="34" charset="0"/>
        </a:defRPr>
      </a:lvl5pPr>
      <a:lvl6pPr marL="457200" algn="l" rtl="0" eaLnBrk="1" fontAlgn="base" hangingPunct="1">
        <a:spcBef>
          <a:spcPct val="0"/>
        </a:spcBef>
        <a:spcAft>
          <a:spcPct val="0"/>
        </a:spcAft>
        <a:defRPr sz="3600">
          <a:solidFill>
            <a:schemeClr val="tx2"/>
          </a:solidFill>
          <a:latin typeface="Arial Black" pitchFamily="34" charset="0"/>
        </a:defRPr>
      </a:lvl6pPr>
      <a:lvl7pPr marL="914400" algn="l" rtl="0" eaLnBrk="1" fontAlgn="base" hangingPunct="1">
        <a:spcBef>
          <a:spcPct val="0"/>
        </a:spcBef>
        <a:spcAft>
          <a:spcPct val="0"/>
        </a:spcAft>
        <a:defRPr sz="3600">
          <a:solidFill>
            <a:schemeClr val="tx2"/>
          </a:solidFill>
          <a:latin typeface="Arial Black" pitchFamily="34" charset="0"/>
        </a:defRPr>
      </a:lvl7pPr>
      <a:lvl8pPr marL="1371600" algn="l" rtl="0" eaLnBrk="1" fontAlgn="base" hangingPunct="1">
        <a:spcBef>
          <a:spcPct val="0"/>
        </a:spcBef>
        <a:spcAft>
          <a:spcPct val="0"/>
        </a:spcAft>
        <a:defRPr sz="3600">
          <a:solidFill>
            <a:schemeClr val="tx2"/>
          </a:solidFill>
          <a:latin typeface="Arial Black" pitchFamily="34" charset="0"/>
        </a:defRPr>
      </a:lvl8pPr>
      <a:lvl9pPr marL="1828800" algn="l" rtl="0" eaLnBrk="1" fontAlgn="base" hangingPunct="1">
        <a:spcBef>
          <a:spcPct val="0"/>
        </a:spcBef>
        <a:spcAft>
          <a:spcPct val="0"/>
        </a:spcAft>
        <a:defRPr sz="3600">
          <a:solidFill>
            <a:schemeClr val="tx2"/>
          </a:solidFill>
          <a:latin typeface="Arial Black" pitchFamily="34" charset="0"/>
        </a:defRPr>
      </a:lvl9pPr>
    </p:titleStyle>
    <p:bodyStyle>
      <a:lvl1pPr algn="l" rtl="0" eaLnBrk="1" fontAlgn="base" hangingPunct="1">
        <a:spcBef>
          <a:spcPct val="20000"/>
        </a:spcBef>
        <a:spcAft>
          <a:spcPts val="600"/>
        </a:spcAft>
        <a:buFont typeface="Arial" pitchFamily="34" charset="0"/>
        <a:defRPr sz="2000" b="1" kern="1200">
          <a:solidFill>
            <a:schemeClr val="tx1"/>
          </a:solidFill>
          <a:latin typeface="+mn-lt"/>
          <a:ea typeface="+mn-ea"/>
          <a:cs typeface="+mn-cs"/>
        </a:defRPr>
      </a:lvl1pPr>
      <a:lvl2pPr marL="457200" indent="-182563" algn="l" rtl="0" eaLnBrk="1" fontAlgn="base" hangingPunct="1">
        <a:spcBef>
          <a:spcPct val="20000"/>
        </a:spcBef>
        <a:spcAft>
          <a:spcPct val="0"/>
        </a:spcAft>
        <a:buClr>
          <a:schemeClr val="tx2"/>
        </a:buClr>
        <a:buFont typeface="Arial" pitchFamily="34" charset="0"/>
        <a:buChar char="•"/>
        <a:defRPr sz="2000" kern="1200">
          <a:solidFill>
            <a:schemeClr val="tx1"/>
          </a:solidFill>
          <a:latin typeface="+mn-lt"/>
          <a:ea typeface="+mn-ea"/>
          <a:cs typeface="+mn-cs"/>
        </a:defRPr>
      </a:lvl2pPr>
      <a:lvl3pPr marL="1143000" indent="-228600" algn="l" rtl="0" eaLnBrk="1" fontAlgn="base" hangingPunct="1">
        <a:spcBef>
          <a:spcPct val="20000"/>
        </a:spcBef>
        <a:spcAft>
          <a:spcPct val="0"/>
        </a:spcAft>
        <a:buClr>
          <a:schemeClr val="tx2"/>
        </a:buClr>
        <a:buFont typeface="Arial" pitchFamily="34" charset="0"/>
        <a:buChar char="•"/>
        <a:defRPr kern="1200">
          <a:solidFill>
            <a:schemeClr val="tx1"/>
          </a:solidFill>
          <a:latin typeface="+mn-lt"/>
          <a:ea typeface="+mn-ea"/>
          <a:cs typeface="+mn-cs"/>
        </a:defRPr>
      </a:lvl3pPr>
      <a:lvl4pPr marL="1600200" indent="-228600" algn="l" rtl="0" eaLnBrk="1" fontAlgn="base" hangingPunct="1">
        <a:spcBef>
          <a:spcPct val="20000"/>
        </a:spcBef>
        <a:spcAft>
          <a:spcPct val="0"/>
        </a:spcAft>
        <a:buClr>
          <a:schemeClr val="tx2"/>
        </a:buClr>
        <a:buFont typeface="Arial" pitchFamily="34" charset="0"/>
        <a:buChar char="•"/>
        <a:defRPr kern="1200">
          <a:solidFill>
            <a:schemeClr val="tx1"/>
          </a:solidFill>
          <a:latin typeface="+mn-lt"/>
          <a:ea typeface="+mn-ea"/>
          <a:cs typeface="+mn-cs"/>
        </a:defRPr>
      </a:lvl4pPr>
      <a:lvl5pPr marL="2057400" indent="-228600" algn="l" rtl="0" eaLnBrk="1" fontAlgn="base" hangingPunct="1">
        <a:spcBef>
          <a:spcPct val="20000"/>
        </a:spcBef>
        <a:spcAft>
          <a:spcPct val="0"/>
        </a:spcAft>
        <a:buClr>
          <a:schemeClr val="tx2"/>
        </a:buClr>
        <a:buFont typeface="Arial" pitchFamily="34" charset="0"/>
        <a:buChar char="•"/>
        <a:defRPr kern="1200">
          <a:solidFill>
            <a:schemeClr val="tx1"/>
          </a:solidFill>
          <a:latin typeface="+mn-lt"/>
          <a:ea typeface="+mn-ea"/>
          <a:cs typeface="+mn-cs"/>
        </a:defRPr>
      </a:lvl5pPr>
      <a:lvl6pPr marL="2514600" indent="-228600" algn="l" defTabSz="914400" rtl="0" eaLnBrk="1" latinLnBrk="0" hangingPunct="1">
        <a:spcBef>
          <a:spcPct val="20000"/>
        </a:spcBef>
        <a:buClr>
          <a:schemeClr val="tx2"/>
        </a:buClr>
        <a:buFont typeface="Arial" pitchFamily="34" charset="0"/>
        <a:buChar char="•"/>
        <a:defRPr sz="1600" kern="1200">
          <a:solidFill>
            <a:schemeClr val="tx1"/>
          </a:solidFill>
          <a:latin typeface="+mn-lt"/>
          <a:ea typeface="+mn-ea"/>
          <a:cs typeface="+mn-cs"/>
        </a:defRPr>
      </a:lvl6pPr>
      <a:lvl7pPr marL="2971800" indent="-228600" algn="l" defTabSz="914400" rtl="0" eaLnBrk="1" latinLnBrk="0" hangingPunct="1">
        <a:spcBef>
          <a:spcPct val="20000"/>
        </a:spcBef>
        <a:buClr>
          <a:schemeClr val="tx2"/>
        </a:buClr>
        <a:buFont typeface="Arial" pitchFamily="34" charset="0"/>
        <a:buChar char="•"/>
        <a:defRPr sz="1600" kern="1200">
          <a:solidFill>
            <a:schemeClr val="tx1"/>
          </a:solidFill>
          <a:latin typeface="+mn-lt"/>
          <a:ea typeface="+mn-ea"/>
          <a:cs typeface="+mn-cs"/>
        </a:defRPr>
      </a:lvl7pPr>
      <a:lvl8pPr marL="3429000" indent="-228600" algn="l" defTabSz="914400" rtl="0" eaLnBrk="1" latinLnBrk="0" hangingPunct="1">
        <a:spcBef>
          <a:spcPct val="20000"/>
        </a:spcBef>
        <a:buClr>
          <a:schemeClr val="tx2"/>
        </a:buClr>
        <a:buFont typeface="Arial" pitchFamily="34" charset="0"/>
        <a:buChar char="•"/>
        <a:defRPr sz="1600" kern="1200">
          <a:solidFill>
            <a:schemeClr val="tx1"/>
          </a:solidFill>
          <a:latin typeface="+mn-lt"/>
          <a:ea typeface="+mn-ea"/>
          <a:cs typeface="+mn-cs"/>
        </a:defRPr>
      </a:lvl8pPr>
      <a:lvl9pPr marL="3886200" indent="-228600" algn="l" defTabSz="914400" rtl="0" eaLnBrk="1" latinLnBrk="0" hangingPunct="1">
        <a:spcBef>
          <a:spcPct val="20000"/>
        </a:spcBef>
        <a:buClr>
          <a:schemeClr val="tx2"/>
        </a:buClr>
        <a:buFont typeface="Arial" pitchFamily="34" charset="0"/>
        <a:buChar char="•"/>
        <a:defRPr sz="16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152400"/>
            <a:ext cx="5791200" cy="1371600"/>
          </a:xfrm>
          <a:prstGeom prst="rect">
            <a:avLst/>
          </a:prstGeom>
        </p:spPr>
        <p:txBody>
          <a:bodyPr vert="horz" lIns="91440" tIns="45720" rIns="91440" bIns="45720" rtlCol="0" anchor="b">
            <a:normAutofit/>
          </a:bodyPr>
          <a:lstStyle/>
          <a:p>
            <a:r>
              <a:rPr lang="en-US" smtClean="0"/>
              <a:t>Click to edit Master title style</a:t>
            </a:r>
            <a:endParaRPr lang="en-US" dirty="0"/>
          </a:p>
        </p:txBody>
      </p:sp>
      <p:sp>
        <p:nvSpPr>
          <p:cNvPr id="1027" name="Text Placeholder 2"/>
          <p:cNvSpPr>
            <a:spLocks noGrp="1"/>
          </p:cNvSpPr>
          <p:nvPr>
            <p:ph type="body" idx="1"/>
          </p:nvPr>
        </p:nvSpPr>
        <p:spPr bwMode="auto">
          <a:xfrm>
            <a:off x="457200" y="1752600"/>
            <a:ext cx="7620000" cy="4373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fr-FR" smtClean="0"/>
              <a:t>Click to edit Master text styles</a:t>
            </a:r>
          </a:p>
          <a:p>
            <a:pPr lvl="1"/>
            <a:r>
              <a:rPr lang="en-US" altLang="fr-FR" smtClean="0"/>
              <a:t>Second level</a:t>
            </a:r>
          </a:p>
          <a:p>
            <a:pPr lvl="2"/>
            <a:r>
              <a:rPr lang="en-US" altLang="fr-FR" smtClean="0"/>
              <a:t>Third level</a:t>
            </a:r>
          </a:p>
          <a:p>
            <a:pPr lvl="3"/>
            <a:r>
              <a:rPr lang="en-US" altLang="fr-FR" smtClean="0"/>
              <a:t>Fourth level</a:t>
            </a:r>
          </a:p>
          <a:p>
            <a:pPr lvl="4"/>
            <a:r>
              <a:rPr lang="en-US" altLang="fr-FR" smtClean="0"/>
              <a:t>Fifth level</a:t>
            </a:r>
          </a:p>
        </p:txBody>
      </p:sp>
      <p:sp>
        <p:nvSpPr>
          <p:cNvPr id="5" name="Footer Placeholder 4"/>
          <p:cNvSpPr>
            <a:spLocks noGrp="1"/>
          </p:cNvSpPr>
          <p:nvPr>
            <p:ph type="ftr" sz="quarter" idx="3"/>
          </p:nvPr>
        </p:nvSpPr>
        <p:spPr>
          <a:xfrm>
            <a:off x="457200" y="6492875"/>
            <a:ext cx="3429000" cy="284163"/>
          </a:xfrm>
          <a:prstGeom prst="rect">
            <a:avLst/>
          </a:prstGeom>
        </p:spPr>
        <p:txBody>
          <a:bodyPr vert="horz" lIns="91440" tIns="45720" rIns="91440" bIns="45720" rtlCol="0" anchor="t"/>
          <a:lstStyle>
            <a:lvl1pPr algn="l">
              <a:defRPr sz="1000">
                <a:solidFill>
                  <a:srgbClr val="000000"/>
                </a:solidFill>
                <a:latin typeface="Times New Roman" pitchFamily="18" charset="0"/>
                <a:cs typeface="+mn-cs"/>
              </a:defRPr>
            </a:lvl1pPr>
          </a:lstStyle>
          <a:p>
            <a:pPr fontAlgn="base">
              <a:spcBef>
                <a:spcPct val="0"/>
              </a:spcBef>
              <a:spcAft>
                <a:spcPct val="0"/>
              </a:spcAft>
              <a:defRPr/>
            </a:pPr>
            <a:r>
              <a:rPr lang="en-US"/>
              <a:t>SEG2106 – Winter 2014 – Hussein Al Osman</a:t>
            </a:r>
            <a:endParaRPr lang="en-US" dirty="0"/>
          </a:p>
        </p:txBody>
      </p:sp>
      <p:sp>
        <p:nvSpPr>
          <p:cNvPr id="7" name="Rectangle 6"/>
          <p:cNvSpPr/>
          <p:nvPr/>
        </p:nvSpPr>
        <p:spPr>
          <a:xfrm>
            <a:off x="9001125" y="0"/>
            <a:ext cx="142875" cy="13716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sz="2400">
              <a:solidFill>
                <a:srgbClr val="FFFFFF"/>
              </a:solidFill>
            </a:endParaRPr>
          </a:p>
        </p:txBody>
      </p:sp>
      <p:sp>
        <p:nvSpPr>
          <p:cNvPr id="8" name="Rectangle 7"/>
          <p:cNvSpPr/>
          <p:nvPr userDrawn="1"/>
        </p:nvSpPr>
        <p:spPr>
          <a:xfrm>
            <a:off x="9001125" y="1371600"/>
            <a:ext cx="142875" cy="54864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sz="2400">
              <a:solidFill>
                <a:srgbClr val="FFFFFF"/>
              </a:solidFill>
            </a:endParaRPr>
          </a:p>
        </p:txBody>
      </p:sp>
      <p:pic>
        <p:nvPicPr>
          <p:cNvPr id="1031" name="Picture 8" descr="uottawa-logo-nospace"/>
          <p:cNvPicPr>
            <a:picLocks noChangeAspect="1" noChangeArrowheads="1"/>
          </p:cNvPicPr>
          <p:nvPr userDrawn="1"/>
        </p:nvPicPr>
        <p:blipFill>
          <a:blip r:embed="rId13" cstate="print">
            <a:clrChange>
              <a:clrFrom>
                <a:srgbClr val="FDFDFD"/>
              </a:clrFrom>
              <a:clrTo>
                <a:srgbClr val="FDFDFD">
                  <a:alpha val="0"/>
                </a:srgbClr>
              </a:clrTo>
            </a:clrChange>
            <a:extLst>
              <a:ext uri="{28A0092B-C50C-407E-A947-70E740481C1C}">
                <a14:useLocalDpi xmlns:a14="http://schemas.microsoft.com/office/drawing/2010/main" val="0"/>
              </a:ext>
            </a:extLst>
          </a:blip>
          <a:srcRect/>
          <a:stretch>
            <a:fillRect/>
          </a:stretch>
        </p:blipFill>
        <p:spPr bwMode="auto">
          <a:xfrm>
            <a:off x="7696200" y="177800"/>
            <a:ext cx="1143000" cy="119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Slide Number Placeholder 2"/>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rgbClr val="000000">
                    <a:tint val="75000"/>
                  </a:srgbClr>
                </a:solidFill>
                <a:latin typeface="Times New Roman" pitchFamily="18" charset="0"/>
                <a:cs typeface="+mn-cs"/>
              </a:defRPr>
            </a:lvl1pPr>
          </a:lstStyle>
          <a:p>
            <a:pPr fontAlgn="base">
              <a:spcBef>
                <a:spcPct val="0"/>
              </a:spcBef>
              <a:spcAft>
                <a:spcPct val="0"/>
              </a:spcAft>
              <a:defRPr/>
            </a:pPr>
            <a:fld id="{2F6B4BB1-C7A1-41DF-A04A-2AEDF1907CA9}" type="slidenum">
              <a:rPr lang="fr-CA"/>
              <a:pPr fontAlgn="base">
                <a:spcBef>
                  <a:spcPct val="0"/>
                </a:spcBef>
                <a:spcAft>
                  <a:spcPct val="0"/>
                </a:spcAft>
                <a:defRPr/>
              </a:pPr>
              <a:t>‹#›</a:t>
            </a:fld>
            <a:endParaRPr lang="fr-CA"/>
          </a:p>
        </p:txBody>
      </p:sp>
    </p:spTree>
    <p:extLst>
      <p:ext uri="{BB962C8B-B14F-4D97-AF65-F5344CB8AC3E}">
        <p14:creationId xmlns:p14="http://schemas.microsoft.com/office/powerpoint/2010/main" val="3525711836"/>
      </p:ext>
    </p:extLst>
  </p:cSld>
  <p:clrMap bg1="lt1" tx1="dk1" bg2="lt2" tx2="dk2" accent1="accent1" accent2="accent2" accent3="accent3" accent4="accent4" accent5="accent5" accent6="accent6" hlink="hlink" folHlink="folHlink"/>
  <p:sldLayoutIdLst>
    <p:sldLayoutId id="2147483709" r:id="rId1"/>
    <p:sldLayoutId id="2147483710" r:id="rId2"/>
    <p:sldLayoutId id="2147483711" r:id="rId3"/>
    <p:sldLayoutId id="2147483712" r:id="rId4"/>
    <p:sldLayoutId id="2147483713" r:id="rId5"/>
    <p:sldLayoutId id="2147483714" r:id="rId6"/>
    <p:sldLayoutId id="2147483715" r:id="rId7"/>
    <p:sldLayoutId id="2147483716" r:id="rId8"/>
    <p:sldLayoutId id="2147483717" r:id="rId9"/>
    <p:sldLayoutId id="2147483718" r:id="rId10"/>
    <p:sldLayoutId id="2147483719" r:id="rId11"/>
  </p:sldLayoutIdLst>
  <p:timing>
    <p:tnLst>
      <p:par>
        <p:cTn id="1" dur="indefinite" restart="never" nodeType="tmRoot"/>
      </p:par>
    </p:tnLst>
  </p:timing>
  <p:hf hdr="0" dt="0"/>
  <p:txStyles>
    <p:titleStyle>
      <a:lvl1pPr algn="l" rtl="0" eaLnBrk="0" fontAlgn="base" hangingPunct="0">
        <a:spcBef>
          <a:spcPct val="0"/>
        </a:spcBef>
        <a:spcAft>
          <a:spcPct val="0"/>
        </a:spcAft>
        <a:defRPr sz="3600" kern="1200" cap="all" spc="-60">
          <a:solidFill>
            <a:schemeClr val="tx2"/>
          </a:solidFill>
          <a:latin typeface="+mj-lt"/>
          <a:ea typeface="+mj-ea"/>
          <a:cs typeface="+mj-cs"/>
        </a:defRPr>
      </a:lvl1pPr>
      <a:lvl2pPr algn="l" rtl="0" eaLnBrk="0" fontAlgn="base" hangingPunct="0">
        <a:spcBef>
          <a:spcPct val="0"/>
        </a:spcBef>
        <a:spcAft>
          <a:spcPct val="0"/>
        </a:spcAft>
        <a:defRPr sz="3600">
          <a:solidFill>
            <a:schemeClr val="tx2"/>
          </a:solidFill>
          <a:latin typeface="Arial Black" pitchFamily="34" charset="0"/>
        </a:defRPr>
      </a:lvl2pPr>
      <a:lvl3pPr algn="l" rtl="0" eaLnBrk="0" fontAlgn="base" hangingPunct="0">
        <a:spcBef>
          <a:spcPct val="0"/>
        </a:spcBef>
        <a:spcAft>
          <a:spcPct val="0"/>
        </a:spcAft>
        <a:defRPr sz="3600">
          <a:solidFill>
            <a:schemeClr val="tx2"/>
          </a:solidFill>
          <a:latin typeface="Arial Black" pitchFamily="34" charset="0"/>
        </a:defRPr>
      </a:lvl3pPr>
      <a:lvl4pPr algn="l" rtl="0" eaLnBrk="0" fontAlgn="base" hangingPunct="0">
        <a:spcBef>
          <a:spcPct val="0"/>
        </a:spcBef>
        <a:spcAft>
          <a:spcPct val="0"/>
        </a:spcAft>
        <a:defRPr sz="3600">
          <a:solidFill>
            <a:schemeClr val="tx2"/>
          </a:solidFill>
          <a:latin typeface="Arial Black" pitchFamily="34" charset="0"/>
        </a:defRPr>
      </a:lvl4pPr>
      <a:lvl5pPr algn="l" rtl="0" eaLnBrk="0" fontAlgn="base" hangingPunct="0">
        <a:spcBef>
          <a:spcPct val="0"/>
        </a:spcBef>
        <a:spcAft>
          <a:spcPct val="0"/>
        </a:spcAft>
        <a:defRPr sz="3600">
          <a:solidFill>
            <a:schemeClr val="tx2"/>
          </a:solidFill>
          <a:latin typeface="Arial Black" pitchFamily="34" charset="0"/>
        </a:defRPr>
      </a:lvl5pPr>
      <a:lvl6pPr marL="457200" algn="l" rtl="0" fontAlgn="base">
        <a:spcBef>
          <a:spcPct val="0"/>
        </a:spcBef>
        <a:spcAft>
          <a:spcPct val="0"/>
        </a:spcAft>
        <a:defRPr sz="3600">
          <a:solidFill>
            <a:schemeClr val="tx2"/>
          </a:solidFill>
          <a:latin typeface="Arial Black" pitchFamily="34" charset="0"/>
        </a:defRPr>
      </a:lvl6pPr>
      <a:lvl7pPr marL="914400" algn="l" rtl="0" fontAlgn="base">
        <a:spcBef>
          <a:spcPct val="0"/>
        </a:spcBef>
        <a:spcAft>
          <a:spcPct val="0"/>
        </a:spcAft>
        <a:defRPr sz="3600">
          <a:solidFill>
            <a:schemeClr val="tx2"/>
          </a:solidFill>
          <a:latin typeface="Arial Black" pitchFamily="34" charset="0"/>
        </a:defRPr>
      </a:lvl7pPr>
      <a:lvl8pPr marL="1371600" algn="l" rtl="0" fontAlgn="base">
        <a:spcBef>
          <a:spcPct val="0"/>
        </a:spcBef>
        <a:spcAft>
          <a:spcPct val="0"/>
        </a:spcAft>
        <a:defRPr sz="3600">
          <a:solidFill>
            <a:schemeClr val="tx2"/>
          </a:solidFill>
          <a:latin typeface="Arial Black" pitchFamily="34" charset="0"/>
        </a:defRPr>
      </a:lvl8pPr>
      <a:lvl9pPr marL="1828800" algn="l" rtl="0" fontAlgn="base">
        <a:spcBef>
          <a:spcPct val="0"/>
        </a:spcBef>
        <a:spcAft>
          <a:spcPct val="0"/>
        </a:spcAft>
        <a:defRPr sz="3600">
          <a:solidFill>
            <a:schemeClr val="tx2"/>
          </a:solidFill>
          <a:latin typeface="Arial Black" pitchFamily="34" charset="0"/>
        </a:defRPr>
      </a:lvl9pPr>
    </p:titleStyle>
    <p:bodyStyle>
      <a:lvl1pPr algn="l" rtl="0" eaLnBrk="0" fontAlgn="base" hangingPunct="0">
        <a:spcBef>
          <a:spcPct val="20000"/>
        </a:spcBef>
        <a:spcAft>
          <a:spcPts val="600"/>
        </a:spcAft>
        <a:buFont typeface="Arial" pitchFamily="34" charset="0"/>
        <a:defRPr sz="2000" b="1" kern="1200">
          <a:solidFill>
            <a:schemeClr val="tx1"/>
          </a:solidFill>
          <a:latin typeface="+mn-lt"/>
          <a:ea typeface="+mn-ea"/>
          <a:cs typeface="+mn-cs"/>
        </a:defRPr>
      </a:lvl1pPr>
      <a:lvl2pPr marL="457200" indent="-182563" algn="l" rtl="0" eaLnBrk="0" fontAlgn="base" hangingPunct="0">
        <a:spcBef>
          <a:spcPct val="20000"/>
        </a:spcBef>
        <a:spcAft>
          <a:spcPct val="0"/>
        </a:spcAft>
        <a:buClr>
          <a:schemeClr val="tx2"/>
        </a:buClr>
        <a:buFont typeface="Arial" pitchFamily="34" charset="0"/>
        <a:buChar char="•"/>
        <a:defRPr sz="2000" kern="1200">
          <a:solidFill>
            <a:schemeClr val="tx1"/>
          </a:solidFill>
          <a:latin typeface="+mn-lt"/>
          <a:ea typeface="+mn-ea"/>
          <a:cs typeface="+mn-cs"/>
        </a:defRPr>
      </a:lvl2pPr>
      <a:lvl3pPr marL="1143000" indent="-228600" algn="l" rtl="0" eaLnBrk="0" fontAlgn="base" hangingPunct="0">
        <a:spcBef>
          <a:spcPct val="20000"/>
        </a:spcBef>
        <a:spcAft>
          <a:spcPct val="0"/>
        </a:spcAft>
        <a:buClr>
          <a:schemeClr val="tx2"/>
        </a:buClr>
        <a:buFont typeface="Arial" pitchFamily="34" charset="0"/>
        <a:buChar char="•"/>
        <a:defRPr kern="1200">
          <a:solidFill>
            <a:schemeClr val="tx1"/>
          </a:solidFill>
          <a:latin typeface="+mn-lt"/>
          <a:ea typeface="+mn-ea"/>
          <a:cs typeface="+mn-cs"/>
        </a:defRPr>
      </a:lvl3pPr>
      <a:lvl4pPr marL="1600200" indent="-228600" algn="l" rtl="0" eaLnBrk="0" fontAlgn="base" hangingPunct="0">
        <a:spcBef>
          <a:spcPct val="20000"/>
        </a:spcBef>
        <a:spcAft>
          <a:spcPct val="0"/>
        </a:spcAft>
        <a:buClr>
          <a:schemeClr val="tx2"/>
        </a:buClr>
        <a:buFont typeface="Arial" pitchFamily="34" charset="0"/>
        <a:buChar char="•"/>
        <a:defRPr kern="1200">
          <a:solidFill>
            <a:schemeClr val="tx1"/>
          </a:solidFill>
          <a:latin typeface="+mn-lt"/>
          <a:ea typeface="+mn-ea"/>
          <a:cs typeface="+mn-cs"/>
        </a:defRPr>
      </a:lvl4pPr>
      <a:lvl5pPr marL="2057400" indent="-228600" algn="l" rtl="0" eaLnBrk="0" fontAlgn="base" hangingPunct="0">
        <a:spcBef>
          <a:spcPct val="20000"/>
        </a:spcBef>
        <a:spcAft>
          <a:spcPct val="0"/>
        </a:spcAft>
        <a:buClr>
          <a:schemeClr val="tx2"/>
        </a:buClr>
        <a:buFont typeface="Arial" pitchFamily="34" charset="0"/>
        <a:buChar char="•"/>
        <a:defRPr kern="1200">
          <a:solidFill>
            <a:schemeClr val="tx1"/>
          </a:solidFill>
          <a:latin typeface="+mn-lt"/>
          <a:ea typeface="+mn-ea"/>
          <a:cs typeface="+mn-cs"/>
        </a:defRPr>
      </a:lvl5pPr>
      <a:lvl6pPr marL="2514600" indent="-228600" algn="l" defTabSz="914400" rtl="0" eaLnBrk="1" latinLnBrk="0" hangingPunct="1">
        <a:spcBef>
          <a:spcPct val="20000"/>
        </a:spcBef>
        <a:buClr>
          <a:schemeClr val="tx2"/>
        </a:buClr>
        <a:buFont typeface="Arial" pitchFamily="34" charset="0"/>
        <a:buChar char="•"/>
        <a:defRPr sz="1600" kern="1200">
          <a:solidFill>
            <a:schemeClr val="tx1"/>
          </a:solidFill>
          <a:latin typeface="+mn-lt"/>
          <a:ea typeface="+mn-ea"/>
          <a:cs typeface="+mn-cs"/>
        </a:defRPr>
      </a:lvl6pPr>
      <a:lvl7pPr marL="2971800" indent="-228600" algn="l" defTabSz="914400" rtl="0" eaLnBrk="1" latinLnBrk="0" hangingPunct="1">
        <a:spcBef>
          <a:spcPct val="20000"/>
        </a:spcBef>
        <a:buClr>
          <a:schemeClr val="tx2"/>
        </a:buClr>
        <a:buFont typeface="Arial" pitchFamily="34" charset="0"/>
        <a:buChar char="•"/>
        <a:defRPr sz="1600" kern="1200">
          <a:solidFill>
            <a:schemeClr val="tx1"/>
          </a:solidFill>
          <a:latin typeface="+mn-lt"/>
          <a:ea typeface="+mn-ea"/>
          <a:cs typeface="+mn-cs"/>
        </a:defRPr>
      </a:lvl7pPr>
      <a:lvl8pPr marL="3429000" indent="-228600" algn="l" defTabSz="914400" rtl="0" eaLnBrk="1" latinLnBrk="0" hangingPunct="1">
        <a:spcBef>
          <a:spcPct val="20000"/>
        </a:spcBef>
        <a:buClr>
          <a:schemeClr val="tx2"/>
        </a:buClr>
        <a:buFont typeface="Arial" pitchFamily="34" charset="0"/>
        <a:buChar char="•"/>
        <a:defRPr sz="1600" kern="1200">
          <a:solidFill>
            <a:schemeClr val="tx1"/>
          </a:solidFill>
          <a:latin typeface="+mn-lt"/>
          <a:ea typeface="+mn-ea"/>
          <a:cs typeface="+mn-cs"/>
        </a:defRPr>
      </a:lvl8pPr>
      <a:lvl9pPr marL="3886200" indent="-228600" algn="l" defTabSz="914400" rtl="0" eaLnBrk="1" latinLnBrk="0" hangingPunct="1">
        <a:spcBef>
          <a:spcPct val="20000"/>
        </a:spcBef>
        <a:buClr>
          <a:schemeClr val="tx2"/>
        </a:buClr>
        <a:buFont typeface="Arial" pitchFamily="34" charset="0"/>
        <a:buChar char="•"/>
        <a:defRPr sz="16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image" Target="../media/image44.png"/><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46.png"/><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5.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2" Type="http://schemas.openxmlformats.org/officeDocument/2006/relationships/image" Target="../media/image48.jpeg"/><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30.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Layout" Target="../slideLayouts/slideLayout2.xml"/><Relationship Id="rId1" Type="http://schemas.openxmlformats.org/officeDocument/2006/relationships/vmlDrawing" Target="../drawings/vmlDrawing1.vml"/><Relationship Id="rId5" Type="http://schemas.openxmlformats.org/officeDocument/2006/relationships/image" Target="../media/image49.emf"/><Relationship Id="rId4" Type="http://schemas.openxmlformats.org/officeDocument/2006/relationships/oleObject" Target="../embeddings/Microsoft_Visio_2003-2010_Drawing11.vsd"/></Relationships>
</file>

<file path=ppt/slides/_rels/slide132.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Layout" Target="../slideLayouts/slideLayout2.xml"/><Relationship Id="rId1" Type="http://schemas.openxmlformats.org/officeDocument/2006/relationships/vmlDrawing" Target="../drawings/vmlDrawing2.vml"/><Relationship Id="rId5" Type="http://schemas.openxmlformats.org/officeDocument/2006/relationships/image" Target="../media/image50.emf"/><Relationship Id="rId4" Type="http://schemas.openxmlformats.org/officeDocument/2006/relationships/oleObject" Target="../embeddings/Microsoft_Visio_2003-2010_Drawing22.vsd"/></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Layout" Target="../slideLayouts/slideLayout2.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hyperlink" Target="http://www.uottawa.ca/academic/info/regist/crs/0305/home_5_ENG.htm" TargetMode="External"/><Relationship Id="rId1" Type="http://schemas.openxmlformats.org/officeDocument/2006/relationships/slideLayout" Target="../slideLayouts/slideLayout24.xml"/></Relationships>
</file>

<file path=ppt/slides/_rels/slide140.xml.rels><?xml version="1.0" encoding="UTF-8" standalone="yes"?>
<Relationships xmlns="http://schemas.openxmlformats.org/package/2006/relationships"><Relationship Id="rId2" Type="http://schemas.openxmlformats.org/officeDocument/2006/relationships/hyperlink" Target="http://cruise.eecs.uottawa.ca/umpleonline/" TargetMode="External"/><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2.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4.xml.rels><?xml version="1.0" encoding="UTF-8" standalone="yes"?>
<Relationships xmlns="http://schemas.openxmlformats.org/package/2006/relationships"><Relationship Id="rId2" Type="http://schemas.openxmlformats.org/officeDocument/2006/relationships/image" Target="../media/image56.jpeg"/><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50.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53.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35.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62.xml.rels><?xml version="1.0" encoding="UTF-8" standalone="yes"?>
<Relationships xmlns="http://schemas.openxmlformats.org/package/2006/relationships"><Relationship Id="rId2" Type="http://schemas.openxmlformats.org/officeDocument/2006/relationships/image" Target="../media/image60.jpeg"/><Relationship Id="rId1" Type="http://schemas.openxmlformats.org/officeDocument/2006/relationships/slideLayout" Target="../slideLayouts/slideLayout35.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66.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39.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79.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Layout" Target="../slideLayouts/slideLayout35.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8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5.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6.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2.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8" Type="http://schemas.openxmlformats.org/officeDocument/2006/relationships/slide" Target="slide193.xml"/><Relationship Id="rId13" Type="http://schemas.openxmlformats.org/officeDocument/2006/relationships/slide" Target="slide319.xml"/><Relationship Id="rId18" Type="http://schemas.openxmlformats.org/officeDocument/2006/relationships/slide" Target="slide511.xml"/><Relationship Id="rId3" Type="http://schemas.openxmlformats.org/officeDocument/2006/relationships/slide" Target="slide16.xml"/><Relationship Id="rId7" Type="http://schemas.openxmlformats.org/officeDocument/2006/relationships/slide" Target="slide151.xml"/><Relationship Id="rId12" Type="http://schemas.openxmlformats.org/officeDocument/2006/relationships/slide" Target="slide286.xml"/><Relationship Id="rId17" Type="http://schemas.openxmlformats.org/officeDocument/2006/relationships/slide" Target="slide474.xml"/><Relationship Id="rId2" Type="http://schemas.openxmlformats.org/officeDocument/2006/relationships/slide" Target="slide3.xml"/><Relationship Id="rId16" Type="http://schemas.openxmlformats.org/officeDocument/2006/relationships/slide" Target="slide451.xml"/><Relationship Id="rId20" Type="http://schemas.openxmlformats.org/officeDocument/2006/relationships/slide" Target="slide574.xml"/><Relationship Id="rId1" Type="http://schemas.openxmlformats.org/officeDocument/2006/relationships/slideLayout" Target="../slideLayouts/slideLayout24.xml"/><Relationship Id="rId6" Type="http://schemas.openxmlformats.org/officeDocument/2006/relationships/slide" Target="slide113.xml"/><Relationship Id="rId11" Type="http://schemas.openxmlformats.org/officeDocument/2006/relationships/slide" Target="slide271.xml"/><Relationship Id="rId5" Type="http://schemas.openxmlformats.org/officeDocument/2006/relationships/slide" Target="slide87.xml"/><Relationship Id="rId15" Type="http://schemas.openxmlformats.org/officeDocument/2006/relationships/slide" Target="slide432.xml"/><Relationship Id="rId10" Type="http://schemas.openxmlformats.org/officeDocument/2006/relationships/slide" Target="slide246.xml"/><Relationship Id="rId19" Type="http://schemas.openxmlformats.org/officeDocument/2006/relationships/slide" Target="slide547.xml"/><Relationship Id="rId4" Type="http://schemas.openxmlformats.org/officeDocument/2006/relationships/slide" Target="slide48.xml"/><Relationship Id="rId9" Type="http://schemas.openxmlformats.org/officeDocument/2006/relationships/slide" Target="slide211.xml"/><Relationship Id="rId14" Type="http://schemas.openxmlformats.org/officeDocument/2006/relationships/slide" Target="slide384.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0.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Layout" Target="../slideLayouts/slideLayout2.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3.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Layout" Target="../slideLayouts/slideLayout2.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7.xml.rels><?xml version="1.0" encoding="UTF-8" standalone="yes"?>
<Relationships xmlns="http://schemas.openxmlformats.org/package/2006/relationships"><Relationship Id="rId2" Type="http://schemas.openxmlformats.org/officeDocument/2006/relationships/image" Target="../media/image65.jpeg"/><Relationship Id="rId1" Type="http://schemas.openxmlformats.org/officeDocument/2006/relationships/slideLayout" Target="../slideLayouts/slideLayout2.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image" Target="../media/image4.wmf"/><Relationship Id="rId1" Type="http://schemas.openxmlformats.org/officeDocument/2006/relationships/slideLayout" Target="../slideLayouts/slideLayout6.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0.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Layout" Target="../slideLayouts/slideLayout2.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2.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Layout" Target="../slideLayouts/slideLayout2.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7.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Layout" Target="../slideLayouts/slideLayout2.xml"/></Relationships>
</file>

<file path=ppt/slides/_rels/slide228.xml.rels><?xml version="1.0" encoding="UTF-8" standalone="yes"?>
<Relationships xmlns="http://schemas.openxmlformats.org/package/2006/relationships"><Relationship Id="rId2" Type="http://schemas.openxmlformats.org/officeDocument/2006/relationships/image" Target="../media/image69.png"/><Relationship Id="rId1" Type="http://schemas.openxmlformats.org/officeDocument/2006/relationships/slideLayout" Target="../slideLayouts/slideLayout2.xml"/></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image" Target="../media/image5.wmf"/><Relationship Id="rId1" Type="http://schemas.openxmlformats.org/officeDocument/2006/relationships/slideLayout" Target="../slideLayouts/slideLayout6.xml"/></Relationships>
</file>

<file path=ppt/slides/_rels/slide230.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Layout" Target="../slideLayouts/slideLayout2.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4.xml.rels><?xml version="1.0" encoding="UTF-8" standalone="yes"?>
<Relationships xmlns="http://schemas.openxmlformats.org/package/2006/relationships"><Relationship Id="rId2" Type="http://schemas.openxmlformats.org/officeDocument/2006/relationships/image" Target="../media/image71.jpeg"/><Relationship Id="rId1" Type="http://schemas.openxmlformats.org/officeDocument/2006/relationships/slideLayout" Target="../slideLayouts/slideLayout2.xml"/></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7.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Layout" Target="../slideLayouts/slideLayout2.xml"/></Relationships>
</file>

<file path=ppt/slides/_rels/slide238.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Layout" Target="../slideLayouts/slideLayout2.xml"/></Relationships>
</file>

<file path=ppt/slides/_rels/slide239.xml.rels><?xml version="1.0" encoding="UTF-8" standalone="yes"?>
<Relationships xmlns="http://schemas.openxmlformats.org/package/2006/relationships"><Relationship Id="rId2" Type="http://schemas.openxmlformats.org/officeDocument/2006/relationships/image" Target="../media/image74.png"/><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1.xml.rels><?xml version="1.0" encoding="UTF-8" standalone="yes"?>
<Relationships xmlns="http://schemas.openxmlformats.org/package/2006/relationships"><Relationship Id="rId2" Type="http://schemas.openxmlformats.org/officeDocument/2006/relationships/image" Target="../media/image75.png"/><Relationship Id="rId1" Type="http://schemas.openxmlformats.org/officeDocument/2006/relationships/slideLayout" Target="../slideLayouts/slideLayout2.xml"/></Relationships>
</file>

<file path=ppt/slides/_rels/slide242.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image" Target="../media/image76.png"/><Relationship Id="rId1" Type="http://schemas.openxmlformats.org/officeDocument/2006/relationships/slideLayout" Target="../slideLayouts/slideLayout2.xml"/></Relationships>
</file>

<file path=ppt/slides/_rels/slide243.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image" Target="../media/image78.png"/><Relationship Id="rId1" Type="http://schemas.openxmlformats.org/officeDocument/2006/relationships/slideLayout" Target="../slideLayouts/slideLayout2.xml"/></Relationships>
</file>

<file path=ppt/slides/_rels/slide244.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image" Target="../media/image80.png"/><Relationship Id="rId1" Type="http://schemas.openxmlformats.org/officeDocument/2006/relationships/slideLayout" Target="../slideLayouts/slideLayout2.xml"/></Relationships>
</file>

<file path=ppt/slides/_rels/slide245.xml.rels><?xml version="1.0" encoding="UTF-8" standalone="yes"?>
<Relationships xmlns="http://schemas.openxmlformats.org/package/2006/relationships"><Relationship Id="rId2" Type="http://schemas.openxmlformats.org/officeDocument/2006/relationships/image" Target="../media/image82.png"/><Relationship Id="rId1" Type="http://schemas.openxmlformats.org/officeDocument/2006/relationships/slideLayout" Target="../slideLayouts/slideLayout2.xml"/></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2.xml.rels><?xml version="1.0" encoding="UTF-8" standalone="yes"?>
<Relationships xmlns="http://schemas.openxmlformats.org/package/2006/relationships"><Relationship Id="rId2" Type="http://schemas.openxmlformats.org/officeDocument/2006/relationships/image" Target="../media/image83.png"/><Relationship Id="rId1" Type="http://schemas.openxmlformats.org/officeDocument/2006/relationships/slideLayout" Target="../slideLayouts/slideLayout2.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7.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Layout" Target="../slideLayouts/slideLayout2.xml"/></Relationships>
</file>

<file path=ppt/slides/_rels/slide258.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Layout" Target="../slideLayouts/slideLayout2.xml"/></Relationships>
</file>

<file path=ppt/slides/_rels/slide259.xml.rels><?xml version="1.0" encoding="UTF-8" standalone="yes"?>
<Relationships xmlns="http://schemas.openxmlformats.org/package/2006/relationships"><Relationship Id="rId2" Type="http://schemas.openxmlformats.org/officeDocument/2006/relationships/image" Target="../media/image86.png"/><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2.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Layout" Target="../slideLayouts/slideLayout2.xml"/></Relationships>
</file>

<file path=ppt/slides/_rels/slide263.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Layout" Target="../slideLayouts/slideLayout2.xml"/></Relationships>
</file>

<file path=ppt/slides/_rels/slide264.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Layout" Target="../slideLayouts/slideLayout2.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8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88.xml.rels><?xml version="1.0" encoding="UTF-8" standalone="yes"?>
<Relationships xmlns="http://schemas.openxmlformats.org/package/2006/relationships"><Relationship Id="rId2" Type="http://schemas.openxmlformats.org/officeDocument/2006/relationships/image" Target="../media/image90.png"/><Relationship Id="rId1" Type="http://schemas.openxmlformats.org/officeDocument/2006/relationships/slideLayout" Target="../slideLayouts/slideLayout13.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9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9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9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9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0.xml.rels><?xml version="1.0" encoding="UTF-8" standalone="yes"?>
<Relationships xmlns="http://schemas.openxmlformats.org/package/2006/relationships"><Relationship Id="rId2" Type="http://schemas.openxmlformats.org/officeDocument/2006/relationships/image" Target="../media/image91.png"/><Relationship Id="rId1" Type="http://schemas.openxmlformats.org/officeDocument/2006/relationships/slideLayout" Target="../slideLayouts/slideLayout13.xml"/></Relationships>
</file>

<file path=ppt/slides/_rels/slide301.xml.rels><?xml version="1.0" encoding="UTF-8" standalone="yes"?>
<Relationships xmlns="http://schemas.openxmlformats.org/package/2006/relationships"><Relationship Id="rId2" Type="http://schemas.openxmlformats.org/officeDocument/2006/relationships/image" Target="../media/image92.png"/><Relationship Id="rId1" Type="http://schemas.openxmlformats.org/officeDocument/2006/relationships/slideLayout" Target="../slideLayouts/slideLayout13.xml"/></Relationships>
</file>

<file path=ppt/slides/_rels/slide30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03.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image" Target="../media/image93.png"/><Relationship Id="rId1" Type="http://schemas.openxmlformats.org/officeDocument/2006/relationships/slideLayout" Target="../slideLayouts/slideLayout13.xml"/></Relationships>
</file>

<file path=ppt/slides/_rels/slide304.xml.rels><?xml version="1.0" encoding="UTF-8" standalone="yes"?>
<Relationships xmlns="http://schemas.openxmlformats.org/package/2006/relationships"><Relationship Id="rId2" Type="http://schemas.openxmlformats.org/officeDocument/2006/relationships/image" Target="../media/image95.png"/><Relationship Id="rId1" Type="http://schemas.openxmlformats.org/officeDocument/2006/relationships/slideLayout" Target="../slideLayouts/slideLayout13.xml"/></Relationships>
</file>

<file path=ppt/slides/_rels/slide305.xml.rels><?xml version="1.0" encoding="UTF-8" standalone="yes"?>
<Relationships xmlns="http://schemas.openxmlformats.org/package/2006/relationships"><Relationship Id="rId2" Type="http://schemas.openxmlformats.org/officeDocument/2006/relationships/image" Target="../media/image96.png"/><Relationship Id="rId1" Type="http://schemas.openxmlformats.org/officeDocument/2006/relationships/slideLayout" Target="../slideLayouts/slideLayout13.xml"/></Relationships>
</file>

<file path=ppt/slides/_rels/slide30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0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0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0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11.xml.rels><?xml version="1.0" encoding="UTF-8" standalone="yes"?>
<Relationships xmlns="http://schemas.openxmlformats.org/package/2006/relationships"><Relationship Id="rId2" Type="http://schemas.openxmlformats.org/officeDocument/2006/relationships/image" Target="../media/image97.png"/><Relationship Id="rId1" Type="http://schemas.openxmlformats.org/officeDocument/2006/relationships/slideLayout" Target="../slideLayouts/slideLayout13.xml"/></Relationships>
</file>

<file path=ppt/slides/_rels/slide312.xml.rels><?xml version="1.0" encoding="UTF-8" standalone="yes"?>
<Relationships xmlns="http://schemas.openxmlformats.org/package/2006/relationships"><Relationship Id="rId2" Type="http://schemas.openxmlformats.org/officeDocument/2006/relationships/image" Target="../media/image98.png"/><Relationship Id="rId1" Type="http://schemas.openxmlformats.org/officeDocument/2006/relationships/slideLayout" Target="../slideLayouts/slideLayout13.xml"/></Relationships>
</file>

<file path=ppt/slides/_rels/slide313.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image" Target="../media/image99.png"/><Relationship Id="rId1" Type="http://schemas.openxmlformats.org/officeDocument/2006/relationships/slideLayout" Target="../slideLayouts/slideLayout13.xml"/></Relationships>
</file>

<file path=ppt/slides/_rels/slide314.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Layout" Target="../slideLayouts/slideLayout13.xml"/></Relationships>
</file>

<file path=ppt/slides/_rels/slide31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16.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image" Target="../media/image101.png"/><Relationship Id="rId1" Type="http://schemas.openxmlformats.org/officeDocument/2006/relationships/slideLayout" Target="../slideLayouts/slideLayout13.xml"/></Relationships>
</file>

<file path=ppt/slides/_rels/slide317.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image" Target="../media/image103.png"/><Relationship Id="rId1" Type="http://schemas.openxmlformats.org/officeDocument/2006/relationships/slideLayout" Target="../slideLayouts/slideLayout13.xml"/></Relationships>
</file>

<file path=ppt/slides/_rels/slide31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1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21.xml.rels><?xml version="1.0" encoding="UTF-8" standalone="yes"?>
<Relationships xmlns="http://schemas.openxmlformats.org/package/2006/relationships"><Relationship Id="rId2" Type="http://schemas.openxmlformats.org/officeDocument/2006/relationships/image" Target="../media/image90.png"/><Relationship Id="rId1" Type="http://schemas.openxmlformats.org/officeDocument/2006/relationships/slideLayout" Target="../slideLayouts/slideLayout13.xml"/></Relationships>
</file>

<file path=ppt/slides/_rels/slide32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2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2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25.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image" Target="../media/image101.png"/><Relationship Id="rId1" Type="http://schemas.openxmlformats.org/officeDocument/2006/relationships/slideLayout" Target="../slideLayouts/slideLayout13.xml"/></Relationships>
</file>

<file path=ppt/slides/_rels/slide32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2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28.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image" Target="../media/image105.png"/><Relationship Id="rId1" Type="http://schemas.openxmlformats.org/officeDocument/2006/relationships/slideLayout" Target="../slideLayouts/slideLayout13.xml"/></Relationships>
</file>

<file path=ppt/slides/_rels/slide32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0.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image" Target="../media/image107.png"/><Relationship Id="rId1" Type="http://schemas.openxmlformats.org/officeDocument/2006/relationships/slideLayout" Target="../slideLayouts/slideLayout13.xml"/></Relationships>
</file>

<file path=ppt/slides/_rels/slide331.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Layout" Target="../slideLayouts/slideLayout13.xml"/></Relationships>
</file>

<file path=ppt/slides/_rels/slide33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3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3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3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3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3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3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3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0.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image" Target="../media/image108.png"/><Relationship Id="rId1" Type="http://schemas.openxmlformats.org/officeDocument/2006/relationships/slideLayout" Target="../slideLayouts/slideLayout13.xml"/></Relationships>
</file>

<file path=ppt/slides/_rels/slide341.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image" Target="../media/image108.png"/><Relationship Id="rId1" Type="http://schemas.openxmlformats.org/officeDocument/2006/relationships/slideLayout" Target="../slideLayouts/slideLayout13.xml"/></Relationships>
</file>

<file path=ppt/slides/_rels/slide342.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image" Target="../media/image108.png"/><Relationship Id="rId1" Type="http://schemas.openxmlformats.org/officeDocument/2006/relationships/slideLayout" Target="../slideLayouts/slideLayout13.xml"/></Relationships>
</file>

<file path=ppt/slides/_rels/slide34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44.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image" Target="../media/image110.png"/><Relationship Id="rId1" Type="http://schemas.openxmlformats.org/officeDocument/2006/relationships/slideLayout" Target="../slideLayouts/slideLayout13.xml"/></Relationships>
</file>

<file path=ppt/slides/_rels/slide345.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image" Target="../media/image110.png"/><Relationship Id="rId1" Type="http://schemas.openxmlformats.org/officeDocument/2006/relationships/slideLayout" Target="../slideLayouts/slideLayout13.xml"/></Relationships>
</file>

<file path=ppt/slides/_rels/slide346.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image" Target="../media/image110.png"/><Relationship Id="rId1" Type="http://schemas.openxmlformats.org/officeDocument/2006/relationships/slideLayout" Target="../slideLayouts/slideLayout13.xml"/></Relationships>
</file>

<file path=ppt/slides/_rels/slide347.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image" Target="../media/image110.png"/><Relationship Id="rId1" Type="http://schemas.openxmlformats.org/officeDocument/2006/relationships/slideLayout" Target="../slideLayouts/slideLayout13.xml"/></Relationships>
</file>

<file path=ppt/slides/_rels/slide348.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image" Target="../media/image110.png"/><Relationship Id="rId1" Type="http://schemas.openxmlformats.org/officeDocument/2006/relationships/slideLayout" Target="../slideLayouts/slideLayout13.xml"/></Relationships>
</file>

<file path=ppt/slides/_rels/slide349.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image" Target="../media/image110.png"/><Relationship Id="rId1" Type="http://schemas.openxmlformats.org/officeDocument/2006/relationships/slideLayout" Target="../slideLayouts/slideLayout13.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0.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image" Target="../media/image110.png"/><Relationship Id="rId1" Type="http://schemas.openxmlformats.org/officeDocument/2006/relationships/slideLayout" Target="../slideLayouts/slideLayout13.xml"/></Relationships>
</file>

<file path=ppt/slides/_rels/slide351.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image" Target="../media/image110.png"/><Relationship Id="rId1" Type="http://schemas.openxmlformats.org/officeDocument/2006/relationships/slideLayout" Target="../slideLayouts/slideLayout13.xml"/></Relationships>
</file>

<file path=ppt/slides/_rels/slide352.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image" Target="../media/image110.png"/><Relationship Id="rId1" Type="http://schemas.openxmlformats.org/officeDocument/2006/relationships/slideLayout" Target="../slideLayouts/slideLayout13.xml"/></Relationships>
</file>

<file path=ppt/slides/_rels/slide353.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image" Target="../media/image110.png"/><Relationship Id="rId1" Type="http://schemas.openxmlformats.org/officeDocument/2006/relationships/slideLayout" Target="../slideLayouts/slideLayout13.xml"/></Relationships>
</file>

<file path=ppt/slides/_rels/slide354.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image" Target="../media/image110.png"/><Relationship Id="rId1" Type="http://schemas.openxmlformats.org/officeDocument/2006/relationships/slideLayout" Target="../slideLayouts/slideLayout13.xml"/></Relationships>
</file>

<file path=ppt/slides/_rels/slide355.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image" Target="../media/image110.png"/><Relationship Id="rId1" Type="http://schemas.openxmlformats.org/officeDocument/2006/relationships/slideLayout" Target="../slideLayouts/slideLayout13.xml"/></Relationships>
</file>

<file path=ppt/slides/_rels/slide356.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image" Target="../media/image110.png"/><Relationship Id="rId1" Type="http://schemas.openxmlformats.org/officeDocument/2006/relationships/slideLayout" Target="../slideLayouts/slideLayout13.xml"/></Relationships>
</file>

<file path=ppt/slides/_rels/slide357.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image" Target="../media/image110.png"/><Relationship Id="rId1" Type="http://schemas.openxmlformats.org/officeDocument/2006/relationships/slideLayout" Target="../slideLayouts/slideLayout13.xml"/></Relationships>
</file>

<file path=ppt/slides/_rels/slide35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5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6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6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6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6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6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6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6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6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6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37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7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7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7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7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7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7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7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7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7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8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8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83.xml.rels><?xml version="1.0" encoding="UTF-8" standalone="yes"?>
<Relationships xmlns="http://schemas.openxmlformats.org/package/2006/relationships"><Relationship Id="rId2" Type="http://schemas.openxmlformats.org/officeDocument/2006/relationships/image" Target="../media/image111.png"/><Relationship Id="rId1" Type="http://schemas.openxmlformats.org/officeDocument/2006/relationships/slideLayout" Target="../slideLayouts/slideLayout13.xml"/></Relationships>
</file>

<file path=ppt/slides/_rels/slide38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8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8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8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8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8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39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9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9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93.xml.rels><?xml version="1.0" encoding="UTF-8" standalone="yes"?>
<Relationships xmlns="http://schemas.openxmlformats.org/package/2006/relationships"><Relationship Id="rId2" Type="http://schemas.openxmlformats.org/officeDocument/2006/relationships/image" Target="../media/image112.png"/><Relationship Id="rId1" Type="http://schemas.openxmlformats.org/officeDocument/2006/relationships/slideLayout" Target="../slideLayouts/slideLayout13.xml"/></Relationships>
</file>

<file path=ppt/slides/_rels/slide39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9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9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97.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image" Target="../media/image110.png"/><Relationship Id="rId1" Type="http://schemas.openxmlformats.org/officeDocument/2006/relationships/slideLayout" Target="../slideLayouts/slideLayout13.xml"/></Relationships>
</file>

<file path=ppt/slides/_rels/slide398.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image" Target="../media/image110.png"/><Relationship Id="rId1" Type="http://schemas.openxmlformats.org/officeDocument/2006/relationships/slideLayout" Target="../slideLayouts/slideLayout13.xml"/></Relationships>
</file>

<file path=ppt/slides/_rels/slide39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0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0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0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0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0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0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0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0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0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1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1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1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1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1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1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1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1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1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2.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2.xml"/></Relationships>
</file>

<file path=ppt/slides/_rels/slide42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2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2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2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24.xml.rels><?xml version="1.0" encoding="UTF-8" standalone="yes"?>
<Relationships xmlns="http://schemas.openxmlformats.org/package/2006/relationships"><Relationship Id="rId2" Type="http://schemas.openxmlformats.org/officeDocument/2006/relationships/image" Target="../media/image111.png"/><Relationship Id="rId1" Type="http://schemas.openxmlformats.org/officeDocument/2006/relationships/slideLayout" Target="../slideLayouts/slideLayout13.xml"/></Relationships>
</file>

<file path=ppt/slides/_rels/slide42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2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2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2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2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3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3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3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3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35.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image" Target="../media/image108.png"/><Relationship Id="rId1" Type="http://schemas.openxmlformats.org/officeDocument/2006/relationships/slideLayout" Target="../slideLayouts/slideLayout13.xml"/></Relationships>
</file>

<file path=ppt/slides/_rels/slide43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3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3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3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4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4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4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4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4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4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4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4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4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5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5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5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3.xml"/></Relationships>
</file>

<file path=ppt/slides/_rels/slide45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3.xml"/></Relationships>
</file>

<file path=ppt/slides/_rels/slide45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3.xml"/></Relationships>
</file>

<file path=ppt/slides/_rels/slide45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3.xml"/></Relationships>
</file>

<file path=ppt/slides/_rels/slide457.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3.xml"/></Relationships>
</file>

<file path=ppt/slides/_rels/slide458.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3.xml"/></Relationships>
</file>

<file path=ppt/slides/_rels/slide459.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3.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0.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3.xml"/></Relationships>
</file>

<file path=ppt/slides/_rels/slide461.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3.xml"/></Relationships>
</file>

<file path=ppt/slides/_rels/slide46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3.xml"/></Relationships>
</file>

<file path=ppt/slides/_rels/slide463.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3.xml"/></Relationships>
</file>

<file path=ppt/slides/_rels/slide464.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3.xml"/></Relationships>
</file>

<file path=ppt/slides/_rels/slide465.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3.xml"/></Relationships>
</file>

<file path=ppt/slides/_rels/slide466.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25.xml"/><Relationship Id="rId1" Type="http://schemas.openxmlformats.org/officeDocument/2006/relationships/slideLayout" Target="../slideLayouts/slideLayout13.xml"/></Relationships>
</file>

<file path=ppt/slides/_rels/slide467.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26.xml"/><Relationship Id="rId1" Type="http://schemas.openxmlformats.org/officeDocument/2006/relationships/slideLayout" Target="../slideLayouts/slideLayout13.xml"/></Relationships>
</file>

<file path=ppt/slides/_rels/slide468.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27.xml"/><Relationship Id="rId1" Type="http://schemas.openxmlformats.org/officeDocument/2006/relationships/slideLayout" Target="../slideLayouts/slideLayout13.xml"/></Relationships>
</file>

<file path=ppt/slides/_rels/slide469.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28.xml"/><Relationship Id="rId1" Type="http://schemas.openxmlformats.org/officeDocument/2006/relationships/slideLayout" Target="../slideLayouts/slideLayout13.xml"/><Relationship Id="rId4" Type="http://schemas.openxmlformats.org/officeDocument/2006/relationships/image" Target="../media/image117.png"/></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0.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29.xml"/><Relationship Id="rId1" Type="http://schemas.openxmlformats.org/officeDocument/2006/relationships/slideLayout" Target="../slideLayouts/slideLayout13.xml"/></Relationships>
</file>

<file path=ppt/slides/_rels/slide471.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3.xml"/></Relationships>
</file>

<file path=ppt/slides/_rels/slide47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73.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3.xml"/></Relationships>
</file>

<file path=ppt/slides/_rels/slide47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7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7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7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7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79.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3.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0.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3.xml"/></Relationships>
</file>

<file path=ppt/slides/_rels/slide481.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3.xml"/></Relationships>
</file>

<file path=ppt/slides/_rels/slide482.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3.xml"/></Relationships>
</file>

<file path=ppt/slides/_rels/slide483.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3.xml"/></Relationships>
</file>

<file path=ppt/slides/_rels/slide484.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3.xml"/></Relationships>
</file>

<file path=ppt/slides/_rels/slide485.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3.xml"/></Relationships>
</file>

<file path=ppt/slides/_rels/slide486.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3.xml"/></Relationships>
</file>

<file path=ppt/slides/_rels/slide487.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3.xml"/></Relationships>
</file>

<file path=ppt/slides/_rels/slide488.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3.xml"/></Relationships>
</file>

<file path=ppt/slides/_rels/slide489.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3.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0.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3.xml"/></Relationships>
</file>

<file path=ppt/slides/_rels/slide491.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3.xml"/></Relationships>
</file>

<file path=ppt/slides/_rels/slide492.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3.xml"/></Relationships>
</file>

<file path=ppt/slides/_rels/slide493.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3.xml"/></Relationships>
</file>

<file path=ppt/slides/_rels/slide494.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3.xml"/></Relationships>
</file>

<file path=ppt/slides/_rels/slide49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96.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16.xml"/></Relationships>
</file>

<file path=ppt/slides/_rels/slide497.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13.xml"/></Relationships>
</file>

<file path=ppt/slides/_rels/slide498.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50.xml"/><Relationship Id="rId1" Type="http://schemas.openxmlformats.org/officeDocument/2006/relationships/slideLayout" Target="../slideLayouts/slideLayout13.xml"/></Relationships>
</file>

<file path=ppt/slides/_rels/slide499.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3.xml"/></Relationships>
</file>

<file path=ppt/slides/_rels/slide5.xml.rels><?xml version="1.0" encoding="UTF-8" standalone="yes"?>
<Relationships xmlns="http://schemas.openxmlformats.org/package/2006/relationships"><Relationship Id="rId3" Type="http://schemas.openxmlformats.org/officeDocument/2006/relationships/hyperlink" Target="https://maestro.uottawa.ca/" TargetMode="External"/><Relationship Id="rId2" Type="http://schemas.openxmlformats.org/officeDocument/2006/relationships/hyperlink" Target="mailto:halosman@uottawa.ca" TargetMode="External"/><Relationship Id="rId1" Type="http://schemas.openxmlformats.org/officeDocument/2006/relationships/slideLayout" Target="../slideLayouts/slideLayout24.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00.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3.xml"/></Relationships>
</file>

<file path=ppt/slides/_rels/slide501.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3.xml"/></Relationships>
</file>

<file path=ppt/slides/_rels/slide502.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54.xml"/><Relationship Id="rId1" Type="http://schemas.openxmlformats.org/officeDocument/2006/relationships/slideLayout" Target="../slideLayouts/slideLayout13.xml"/></Relationships>
</file>

<file path=ppt/slides/_rels/slide503.xml.rels><?xml version="1.0" encoding="UTF-8" standalone="yes"?>
<Relationships xmlns="http://schemas.openxmlformats.org/package/2006/relationships"><Relationship Id="rId2" Type="http://schemas.openxmlformats.org/officeDocument/2006/relationships/image" Target="../media/image121.jpeg"/><Relationship Id="rId1" Type="http://schemas.openxmlformats.org/officeDocument/2006/relationships/slideLayout" Target="../slideLayouts/slideLayout13.xml"/></Relationships>
</file>

<file path=ppt/slides/_rels/slide504.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55.xml"/><Relationship Id="rId1" Type="http://schemas.openxmlformats.org/officeDocument/2006/relationships/slideLayout" Target="../slideLayouts/slideLayout13.xml"/><Relationship Id="rId4" Type="http://schemas.openxmlformats.org/officeDocument/2006/relationships/image" Target="../media/image123.png"/></Relationships>
</file>

<file path=ppt/slides/_rels/slide505.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56.xml"/><Relationship Id="rId1" Type="http://schemas.openxmlformats.org/officeDocument/2006/relationships/slideLayout" Target="../slideLayouts/slideLayout13.xml"/></Relationships>
</file>

<file path=ppt/slides/_rels/slide506.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57.xml"/><Relationship Id="rId1" Type="http://schemas.openxmlformats.org/officeDocument/2006/relationships/slideLayout" Target="../slideLayouts/slideLayout13.xml"/></Relationships>
</file>

<file path=ppt/slides/_rels/slide507.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58.xml"/><Relationship Id="rId1" Type="http://schemas.openxmlformats.org/officeDocument/2006/relationships/slideLayout" Target="../slideLayouts/slideLayout13.xml"/></Relationships>
</file>

<file path=ppt/slides/_rels/slide508.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13.xml"/></Relationships>
</file>

<file path=ppt/slides/_rels/slide509.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13.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0.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13.xml"/></Relationships>
</file>

<file path=ppt/slides/_rels/slide51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1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1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1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1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1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1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1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1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2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22.xml.rels><?xml version="1.0" encoding="UTF-8" standalone="yes"?>
<Relationships xmlns="http://schemas.openxmlformats.org/package/2006/relationships"><Relationship Id="rId2" Type="http://schemas.openxmlformats.org/officeDocument/2006/relationships/image" Target="../media/image127.png"/><Relationship Id="rId1" Type="http://schemas.openxmlformats.org/officeDocument/2006/relationships/slideLayout" Target="../slideLayouts/slideLayout13.xml"/></Relationships>
</file>

<file path=ppt/slides/_rels/slide52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2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2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2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2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2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2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3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3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3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34.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13.xml"/></Relationships>
</file>

<file path=ppt/slides/_rels/slide53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3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3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3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3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4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4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4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4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4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4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4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4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4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2.xml"/></Relationships>
</file>

<file path=ppt/slides/_rels/slide55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51.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image" Target="../media/image128.png"/><Relationship Id="rId1" Type="http://schemas.openxmlformats.org/officeDocument/2006/relationships/slideLayout" Target="../slideLayouts/slideLayout13.xml"/></Relationships>
</file>

<file path=ppt/slides/_rels/slide552.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image" Target="../media/image130.png"/><Relationship Id="rId1" Type="http://schemas.openxmlformats.org/officeDocument/2006/relationships/slideLayout" Target="../slideLayouts/slideLayout13.xml"/></Relationships>
</file>

<file path=ppt/slides/_rels/slide553.xml.rels><?xml version="1.0" encoding="UTF-8" standalone="yes"?>
<Relationships xmlns="http://schemas.openxmlformats.org/package/2006/relationships"><Relationship Id="rId2" Type="http://schemas.openxmlformats.org/officeDocument/2006/relationships/image" Target="../media/image127.png"/><Relationship Id="rId1" Type="http://schemas.openxmlformats.org/officeDocument/2006/relationships/slideLayout" Target="../slideLayouts/slideLayout13.xml"/></Relationships>
</file>

<file path=ppt/slides/_rels/slide55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5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5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5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5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5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2.xml"/></Relationships>
</file>

<file path=ppt/slides/_rels/slide56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61.xml.rels><?xml version="1.0" encoding="UTF-8" standalone="yes"?>
<Relationships xmlns="http://schemas.openxmlformats.org/package/2006/relationships"><Relationship Id="rId2" Type="http://schemas.openxmlformats.org/officeDocument/2006/relationships/image" Target="../media/image132.jpeg"/><Relationship Id="rId1" Type="http://schemas.openxmlformats.org/officeDocument/2006/relationships/slideLayout" Target="../slideLayouts/slideLayout13.xml"/></Relationships>
</file>

<file path=ppt/slides/_rels/slide562.xml.rels><?xml version="1.0" encoding="UTF-8" standalone="yes"?>
<Relationships xmlns="http://schemas.openxmlformats.org/package/2006/relationships"><Relationship Id="rId2" Type="http://schemas.openxmlformats.org/officeDocument/2006/relationships/image" Target="../media/image127.png"/><Relationship Id="rId1" Type="http://schemas.openxmlformats.org/officeDocument/2006/relationships/slideLayout" Target="../slideLayouts/slideLayout13.xml"/></Relationships>
</file>

<file path=ppt/slides/_rels/slide563.xml.rels><?xml version="1.0" encoding="UTF-8" standalone="yes"?>
<Relationships xmlns="http://schemas.openxmlformats.org/package/2006/relationships"><Relationship Id="rId2" Type="http://schemas.openxmlformats.org/officeDocument/2006/relationships/image" Target="../media/image133.png"/><Relationship Id="rId1" Type="http://schemas.openxmlformats.org/officeDocument/2006/relationships/slideLayout" Target="../slideLayouts/slideLayout13.xml"/></Relationships>
</file>

<file path=ppt/slides/_rels/slide56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65.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13.xml"/></Relationships>
</file>

<file path=ppt/slides/_rels/slide566.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13.xml"/></Relationships>
</file>

<file path=ppt/slides/_rels/slide567.xml.rels><?xml version="1.0" encoding="UTF-8" standalone="yes"?>
<Relationships xmlns="http://schemas.openxmlformats.org/package/2006/relationships"><Relationship Id="rId3" Type="http://schemas.openxmlformats.org/officeDocument/2006/relationships/image" Target="../media/image134.png"/><Relationship Id="rId2" Type="http://schemas.openxmlformats.org/officeDocument/2006/relationships/notesSlide" Target="../notesSlides/notesSlide65.xml"/><Relationship Id="rId1" Type="http://schemas.openxmlformats.org/officeDocument/2006/relationships/slideLayout" Target="../slideLayouts/slideLayout13.xml"/></Relationships>
</file>

<file path=ppt/slides/_rels/slide568.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13.xml"/></Relationships>
</file>

<file path=ppt/slides/_rels/slide569.xml.rels><?xml version="1.0" encoding="UTF-8" standalone="yes"?>
<Relationships xmlns="http://schemas.openxmlformats.org/package/2006/relationships"><Relationship Id="rId3" Type="http://schemas.openxmlformats.org/officeDocument/2006/relationships/image" Target="../media/image135.png"/><Relationship Id="rId2" Type="http://schemas.openxmlformats.org/officeDocument/2006/relationships/notesSlide" Target="../notesSlides/notesSlide67.xml"/><Relationship Id="rId1" Type="http://schemas.openxmlformats.org/officeDocument/2006/relationships/slideLayout" Target="../slideLayouts/slideLayout13.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0.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13.xml"/></Relationships>
</file>

<file path=ppt/slides/_rels/slide571.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notesSlide" Target="../notesSlides/notesSlide69.xml"/><Relationship Id="rId1" Type="http://schemas.openxmlformats.org/officeDocument/2006/relationships/slideLayout" Target="../slideLayouts/slideLayout13.xml"/></Relationships>
</file>

<file path=ppt/slides/_rels/slide57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7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7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7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7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7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7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7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58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8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8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8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8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8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8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87.xml.rels><?xml version="1.0" encoding="UTF-8" standalone="yes"?>
<Relationships xmlns="http://schemas.openxmlformats.org/package/2006/relationships"><Relationship Id="rId2" Type="http://schemas.openxmlformats.org/officeDocument/2006/relationships/image" Target="../media/image137.jpeg"/><Relationship Id="rId1" Type="http://schemas.openxmlformats.org/officeDocument/2006/relationships/slideLayout" Target="../slideLayouts/slideLayout13.xml"/></Relationships>
</file>

<file path=ppt/slides/_rels/slide58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8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9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9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9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9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9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95.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70.xml"/><Relationship Id="rId1" Type="http://schemas.openxmlformats.org/officeDocument/2006/relationships/slideLayout" Target="../slideLayouts/slideLayout13.xml"/></Relationships>
</file>

<file path=ppt/slides/_rels/slide59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9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9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9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Layout" Target="../slideLayouts/slideLayout2.xml"/><Relationship Id="rId5" Type="http://schemas.openxmlformats.org/officeDocument/2006/relationships/image" Target="../media/image18.png"/><Relationship Id="rId4" Type="http://schemas.openxmlformats.org/officeDocument/2006/relationships/image" Target="../media/image17.png"/></Relationships>
</file>

<file path=ppt/slides/_rels/slide76.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8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90.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png"/><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457200" y="228600"/>
            <a:ext cx="7772400" cy="5936704"/>
          </a:xfrm>
        </p:spPr>
        <p:txBody>
          <a:bodyPr/>
          <a:lstStyle/>
          <a:p>
            <a:r>
              <a:rPr lang="en-CA" dirty="0" smtClean="0"/>
              <a:t>SEG 2106</a:t>
            </a:r>
            <a:br>
              <a:rPr lang="en-CA" dirty="0" smtClean="0"/>
            </a:br>
            <a:r>
              <a:rPr lang="en-CA" sz="3600" dirty="0" smtClean="0"/>
              <a:t>Software Construction</a:t>
            </a:r>
            <a:r>
              <a:rPr lang="en-CA" dirty="0" smtClean="0"/>
              <a:t/>
            </a:r>
            <a:br>
              <a:rPr lang="en-CA" dirty="0" smtClean="0"/>
            </a:br>
            <a:r>
              <a:rPr lang="en-CA" sz="1400" dirty="0" smtClean="0"/>
              <a:t/>
            </a:r>
            <a:br>
              <a:rPr lang="en-CA" sz="1400" dirty="0" smtClean="0"/>
            </a:br>
            <a:r>
              <a:rPr lang="en-CA" sz="1400" dirty="0" smtClean="0"/>
              <a:t/>
            </a:r>
            <a:br>
              <a:rPr lang="en-CA" sz="1400" dirty="0" smtClean="0"/>
            </a:br>
            <a:r>
              <a:rPr lang="en-CA" sz="1800" dirty="0" smtClean="0">
                <a:solidFill>
                  <a:srgbClr val="D1282E"/>
                </a:solidFill>
              </a:rPr>
              <a:t>Instructor: Hussein Al Osman</a:t>
            </a:r>
            <a:br>
              <a:rPr lang="en-CA" sz="1800" dirty="0" smtClean="0">
                <a:solidFill>
                  <a:srgbClr val="D1282E"/>
                </a:solidFill>
              </a:rPr>
            </a:br>
            <a:r>
              <a:rPr lang="en-CA" sz="1800" dirty="0" smtClean="0">
                <a:solidFill>
                  <a:srgbClr val="D1282E"/>
                </a:solidFill>
              </a:rPr>
              <a:t/>
            </a:r>
            <a:br>
              <a:rPr lang="en-CA" sz="1800" dirty="0" smtClean="0">
                <a:solidFill>
                  <a:srgbClr val="D1282E"/>
                </a:solidFill>
              </a:rPr>
            </a:br>
            <a:r>
              <a:rPr lang="en-CA" sz="1800" i="1" dirty="0" smtClean="0">
                <a:solidFill>
                  <a:schemeClr val="tx2"/>
                </a:solidFill>
              </a:rPr>
              <a:t>the course Material is Based on the course </a:t>
            </a:r>
            <a:br>
              <a:rPr lang="en-CA" sz="1800" i="1" dirty="0" smtClean="0">
                <a:solidFill>
                  <a:schemeClr val="tx2"/>
                </a:solidFill>
              </a:rPr>
            </a:br>
            <a:r>
              <a:rPr lang="en-CA" sz="1800" i="1" dirty="0" smtClean="0">
                <a:solidFill>
                  <a:schemeClr val="tx2"/>
                </a:solidFill>
              </a:rPr>
              <a:t>constructed by Profs:</a:t>
            </a:r>
            <a:br>
              <a:rPr lang="en-CA" sz="1800" i="1" dirty="0" smtClean="0">
                <a:solidFill>
                  <a:schemeClr val="tx2"/>
                </a:solidFill>
              </a:rPr>
            </a:br>
            <a:r>
              <a:rPr lang="en-CA" sz="1800" i="1" dirty="0" smtClean="0">
                <a:solidFill>
                  <a:schemeClr val="tx2"/>
                </a:solidFill>
              </a:rPr>
              <a:t/>
            </a:r>
            <a:br>
              <a:rPr lang="en-CA" sz="1800" i="1" dirty="0" smtClean="0">
                <a:solidFill>
                  <a:schemeClr val="tx2"/>
                </a:solidFill>
              </a:rPr>
            </a:br>
            <a:r>
              <a:rPr lang="fr-CA" sz="1800" b="1" i="1" dirty="0">
                <a:solidFill>
                  <a:schemeClr val="tx2"/>
                </a:solidFill>
              </a:rPr>
              <a:t>Gregor v. </a:t>
            </a:r>
            <a:r>
              <a:rPr lang="fr-CA" sz="1800" b="1" i="1" dirty="0" err="1" smtClean="0">
                <a:solidFill>
                  <a:schemeClr val="tx2"/>
                </a:solidFill>
              </a:rPr>
              <a:t>Bochmann</a:t>
            </a:r>
            <a:r>
              <a:rPr lang="en-CA" sz="1800" i="1" dirty="0" smtClean="0">
                <a:solidFill>
                  <a:schemeClr val="tx2"/>
                </a:solidFill>
              </a:rPr>
              <a:t> (</a:t>
            </a:r>
            <a:r>
              <a:rPr lang="en-CA" sz="1400" i="1" dirty="0" smtClean="0">
                <a:solidFill>
                  <a:schemeClr val="tx2"/>
                </a:solidFill>
              </a:rPr>
              <a:t>https</a:t>
            </a:r>
            <a:r>
              <a:rPr lang="en-CA" sz="1400" i="1" dirty="0">
                <a:solidFill>
                  <a:schemeClr val="tx2"/>
                </a:solidFill>
              </a:rPr>
              <a:t>://www.site.uottawa.ca/~bochmann</a:t>
            </a:r>
            <a:r>
              <a:rPr lang="en-CA" sz="1400" i="1" dirty="0" smtClean="0">
                <a:solidFill>
                  <a:schemeClr val="tx2"/>
                </a:solidFill>
              </a:rPr>
              <a:t>/)</a:t>
            </a:r>
            <a:r>
              <a:rPr lang="en-CA" sz="1800" i="1" dirty="0">
                <a:solidFill>
                  <a:schemeClr val="tx2"/>
                </a:solidFill>
              </a:rPr>
              <a:t/>
            </a:r>
            <a:br>
              <a:rPr lang="en-CA" sz="1800" i="1" dirty="0">
                <a:solidFill>
                  <a:schemeClr val="tx2"/>
                </a:solidFill>
              </a:rPr>
            </a:br>
            <a:r>
              <a:rPr lang="fr-CA" sz="1800" b="1" i="1" dirty="0" err="1">
                <a:solidFill>
                  <a:schemeClr val="tx2"/>
                </a:solidFill>
              </a:rPr>
              <a:t>Jiying</a:t>
            </a:r>
            <a:r>
              <a:rPr lang="fr-CA" sz="1800" b="1" i="1" dirty="0">
                <a:solidFill>
                  <a:schemeClr val="tx2"/>
                </a:solidFill>
              </a:rPr>
              <a:t> Zhao </a:t>
            </a:r>
            <a:r>
              <a:rPr lang="fr-CA" sz="1400" b="1" i="1" dirty="0">
                <a:solidFill>
                  <a:schemeClr val="tx2"/>
                </a:solidFill>
              </a:rPr>
              <a:t>(http://www.site.uottawa.ca/~jyzhao</a:t>
            </a:r>
            <a:r>
              <a:rPr lang="fr-CA" sz="1400" b="1" i="1" dirty="0" smtClean="0">
                <a:solidFill>
                  <a:schemeClr val="tx2"/>
                </a:solidFill>
              </a:rPr>
              <a:t>/)</a:t>
            </a:r>
            <a:endParaRPr lang="fr-CA" sz="1400" b="1" i="1" dirty="0">
              <a:solidFill>
                <a:schemeClr val="tx2"/>
              </a:solidFill>
            </a:endParaRPr>
          </a:p>
        </p:txBody>
      </p:sp>
    </p:spTree>
    <p:extLst>
      <p:ext uri="{BB962C8B-B14F-4D97-AF65-F5344CB8AC3E}">
        <p14:creationId xmlns:p14="http://schemas.microsoft.com/office/powerpoint/2010/main" val="359123197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CA" dirty="0" smtClean="0"/>
              <a:t>Major Course Topics</a:t>
            </a:r>
            <a:endParaRPr lang="fr-CA" dirty="0"/>
          </a:p>
        </p:txBody>
      </p:sp>
      <p:sp>
        <p:nvSpPr>
          <p:cNvPr id="16387" name="Content Placeholder 2"/>
          <p:cNvSpPr>
            <a:spLocks noGrp="1"/>
          </p:cNvSpPr>
          <p:nvPr>
            <p:ph idx="1"/>
          </p:nvPr>
        </p:nvSpPr>
        <p:spPr/>
        <p:txBody>
          <a:bodyPr/>
          <a:lstStyle/>
          <a:p>
            <a:pPr>
              <a:defRPr/>
            </a:pPr>
            <a:r>
              <a:rPr lang="en-CA" altLang="fr-FR" dirty="0" smtClean="0"/>
              <a:t>Chapter 2: Compilers, formal languages and grammars</a:t>
            </a:r>
            <a:endParaRPr lang="fr-CA" altLang="fr-FR" dirty="0" smtClean="0"/>
          </a:p>
          <a:p>
            <a:pPr lvl="1">
              <a:defRPr/>
            </a:pPr>
            <a:r>
              <a:rPr lang="en-CA" altLang="fr-FR" dirty="0" smtClean="0"/>
              <a:t>Lexical analysis </a:t>
            </a:r>
            <a:r>
              <a:rPr lang="en-CA" altLang="fr-FR" sz="1400" dirty="0" smtClean="0"/>
              <a:t>(convert a sequence of characters into a sequence of tokens)</a:t>
            </a:r>
            <a:endParaRPr lang="fr-CA" altLang="fr-FR" dirty="0" smtClean="0"/>
          </a:p>
          <a:p>
            <a:pPr lvl="2">
              <a:defRPr/>
            </a:pPr>
            <a:r>
              <a:rPr lang="en-CA" altLang="fr-FR" dirty="0" smtClean="0"/>
              <a:t>Formal languages</a:t>
            </a:r>
          </a:p>
          <a:p>
            <a:pPr lvl="2">
              <a:defRPr/>
            </a:pPr>
            <a:r>
              <a:rPr lang="en-CA" altLang="fr-FR" dirty="0" smtClean="0"/>
              <a:t>Regular expressions </a:t>
            </a:r>
            <a:r>
              <a:rPr lang="en-CA" altLang="fr-FR" sz="1400" dirty="0" smtClean="0"/>
              <a:t>(method to describe strings)</a:t>
            </a:r>
            <a:endParaRPr lang="fr-CA" altLang="fr-FR" sz="1400" dirty="0" smtClean="0"/>
          </a:p>
          <a:p>
            <a:pPr lvl="2">
              <a:defRPr/>
            </a:pPr>
            <a:r>
              <a:rPr lang="en-CA" altLang="fr-FR" dirty="0" smtClean="0"/>
              <a:t>Deterministic and Non-deterministic Finite Automata</a:t>
            </a:r>
            <a:endParaRPr lang="fr-CA" altLang="fr-FR" dirty="0" smtClean="0"/>
          </a:p>
          <a:p>
            <a:pPr lvl="1">
              <a:defRPr/>
            </a:pPr>
            <a:r>
              <a:rPr lang="en-CA" altLang="fr-FR" dirty="0" smtClean="0"/>
              <a:t>Syntax analysis</a:t>
            </a:r>
            <a:endParaRPr lang="fr-CA" altLang="fr-FR" dirty="0" smtClean="0"/>
          </a:p>
          <a:p>
            <a:pPr lvl="2">
              <a:defRPr/>
            </a:pPr>
            <a:r>
              <a:rPr lang="en-CA" altLang="fr-FR" dirty="0" smtClean="0"/>
              <a:t>Context-free grammar </a:t>
            </a:r>
            <a:r>
              <a:rPr lang="en-CA" altLang="fr-FR" sz="1400" dirty="0" smtClean="0"/>
              <a:t>(</a:t>
            </a:r>
            <a:r>
              <a:rPr lang="en-US" altLang="fr-FR" sz="1400" dirty="0" smtClean="0"/>
              <a:t>describes the syntax of a programming language)</a:t>
            </a:r>
            <a:endParaRPr lang="en-CA" altLang="fr-FR" sz="1400" dirty="0" smtClean="0"/>
          </a:p>
          <a:p>
            <a:pPr lvl="2">
              <a:defRPr/>
            </a:pPr>
            <a:r>
              <a:rPr lang="en-CA" altLang="fr-FR" dirty="0" smtClean="0"/>
              <a:t>Syntactic analysis</a:t>
            </a:r>
          </a:p>
          <a:p>
            <a:pPr lvl="2">
              <a:defRPr/>
            </a:pPr>
            <a:r>
              <a:rPr lang="en-CA" altLang="fr-FR" dirty="0" smtClean="0"/>
              <a:t>Syntax trees</a:t>
            </a:r>
            <a:endParaRPr lang="fr-CA" altLang="fr-FR" dirty="0" smtClean="0"/>
          </a:p>
          <a:p>
            <a:pPr marL="914400" lvl="2" indent="0">
              <a:buFont typeface="Arial" charset="0"/>
              <a:buNone/>
              <a:defRPr/>
            </a:pPr>
            <a:endParaRPr lang="fr-CA" altLang="fr-FR" dirty="0" smtClean="0"/>
          </a:p>
          <a:p>
            <a:pPr>
              <a:defRPr/>
            </a:pPr>
            <a:endParaRPr lang="fr-CA" altLang="fr-FR" dirty="0" smtClean="0"/>
          </a:p>
        </p:txBody>
      </p:sp>
      <p:sp>
        <p:nvSpPr>
          <p:cNvPr id="5" name="Slide Number Placeholder 4"/>
          <p:cNvSpPr>
            <a:spLocks noGrp="1"/>
          </p:cNvSpPr>
          <p:nvPr>
            <p:ph type="sldNum" sz="quarter" idx="11"/>
          </p:nvPr>
        </p:nvSpPr>
        <p:spPr/>
        <p:txBody>
          <a:bodyPr/>
          <a:lstStyle/>
          <a:p>
            <a:pPr>
              <a:defRPr/>
            </a:pPr>
            <a:fld id="{DC563831-073D-43A4-875A-4D5DAB7DBFA7}" type="slidenum">
              <a:rPr lang="fr-CA" smtClean="0">
                <a:solidFill>
                  <a:srgbClr val="000000">
                    <a:tint val="75000"/>
                  </a:srgbClr>
                </a:solidFill>
              </a:rPr>
              <a:pPr>
                <a:defRPr/>
              </a:pPr>
              <a:t>10</a:t>
            </a:fld>
            <a:endParaRPr lang="fr-CA">
              <a:solidFill>
                <a:srgbClr val="000000">
                  <a:tint val="75000"/>
                </a:srgbClr>
              </a:solidFill>
            </a:endParaRPr>
          </a:p>
        </p:txBody>
      </p:sp>
    </p:spTree>
    <p:extLst>
      <p:ext uri="{BB962C8B-B14F-4D97-AF65-F5344CB8AC3E}">
        <p14:creationId xmlns:p14="http://schemas.microsoft.com/office/powerpoint/2010/main" val="3712954345"/>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Decisions</a:t>
            </a:r>
            <a:endParaRPr lang="en-CA" dirty="0"/>
          </a:p>
        </p:txBody>
      </p:sp>
      <p:sp>
        <p:nvSpPr>
          <p:cNvPr id="3" name="Content Placeholder 2"/>
          <p:cNvSpPr>
            <a:spLocks noGrp="1"/>
          </p:cNvSpPr>
          <p:nvPr>
            <p:ph idx="1"/>
          </p:nvPr>
        </p:nvSpPr>
        <p:spPr/>
        <p:txBody>
          <a:bodyPr/>
          <a:lstStyle/>
          <a:p>
            <a:pPr>
              <a:defRPr/>
            </a:pPr>
            <a:r>
              <a:rPr lang="en-CA" dirty="0" smtClean="0"/>
              <a:t>Just like activity diagrams, we can use decisions nodes (although we usually call them decision pseudo-states)</a:t>
            </a:r>
          </a:p>
          <a:p>
            <a:pPr lvl="1">
              <a:defRPr/>
            </a:pPr>
            <a:endParaRPr lang="en-CA" dirty="0" smtClean="0"/>
          </a:p>
          <a:p>
            <a:pPr indent="-182563">
              <a:defRPr/>
            </a:pPr>
            <a:r>
              <a:rPr lang="en-CA" dirty="0" smtClean="0"/>
              <a:t>Decision pseudo-states are represented with a diamond</a:t>
            </a:r>
          </a:p>
          <a:p>
            <a:pPr lvl="1">
              <a:defRPr/>
            </a:pPr>
            <a:r>
              <a:rPr lang="en-CA" dirty="0" smtClean="0"/>
              <a:t>We always have one input transition and multiple outputs</a:t>
            </a:r>
          </a:p>
          <a:p>
            <a:pPr lvl="1">
              <a:defRPr/>
            </a:pPr>
            <a:r>
              <a:rPr lang="en-CA" dirty="0" smtClean="0"/>
              <a:t>The branch of execution is decided by the guards associated with the transitions coming out of the decision pseudo-state</a:t>
            </a:r>
            <a:endParaRPr lang="en-CA" dirty="0"/>
          </a:p>
        </p:txBody>
      </p:sp>
    </p:spTree>
    <p:extLst>
      <p:ext uri="{BB962C8B-B14F-4D97-AF65-F5344CB8AC3E}">
        <p14:creationId xmlns:p14="http://schemas.microsoft.com/office/powerpoint/2010/main" val="921063728"/>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Decisions</a:t>
            </a:r>
            <a:endParaRPr lang="en-CA" dirty="0"/>
          </a:p>
        </p:txBody>
      </p:sp>
      <p:pic>
        <p:nvPicPr>
          <p:cNvPr id="27653"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2988" y="2060575"/>
            <a:ext cx="6330950" cy="37528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775464645"/>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Compound States</a:t>
            </a:r>
            <a:endParaRPr lang="en-CA" dirty="0"/>
          </a:p>
        </p:txBody>
      </p:sp>
      <p:sp>
        <p:nvSpPr>
          <p:cNvPr id="28675" name="Content Placeholder 2"/>
          <p:cNvSpPr>
            <a:spLocks noGrp="1"/>
          </p:cNvSpPr>
          <p:nvPr>
            <p:ph idx="1"/>
          </p:nvPr>
        </p:nvSpPr>
        <p:spPr>
          <a:xfrm>
            <a:off x="457200" y="1752600"/>
            <a:ext cx="7620000" cy="1171575"/>
          </a:xfrm>
        </p:spPr>
        <p:txBody>
          <a:bodyPr/>
          <a:lstStyle/>
          <a:p>
            <a:r>
              <a:rPr lang="en-CA" altLang="fr-FR" smtClean="0"/>
              <a:t>A state machine can include several sub-machines</a:t>
            </a:r>
          </a:p>
          <a:p>
            <a:r>
              <a:rPr lang="en-CA" altLang="fr-FR" smtClean="0"/>
              <a:t>Below is an example of a sub-machine included in the compound state “Connected”</a:t>
            </a:r>
          </a:p>
        </p:txBody>
      </p:sp>
      <p:sp>
        <p:nvSpPr>
          <p:cNvPr id="3" name="Rounded Rectangle 2"/>
          <p:cNvSpPr/>
          <p:nvPr/>
        </p:nvSpPr>
        <p:spPr>
          <a:xfrm>
            <a:off x="754063" y="3141663"/>
            <a:ext cx="3889375" cy="2808287"/>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lstStyle/>
          <a:p>
            <a:pPr algn="ctr">
              <a:defRPr/>
            </a:pPr>
            <a:r>
              <a:rPr lang="en-CA" sz="1400" b="1" dirty="0">
                <a:solidFill>
                  <a:schemeClr val="tx1"/>
                </a:solidFill>
              </a:rPr>
              <a:t>Connected</a:t>
            </a:r>
            <a:endParaRPr lang="fr-CA" sz="1400" b="1" dirty="0">
              <a:solidFill>
                <a:schemeClr val="tx1"/>
              </a:solidFill>
            </a:endParaRPr>
          </a:p>
        </p:txBody>
      </p:sp>
      <p:sp>
        <p:nvSpPr>
          <p:cNvPr id="8" name="Rounded Rectangle 7"/>
          <p:cNvSpPr/>
          <p:nvPr/>
        </p:nvSpPr>
        <p:spPr>
          <a:xfrm>
            <a:off x="1300163" y="3716338"/>
            <a:ext cx="1831975" cy="585787"/>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400" b="1" dirty="0">
                <a:solidFill>
                  <a:schemeClr val="tx1"/>
                </a:solidFill>
              </a:rPr>
              <a:t>Waiting</a:t>
            </a:r>
            <a:endParaRPr lang="fr-CA" sz="1400" b="1" dirty="0">
              <a:solidFill>
                <a:schemeClr val="tx1"/>
              </a:solidFill>
            </a:endParaRPr>
          </a:p>
        </p:txBody>
      </p:sp>
      <p:sp>
        <p:nvSpPr>
          <p:cNvPr id="9" name="Rounded Rectangle 8"/>
          <p:cNvSpPr/>
          <p:nvPr/>
        </p:nvSpPr>
        <p:spPr>
          <a:xfrm>
            <a:off x="1300163" y="5076825"/>
            <a:ext cx="1831975" cy="584200"/>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400" b="1" dirty="0" err="1">
                <a:solidFill>
                  <a:schemeClr val="tx1"/>
                </a:solidFill>
              </a:rPr>
              <a:t>ProcessingByte</a:t>
            </a:r>
            <a:endParaRPr lang="fr-CA" sz="1400" b="1" dirty="0">
              <a:solidFill>
                <a:schemeClr val="tx1"/>
              </a:solidFill>
            </a:endParaRPr>
          </a:p>
        </p:txBody>
      </p:sp>
      <p:cxnSp>
        <p:nvCxnSpPr>
          <p:cNvPr id="6" name="Straight Arrow Connector 5"/>
          <p:cNvCxnSpPr/>
          <p:nvPr/>
        </p:nvCxnSpPr>
        <p:spPr>
          <a:xfrm>
            <a:off x="1619250" y="4302125"/>
            <a:ext cx="0" cy="77470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p:nvPr/>
        </p:nvCxnSpPr>
        <p:spPr>
          <a:xfrm flipV="1">
            <a:off x="2843213" y="4302125"/>
            <a:ext cx="0" cy="77470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28683" name="TextBox 10"/>
          <p:cNvSpPr txBox="1">
            <a:spLocks noChangeArrowheads="1"/>
          </p:cNvSpPr>
          <p:nvPr/>
        </p:nvSpPr>
        <p:spPr bwMode="auto">
          <a:xfrm>
            <a:off x="1079500" y="4545013"/>
            <a:ext cx="971550" cy="2460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000" b="0"/>
              <a:t>receiveByte</a:t>
            </a:r>
            <a:endParaRPr lang="fr-CA" altLang="fr-FR" sz="1000" b="0"/>
          </a:p>
        </p:txBody>
      </p:sp>
      <p:sp>
        <p:nvSpPr>
          <p:cNvPr id="28684" name="TextBox 14"/>
          <p:cNvSpPr txBox="1">
            <a:spLocks noChangeArrowheads="1"/>
          </p:cNvSpPr>
          <p:nvPr/>
        </p:nvSpPr>
        <p:spPr bwMode="auto">
          <a:xfrm>
            <a:off x="2339975" y="4560888"/>
            <a:ext cx="1152525" cy="2460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000" b="0"/>
              <a:t>byteProcessed</a:t>
            </a:r>
            <a:endParaRPr lang="fr-CA" altLang="fr-FR" sz="1000" b="0"/>
          </a:p>
        </p:txBody>
      </p:sp>
      <p:cxnSp>
        <p:nvCxnSpPr>
          <p:cNvPr id="13" name="Straight Arrow Connector 12"/>
          <p:cNvCxnSpPr/>
          <p:nvPr/>
        </p:nvCxnSpPr>
        <p:spPr>
          <a:xfrm>
            <a:off x="3132138" y="4010025"/>
            <a:ext cx="1152525" cy="635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14" name="Oval 13"/>
          <p:cNvSpPr/>
          <p:nvPr/>
        </p:nvSpPr>
        <p:spPr>
          <a:xfrm>
            <a:off x="4284663" y="3870325"/>
            <a:ext cx="288925" cy="29210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28687" name="TextBox 18"/>
          <p:cNvSpPr txBox="1">
            <a:spLocks noChangeArrowheads="1"/>
          </p:cNvSpPr>
          <p:nvPr/>
        </p:nvSpPr>
        <p:spPr bwMode="auto">
          <a:xfrm>
            <a:off x="3276600" y="3759200"/>
            <a:ext cx="790575"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000" b="0"/>
              <a:t>disconnect</a:t>
            </a:r>
            <a:endParaRPr lang="fr-CA" altLang="fr-FR" sz="1000" b="0"/>
          </a:p>
        </p:txBody>
      </p:sp>
      <p:sp>
        <p:nvSpPr>
          <p:cNvPr id="21" name="Rounded Rectangle 20"/>
          <p:cNvSpPr/>
          <p:nvPr/>
        </p:nvSpPr>
        <p:spPr>
          <a:xfrm>
            <a:off x="5867400" y="3868738"/>
            <a:ext cx="1831975" cy="1863725"/>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400" b="1" dirty="0">
                <a:solidFill>
                  <a:schemeClr val="tx1"/>
                </a:solidFill>
              </a:rPr>
              <a:t>Disconnected</a:t>
            </a:r>
            <a:endParaRPr lang="fr-CA" sz="1400" b="1" dirty="0">
              <a:solidFill>
                <a:schemeClr val="tx1"/>
              </a:solidFill>
            </a:endParaRPr>
          </a:p>
        </p:txBody>
      </p:sp>
      <p:cxnSp>
        <p:nvCxnSpPr>
          <p:cNvPr id="22" name="Straight Arrow Connector 21"/>
          <p:cNvCxnSpPr/>
          <p:nvPr/>
        </p:nvCxnSpPr>
        <p:spPr>
          <a:xfrm>
            <a:off x="4643438" y="4284663"/>
            <a:ext cx="1223962" cy="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24" name="Straight Arrow Connector 23"/>
          <p:cNvCxnSpPr/>
          <p:nvPr/>
        </p:nvCxnSpPr>
        <p:spPr>
          <a:xfrm flipH="1">
            <a:off x="4643438" y="5229225"/>
            <a:ext cx="1223962" cy="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28691" name="TextBox 26"/>
          <p:cNvSpPr txBox="1">
            <a:spLocks noChangeArrowheads="1"/>
          </p:cNvSpPr>
          <p:nvPr/>
        </p:nvSpPr>
        <p:spPr bwMode="auto">
          <a:xfrm>
            <a:off x="4860925" y="4953000"/>
            <a:ext cx="790575"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000" b="0"/>
              <a:t>connect</a:t>
            </a:r>
            <a:endParaRPr lang="fr-CA" altLang="fr-FR" sz="1000" b="0"/>
          </a:p>
        </p:txBody>
      </p:sp>
      <p:sp>
        <p:nvSpPr>
          <p:cNvPr id="29" name="Oval 28"/>
          <p:cNvSpPr/>
          <p:nvPr/>
        </p:nvSpPr>
        <p:spPr>
          <a:xfrm>
            <a:off x="6948488" y="3282950"/>
            <a:ext cx="287337" cy="2921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30" name="Oval 29"/>
          <p:cNvSpPr/>
          <p:nvPr/>
        </p:nvSpPr>
        <p:spPr>
          <a:xfrm>
            <a:off x="4338638" y="3927475"/>
            <a:ext cx="180975" cy="17938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cxnSp>
        <p:nvCxnSpPr>
          <p:cNvPr id="31" name="Straight Arrow Connector 30"/>
          <p:cNvCxnSpPr>
            <a:stCxn id="29" idx="4"/>
          </p:cNvCxnSpPr>
          <p:nvPr/>
        </p:nvCxnSpPr>
        <p:spPr>
          <a:xfrm>
            <a:off x="7092950" y="3575050"/>
            <a:ext cx="0" cy="293688"/>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37" name="Oval 36"/>
          <p:cNvSpPr/>
          <p:nvPr/>
        </p:nvSpPr>
        <p:spPr>
          <a:xfrm>
            <a:off x="7092950" y="6376988"/>
            <a:ext cx="287338" cy="29210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38" name="Oval 37"/>
          <p:cNvSpPr/>
          <p:nvPr/>
        </p:nvSpPr>
        <p:spPr>
          <a:xfrm>
            <a:off x="7146925" y="6432550"/>
            <a:ext cx="179388" cy="18097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cxnSp>
        <p:nvCxnSpPr>
          <p:cNvPr id="39" name="Straight Arrow Connector 38"/>
          <p:cNvCxnSpPr/>
          <p:nvPr/>
        </p:nvCxnSpPr>
        <p:spPr>
          <a:xfrm>
            <a:off x="7235825" y="5734050"/>
            <a:ext cx="0" cy="642938"/>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28698" name="TextBox 41"/>
          <p:cNvSpPr txBox="1">
            <a:spLocks noChangeArrowheads="1"/>
          </p:cNvSpPr>
          <p:nvPr/>
        </p:nvSpPr>
        <p:spPr bwMode="auto">
          <a:xfrm>
            <a:off x="6764338" y="5949950"/>
            <a:ext cx="1047750" cy="2460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000" b="0"/>
              <a:t>closeSession</a:t>
            </a:r>
            <a:endParaRPr lang="fr-CA" altLang="fr-FR" sz="1000" b="0"/>
          </a:p>
        </p:txBody>
      </p:sp>
      <p:sp>
        <p:nvSpPr>
          <p:cNvPr id="45" name="Oval 44"/>
          <p:cNvSpPr/>
          <p:nvPr/>
        </p:nvSpPr>
        <p:spPr>
          <a:xfrm>
            <a:off x="900113" y="3297238"/>
            <a:ext cx="287337" cy="2921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cxnSp>
        <p:nvCxnSpPr>
          <p:cNvPr id="46" name="Straight Arrow Connector 45"/>
          <p:cNvCxnSpPr>
            <a:stCxn id="45" idx="5"/>
          </p:cNvCxnSpPr>
          <p:nvPr/>
        </p:nvCxnSpPr>
        <p:spPr>
          <a:xfrm>
            <a:off x="1146175" y="3548063"/>
            <a:ext cx="153988" cy="320675"/>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65143"/>
      </p:ext>
    </p:extLst>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Compound States Example</a:t>
            </a:r>
            <a:endParaRPr lang="en-CA" dirty="0"/>
          </a:p>
        </p:txBody>
      </p:sp>
      <p:pic>
        <p:nvPicPr>
          <p:cNvPr id="29701" name="Picture 3"/>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700338" y="1268413"/>
            <a:ext cx="4676775" cy="4953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4247062205"/>
      </p:ext>
    </p:extLst>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a:t>Compound States Example</a:t>
            </a:r>
          </a:p>
        </p:txBody>
      </p:sp>
      <p:sp>
        <p:nvSpPr>
          <p:cNvPr id="30723" name="Content Placeholder 2"/>
          <p:cNvSpPr>
            <a:spLocks noGrp="1"/>
          </p:cNvSpPr>
          <p:nvPr>
            <p:ph idx="1"/>
          </p:nvPr>
        </p:nvSpPr>
        <p:spPr/>
        <p:txBody>
          <a:bodyPr/>
          <a:lstStyle/>
          <a:p>
            <a:r>
              <a:rPr lang="en-CA" altLang="fr-FR" smtClean="0"/>
              <a:t>Same example, with an alternative notation</a:t>
            </a:r>
          </a:p>
          <a:p>
            <a:pPr lvl="1"/>
            <a:r>
              <a:rPr lang="en-CA" altLang="fr-FR" smtClean="0"/>
              <a:t>The link symbol in the “Check Pin” state indicates that the details of the sub-machine associated with “Check Pin” are specified in an another state machine</a:t>
            </a:r>
          </a:p>
        </p:txBody>
      </p:sp>
      <p:pic>
        <p:nvPicPr>
          <p:cNvPr id="30726" name="Picture 2"/>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276600" y="3068638"/>
            <a:ext cx="3751263" cy="36734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993614023"/>
      </p:ext>
    </p:extLst>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Alternative Entry Points</a:t>
            </a:r>
            <a:endParaRPr lang="en-CA" dirty="0"/>
          </a:p>
        </p:txBody>
      </p:sp>
      <p:sp>
        <p:nvSpPr>
          <p:cNvPr id="31747" name="Content Placeholder 2"/>
          <p:cNvSpPr>
            <a:spLocks noGrp="1"/>
          </p:cNvSpPr>
          <p:nvPr>
            <p:ph idx="1"/>
          </p:nvPr>
        </p:nvSpPr>
        <p:spPr/>
        <p:txBody>
          <a:bodyPr/>
          <a:lstStyle/>
          <a:p>
            <a:r>
              <a:rPr lang="en-CA" altLang="fr-FR" smtClean="0"/>
              <a:t>Sometimes, in a sub-machine, we do not want to start the execution from the initial state</a:t>
            </a:r>
          </a:p>
          <a:p>
            <a:pPr lvl="1"/>
            <a:r>
              <a:rPr lang="en-CA" altLang="fr-FR" smtClean="0"/>
              <a:t>We want to start the execution from a “name alternative entry point”</a:t>
            </a:r>
          </a:p>
        </p:txBody>
      </p:sp>
      <p:sp>
        <p:nvSpPr>
          <p:cNvPr id="3" name="Rounded Rectangle 2"/>
          <p:cNvSpPr/>
          <p:nvPr/>
        </p:nvSpPr>
        <p:spPr>
          <a:xfrm>
            <a:off x="1979613" y="3213100"/>
            <a:ext cx="5472112" cy="3095625"/>
          </a:xfrm>
          <a:prstGeom prst="roundRect">
            <a:avLst/>
          </a:prstGeom>
          <a:solidFill>
            <a:srgbClr val="FFF9E1"/>
          </a:solidFill>
        </p:spPr>
        <p:style>
          <a:lnRef idx="2">
            <a:schemeClr val="accent1">
              <a:shade val="50000"/>
            </a:schemeClr>
          </a:lnRef>
          <a:fillRef idx="1">
            <a:schemeClr val="accent1"/>
          </a:fillRef>
          <a:effectRef idx="0">
            <a:schemeClr val="accent1"/>
          </a:effectRef>
          <a:fontRef idx="minor">
            <a:schemeClr val="lt1"/>
          </a:fontRef>
        </p:style>
        <p:txBody>
          <a:bodyPr/>
          <a:lstStyle/>
          <a:p>
            <a:pPr algn="ctr">
              <a:defRPr/>
            </a:pPr>
            <a:r>
              <a:rPr lang="en-CA" sz="1400" b="1" dirty="0" err="1">
                <a:solidFill>
                  <a:schemeClr val="tx1"/>
                </a:solidFill>
              </a:rPr>
              <a:t>PerformActivity</a:t>
            </a:r>
            <a:endParaRPr lang="fr-CA" sz="1400" b="1" dirty="0">
              <a:solidFill>
                <a:schemeClr val="tx1"/>
              </a:solidFill>
            </a:endParaRPr>
          </a:p>
        </p:txBody>
      </p:sp>
      <p:pic>
        <p:nvPicPr>
          <p:cNvPr id="31751" name="Picture 2"/>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484438" y="3752850"/>
            <a:ext cx="4205287" cy="27717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903951554"/>
      </p:ext>
    </p:extLst>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a:t>Alternative Entry Points</a:t>
            </a:r>
          </a:p>
        </p:txBody>
      </p:sp>
      <p:sp>
        <p:nvSpPr>
          <p:cNvPr id="32771" name="Content Placeholder 2"/>
          <p:cNvSpPr>
            <a:spLocks noGrp="1"/>
          </p:cNvSpPr>
          <p:nvPr>
            <p:ph idx="1"/>
          </p:nvPr>
        </p:nvSpPr>
        <p:spPr/>
        <p:txBody>
          <a:bodyPr/>
          <a:lstStyle/>
          <a:p>
            <a:r>
              <a:rPr lang="en-CA" altLang="fr-FR" smtClean="0"/>
              <a:t>Here’s the same system, from a higher level</a:t>
            </a:r>
          </a:p>
          <a:p>
            <a:pPr lvl="1"/>
            <a:r>
              <a:rPr lang="en-CA" altLang="fr-FR" smtClean="0"/>
              <a:t>Transition from the “No Already Initialized” state leads to the standard initial state in the sub-machine</a:t>
            </a:r>
          </a:p>
          <a:p>
            <a:pPr lvl="1"/>
            <a:r>
              <a:rPr lang="en-CA" altLang="fr-FR" smtClean="0"/>
              <a:t>Transition from the “Already Initialized” state is connected to the named alternative entry point “Skip Initializing”</a:t>
            </a:r>
          </a:p>
          <a:p>
            <a:endParaRPr lang="en-CA" altLang="fr-FR" smtClean="0"/>
          </a:p>
        </p:txBody>
      </p:sp>
      <p:pic>
        <p:nvPicPr>
          <p:cNvPr id="3277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95513" y="3557588"/>
            <a:ext cx="4537075" cy="248126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060342319"/>
      </p:ext>
    </p:extLst>
  </p:cSld>
  <p:clrMapOvr>
    <a:masterClrMapping/>
  </p:clrMapOvr>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Alternative Exit Points</a:t>
            </a:r>
            <a:endParaRPr lang="en-CA" dirty="0"/>
          </a:p>
        </p:txBody>
      </p:sp>
      <p:sp>
        <p:nvSpPr>
          <p:cNvPr id="33795" name="Content Placeholder 2"/>
          <p:cNvSpPr>
            <a:spLocks noGrp="1"/>
          </p:cNvSpPr>
          <p:nvPr>
            <p:ph idx="1"/>
          </p:nvPr>
        </p:nvSpPr>
        <p:spPr/>
        <p:txBody>
          <a:bodyPr/>
          <a:lstStyle/>
          <a:p>
            <a:r>
              <a:rPr lang="en-CA" altLang="fr-FR" smtClean="0"/>
              <a:t>It is also possible to have alternative exit points for a compound state</a:t>
            </a:r>
          </a:p>
          <a:p>
            <a:pPr lvl="1"/>
            <a:r>
              <a:rPr lang="en-CA" altLang="fr-FR" smtClean="0"/>
              <a:t>Transition from “Processing Instructions” state takes the regular exit</a:t>
            </a:r>
          </a:p>
          <a:p>
            <a:pPr lvl="1"/>
            <a:r>
              <a:rPr lang="en-CA" altLang="fr-FR" smtClean="0"/>
              <a:t>Transition from the “Reading Instructions” state takes an "alternative named exit point</a:t>
            </a:r>
          </a:p>
        </p:txBody>
      </p:sp>
      <p:pic>
        <p:nvPicPr>
          <p:cNvPr id="33798" name="Picture 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2988" y="3911600"/>
            <a:ext cx="5689600" cy="2424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921925670"/>
      </p:ext>
    </p:extLst>
  </p:cSld>
  <p:clrMapOvr>
    <a:masterClrMapping/>
  </p:clrMapOvr>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Use Case – Validate PIN (1)</a:t>
            </a:r>
            <a:endParaRPr lang="en-CA" dirty="0"/>
          </a:p>
        </p:txBody>
      </p:sp>
      <p:sp>
        <p:nvSpPr>
          <p:cNvPr id="34819" name="Content Placeholder 2"/>
          <p:cNvSpPr>
            <a:spLocks noGrp="1"/>
          </p:cNvSpPr>
          <p:nvPr>
            <p:ph idx="1"/>
          </p:nvPr>
        </p:nvSpPr>
        <p:spPr>
          <a:xfrm>
            <a:off x="457200" y="1447800"/>
            <a:ext cx="7620000" cy="4876800"/>
          </a:xfrm>
        </p:spPr>
        <p:txBody>
          <a:bodyPr/>
          <a:lstStyle/>
          <a:p>
            <a:r>
              <a:rPr lang="en-CA" altLang="fr-FR" sz="2400" smtClean="0"/>
              <a:t>Use case name:</a:t>
            </a:r>
            <a:r>
              <a:rPr lang="en-CA" altLang="fr-FR" sz="2400" b="0" smtClean="0"/>
              <a:t> Validate PIN</a:t>
            </a:r>
          </a:p>
          <a:p>
            <a:endParaRPr lang="en-CA" altLang="fr-FR" sz="2400" b="0" smtClean="0"/>
          </a:p>
          <a:p>
            <a:r>
              <a:rPr lang="en-CA" altLang="fr-FR" sz="2400" smtClean="0"/>
              <a:t>Summary:</a:t>
            </a:r>
            <a:r>
              <a:rPr lang="en-CA" altLang="fr-FR" sz="2400" b="0" smtClean="0"/>
              <a:t> System validates customer PIN</a:t>
            </a:r>
          </a:p>
          <a:p>
            <a:endParaRPr lang="en-CA" altLang="fr-FR" sz="2400" b="0" smtClean="0"/>
          </a:p>
          <a:p>
            <a:r>
              <a:rPr lang="en-CA" altLang="fr-FR" sz="2400" smtClean="0"/>
              <a:t>Actor:</a:t>
            </a:r>
            <a:r>
              <a:rPr lang="en-CA" altLang="fr-FR" sz="2400" b="0" smtClean="0"/>
              <a:t> ATM Customer</a:t>
            </a:r>
          </a:p>
          <a:p>
            <a:endParaRPr lang="en-CA" altLang="fr-FR" sz="2400" b="0" smtClean="0"/>
          </a:p>
          <a:p>
            <a:r>
              <a:rPr lang="en-CA" altLang="fr-FR" sz="2400" smtClean="0"/>
              <a:t>Precondition:</a:t>
            </a:r>
            <a:r>
              <a:rPr lang="en-CA" altLang="fr-FR" sz="2400" b="0" smtClean="0"/>
              <a:t> ATM is idle, displaying a Welcome message.</a:t>
            </a:r>
          </a:p>
          <a:p>
            <a:endParaRPr lang="en-CA" altLang="fr-FR" smtClean="0"/>
          </a:p>
        </p:txBody>
      </p:sp>
    </p:spTree>
    <p:extLst>
      <p:ext uri="{BB962C8B-B14F-4D97-AF65-F5344CB8AC3E}">
        <p14:creationId xmlns:p14="http://schemas.microsoft.com/office/powerpoint/2010/main" val="1191719046"/>
      </p:ext>
    </p:extLst>
  </p:cSld>
  <p:clrMapOvr>
    <a:masterClrMapping/>
  </p:clrMapOvr>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a:t>Use Case – Validate PIN </a:t>
            </a:r>
            <a:r>
              <a:rPr lang="en-CA" dirty="0" smtClean="0"/>
              <a:t>(2)</a:t>
            </a:r>
            <a:endParaRPr lang="en-CA" dirty="0"/>
          </a:p>
        </p:txBody>
      </p:sp>
      <p:sp>
        <p:nvSpPr>
          <p:cNvPr id="3" name="Content Placeholder 2"/>
          <p:cNvSpPr>
            <a:spLocks noGrp="1"/>
          </p:cNvSpPr>
          <p:nvPr>
            <p:ph idx="1"/>
          </p:nvPr>
        </p:nvSpPr>
        <p:spPr>
          <a:xfrm>
            <a:off x="457200" y="1447800"/>
            <a:ext cx="7620000" cy="4876800"/>
          </a:xfrm>
        </p:spPr>
        <p:txBody>
          <a:bodyPr>
            <a:normAutofit lnSpcReduction="10000"/>
          </a:bodyPr>
          <a:lstStyle/>
          <a:p>
            <a:pPr>
              <a:defRPr/>
            </a:pPr>
            <a:r>
              <a:rPr lang="en-CA" dirty="0" smtClean="0"/>
              <a:t>Main sequence:</a:t>
            </a:r>
            <a:endParaRPr lang="en-CA" b="0" dirty="0" smtClean="0"/>
          </a:p>
          <a:p>
            <a:pPr marL="731837" lvl="1" indent="-457200">
              <a:buFont typeface="+mj-lt"/>
              <a:buAutoNum type="arabicPeriod"/>
              <a:defRPr/>
            </a:pPr>
            <a:r>
              <a:rPr lang="en-CA" dirty="0" smtClean="0"/>
              <a:t>Customer inserts the ATM card into the card reader.</a:t>
            </a:r>
          </a:p>
          <a:p>
            <a:pPr marL="731837" lvl="1" indent="-457200">
              <a:buFont typeface="+mj-lt"/>
              <a:buAutoNum type="arabicPeriod"/>
              <a:defRPr/>
            </a:pPr>
            <a:r>
              <a:rPr lang="en-CA" dirty="0" smtClean="0"/>
              <a:t>If system recognizes the card, it reads the card number.</a:t>
            </a:r>
          </a:p>
          <a:p>
            <a:pPr marL="731837" lvl="1" indent="-457200">
              <a:buFont typeface="+mj-lt"/>
              <a:buAutoNum type="arabicPeriod"/>
              <a:defRPr/>
            </a:pPr>
            <a:r>
              <a:rPr lang="en-CA" dirty="0" smtClean="0"/>
              <a:t>System prompts customer for PIN.</a:t>
            </a:r>
          </a:p>
          <a:p>
            <a:pPr marL="731837" lvl="1" indent="-457200">
              <a:buFont typeface="+mj-lt"/>
              <a:buAutoNum type="arabicPeriod"/>
              <a:defRPr/>
            </a:pPr>
            <a:r>
              <a:rPr lang="en-CA" dirty="0" smtClean="0"/>
              <a:t>Customer enters PIN.</a:t>
            </a:r>
          </a:p>
          <a:p>
            <a:pPr marL="731837" lvl="1" indent="-457200">
              <a:buFont typeface="+mj-lt"/>
              <a:buAutoNum type="arabicPeriod"/>
              <a:defRPr/>
            </a:pPr>
            <a:r>
              <a:rPr lang="en-CA" dirty="0" smtClean="0"/>
              <a:t>System checks the card's expiration date and whether the card has been reported as lost or stolen.</a:t>
            </a:r>
          </a:p>
          <a:p>
            <a:pPr marL="731837" lvl="1" indent="-457200">
              <a:buFont typeface="+mj-lt"/>
              <a:buAutoNum type="arabicPeriod"/>
              <a:defRPr/>
            </a:pPr>
            <a:r>
              <a:rPr lang="en-CA" dirty="0" smtClean="0"/>
              <a:t>If card is valid, system then checks whether the user-entered PIN matches the card PIN maintained by the system.</a:t>
            </a:r>
          </a:p>
          <a:p>
            <a:pPr marL="731837" lvl="1" indent="-457200">
              <a:buFont typeface="+mj-lt"/>
              <a:buAutoNum type="arabicPeriod"/>
              <a:defRPr/>
            </a:pPr>
            <a:r>
              <a:rPr lang="en-CA" dirty="0" smtClean="0"/>
              <a:t>If PIN numbers match, system checks what accounts are accessible with the ATM card.</a:t>
            </a:r>
          </a:p>
          <a:p>
            <a:pPr marL="731837" lvl="1" indent="-457200">
              <a:buFont typeface="+mj-lt"/>
              <a:buAutoNum type="arabicPeriod"/>
              <a:defRPr/>
            </a:pPr>
            <a:r>
              <a:rPr lang="en-CA" dirty="0" smtClean="0"/>
              <a:t>System displays customer accounts and prompts customer for transaction type: withdrawal, query, or transfer.</a:t>
            </a:r>
          </a:p>
          <a:p>
            <a:pPr>
              <a:defRPr/>
            </a:pPr>
            <a:endParaRPr lang="en-CA" dirty="0"/>
          </a:p>
        </p:txBody>
      </p:sp>
    </p:spTree>
    <p:extLst>
      <p:ext uri="{BB962C8B-B14F-4D97-AF65-F5344CB8AC3E}">
        <p14:creationId xmlns:p14="http://schemas.microsoft.com/office/powerpoint/2010/main" val="3497606686"/>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CA" dirty="0" smtClean="0"/>
              <a:t>Major Course Topics</a:t>
            </a:r>
            <a:endParaRPr lang="fr-CA" dirty="0"/>
          </a:p>
        </p:txBody>
      </p:sp>
      <p:sp>
        <p:nvSpPr>
          <p:cNvPr id="17411" name="Content Placeholder 2"/>
          <p:cNvSpPr>
            <a:spLocks noGrp="1"/>
          </p:cNvSpPr>
          <p:nvPr>
            <p:ph idx="1"/>
          </p:nvPr>
        </p:nvSpPr>
        <p:spPr/>
        <p:txBody>
          <a:bodyPr/>
          <a:lstStyle/>
          <a:p>
            <a:r>
              <a:rPr lang="en-CA" altLang="fr-FR" dirty="0" smtClean="0"/>
              <a:t>Chapter 3: Concurrency </a:t>
            </a:r>
            <a:endParaRPr lang="fr-CA" altLang="fr-FR" dirty="0" smtClean="0"/>
          </a:p>
          <a:p>
            <a:pPr lvl="1"/>
            <a:r>
              <a:rPr lang="en-CA" altLang="fr-FR" dirty="0" smtClean="0"/>
              <a:t>Logical and physical concurrency</a:t>
            </a:r>
            <a:endParaRPr lang="fr-CA" altLang="fr-FR" dirty="0" smtClean="0"/>
          </a:p>
          <a:p>
            <a:pPr lvl="1"/>
            <a:r>
              <a:rPr lang="en-CA" altLang="fr-FR" dirty="0" smtClean="0"/>
              <a:t>Process scheduling</a:t>
            </a:r>
            <a:endParaRPr lang="fr-CA" altLang="fr-FR" dirty="0" smtClean="0"/>
          </a:p>
          <a:p>
            <a:pPr lvl="1"/>
            <a:r>
              <a:rPr lang="en-CA" altLang="fr-FR" dirty="0" smtClean="0"/>
              <a:t>Mutual exclusion for access to shared resources</a:t>
            </a:r>
            <a:endParaRPr lang="fr-CA" altLang="fr-FR" dirty="0" smtClean="0"/>
          </a:p>
          <a:p>
            <a:pPr lvl="1"/>
            <a:r>
              <a:rPr lang="en-CA" altLang="fr-FR" dirty="0" smtClean="0"/>
              <a:t>Concurrency and Java programing</a:t>
            </a:r>
            <a:endParaRPr lang="fr-CA" altLang="fr-FR" dirty="0" smtClean="0"/>
          </a:p>
          <a:p>
            <a:pPr lvl="1"/>
            <a:r>
              <a:rPr lang="en-CA" altLang="fr-FR" dirty="0" smtClean="0"/>
              <a:t>Design patterns and performance considerations</a:t>
            </a:r>
            <a:endParaRPr lang="fr-CA" altLang="fr-FR" dirty="0" smtClean="0"/>
          </a:p>
          <a:p>
            <a:endParaRPr lang="fr-CA" altLang="fr-FR" dirty="0" smtClean="0"/>
          </a:p>
        </p:txBody>
      </p:sp>
      <p:sp>
        <p:nvSpPr>
          <p:cNvPr id="5" name="Slide Number Placeholder 4"/>
          <p:cNvSpPr>
            <a:spLocks noGrp="1"/>
          </p:cNvSpPr>
          <p:nvPr>
            <p:ph type="sldNum" sz="quarter" idx="11"/>
          </p:nvPr>
        </p:nvSpPr>
        <p:spPr/>
        <p:txBody>
          <a:bodyPr/>
          <a:lstStyle/>
          <a:p>
            <a:pPr>
              <a:defRPr/>
            </a:pPr>
            <a:fld id="{DC563831-073D-43A4-875A-4D5DAB7DBFA7}" type="slidenum">
              <a:rPr lang="fr-CA" smtClean="0">
                <a:solidFill>
                  <a:srgbClr val="000000">
                    <a:tint val="75000"/>
                  </a:srgbClr>
                </a:solidFill>
              </a:rPr>
              <a:pPr>
                <a:defRPr/>
              </a:pPr>
              <a:t>11</a:t>
            </a:fld>
            <a:endParaRPr lang="fr-CA">
              <a:solidFill>
                <a:srgbClr val="000000">
                  <a:tint val="75000"/>
                </a:srgbClr>
              </a:solidFill>
            </a:endParaRPr>
          </a:p>
        </p:txBody>
      </p:sp>
    </p:spTree>
    <p:extLst>
      <p:ext uri="{BB962C8B-B14F-4D97-AF65-F5344CB8AC3E}">
        <p14:creationId xmlns:p14="http://schemas.microsoft.com/office/powerpoint/2010/main" val="4067640147"/>
      </p:ext>
    </p:extLst>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a:t>Use Case – Validate PIN </a:t>
            </a:r>
            <a:r>
              <a:rPr lang="en-CA" dirty="0" smtClean="0"/>
              <a:t>(3)</a:t>
            </a:r>
            <a:endParaRPr lang="en-CA" dirty="0"/>
          </a:p>
        </p:txBody>
      </p:sp>
      <p:sp>
        <p:nvSpPr>
          <p:cNvPr id="3" name="Content Placeholder 2"/>
          <p:cNvSpPr>
            <a:spLocks noGrp="1"/>
          </p:cNvSpPr>
          <p:nvPr>
            <p:ph idx="1"/>
          </p:nvPr>
        </p:nvSpPr>
        <p:spPr>
          <a:xfrm>
            <a:off x="457200" y="1447800"/>
            <a:ext cx="7620000" cy="4876800"/>
          </a:xfrm>
        </p:spPr>
        <p:txBody>
          <a:bodyPr>
            <a:normAutofit fontScale="92500" lnSpcReduction="10000"/>
          </a:bodyPr>
          <a:lstStyle/>
          <a:p>
            <a:pPr>
              <a:defRPr/>
            </a:pPr>
            <a:r>
              <a:rPr lang="en-CA" dirty="0" smtClean="0"/>
              <a:t>Alternative sequences:</a:t>
            </a:r>
            <a:endParaRPr lang="en-CA" b="0" dirty="0" smtClean="0"/>
          </a:p>
          <a:p>
            <a:pPr>
              <a:defRPr/>
            </a:pPr>
            <a:r>
              <a:rPr lang="en-CA" dirty="0" smtClean="0"/>
              <a:t>Step 2:</a:t>
            </a:r>
            <a:r>
              <a:rPr lang="en-CA" b="0" dirty="0" smtClean="0"/>
              <a:t> If the system does not recognize the card, the system ejects the card.</a:t>
            </a:r>
          </a:p>
          <a:p>
            <a:pPr>
              <a:defRPr/>
            </a:pPr>
            <a:r>
              <a:rPr lang="en-CA" dirty="0" smtClean="0"/>
              <a:t>Step 5:</a:t>
            </a:r>
            <a:r>
              <a:rPr lang="en-CA" b="0" dirty="0" smtClean="0"/>
              <a:t> If the system determines that the card date has expired, the system confiscates the card.</a:t>
            </a:r>
          </a:p>
          <a:p>
            <a:pPr>
              <a:defRPr/>
            </a:pPr>
            <a:r>
              <a:rPr lang="en-CA" dirty="0" smtClean="0"/>
              <a:t>Step 5:</a:t>
            </a:r>
            <a:r>
              <a:rPr lang="en-CA" b="0" dirty="0" smtClean="0"/>
              <a:t> If the system determines that the card has been reported lost or stolen, the system confiscates the card.</a:t>
            </a:r>
          </a:p>
          <a:p>
            <a:pPr>
              <a:defRPr/>
            </a:pPr>
            <a:r>
              <a:rPr lang="en-CA" dirty="0" smtClean="0"/>
              <a:t>Step 7:</a:t>
            </a:r>
            <a:r>
              <a:rPr lang="en-CA" b="0" dirty="0" smtClean="0"/>
              <a:t> If the customer-entered PIN does not match the PIN number for this card, the system re-prompts for the PIN.</a:t>
            </a:r>
          </a:p>
          <a:p>
            <a:pPr>
              <a:defRPr/>
            </a:pPr>
            <a:r>
              <a:rPr lang="en-CA" dirty="0" smtClean="0"/>
              <a:t>Step 7:</a:t>
            </a:r>
            <a:r>
              <a:rPr lang="en-CA" b="0" dirty="0" smtClean="0"/>
              <a:t> If the customer enters the incorrect PIN three times, the system confiscates the card.</a:t>
            </a:r>
          </a:p>
          <a:p>
            <a:pPr>
              <a:defRPr/>
            </a:pPr>
            <a:r>
              <a:rPr lang="en-CA" dirty="0" smtClean="0"/>
              <a:t>Steps 4-8:</a:t>
            </a:r>
            <a:r>
              <a:rPr lang="en-CA" b="0" dirty="0" smtClean="0"/>
              <a:t> If the customer enters Cancel, the system cancels the transaction and ejects the card.</a:t>
            </a:r>
          </a:p>
          <a:p>
            <a:pPr>
              <a:defRPr/>
            </a:pPr>
            <a:r>
              <a:rPr lang="en-CA" dirty="0" err="1" smtClean="0"/>
              <a:t>Postcondition</a:t>
            </a:r>
            <a:r>
              <a:rPr lang="en-CA" dirty="0" smtClean="0"/>
              <a:t>:</a:t>
            </a:r>
            <a:r>
              <a:rPr lang="en-CA" b="0" dirty="0" smtClean="0"/>
              <a:t> Customer PIN has been validated.</a:t>
            </a:r>
          </a:p>
          <a:p>
            <a:pPr>
              <a:defRPr/>
            </a:pPr>
            <a:endParaRPr lang="en-CA" dirty="0"/>
          </a:p>
        </p:txBody>
      </p:sp>
    </p:spTree>
    <p:extLst>
      <p:ext uri="{BB962C8B-B14F-4D97-AF65-F5344CB8AC3E}">
        <p14:creationId xmlns:p14="http://schemas.microsoft.com/office/powerpoint/2010/main" val="535033590"/>
      </p:ext>
    </p:extLst>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a:t>ATM Machine Example</a:t>
            </a:r>
          </a:p>
        </p:txBody>
      </p:sp>
      <p:sp>
        <p:nvSpPr>
          <p:cNvPr id="37893" name="Content Placeholder 2"/>
          <p:cNvSpPr txBox="1">
            <a:spLocks/>
          </p:cNvSpPr>
          <p:nvPr/>
        </p:nvSpPr>
        <p:spPr bwMode="auto">
          <a:xfrm>
            <a:off x="457200" y="1752600"/>
            <a:ext cx="76200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r>
              <a:rPr lang="en-CA" altLang="fr-FR"/>
              <a:t>Validate PIN:</a:t>
            </a:r>
          </a:p>
        </p:txBody>
      </p:sp>
      <p:pic>
        <p:nvPicPr>
          <p:cNvPr id="37894" name="Picture 12"/>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268538" y="1916113"/>
            <a:ext cx="5688012" cy="45339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4284990310"/>
      </p:ext>
    </p:extLst>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ATM Machine </a:t>
            </a:r>
            <a:r>
              <a:rPr lang="en-CA" dirty="0"/>
              <a:t>Example</a:t>
            </a:r>
          </a:p>
        </p:txBody>
      </p:sp>
      <p:pic>
        <p:nvPicPr>
          <p:cNvPr id="38917" name="Picture 2"/>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692275" y="1916113"/>
            <a:ext cx="5111750" cy="45974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8918" name="Content Placeholder 2"/>
          <p:cNvSpPr txBox="1">
            <a:spLocks/>
          </p:cNvSpPr>
          <p:nvPr/>
        </p:nvSpPr>
        <p:spPr bwMode="auto">
          <a:xfrm>
            <a:off x="457200" y="1752600"/>
            <a:ext cx="76200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r>
              <a:rPr lang="en-CA" altLang="fr-FR"/>
              <a:t>Funds withdrawal:</a:t>
            </a:r>
          </a:p>
        </p:txBody>
      </p:sp>
    </p:spTree>
    <p:extLst>
      <p:ext uri="{BB962C8B-B14F-4D97-AF65-F5344CB8AC3E}">
        <p14:creationId xmlns:p14="http://schemas.microsoft.com/office/powerpoint/2010/main" val="1982029823"/>
      </p:ext>
    </p:extLst>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457200" y="228600"/>
            <a:ext cx="7772400" cy="3200400"/>
          </a:xfrm>
        </p:spPr>
        <p:txBody>
          <a:bodyPr/>
          <a:lstStyle/>
          <a:p>
            <a:pPr>
              <a:defRPr/>
            </a:pPr>
            <a:r>
              <a:rPr lang="en-CA" dirty="0" smtClean="0"/>
              <a:t>Section 4</a:t>
            </a:r>
            <a:endParaRPr lang="en-CA" dirty="0"/>
          </a:p>
        </p:txBody>
      </p:sp>
      <p:sp>
        <p:nvSpPr>
          <p:cNvPr id="3" name="Subtitle 2"/>
          <p:cNvSpPr>
            <a:spLocks noGrp="1"/>
          </p:cNvSpPr>
          <p:nvPr>
            <p:ph type="subTitle" idx="1"/>
          </p:nvPr>
        </p:nvSpPr>
        <p:spPr/>
        <p:txBody>
          <a:bodyPr/>
          <a:lstStyle/>
          <a:p>
            <a:pPr>
              <a:defRPr/>
            </a:pPr>
            <a:r>
              <a:rPr lang="en-CA" dirty="0" smtClean="0"/>
              <a:t>Behavioral Modeling</a:t>
            </a:r>
            <a:endParaRPr lang="en-CA" dirty="0"/>
          </a:p>
        </p:txBody>
      </p:sp>
    </p:spTree>
    <p:extLst>
      <p:ext uri="{BB962C8B-B14F-4D97-AF65-F5344CB8AC3E}">
        <p14:creationId xmlns:p14="http://schemas.microsoft.com/office/powerpoint/2010/main" val="3573504392"/>
      </p:ext>
    </p:extLst>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Topics</a:t>
            </a:r>
            <a:endParaRPr lang="en-CA" dirty="0"/>
          </a:p>
        </p:txBody>
      </p:sp>
      <p:sp>
        <p:nvSpPr>
          <p:cNvPr id="14339" name="Content Placeholder 2"/>
          <p:cNvSpPr>
            <a:spLocks noGrp="1"/>
          </p:cNvSpPr>
          <p:nvPr>
            <p:ph idx="1"/>
          </p:nvPr>
        </p:nvSpPr>
        <p:spPr/>
        <p:txBody>
          <a:bodyPr/>
          <a:lstStyle/>
          <a:p>
            <a:r>
              <a:rPr lang="en-CA" altLang="fr-FR" smtClean="0"/>
              <a:t>We will continue to talk about UML State Machine</a:t>
            </a:r>
          </a:p>
          <a:p>
            <a:endParaRPr lang="en-CA" altLang="fr-FR" smtClean="0"/>
          </a:p>
          <a:p>
            <a:r>
              <a:rPr lang="en-CA" altLang="fr-FR" smtClean="0"/>
              <a:t>We will go through a complete example of a simple software construction case study with emphasis on UML State Machines</a:t>
            </a:r>
          </a:p>
          <a:p>
            <a:endParaRPr lang="en-CA" altLang="fr-FR" smtClean="0"/>
          </a:p>
          <a:p>
            <a:r>
              <a:rPr lang="en-CA" altLang="fr-FR" smtClean="0"/>
              <a:t>End this section with some final words of wisdom!</a:t>
            </a:r>
          </a:p>
        </p:txBody>
      </p:sp>
    </p:spTree>
    <p:extLst>
      <p:ext uri="{BB962C8B-B14F-4D97-AF65-F5344CB8AC3E}">
        <p14:creationId xmlns:p14="http://schemas.microsoft.com/office/powerpoint/2010/main" val="3846672829"/>
      </p:ext>
    </p:extLst>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Last Lecture</a:t>
            </a:r>
            <a:endParaRPr lang="fr-CA" dirty="0"/>
          </a:p>
        </p:txBody>
      </p:sp>
      <p:sp>
        <p:nvSpPr>
          <p:cNvPr id="15363" name="Content Placeholder 2"/>
          <p:cNvSpPr>
            <a:spLocks noGrp="1"/>
          </p:cNvSpPr>
          <p:nvPr>
            <p:ph idx="1"/>
          </p:nvPr>
        </p:nvSpPr>
        <p:spPr/>
        <p:txBody>
          <a:bodyPr/>
          <a:lstStyle/>
          <a:p>
            <a:r>
              <a:rPr lang="en-CA" altLang="fr-FR" smtClean="0"/>
              <a:t>We have talked about UML State Machines</a:t>
            </a:r>
          </a:p>
          <a:p>
            <a:pPr lvl="1"/>
            <a:r>
              <a:rPr lang="en-CA" altLang="fr-FR" smtClean="0"/>
              <a:t>States and transitions</a:t>
            </a:r>
          </a:p>
          <a:p>
            <a:pPr lvl="1"/>
            <a:r>
              <a:rPr lang="en-CA" altLang="fr-FR" smtClean="0"/>
              <a:t>State effects</a:t>
            </a:r>
          </a:p>
          <a:p>
            <a:pPr lvl="1"/>
            <a:r>
              <a:rPr lang="en-CA" altLang="fr-FR" smtClean="0"/>
              <a:t>Self Transition</a:t>
            </a:r>
          </a:p>
          <a:p>
            <a:pPr lvl="1"/>
            <a:r>
              <a:rPr lang="en-CA" altLang="fr-FR" smtClean="0"/>
              <a:t>Decision pseudo-states</a:t>
            </a:r>
          </a:p>
          <a:p>
            <a:pPr lvl="1"/>
            <a:r>
              <a:rPr lang="en-CA" altLang="fr-FR" smtClean="0"/>
              <a:t>Compound states</a:t>
            </a:r>
          </a:p>
          <a:p>
            <a:pPr lvl="1"/>
            <a:r>
              <a:rPr lang="en-CA" altLang="fr-FR" smtClean="0"/>
              <a:t>Alternative entry and exit points</a:t>
            </a:r>
          </a:p>
          <a:p>
            <a:pPr lvl="1"/>
            <a:endParaRPr lang="en-CA" altLang="fr-FR" smtClean="0"/>
          </a:p>
          <a:p>
            <a:r>
              <a:rPr lang="en-CA" altLang="fr-FR" smtClean="0"/>
              <a:t>Today, we will tackle more advanced UML State Machines Concepts</a:t>
            </a:r>
            <a:endParaRPr lang="fr-CA" altLang="fr-FR" smtClean="0"/>
          </a:p>
        </p:txBody>
      </p:sp>
    </p:spTree>
    <p:extLst>
      <p:ext uri="{BB962C8B-B14F-4D97-AF65-F5344CB8AC3E}">
        <p14:creationId xmlns:p14="http://schemas.microsoft.com/office/powerpoint/2010/main" val="380765124"/>
      </p:ext>
    </p:extLst>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History States</a:t>
            </a:r>
            <a:endParaRPr lang="fr-CA" dirty="0"/>
          </a:p>
        </p:txBody>
      </p:sp>
      <p:sp>
        <p:nvSpPr>
          <p:cNvPr id="16387" name="Content Placeholder 2"/>
          <p:cNvSpPr>
            <a:spLocks noGrp="1"/>
          </p:cNvSpPr>
          <p:nvPr>
            <p:ph idx="1"/>
          </p:nvPr>
        </p:nvSpPr>
        <p:spPr/>
        <p:txBody>
          <a:bodyPr/>
          <a:lstStyle/>
          <a:p>
            <a:r>
              <a:rPr lang="en-CA" altLang="fr-FR" smtClean="0"/>
              <a:t>A state machine describes the dynamic aspects of a process whose current behavior depends on its past</a:t>
            </a:r>
          </a:p>
          <a:p>
            <a:r>
              <a:rPr lang="en-CA" altLang="fr-FR" smtClean="0"/>
              <a:t>A state machine in effect specifies the legal ordering of states a process may go through during its lifetime</a:t>
            </a:r>
          </a:p>
          <a:p>
            <a:r>
              <a:rPr lang="en-CA" altLang="fr-FR" smtClean="0"/>
              <a:t>When a transition enters a compound state, the action of the nested state machine starts over again at its initial state</a:t>
            </a:r>
          </a:p>
          <a:p>
            <a:pPr lvl="1"/>
            <a:r>
              <a:rPr lang="en-CA" altLang="fr-FR" smtClean="0"/>
              <a:t>Unless an alternative entry point is specified</a:t>
            </a:r>
          </a:p>
          <a:p>
            <a:pPr lvl="1"/>
            <a:endParaRPr lang="en-CA" altLang="fr-FR" smtClean="0"/>
          </a:p>
          <a:p>
            <a:r>
              <a:rPr lang="en-CA" altLang="fr-FR" smtClean="0"/>
              <a:t>There are times you'd like to model a process so that it remembers the last substate that was active prior to leaving the compound state</a:t>
            </a:r>
          </a:p>
        </p:txBody>
      </p:sp>
    </p:spTree>
    <p:extLst>
      <p:ext uri="{BB962C8B-B14F-4D97-AF65-F5344CB8AC3E}">
        <p14:creationId xmlns:p14="http://schemas.microsoft.com/office/powerpoint/2010/main" val="4004883856"/>
      </p:ext>
    </p:extLst>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History States</a:t>
            </a:r>
            <a:endParaRPr lang="fr-CA" dirty="0"/>
          </a:p>
        </p:txBody>
      </p:sp>
      <p:sp>
        <p:nvSpPr>
          <p:cNvPr id="17411" name="Content Placeholder 2"/>
          <p:cNvSpPr>
            <a:spLocks noGrp="1"/>
          </p:cNvSpPr>
          <p:nvPr>
            <p:ph idx="1"/>
          </p:nvPr>
        </p:nvSpPr>
        <p:spPr/>
        <p:txBody>
          <a:bodyPr/>
          <a:lstStyle/>
          <a:p>
            <a:r>
              <a:rPr lang="en-CA" altLang="fr-FR" smtClean="0"/>
              <a:t>Simple washing machine state diagram:</a:t>
            </a:r>
          </a:p>
          <a:p>
            <a:pPr lvl="1"/>
            <a:r>
              <a:rPr lang="en-CA" altLang="fr-FR" smtClean="0"/>
              <a:t>Power Cut event: transition to the “Power Off” state</a:t>
            </a:r>
          </a:p>
          <a:p>
            <a:pPr lvl="1"/>
            <a:r>
              <a:rPr lang="en-CA" altLang="fr-FR" smtClean="0"/>
              <a:t>Restore Power event: transition to the active state before the power was cut off to proceed in the cycle</a:t>
            </a:r>
            <a:endParaRPr lang="fr-CA" altLang="fr-FR" smtClean="0"/>
          </a:p>
        </p:txBody>
      </p:sp>
      <p:pic>
        <p:nvPicPr>
          <p:cNvPr id="1741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9750" y="3284538"/>
            <a:ext cx="7369175" cy="29098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405927566"/>
      </p:ext>
    </p:extLst>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Concurrent Regions</a:t>
            </a:r>
            <a:endParaRPr lang="fr-CA" dirty="0"/>
          </a:p>
        </p:txBody>
      </p:sp>
      <p:sp>
        <p:nvSpPr>
          <p:cNvPr id="18435" name="Content Placeholder 2"/>
          <p:cNvSpPr>
            <a:spLocks noGrp="1"/>
          </p:cNvSpPr>
          <p:nvPr>
            <p:ph idx="1"/>
          </p:nvPr>
        </p:nvSpPr>
        <p:spPr/>
        <p:txBody>
          <a:bodyPr/>
          <a:lstStyle/>
          <a:p>
            <a:r>
              <a:rPr lang="en-CA" altLang="fr-FR" smtClean="0"/>
              <a:t>Sequential sub state machines are the most common kind of sub machines</a:t>
            </a:r>
          </a:p>
          <a:p>
            <a:pPr lvl="1"/>
            <a:r>
              <a:rPr lang="en-CA" altLang="fr-FR" smtClean="0"/>
              <a:t>In certain modeling situations, concurrent sub machines might be needed (two or more sub state machines executing in parallel)</a:t>
            </a:r>
          </a:p>
          <a:p>
            <a:r>
              <a:rPr lang="en-CA" altLang="fr-FR" smtClean="0"/>
              <a:t>Brakes example:</a:t>
            </a:r>
          </a:p>
          <a:p>
            <a:endParaRPr lang="fr-CA" altLang="fr-FR" smtClean="0"/>
          </a:p>
        </p:txBody>
      </p:sp>
      <p:pic>
        <p:nvPicPr>
          <p:cNvPr id="18438" name="Picture 2"/>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908175" y="3644900"/>
            <a:ext cx="5416550" cy="23764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4117287667"/>
      </p:ext>
    </p:extLst>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Concurrent Regions</a:t>
            </a:r>
            <a:endParaRPr lang="fr-CA" dirty="0"/>
          </a:p>
        </p:txBody>
      </p:sp>
      <p:sp>
        <p:nvSpPr>
          <p:cNvPr id="19459" name="Content Placeholder 2"/>
          <p:cNvSpPr>
            <a:spLocks noGrp="1"/>
          </p:cNvSpPr>
          <p:nvPr>
            <p:ph idx="1"/>
          </p:nvPr>
        </p:nvSpPr>
        <p:spPr>
          <a:xfrm>
            <a:off x="457200" y="1752600"/>
            <a:ext cx="7620000" cy="812800"/>
          </a:xfrm>
        </p:spPr>
        <p:txBody>
          <a:bodyPr/>
          <a:lstStyle/>
          <a:p>
            <a:r>
              <a:rPr lang="en-CA" altLang="fr-FR" smtClean="0"/>
              <a:t>Example of modeling system maintenance using concurrent regions</a:t>
            </a:r>
            <a:endParaRPr lang="fr-CA" altLang="fr-FR" smtClean="0"/>
          </a:p>
        </p:txBody>
      </p:sp>
      <p:sp>
        <p:nvSpPr>
          <p:cNvPr id="6" name="Rounded Rectangle 5"/>
          <p:cNvSpPr/>
          <p:nvPr/>
        </p:nvSpPr>
        <p:spPr>
          <a:xfrm>
            <a:off x="827088" y="4257675"/>
            <a:ext cx="792162" cy="681038"/>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400" dirty="0">
                <a:solidFill>
                  <a:schemeClr val="tx1"/>
                </a:solidFill>
              </a:rPr>
              <a:t>Idle</a:t>
            </a:r>
            <a:endParaRPr lang="fr-CA" sz="1400" dirty="0">
              <a:solidFill>
                <a:schemeClr val="tx1"/>
              </a:solidFill>
            </a:endParaRPr>
          </a:p>
        </p:txBody>
      </p:sp>
      <p:sp>
        <p:nvSpPr>
          <p:cNvPr id="7" name="Rounded Rectangle 6"/>
          <p:cNvSpPr/>
          <p:nvPr/>
        </p:nvSpPr>
        <p:spPr>
          <a:xfrm>
            <a:off x="2949575" y="2708275"/>
            <a:ext cx="4143375" cy="3168650"/>
          </a:xfrm>
          <a:prstGeom prst="roundRect">
            <a:avLst/>
          </a:prstGeom>
          <a:ln w="38100">
            <a:tailEnd type="arrow"/>
          </a:ln>
        </p:spPr>
        <p:style>
          <a:lnRef idx="1">
            <a:schemeClr val="accent1"/>
          </a:lnRef>
          <a:fillRef idx="0">
            <a:schemeClr val="accent1"/>
          </a:fillRef>
          <a:effectRef idx="0">
            <a:schemeClr val="accent1"/>
          </a:effectRef>
          <a:fontRef idx="minor">
            <a:schemeClr val="tx1"/>
          </a:fontRef>
        </p:style>
        <p:txBody>
          <a:bodyPr/>
          <a:lstStyle/>
          <a:p>
            <a:pPr algn="ctr">
              <a:defRPr/>
            </a:pPr>
            <a:r>
              <a:rPr lang="en-CA" sz="1400" dirty="0"/>
              <a:t>Maintenance</a:t>
            </a:r>
            <a:endParaRPr lang="fr-CA" sz="1400" dirty="0"/>
          </a:p>
        </p:txBody>
      </p:sp>
      <p:sp>
        <p:nvSpPr>
          <p:cNvPr id="8" name="Rounded Rectangle 7"/>
          <p:cNvSpPr/>
          <p:nvPr/>
        </p:nvSpPr>
        <p:spPr>
          <a:xfrm>
            <a:off x="3454400" y="3716338"/>
            <a:ext cx="1044575" cy="612775"/>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400" dirty="0">
                <a:solidFill>
                  <a:schemeClr val="tx1"/>
                </a:solidFill>
              </a:rPr>
              <a:t>Testing devices</a:t>
            </a:r>
            <a:endParaRPr lang="fr-CA" sz="1400" dirty="0">
              <a:solidFill>
                <a:schemeClr val="tx1"/>
              </a:solidFill>
            </a:endParaRPr>
          </a:p>
        </p:txBody>
      </p:sp>
      <p:sp>
        <p:nvSpPr>
          <p:cNvPr id="9" name="Rounded Rectangle 8"/>
          <p:cNvSpPr/>
          <p:nvPr/>
        </p:nvSpPr>
        <p:spPr>
          <a:xfrm>
            <a:off x="5273675" y="3716338"/>
            <a:ext cx="1314450" cy="612775"/>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400" dirty="0">
                <a:solidFill>
                  <a:schemeClr val="tx1"/>
                </a:solidFill>
              </a:rPr>
              <a:t>Self diagnosing</a:t>
            </a:r>
            <a:endParaRPr lang="fr-CA" sz="1400" dirty="0">
              <a:solidFill>
                <a:schemeClr val="tx1"/>
              </a:solidFill>
            </a:endParaRPr>
          </a:p>
        </p:txBody>
      </p:sp>
      <p:sp>
        <p:nvSpPr>
          <p:cNvPr id="10" name="Rounded Rectangle 9"/>
          <p:cNvSpPr/>
          <p:nvPr/>
        </p:nvSpPr>
        <p:spPr>
          <a:xfrm>
            <a:off x="3454400" y="4905375"/>
            <a:ext cx="1044575" cy="611188"/>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400" dirty="0">
                <a:solidFill>
                  <a:schemeClr val="tx1"/>
                </a:solidFill>
              </a:rPr>
              <a:t>Waiting</a:t>
            </a:r>
            <a:endParaRPr lang="fr-CA" sz="1400" dirty="0">
              <a:solidFill>
                <a:schemeClr val="tx1"/>
              </a:solidFill>
            </a:endParaRPr>
          </a:p>
        </p:txBody>
      </p:sp>
      <p:sp>
        <p:nvSpPr>
          <p:cNvPr id="11" name="Rounded Rectangle 10"/>
          <p:cNvSpPr/>
          <p:nvPr/>
        </p:nvSpPr>
        <p:spPr>
          <a:xfrm>
            <a:off x="5273675" y="4905375"/>
            <a:ext cx="1314450" cy="611188"/>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400" dirty="0">
                <a:solidFill>
                  <a:schemeClr val="tx1"/>
                </a:solidFill>
              </a:rPr>
              <a:t>Processing Command</a:t>
            </a:r>
            <a:endParaRPr lang="fr-CA" sz="1400" dirty="0">
              <a:solidFill>
                <a:schemeClr val="tx1"/>
              </a:solidFill>
            </a:endParaRPr>
          </a:p>
        </p:txBody>
      </p:sp>
      <p:sp>
        <p:nvSpPr>
          <p:cNvPr id="13" name="Rounded Rectangle 12"/>
          <p:cNvSpPr/>
          <p:nvPr/>
        </p:nvSpPr>
        <p:spPr>
          <a:xfrm>
            <a:off x="2484438" y="3933825"/>
            <a:ext cx="142875" cy="1331913"/>
          </a:xfrm>
          <a:prstGeom prst="round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cxnSp>
        <p:nvCxnSpPr>
          <p:cNvPr id="15" name="Straight Arrow Connector 14"/>
          <p:cNvCxnSpPr>
            <a:stCxn id="6" idx="3"/>
            <a:endCxn id="13" idx="1"/>
          </p:cNvCxnSpPr>
          <p:nvPr/>
        </p:nvCxnSpPr>
        <p:spPr>
          <a:xfrm>
            <a:off x="1619250" y="4597400"/>
            <a:ext cx="865188" cy="1588"/>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cxnSp>
        <p:nvCxnSpPr>
          <p:cNvPr id="17" name="Straight Arrow Connector 16"/>
          <p:cNvCxnSpPr>
            <a:stCxn id="13" idx="3"/>
            <a:endCxn id="8" idx="1"/>
          </p:cNvCxnSpPr>
          <p:nvPr/>
        </p:nvCxnSpPr>
        <p:spPr>
          <a:xfrm flipV="1">
            <a:off x="2627313" y="4022725"/>
            <a:ext cx="827087" cy="576263"/>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cxnSp>
        <p:nvCxnSpPr>
          <p:cNvPr id="19" name="Straight Arrow Connector 18"/>
          <p:cNvCxnSpPr>
            <a:stCxn id="13" idx="3"/>
            <a:endCxn id="10" idx="1"/>
          </p:cNvCxnSpPr>
          <p:nvPr/>
        </p:nvCxnSpPr>
        <p:spPr>
          <a:xfrm>
            <a:off x="2627313" y="4598988"/>
            <a:ext cx="827087" cy="612775"/>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sp>
        <p:nvSpPr>
          <p:cNvPr id="21" name="Rounded Rectangle 20"/>
          <p:cNvSpPr/>
          <p:nvPr/>
        </p:nvSpPr>
        <p:spPr>
          <a:xfrm>
            <a:off x="7812088" y="3933825"/>
            <a:ext cx="144462" cy="1331913"/>
          </a:xfrm>
          <a:prstGeom prst="round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cxnSp>
        <p:nvCxnSpPr>
          <p:cNvPr id="22" name="Straight Arrow Connector 21"/>
          <p:cNvCxnSpPr>
            <a:stCxn id="9" idx="3"/>
            <a:endCxn id="21" idx="1"/>
          </p:cNvCxnSpPr>
          <p:nvPr/>
        </p:nvCxnSpPr>
        <p:spPr>
          <a:xfrm>
            <a:off x="6588125" y="4022725"/>
            <a:ext cx="1223963" cy="576263"/>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cxnSp>
        <p:nvCxnSpPr>
          <p:cNvPr id="25" name="Straight Arrow Connector 24"/>
          <p:cNvCxnSpPr>
            <a:stCxn id="11" idx="3"/>
            <a:endCxn id="21" idx="1"/>
          </p:cNvCxnSpPr>
          <p:nvPr/>
        </p:nvCxnSpPr>
        <p:spPr>
          <a:xfrm flipV="1">
            <a:off x="6588125" y="4598988"/>
            <a:ext cx="1223963" cy="612775"/>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sp>
        <p:nvSpPr>
          <p:cNvPr id="28" name="Oval 27"/>
          <p:cNvSpPr/>
          <p:nvPr/>
        </p:nvSpPr>
        <p:spPr>
          <a:xfrm>
            <a:off x="179388" y="4454525"/>
            <a:ext cx="288925" cy="28892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cxnSp>
        <p:nvCxnSpPr>
          <p:cNvPr id="29" name="Straight Arrow Connector 28"/>
          <p:cNvCxnSpPr>
            <a:stCxn id="28" idx="6"/>
            <a:endCxn id="6" idx="1"/>
          </p:cNvCxnSpPr>
          <p:nvPr/>
        </p:nvCxnSpPr>
        <p:spPr>
          <a:xfrm flipV="1">
            <a:off x="468313" y="4597400"/>
            <a:ext cx="358775" cy="1588"/>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grpSp>
        <p:nvGrpSpPr>
          <p:cNvPr id="19477" name="Group 34"/>
          <p:cNvGrpSpPr>
            <a:grpSpLocks/>
          </p:cNvGrpSpPr>
          <p:nvPr/>
        </p:nvGrpSpPr>
        <p:grpSpPr bwMode="auto">
          <a:xfrm>
            <a:off x="1085850" y="3309938"/>
            <a:ext cx="287338" cy="287337"/>
            <a:chOff x="647564" y="2732162"/>
            <a:chExt cx="288032" cy="288032"/>
          </a:xfrm>
        </p:grpSpPr>
        <p:sp>
          <p:nvSpPr>
            <p:cNvPr id="36" name="Oval 35"/>
            <p:cNvSpPr/>
            <p:nvPr/>
          </p:nvSpPr>
          <p:spPr>
            <a:xfrm>
              <a:off x="719175" y="2803772"/>
              <a:ext cx="144811" cy="1448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37" name="Oval 36"/>
            <p:cNvSpPr/>
            <p:nvPr/>
          </p:nvSpPr>
          <p:spPr>
            <a:xfrm>
              <a:off x="647564" y="2732162"/>
              <a:ext cx="288032" cy="288032"/>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grpSp>
      <p:cxnSp>
        <p:nvCxnSpPr>
          <p:cNvPr id="42" name="Straight Connector 41"/>
          <p:cNvCxnSpPr/>
          <p:nvPr/>
        </p:nvCxnSpPr>
        <p:spPr>
          <a:xfrm>
            <a:off x="2949575" y="3284538"/>
            <a:ext cx="4143375"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2949575" y="4437063"/>
            <a:ext cx="4143375"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19480" name="TextBox 45"/>
          <p:cNvSpPr txBox="1">
            <a:spLocks noChangeArrowheads="1"/>
          </p:cNvSpPr>
          <p:nvPr/>
        </p:nvSpPr>
        <p:spPr bwMode="auto">
          <a:xfrm>
            <a:off x="2955925" y="3292475"/>
            <a:ext cx="935038" cy="306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400" b="0"/>
              <a:t>Testing</a:t>
            </a:r>
            <a:endParaRPr lang="fr-CA" altLang="fr-FR" sz="1400" b="0"/>
          </a:p>
        </p:txBody>
      </p:sp>
      <p:sp>
        <p:nvSpPr>
          <p:cNvPr id="19481" name="TextBox 46"/>
          <p:cNvSpPr txBox="1">
            <a:spLocks noChangeArrowheads="1"/>
          </p:cNvSpPr>
          <p:nvPr/>
        </p:nvSpPr>
        <p:spPr bwMode="auto">
          <a:xfrm>
            <a:off x="2916238" y="4454525"/>
            <a:ext cx="12493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400" b="0"/>
              <a:t>Commanding</a:t>
            </a:r>
            <a:endParaRPr lang="fr-CA" altLang="fr-FR" sz="1400" b="0"/>
          </a:p>
        </p:txBody>
      </p:sp>
      <p:cxnSp>
        <p:nvCxnSpPr>
          <p:cNvPr id="48" name="Straight Arrow Connector 47"/>
          <p:cNvCxnSpPr>
            <a:stCxn id="8" idx="3"/>
            <a:endCxn id="9" idx="1"/>
          </p:cNvCxnSpPr>
          <p:nvPr/>
        </p:nvCxnSpPr>
        <p:spPr>
          <a:xfrm>
            <a:off x="4498975" y="4022725"/>
            <a:ext cx="774700" cy="0"/>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cxnSp>
        <p:nvCxnSpPr>
          <p:cNvPr id="51" name="Straight Arrow Connector 50"/>
          <p:cNvCxnSpPr>
            <a:stCxn id="10" idx="3"/>
            <a:endCxn id="11" idx="1"/>
          </p:cNvCxnSpPr>
          <p:nvPr/>
        </p:nvCxnSpPr>
        <p:spPr>
          <a:xfrm>
            <a:off x="4498975" y="5211763"/>
            <a:ext cx="774700" cy="0"/>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sp>
        <p:nvSpPr>
          <p:cNvPr id="19484" name="TextBox 55"/>
          <p:cNvSpPr txBox="1">
            <a:spLocks noChangeArrowheads="1"/>
          </p:cNvSpPr>
          <p:nvPr/>
        </p:nvSpPr>
        <p:spPr bwMode="auto">
          <a:xfrm>
            <a:off x="4340225" y="5300663"/>
            <a:ext cx="1095375"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sz="1100" b="0"/>
              <a:t>command</a:t>
            </a:r>
            <a:endParaRPr lang="fr-CA" altLang="fr-FR" sz="1100" b="0"/>
          </a:p>
        </p:txBody>
      </p:sp>
      <p:sp>
        <p:nvSpPr>
          <p:cNvPr id="58" name="Freeform 57"/>
          <p:cNvSpPr/>
          <p:nvPr/>
        </p:nvSpPr>
        <p:spPr>
          <a:xfrm>
            <a:off x="4184650" y="4657725"/>
            <a:ext cx="1630363" cy="227013"/>
          </a:xfrm>
          <a:custGeom>
            <a:avLst/>
            <a:gdLst>
              <a:gd name="connsiteX0" fmla="*/ 1630680 w 1630680"/>
              <a:gd name="connsiteY0" fmla="*/ 226923 h 226923"/>
              <a:gd name="connsiteX1" fmla="*/ 1066800 w 1630680"/>
              <a:gd name="connsiteY1" fmla="*/ 28803 h 226923"/>
              <a:gd name="connsiteX2" fmla="*/ 533400 w 1630680"/>
              <a:gd name="connsiteY2" fmla="*/ 21183 h 226923"/>
              <a:gd name="connsiteX3" fmla="*/ 0 w 1630680"/>
              <a:gd name="connsiteY3" fmla="*/ 219303 h 226923"/>
              <a:gd name="connsiteX4" fmla="*/ 0 w 1630680"/>
              <a:gd name="connsiteY4" fmla="*/ 219303 h 226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0680" h="226923">
                <a:moveTo>
                  <a:pt x="1630680" y="226923"/>
                </a:moveTo>
                <a:cubicBezTo>
                  <a:pt x="1440180" y="145008"/>
                  <a:pt x="1249680" y="63093"/>
                  <a:pt x="1066800" y="28803"/>
                </a:cubicBezTo>
                <a:cubicBezTo>
                  <a:pt x="883920" y="-5487"/>
                  <a:pt x="711200" y="-10567"/>
                  <a:pt x="533400" y="21183"/>
                </a:cubicBezTo>
                <a:cubicBezTo>
                  <a:pt x="355600" y="52933"/>
                  <a:pt x="0" y="219303"/>
                  <a:pt x="0" y="219303"/>
                </a:cubicBezTo>
                <a:lnTo>
                  <a:pt x="0" y="219303"/>
                </a:lnTo>
              </a:path>
            </a:pathLst>
          </a:custGeom>
          <a:ln w="38100">
            <a:tailEnd type="arrow"/>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fr-CA"/>
          </a:p>
        </p:txBody>
      </p:sp>
      <p:sp>
        <p:nvSpPr>
          <p:cNvPr id="19486" name="TextBox 58"/>
          <p:cNvSpPr txBox="1">
            <a:spLocks noChangeArrowheads="1"/>
          </p:cNvSpPr>
          <p:nvPr/>
        </p:nvSpPr>
        <p:spPr bwMode="auto">
          <a:xfrm>
            <a:off x="3924300" y="4437063"/>
            <a:ext cx="2227263" cy="430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sz="1100" b="0"/>
              <a:t>commandProcessed</a:t>
            </a:r>
          </a:p>
          <a:p>
            <a:pPr algn="ctr" eaLnBrk="1" hangingPunct="1">
              <a:spcBef>
                <a:spcPct val="0"/>
              </a:spcBef>
              <a:spcAft>
                <a:spcPct val="0"/>
              </a:spcAft>
              <a:buFontTx/>
              <a:buNone/>
            </a:pPr>
            <a:r>
              <a:rPr lang="en-CA" altLang="fr-FR" sz="1100" b="0"/>
              <a:t>[continue]</a:t>
            </a:r>
            <a:endParaRPr lang="fr-CA" altLang="fr-FR" sz="1100" b="0"/>
          </a:p>
        </p:txBody>
      </p:sp>
      <p:sp>
        <p:nvSpPr>
          <p:cNvPr id="19487" name="TextBox 59"/>
          <p:cNvSpPr txBox="1">
            <a:spLocks noChangeArrowheads="1"/>
          </p:cNvSpPr>
          <p:nvPr/>
        </p:nvSpPr>
        <p:spPr bwMode="auto">
          <a:xfrm rot="-1514944">
            <a:off x="6142038" y="4919663"/>
            <a:ext cx="2227262"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sz="1100" b="0"/>
              <a:t>commandProcessed</a:t>
            </a:r>
          </a:p>
          <a:p>
            <a:pPr algn="ctr" eaLnBrk="1" hangingPunct="1">
              <a:spcBef>
                <a:spcPct val="0"/>
              </a:spcBef>
              <a:spcAft>
                <a:spcPct val="0"/>
              </a:spcAft>
              <a:buFontTx/>
              <a:buNone/>
            </a:pPr>
            <a:r>
              <a:rPr lang="en-CA" altLang="fr-FR" sz="1100" b="0"/>
              <a:t>[not continue]</a:t>
            </a:r>
            <a:endParaRPr lang="fr-CA" altLang="fr-FR" sz="1100" b="0"/>
          </a:p>
        </p:txBody>
      </p:sp>
      <p:sp>
        <p:nvSpPr>
          <p:cNvPr id="19488" name="TextBox 60"/>
          <p:cNvSpPr txBox="1">
            <a:spLocks noChangeArrowheads="1"/>
          </p:cNvSpPr>
          <p:nvPr/>
        </p:nvSpPr>
        <p:spPr bwMode="auto">
          <a:xfrm>
            <a:off x="1476375" y="4319588"/>
            <a:ext cx="10429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sz="1100" b="0"/>
              <a:t>maintain</a:t>
            </a:r>
            <a:endParaRPr lang="fr-CA" altLang="fr-FR" sz="1100" b="0"/>
          </a:p>
        </p:txBody>
      </p:sp>
      <p:sp>
        <p:nvSpPr>
          <p:cNvPr id="68" name="Freeform 67"/>
          <p:cNvSpPr/>
          <p:nvPr/>
        </p:nvSpPr>
        <p:spPr>
          <a:xfrm>
            <a:off x="1144588" y="4525963"/>
            <a:ext cx="7126287" cy="1658937"/>
          </a:xfrm>
          <a:custGeom>
            <a:avLst/>
            <a:gdLst>
              <a:gd name="connsiteX0" fmla="*/ 6819900 w 7126018"/>
              <a:gd name="connsiteY0" fmla="*/ 0 h 1657950"/>
              <a:gd name="connsiteX1" fmla="*/ 7071360 w 7126018"/>
              <a:gd name="connsiteY1" fmla="*/ 1341120 h 1657950"/>
              <a:gd name="connsiteX2" fmla="*/ 5890260 w 7126018"/>
              <a:gd name="connsiteY2" fmla="*/ 1638300 h 1657950"/>
              <a:gd name="connsiteX3" fmla="*/ 1158240 w 7126018"/>
              <a:gd name="connsiteY3" fmla="*/ 1493520 h 1657950"/>
              <a:gd name="connsiteX4" fmla="*/ 0 w 7126018"/>
              <a:gd name="connsiteY4" fmla="*/ 403860 h 1657950"/>
              <a:gd name="connsiteX5" fmla="*/ 0 w 7126018"/>
              <a:gd name="connsiteY5" fmla="*/ 403860 h 165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26018" h="1657950">
                <a:moveTo>
                  <a:pt x="6819900" y="0"/>
                </a:moveTo>
                <a:cubicBezTo>
                  <a:pt x="7023100" y="534035"/>
                  <a:pt x="7226300" y="1068070"/>
                  <a:pt x="7071360" y="1341120"/>
                </a:cubicBezTo>
                <a:cubicBezTo>
                  <a:pt x="6916420" y="1614170"/>
                  <a:pt x="5890260" y="1638300"/>
                  <a:pt x="5890260" y="1638300"/>
                </a:cubicBezTo>
                <a:cubicBezTo>
                  <a:pt x="4904740" y="1663700"/>
                  <a:pt x="2139950" y="1699260"/>
                  <a:pt x="1158240" y="1493520"/>
                </a:cubicBezTo>
                <a:cubicBezTo>
                  <a:pt x="176530" y="1287780"/>
                  <a:pt x="0" y="403860"/>
                  <a:pt x="0" y="403860"/>
                </a:cubicBezTo>
                <a:lnTo>
                  <a:pt x="0" y="403860"/>
                </a:lnTo>
              </a:path>
            </a:pathLst>
          </a:custGeom>
          <a:ln w="38100">
            <a:tailEnd type="arrow"/>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fr-CA"/>
          </a:p>
        </p:txBody>
      </p:sp>
      <p:sp>
        <p:nvSpPr>
          <p:cNvPr id="19490" name="TextBox 68"/>
          <p:cNvSpPr txBox="1">
            <a:spLocks noChangeArrowheads="1"/>
          </p:cNvSpPr>
          <p:nvPr/>
        </p:nvSpPr>
        <p:spPr bwMode="auto">
          <a:xfrm rot="1555432">
            <a:off x="6092825" y="3967163"/>
            <a:ext cx="2227263"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sz="1100" b="0"/>
              <a:t>diagnosisCompleted</a:t>
            </a:r>
            <a:endParaRPr lang="fr-CA" altLang="fr-FR" sz="1100" b="0"/>
          </a:p>
        </p:txBody>
      </p:sp>
      <p:sp>
        <p:nvSpPr>
          <p:cNvPr id="19491" name="TextBox 70"/>
          <p:cNvSpPr txBox="1">
            <a:spLocks noChangeArrowheads="1"/>
          </p:cNvSpPr>
          <p:nvPr/>
        </p:nvSpPr>
        <p:spPr bwMode="auto">
          <a:xfrm>
            <a:off x="4198938" y="3500438"/>
            <a:ext cx="13779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sz="1100" b="0"/>
              <a:t>testingCompleted</a:t>
            </a:r>
            <a:endParaRPr lang="fr-CA" altLang="fr-FR" sz="1100" b="0"/>
          </a:p>
        </p:txBody>
      </p:sp>
      <p:cxnSp>
        <p:nvCxnSpPr>
          <p:cNvPr id="73" name="Straight Arrow Connector 72"/>
          <p:cNvCxnSpPr>
            <a:stCxn id="6" idx="0"/>
            <a:endCxn id="37" idx="4"/>
          </p:cNvCxnSpPr>
          <p:nvPr/>
        </p:nvCxnSpPr>
        <p:spPr>
          <a:xfrm flipV="1">
            <a:off x="1223963" y="3597275"/>
            <a:ext cx="6350" cy="660400"/>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sp>
        <p:nvSpPr>
          <p:cNvPr id="19493" name="TextBox 74"/>
          <p:cNvSpPr txBox="1">
            <a:spLocks noChangeArrowheads="1"/>
          </p:cNvSpPr>
          <p:nvPr/>
        </p:nvSpPr>
        <p:spPr bwMode="auto">
          <a:xfrm>
            <a:off x="1081088" y="3841750"/>
            <a:ext cx="1042987"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sz="1100" b="0"/>
              <a:t>shutDown</a:t>
            </a:r>
            <a:endParaRPr lang="fr-CA" altLang="fr-FR" sz="1100" b="0"/>
          </a:p>
        </p:txBody>
      </p:sp>
    </p:spTree>
    <p:extLst>
      <p:ext uri="{BB962C8B-B14F-4D97-AF65-F5344CB8AC3E}">
        <p14:creationId xmlns:p14="http://schemas.microsoft.com/office/powerpoint/2010/main" val="313820408"/>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CA" dirty="0" smtClean="0"/>
              <a:t>Major Course Topics</a:t>
            </a:r>
            <a:endParaRPr lang="fr-CA" dirty="0"/>
          </a:p>
        </p:txBody>
      </p:sp>
      <p:sp>
        <p:nvSpPr>
          <p:cNvPr id="18435" name="Content Placeholder 2"/>
          <p:cNvSpPr>
            <a:spLocks noGrp="1"/>
          </p:cNvSpPr>
          <p:nvPr>
            <p:ph idx="1"/>
          </p:nvPr>
        </p:nvSpPr>
        <p:spPr/>
        <p:txBody>
          <a:bodyPr/>
          <a:lstStyle/>
          <a:p>
            <a:r>
              <a:rPr lang="en-CA" altLang="fr-FR" dirty="0" smtClean="0"/>
              <a:t>Chapter 4: </a:t>
            </a:r>
            <a:r>
              <a:rPr lang="en-CA" altLang="fr-FR" i="1" dirty="0" smtClean="0"/>
              <a:t>Cool topics!</a:t>
            </a:r>
            <a:r>
              <a:rPr lang="en-CA" altLang="fr-FR" dirty="0" smtClean="0"/>
              <a:t> </a:t>
            </a:r>
            <a:r>
              <a:rPr lang="en-CA" altLang="fr-FR" b="0" dirty="0" smtClean="0"/>
              <a:t>We will vote on one or more of these topics to cover (given that we have completed the above described material, with some time to spare)</a:t>
            </a:r>
            <a:endParaRPr lang="fr-CA" altLang="fr-FR" b="0" dirty="0" smtClean="0"/>
          </a:p>
          <a:p>
            <a:pPr lvl="1"/>
            <a:r>
              <a:rPr lang="en-CA" altLang="fr-FR" dirty="0" smtClean="0"/>
              <a:t>Mobile programing (mostly Android)</a:t>
            </a:r>
            <a:endParaRPr lang="fr-CA" altLang="fr-FR" dirty="0" smtClean="0"/>
          </a:p>
          <a:p>
            <a:pPr lvl="1"/>
            <a:r>
              <a:rPr lang="en-CA" altLang="fr-FR" dirty="0" smtClean="0"/>
              <a:t>Web services</a:t>
            </a:r>
            <a:endParaRPr lang="fr-CA" altLang="fr-FR" dirty="0" smtClean="0"/>
          </a:p>
          <a:p>
            <a:pPr lvl="1"/>
            <a:r>
              <a:rPr lang="en-CA" altLang="fr-FR" dirty="0" smtClean="0"/>
              <a:t>J2EE major components</a:t>
            </a:r>
            <a:endParaRPr lang="fr-CA" altLang="fr-FR" dirty="0" smtClean="0"/>
          </a:p>
          <a:p>
            <a:pPr lvl="1"/>
            <a:r>
              <a:rPr lang="en-CA" altLang="fr-FR" dirty="0" smtClean="0"/>
              <a:t>Spring framework</a:t>
            </a:r>
            <a:endParaRPr lang="fr-CA" altLang="fr-FR" dirty="0" smtClean="0"/>
          </a:p>
          <a:p>
            <a:pPr lvl="1"/>
            <a:r>
              <a:rPr lang="en-CA" altLang="fr-FR" dirty="0" smtClean="0"/>
              <a:t>Agile programing (especially SCRUM)</a:t>
            </a:r>
            <a:endParaRPr lang="fr-CA" altLang="fr-FR" dirty="0" smtClean="0"/>
          </a:p>
          <a:p>
            <a:pPr lvl="1"/>
            <a:r>
              <a:rPr lang="en-CA" altLang="fr-FR" i="1" dirty="0" smtClean="0"/>
              <a:t>Other suggestions…</a:t>
            </a:r>
            <a:endParaRPr lang="fr-CA" altLang="fr-FR" dirty="0" smtClean="0"/>
          </a:p>
          <a:p>
            <a:endParaRPr lang="fr-CA" altLang="fr-FR" dirty="0" smtClean="0"/>
          </a:p>
        </p:txBody>
      </p:sp>
      <p:sp>
        <p:nvSpPr>
          <p:cNvPr id="5" name="Slide Number Placeholder 4"/>
          <p:cNvSpPr>
            <a:spLocks noGrp="1"/>
          </p:cNvSpPr>
          <p:nvPr>
            <p:ph type="sldNum" sz="quarter" idx="11"/>
          </p:nvPr>
        </p:nvSpPr>
        <p:spPr/>
        <p:txBody>
          <a:bodyPr/>
          <a:lstStyle/>
          <a:p>
            <a:pPr>
              <a:defRPr/>
            </a:pPr>
            <a:fld id="{DC563831-073D-43A4-875A-4D5DAB7DBFA7}" type="slidenum">
              <a:rPr lang="fr-CA" smtClean="0">
                <a:solidFill>
                  <a:srgbClr val="000000">
                    <a:tint val="75000"/>
                  </a:srgbClr>
                </a:solidFill>
              </a:rPr>
              <a:pPr>
                <a:defRPr/>
              </a:pPr>
              <a:t>12</a:t>
            </a:fld>
            <a:endParaRPr lang="fr-CA">
              <a:solidFill>
                <a:srgbClr val="000000">
                  <a:tint val="75000"/>
                </a:srgbClr>
              </a:solidFill>
            </a:endParaRPr>
          </a:p>
        </p:txBody>
      </p:sp>
    </p:spTree>
    <p:extLst>
      <p:ext uri="{BB962C8B-B14F-4D97-AF65-F5344CB8AC3E}">
        <p14:creationId xmlns:p14="http://schemas.microsoft.com/office/powerpoint/2010/main" val="1659211514"/>
      </p:ext>
    </p:extLst>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Orthogonal Regions</a:t>
            </a:r>
            <a:endParaRPr lang="fr-CA" dirty="0"/>
          </a:p>
        </p:txBody>
      </p:sp>
      <p:sp>
        <p:nvSpPr>
          <p:cNvPr id="20483" name="Content Placeholder 2"/>
          <p:cNvSpPr>
            <a:spLocks noGrp="1"/>
          </p:cNvSpPr>
          <p:nvPr>
            <p:ph idx="1"/>
          </p:nvPr>
        </p:nvSpPr>
        <p:spPr/>
        <p:txBody>
          <a:bodyPr/>
          <a:lstStyle/>
          <a:p>
            <a:r>
              <a:rPr lang="en-CA" altLang="fr-FR" smtClean="0"/>
              <a:t>Concurrent Regions are also called Orthogonal Regions</a:t>
            </a:r>
          </a:p>
          <a:p>
            <a:endParaRPr lang="en-CA" altLang="fr-FR" smtClean="0"/>
          </a:p>
          <a:p>
            <a:r>
              <a:rPr lang="en-CA" altLang="fr-FR" smtClean="0"/>
              <a:t>These regions allow us to model a relationship of “And” between states (as opposed to the default “or” relationship)</a:t>
            </a:r>
          </a:p>
          <a:p>
            <a:pPr lvl="1"/>
            <a:r>
              <a:rPr lang="en-CA" altLang="fr-FR" smtClean="0"/>
              <a:t>This means that in a sub state machine, the system can be in several states simultaneously</a:t>
            </a:r>
          </a:p>
          <a:p>
            <a:r>
              <a:rPr lang="en-CA" altLang="fr-FR" smtClean="0"/>
              <a:t>Let us analyse this phenomenon using an example of </a:t>
            </a:r>
            <a:r>
              <a:rPr lang="en-CA" altLang="fr-FR" i="1" smtClean="0"/>
              <a:t>computer keyboard </a:t>
            </a:r>
            <a:r>
              <a:rPr lang="en-CA" altLang="fr-FR" smtClean="0"/>
              <a:t>state machine</a:t>
            </a:r>
          </a:p>
          <a:p>
            <a:endParaRPr lang="en-CA" altLang="fr-FR" smtClean="0"/>
          </a:p>
          <a:p>
            <a:endParaRPr lang="fr-CA" altLang="fr-FR" smtClean="0"/>
          </a:p>
        </p:txBody>
      </p:sp>
    </p:spTree>
    <p:extLst>
      <p:ext uri="{BB962C8B-B14F-4D97-AF65-F5344CB8AC3E}">
        <p14:creationId xmlns:p14="http://schemas.microsoft.com/office/powerpoint/2010/main" val="78928108"/>
      </p:ext>
    </p:extLst>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Keyboard Example (1)</a:t>
            </a:r>
            <a:endParaRPr lang="fr-CA" dirty="0"/>
          </a:p>
        </p:txBody>
      </p:sp>
      <p:sp>
        <p:nvSpPr>
          <p:cNvPr id="21507" name="Content Placeholder 2"/>
          <p:cNvSpPr>
            <a:spLocks noGrp="1"/>
          </p:cNvSpPr>
          <p:nvPr>
            <p:ph idx="1"/>
          </p:nvPr>
        </p:nvSpPr>
        <p:spPr/>
        <p:txBody>
          <a:bodyPr/>
          <a:lstStyle/>
          <a:p>
            <a:r>
              <a:rPr lang="en-CA" altLang="fr-FR" smtClean="0"/>
              <a:t>Keyboard example </a:t>
            </a:r>
            <a:r>
              <a:rPr lang="en-CA" altLang="fr-FR" u="sng" smtClean="0"/>
              <a:t>without</a:t>
            </a:r>
            <a:r>
              <a:rPr lang="en-CA" altLang="fr-FR" smtClean="0"/>
              <a:t> Orthogonal Regions</a:t>
            </a:r>
            <a:endParaRPr lang="fr-CA" altLang="fr-FR" smtClean="0"/>
          </a:p>
        </p:txBody>
      </p:sp>
      <p:pic>
        <p:nvPicPr>
          <p:cNvPr id="21510" name="Picture 2"/>
          <p:cNvPicPr>
            <a:picLocks noChangeAspect="1" noChangeArrowheads="1"/>
          </p:cNvPicPr>
          <p:nvPr/>
        </p:nvPicPr>
        <p:blipFill>
          <a:blip r:embed="rId2">
            <a:extLst>
              <a:ext uri="{28A0092B-C50C-407E-A947-70E740481C1C}">
                <a14:useLocalDpi xmlns:a14="http://schemas.microsoft.com/office/drawing/2010/main" val="0"/>
              </a:ext>
            </a:extLst>
          </a:blip>
          <a:srcRect r="21437"/>
          <a:stretch>
            <a:fillRect/>
          </a:stretch>
        </p:blipFill>
        <p:spPr bwMode="auto">
          <a:xfrm rot="10800000" flipH="1" flipV="1">
            <a:off x="1258888" y="2303463"/>
            <a:ext cx="3797300" cy="19367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1511" name="Picture 3"/>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201738" y="4214813"/>
            <a:ext cx="3913187" cy="23749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052379428"/>
      </p:ext>
    </p:extLst>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30" name="Picture 4"/>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258888" y="4298950"/>
            <a:ext cx="6342062" cy="21542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a:xfrm>
            <a:off x="457200" y="152400"/>
            <a:ext cx="6934200" cy="1371600"/>
          </a:xfrm>
        </p:spPr>
        <p:txBody>
          <a:bodyPr/>
          <a:lstStyle/>
          <a:p>
            <a:pPr>
              <a:defRPr/>
            </a:pPr>
            <a:r>
              <a:rPr lang="en-CA" dirty="0" smtClean="0"/>
              <a:t>Keyboard Example (2)</a:t>
            </a:r>
            <a:endParaRPr lang="fr-CA" dirty="0"/>
          </a:p>
        </p:txBody>
      </p:sp>
      <p:sp>
        <p:nvSpPr>
          <p:cNvPr id="22532" name="Content Placeholder 2"/>
          <p:cNvSpPr>
            <a:spLocks noGrp="1"/>
          </p:cNvSpPr>
          <p:nvPr>
            <p:ph idx="1"/>
          </p:nvPr>
        </p:nvSpPr>
        <p:spPr/>
        <p:txBody>
          <a:bodyPr/>
          <a:lstStyle/>
          <a:p>
            <a:r>
              <a:rPr lang="en-CA" altLang="fr-FR" smtClean="0"/>
              <a:t>Keyboard example </a:t>
            </a:r>
            <a:r>
              <a:rPr lang="en-CA" altLang="fr-FR" u="sng" smtClean="0"/>
              <a:t>with</a:t>
            </a:r>
            <a:r>
              <a:rPr lang="en-CA" altLang="fr-FR" smtClean="0"/>
              <a:t> Orthogonal Regions</a:t>
            </a:r>
            <a:endParaRPr lang="fr-CA" altLang="fr-FR" smtClean="0"/>
          </a:p>
        </p:txBody>
      </p:sp>
      <p:pic>
        <p:nvPicPr>
          <p:cNvPr id="22535" name="Picture 2"/>
          <p:cNvPicPr>
            <a:picLocks noChangeAspect="1" noChangeArrowheads="1"/>
          </p:cNvPicPr>
          <p:nvPr/>
        </p:nvPicPr>
        <p:blipFill>
          <a:blip r:embed="rId3">
            <a:extLst>
              <a:ext uri="{28A0092B-C50C-407E-A947-70E740481C1C}">
                <a14:useLocalDpi xmlns:a14="http://schemas.microsoft.com/office/drawing/2010/main" val="0"/>
              </a:ext>
            </a:extLst>
          </a:blip>
          <a:srcRect r="-693"/>
          <a:stretch>
            <a:fillRect/>
          </a:stretch>
        </p:blipFill>
        <p:spPr bwMode="auto">
          <a:xfrm rot="10800000" flipH="1" flipV="1">
            <a:off x="1258888" y="2303463"/>
            <a:ext cx="4867275" cy="19367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575324952"/>
      </p:ext>
    </p:extLst>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Garage Door – Case Study</a:t>
            </a:r>
            <a:endParaRPr lang="fr-CA" dirty="0"/>
          </a:p>
        </p:txBody>
      </p:sp>
      <p:sp>
        <p:nvSpPr>
          <p:cNvPr id="3" name="Content Placeholder 2"/>
          <p:cNvSpPr>
            <a:spLocks noGrp="1"/>
          </p:cNvSpPr>
          <p:nvPr>
            <p:ph idx="1"/>
          </p:nvPr>
        </p:nvSpPr>
        <p:spPr/>
        <p:txBody>
          <a:bodyPr/>
          <a:lstStyle/>
          <a:p>
            <a:pPr>
              <a:defRPr/>
            </a:pPr>
            <a:r>
              <a:rPr lang="en-CA" dirty="0" smtClean="0"/>
              <a:t>Background</a:t>
            </a:r>
          </a:p>
          <a:p>
            <a:pPr lvl="1">
              <a:defRPr/>
            </a:pPr>
            <a:r>
              <a:rPr lang="en-CA" dirty="0" smtClean="0"/>
              <a:t>Company DOORS </a:t>
            </a:r>
            <a:r>
              <a:rPr lang="en-CA" dirty="0" err="1" smtClean="0"/>
              <a:t>inc.</a:t>
            </a:r>
            <a:r>
              <a:rPr lang="en-CA" dirty="0" smtClean="0"/>
              <a:t> manufactures garage door components</a:t>
            </a:r>
          </a:p>
          <a:p>
            <a:pPr lvl="1">
              <a:defRPr/>
            </a:pPr>
            <a:r>
              <a:rPr lang="en-CA" dirty="0" smtClean="0"/>
              <a:t>Nonetheless, they have been struggling with the embedded software running on their automated garage opener Motor Unit that they developed in house</a:t>
            </a:r>
          </a:p>
          <a:p>
            <a:pPr lvl="2">
              <a:defRPr/>
            </a:pPr>
            <a:r>
              <a:rPr lang="en-CA" dirty="0" smtClean="0"/>
              <a:t>This is causing them to loose business</a:t>
            </a:r>
          </a:p>
          <a:p>
            <a:pPr lvl="1">
              <a:defRPr/>
            </a:pPr>
            <a:r>
              <a:rPr lang="en-CA" dirty="0" smtClean="0"/>
              <a:t>They decided to scrap the existing software and hire a professional software company to deliver “bug free” software</a:t>
            </a:r>
          </a:p>
          <a:p>
            <a:pPr marL="274637" lvl="1" indent="0">
              <a:buFont typeface="Arial" charset="0"/>
              <a:buNone/>
              <a:defRPr/>
            </a:pPr>
            <a:endParaRPr lang="en-CA" dirty="0" smtClean="0"/>
          </a:p>
        </p:txBody>
      </p:sp>
    </p:spTree>
    <p:extLst>
      <p:ext uri="{BB962C8B-B14F-4D97-AF65-F5344CB8AC3E}">
        <p14:creationId xmlns:p14="http://schemas.microsoft.com/office/powerpoint/2010/main" val="4020395737"/>
      </p:ext>
    </p:extLst>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Client Requirements</a:t>
            </a:r>
            <a:endParaRPr lang="fr-CA" dirty="0"/>
          </a:p>
        </p:txBody>
      </p:sp>
      <p:sp>
        <p:nvSpPr>
          <p:cNvPr id="24579" name="Content Placeholder 2"/>
          <p:cNvSpPr>
            <a:spLocks noGrp="1"/>
          </p:cNvSpPr>
          <p:nvPr>
            <p:ph idx="1"/>
          </p:nvPr>
        </p:nvSpPr>
        <p:spPr/>
        <p:txBody>
          <a:bodyPr/>
          <a:lstStyle/>
          <a:p>
            <a:r>
              <a:rPr lang="en-CA" altLang="fr-FR" smtClean="0"/>
              <a:t>Client (informal) requirements:</a:t>
            </a:r>
          </a:p>
          <a:p>
            <a:pPr lvl="1"/>
            <a:r>
              <a:rPr lang="en-CA" altLang="fr-FR" b="1" smtClean="0"/>
              <a:t>Requirement 1:</a:t>
            </a:r>
            <a:r>
              <a:rPr lang="en-CA" altLang="fr-FR" smtClean="0"/>
              <a:t> When the garage door is closed, it must open whenever the user presses on the button of the wall mounted door control or the remote control</a:t>
            </a:r>
          </a:p>
          <a:p>
            <a:pPr lvl="1"/>
            <a:r>
              <a:rPr lang="en-CA" altLang="fr-FR" b="1" smtClean="0"/>
              <a:t>Requirement 2:</a:t>
            </a:r>
            <a:r>
              <a:rPr lang="en-CA" altLang="fr-FR" smtClean="0"/>
              <a:t> When the garage door is open, it must close whenever the user presses on the button of the wall mounted door control or the remote control</a:t>
            </a:r>
          </a:p>
          <a:p>
            <a:pPr lvl="1"/>
            <a:r>
              <a:rPr lang="en-CA" altLang="fr-FR" b="1" smtClean="0"/>
              <a:t>Requirement 3:</a:t>
            </a:r>
            <a:r>
              <a:rPr lang="en-CA" altLang="fr-FR" smtClean="0"/>
              <a:t> The garage door should not close on an obstacle</a:t>
            </a:r>
          </a:p>
          <a:p>
            <a:pPr lvl="1"/>
            <a:r>
              <a:rPr lang="en-CA" altLang="fr-FR" b="1" smtClean="0"/>
              <a:t>Requirement 4: </a:t>
            </a:r>
            <a:r>
              <a:rPr lang="en-CA" altLang="fr-FR" smtClean="0"/>
              <a:t>There should be a way to leave the garage door half open</a:t>
            </a:r>
          </a:p>
          <a:p>
            <a:pPr lvl="1"/>
            <a:r>
              <a:rPr lang="en-CA" altLang="fr-FR" b="1" smtClean="0"/>
              <a:t>Requirement 5: </a:t>
            </a:r>
            <a:r>
              <a:rPr lang="en-CA" altLang="fr-FR" smtClean="0"/>
              <a:t>System should run a self diagnosis test before performing any command (open or close) to make sure all components are functional</a:t>
            </a:r>
          </a:p>
          <a:p>
            <a:pPr lvl="1"/>
            <a:endParaRPr lang="en-CA" altLang="fr-FR" smtClean="0"/>
          </a:p>
          <a:p>
            <a:pPr lvl="1"/>
            <a:endParaRPr lang="fr-CA" altLang="fr-FR" smtClean="0"/>
          </a:p>
        </p:txBody>
      </p:sp>
    </p:spTree>
    <p:extLst>
      <p:ext uri="{BB962C8B-B14F-4D97-AF65-F5344CB8AC3E}">
        <p14:creationId xmlns:p14="http://schemas.microsoft.com/office/powerpoint/2010/main" val="911761010"/>
      </p:ext>
    </p:extLst>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Client Requirements</a:t>
            </a:r>
            <a:endParaRPr lang="fr-CA" dirty="0"/>
          </a:p>
        </p:txBody>
      </p:sp>
      <p:pic>
        <p:nvPicPr>
          <p:cNvPr id="25605" name="Picture 2"/>
          <p:cNvPicPr>
            <a:picLocks noChangeAspect="1" noChangeArrowheads="1"/>
          </p:cNvPicPr>
          <p:nvPr/>
        </p:nvPicPr>
        <p:blipFill>
          <a:blip r:embed="rId2">
            <a:extLst>
              <a:ext uri="{28A0092B-C50C-407E-A947-70E740481C1C}">
                <a14:useLocalDpi xmlns:a14="http://schemas.microsoft.com/office/drawing/2010/main" val="0"/>
              </a:ext>
            </a:extLst>
          </a:blip>
          <a:srcRect l="1151" t="1436" r="4247" b="3764"/>
          <a:stretch>
            <a:fillRect/>
          </a:stretch>
        </p:blipFill>
        <p:spPr bwMode="auto">
          <a:xfrm>
            <a:off x="1314450" y="1735138"/>
            <a:ext cx="6000750" cy="42179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5606" name="TextBox 5"/>
          <p:cNvSpPr txBox="1">
            <a:spLocks noChangeArrowheads="1"/>
          </p:cNvSpPr>
          <p:nvPr/>
        </p:nvSpPr>
        <p:spPr bwMode="auto">
          <a:xfrm>
            <a:off x="5651500" y="2968625"/>
            <a:ext cx="2233613" cy="860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sz="1400"/>
              <a:t>Motor Unit </a:t>
            </a:r>
          </a:p>
          <a:p>
            <a:pPr algn="ctr" eaLnBrk="1" hangingPunct="1">
              <a:spcBef>
                <a:spcPct val="0"/>
              </a:spcBef>
              <a:spcAft>
                <a:spcPct val="0"/>
              </a:spcAft>
              <a:buFontTx/>
              <a:buNone/>
            </a:pPr>
            <a:r>
              <a:rPr lang="en-CA" altLang="fr-FR" sz="1200" b="0" i="1"/>
              <a:t>(includes a microcontroller where the software will be running)</a:t>
            </a:r>
            <a:endParaRPr lang="fr-CA" altLang="fr-FR" sz="1200" b="0" i="1"/>
          </a:p>
        </p:txBody>
      </p:sp>
      <p:sp>
        <p:nvSpPr>
          <p:cNvPr id="25607" name="TextBox 8"/>
          <p:cNvSpPr txBox="1">
            <a:spLocks noChangeArrowheads="1"/>
          </p:cNvSpPr>
          <p:nvPr/>
        </p:nvSpPr>
        <p:spPr bwMode="auto">
          <a:xfrm>
            <a:off x="4824413" y="4479925"/>
            <a:ext cx="1547812" cy="892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sz="1400"/>
              <a:t>Wall Mounted Controller</a:t>
            </a:r>
          </a:p>
          <a:p>
            <a:pPr algn="ctr" eaLnBrk="1" hangingPunct="1">
              <a:spcBef>
                <a:spcPct val="0"/>
              </a:spcBef>
              <a:spcAft>
                <a:spcPct val="0"/>
              </a:spcAft>
              <a:buFontTx/>
              <a:buNone/>
            </a:pPr>
            <a:r>
              <a:rPr lang="en-CA" altLang="fr-FR" sz="1200" b="0" i="1"/>
              <a:t>(a remote controller is also supported)</a:t>
            </a:r>
            <a:endParaRPr lang="fr-CA" altLang="fr-FR" sz="1200" b="0" i="1"/>
          </a:p>
        </p:txBody>
      </p:sp>
      <p:sp>
        <p:nvSpPr>
          <p:cNvPr id="25608" name="TextBox 9"/>
          <p:cNvSpPr txBox="1">
            <a:spLocks noChangeArrowheads="1"/>
          </p:cNvSpPr>
          <p:nvPr/>
        </p:nvSpPr>
        <p:spPr bwMode="auto">
          <a:xfrm>
            <a:off x="1187450" y="5632450"/>
            <a:ext cx="2808288" cy="676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sz="1400"/>
              <a:t>Sensor Unit(s)</a:t>
            </a:r>
          </a:p>
          <a:p>
            <a:pPr algn="ctr" eaLnBrk="1" hangingPunct="1">
              <a:spcBef>
                <a:spcPct val="0"/>
              </a:spcBef>
              <a:spcAft>
                <a:spcPct val="0"/>
              </a:spcAft>
              <a:buFontTx/>
              <a:buNone/>
            </a:pPr>
            <a:r>
              <a:rPr lang="en-CA" altLang="fr-FR" sz="1200" b="0" i="1"/>
              <a:t>(detects obstacles, when the door is fully open and when it is fully closed)</a:t>
            </a:r>
            <a:endParaRPr lang="fr-CA" altLang="fr-FR" sz="1200" b="0" i="1"/>
          </a:p>
        </p:txBody>
      </p:sp>
      <p:sp>
        <p:nvSpPr>
          <p:cNvPr id="7" name="Rectangle 6"/>
          <p:cNvSpPr/>
          <p:nvPr/>
        </p:nvSpPr>
        <p:spPr>
          <a:xfrm>
            <a:off x="827088" y="1600200"/>
            <a:ext cx="7200900" cy="4852988"/>
          </a:xfrm>
          <a:prstGeom prst="rect">
            <a:avLst/>
          </a:prstGeom>
          <a:noFill/>
          <a:ln>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Tree>
    <p:extLst>
      <p:ext uri="{BB962C8B-B14F-4D97-AF65-F5344CB8AC3E}">
        <p14:creationId xmlns:p14="http://schemas.microsoft.com/office/powerpoint/2010/main" val="1377798397"/>
      </p:ext>
    </p:extLst>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Use Case Diagram</a:t>
            </a:r>
            <a:endParaRPr lang="fr-CA" dirty="0"/>
          </a:p>
        </p:txBody>
      </p:sp>
      <p:sp>
        <p:nvSpPr>
          <p:cNvPr id="6" name="Rectangle 5"/>
          <p:cNvSpPr/>
          <p:nvPr/>
        </p:nvSpPr>
        <p:spPr>
          <a:xfrm>
            <a:off x="3919538" y="1844675"/>
            <a:ext cx="4181475" cy="3887788"/>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7" name="Oval 6"/>
          <p:cNvSpPr/>
          <p:nvPr/>
        </p:nvSpPr>
        <p:spPr>
          <a:xfrm>
            <a:off x="4284663" y="2924175"/>
            <a:ext cx="1655762" cy="792163"/>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400" dirty="0">
                <a:solidFill>
                  <a:schemeClr val="tx1"/>
                </a:solidFill>
              </a:rPr>
              <a:t>Open Door</a:t>
            </a:r>
            <a:endParaRPr lang="fr-CA" sz="1400" dirty="0">
              <a:solidFill>
                <a:schemeClr val="tx1"/>
              </a:solidFill>
            </a:endParaRPr>
          </a:p>
        </p:txBody>
      </p:sp>
      <p:sp>
        <p:nvSpPr>
          <p:cNvPr id="8" name="Oval 7"/>
          <p:cNvSpPr/>
          <p:nvPr/>
        </p:nvSpPr>
        <p:spPr>
          <a:xfrm>
            <a:off x="4319588" y="4508500"/>
            <a:ext cx="1657350" cy="792163"/>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400" dirty="0">
                <a:solidFill>
                  <a:schemeClr val="tx1"/>
                </a:solidFill>
              </a:rPr>
              <a:t>Close Door</a:t>
            </a:r>
            <a:endParaRPr lang="fr-CA" sz="1400" dirty="0">
              <a:solidFill>
                <a:schemeClr val="tx1"/>
              </a:solidFill>
            </a:endParaRPr>
          </a:p>
        </p:txBody>
      </p:sp>
      <p:sp>
        <p:nvSpPr>
          <p:cNvPr id="9" name="Oval 8"/>
          <p:cNvSpPr/>
          <p:nvPr/>
        </p:nvSpPr>
        <p:spPr>
          <a:xfrm>
            <a:off x="6227763" y="3716338"/>
            <a:ext cx="1657350" cy="792162"/>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400" dirty="0">
                <a:solidFill>
                  <a:schemeClr val="tx1"/>
                </a:solidFill>
              </a:rPr>
              <a:t>Run Diagnosis</a:t>
            </a:r>
            <a:endParaRPr lang="fr-CA" sz="1400" dirty="0">
              <a:solidFill>
                <a:schemeClr val="tx1"/>
              </a:solidFill>
            </a:endParaRPr>
          </a:p>
        </p:txBody>
      </p:sp>
      <p:sp>
        <p:nvSpPr>
          <p:cNvPr id="26633" name="Content Placeholder 9"/>
          <p:cNvSpPr>
            <a:spLocks noGrp="1"/>
          </p:cNvSpPr>
          <p:nvPr>
            <p:ph idx="1"/>
          </p:nvPr>
        </p:nvSpPr>
        <p:spPr>
          <a:xfrm>
            <a:off x="457200" y="1752600"/>
            <a:ext cx="2919413" cy="739775"/>
          </a:xfrm>
        </p:spPr>
        <p:txBody>
          <a:bodyPr/>
          <a:lstStyle/>
          <a:p>
            <a:r>
              <a:rPr lang="en-CA" altLang="fr-FR" smtClean="0"/>
              <a:t>Use Case Diagram</a:t>
            </a:r>
            <a:endParaRPr lang="fr-CA" altLang="fr-FR" smtClean="0"/>
          </a:p>
        </p:txBody>
      </p:sp>
      <p:cxnSp>
        <p:nvCxnSpPr>
          <p:cNvPr id="12" name="Straight Arrow Connector 11"/>
          <p:cNvCxnSpPr>
            <a:stCxn id="7" idx="6"/>
            <a:endCxn id="9" idx="0"/>
          </p:cNvCxnSpPr>
          <p:nvPr/>
        </p:nvCxnSpPr>
        <p:spPr>
          <a:xfrm>
            <a:off x="5940425" y="3321050"/>
            <a:ext cx="1116013" cy="395288"/>
          </a:xfrm>
          <a:prstGeom prst="straightConnector1">
            <a:avLst/>
          </a:prstGeom>
          <a:ln w="28575">
            <a:prstDash val="dash"/>
            <a:tailEnd type="arrow"/>
          </a:ln>
        </p:spPr>
        <p:style>
          <a:lnRef idx="1">
            <a:schemeClr val="accent1"/>
          </a:lnRef>
          <a:fillRef idx="0">
            <a:schemeClr val="accent1"/>
          </a:fillRef>
          <a:effectRef idx="0">
            <a:schemeClr val="accent1"/>
          </a:effectRef>
          <a:fontRef idx="minor">
            <a:schemeClr val="tx1"/>
          </a:fontRef>
        </p:style>
      </p:cxnSp>
      <p:cxnSp>
        <p:nvCxnSpPr>
          <p:cNvPr id="14" name="Straight Arrow Connector 13"/>
          <p:cNvCxnSpPr>
            <a:stCxn id="8" idx="6"/>
            <a:endCxn id="9" idx="4"/>
          </p:cNvCxnSpPr>
          <p:nvPr/>
        </p:nvCxnSpPr>
        <p:spPr>
          <a:xfrm flipV="1">
            <a:off x="5976938" y="4508500"/>
            <a:ext cx="1079500" cy="396875"/>
          </a:xfrm>
          <a:prstGeom prst="straightConnector1">
            <a:avLst/>
          </a:prstGeom>
          <a:ln w="28575">
            <a:prstDash val="dash"/>
            <a:tailEnd type="arrow"/>
          </a:ln>
        </p:spPr>
        <p:style>
          <a:lnRef idx="1">
            <a:schemeClr val="accent1"/>
          </a:lnRef>
          <a:fillRef idx="0">
            <a:schemeClr val="accent1"/>
          </a:fillRef>
          <a:effectRef idx="0">
            <a:schemeClr val="accent1"/>
          </a:effectRef>
          <a:fontRef idx="minor">
            <a:schemeClr val="tx1"/>
          </a:fontRef>
        </p:style>
      </p:cxnSp>
      <p:sp>
        <p:nvSpPr>
          <p:cNvPr id="26636" name="TextBox 14"/>
          <p:cNvSpPr txBox="1">
            <a:spLocks noChangeArrowheads="1"/>
          </p:cNvSpPr>
          <p:nvPr/>
        </p:nvSpPr>
        <p:spPr bwMode="auto">
          <a:xfrm rot="1281153">
            <a:off x="6210300" y="3235325"/>
            <a:ext cx="777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200" b="0"/>
              <a:t>include</a:t>
            </a:r>
            <a:endParaRPr lang="fr-CA" altLang="fr-FR" sz="1200" b="0"/>
          </a:p>
        </p:txBody>
      </p:sp>
      <p:sp>
        <p:nvSpPr>
          <p:cNvPr id="26637" name="TextBox 15"/>
          <p:cNvSpPr txBox="1">
            <a:spLocks noChangeArrowheads="1"/>
          </p:cNvSpPr>
          <p:nvPr/>
        </p:nvSpPr>
        <p:spPr bwMode="auto">
          <a:xfrm rot="-1085624">
            <a:off x="6251575" y="4767263"/>
            <a:ext cx="777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200" b="0"/>
              <a:t>include</a:t>
            </a:r>
            <a:endParaRPr lang="fr-CA" altLang="fr-FR" sz="1200" b="0"/>
          </a:p>
        </p:txBody>
      </p:sp>
      <p:pic>
        <p:nvPicPr>
          <p:cNvPr id="26638" name="Picture 2" descr="https://encrypted-tbn0.gstatic.com/images?q=tbn:ANd9GcR4Fan3mV1tAil5eVfmzmtjyzaAAlTEADWNRYKjJzwwFGBnVmKs"/>
          <p:cNvPicPr>
            <a:picLocks noChangeAspect="1" noChangeArrowheads="1"/>
          </p:cNvPicPr>
          <p:nvPr/>
        </p:nvPicPr>
        <p:blipFill>
          <a:blip r:embed="rId2">
            <a:extLst>
              <a:ext uri="{28A0092B-C50C-407E-A947-70E740481C1C}">
                <a14:useLocalDpi xmlns:a14="http://schemas.microsoft.com/office/drawing/2010/main" val="0"/>
              </a:ext>
            </a:extLst>
          </a:blip>
          <a:srcRect l="21138" t="-737" r="49738" b="737"/>
          <a:stretch>
            <a:fillRect/>
          </a:stretch>
        </p:blipFill>
        <p:spPr bwMode="auto">
          <a:xfrm>
            <a:off x="1619250" y="3127375"/>
            <a:ext cx="812800" cy="163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3" name="Straight Arrow Connector 22"/>
          <p:cNvCxnSpPr>
            <a:stCxn id="26638" idx="3"/>
            <a:endCxn id="7" idx="2"/>
          </p:cNvCxnSpPr>
          <p:nvPr/>
        </p:nvCxnSpPr>
        <p:spPr>
          <a:xfrm flipV="1">
            <a:off x="2432050" y="3321050"/>
            <a:ext cx="1852613" cy="625475"/>
          </a:xfrm>
          <a:prstGeom prst="straightConnector1">
            <a:avLst/>
          </a:prstGeom>
          <a:ln w="28575">
            <a:tailEnd type="arrow"/>
          </a:ln>
        </p:spPr>
        <p:style>
          <a:lnRef idx="1">
            <a:schemeClr val="accent1"/>
          </a:lnRef>
          <a:fillRef idx="0">
            <a:schemeClr val="accent1"/>
          </a:fillRef>
          <a:effectRef idx="0">
            <a:schemeClr val="accent1"/>
          </a:effectRef>
          <a:fontRef idx="minor">
            <a:schemeClr val="tx1"/>
          </a:fontRef>
        </p:style>
      </p:cxnSp>
      <p:cxnSp>
        <p:nvCxnSpPr>
          <p:cNvPr id="25" name="Straight Arrow Connector 24"/>
          <p:cNvCxnSpPr>
            <a:stCxn id="26638" idx="3"/>
            <a:endCxn id="8" idx="2"/>
          </p:cNvCxnSpPr>
          <p:nvPr/>
        </p:nvCxnSpPr>
        <p:spPr>
          <a:xfrm>
            <a:off x="2432050" y="3946525"/>
            <a:ext cx="1887538" cy="958850"/>
          </a:xfrm>
          <a:prstGeom prst="straightConnector1">
            <a:avLst/>
          </a:prstGeom>
          <a:ln w="28575">
            <a:tailEnd type="arrow"/>
          </a:ln>
        </p:spPr>
        <p:style>
          <a:lnRef idx="1">
            <a:schemeClr val="accent1"/>
          </a:lnRef>
          <a:fillRef idx="0">
            <a:schemeClr val="accent1"/>
          </a:fillRef>
          <a:effectRef idx="0">
            <a:schemeClr val="accent1"/>
          </a:effectRef>
          <a:fontRef idx="minor">
            <a:schemeClr val="tx1"/>
          </a:fontRef>
        </p:style>
      </p:cxnSp>
      <p:sp>
        <p:nvSpPr>
          <p:cNvPr id="26641" name="TextBox 26"/>
          <p:cNvSpPr txBox="1">
            <a:spLocks noChangeArrowheads="1"/>
          </p:cNvSpPr>
          <p:nvPr/>
        </p:nvSpPr>
        <p:spPr bwMode="auto">
          <a:xfrm>
            <a:off x="1187450" y="4797425"/>
            <a:ext cx="165576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400" b="0"/>
              <a:t>Garage Door User</a:t>
            </a:r>
            <a:endParaRPr lang="fr-CA" altLang="fr-FR" sz="1400" b="0"/>
          </a:p>
        </p:txBody>
      </p:sp>
      <p:sp>
        <p:nvSpPr>
          <p:cNvPr id="26642" name="TextBox 27"/>
          <p:cNvSpPr txBox="1">
            <a:spLocks noChangeArrowheads="1"/>
          </p:cNvSpPr>
          <p:nvPr/>
        </p:nvSpPr>
        <p:spPr bwMode="auto">
          <a:xfrm>
            <a:off x="3995738" y="1989138"/>
            <a:ext cx="2808287"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800" b="0"/>
              <a:t>Garage Door System</a:t>
            </a:r>
            <a:endParaRPr lang="fr-CA" altLang="fr-FR" sz="1800" b="0"/>
          </a:p>
        </p:txBody>
      </p:sp>
    </p:spTree>
    <p:extLst>
      <p:ext uri="{BB962C8B-B14F-4D97-AF65-F5344CB8AC3E}">
        <p14:creationId xmlns:p14="http://schemas.microsoft.com/office/powerpoint/2010/main" val="2935776283"/>
      </p:ext>
    </p:extLst>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Run Diagnosis Use Case</a:t>
            </a:r>
            <a:endParaRPr lang="fr-CA" dirty="0"/>
          </a:p>
        </p:txBody>
      </p:sp>
      <p:sp>
        <p:nvSpPr>
          <p:cNvPr id="3" name="Content Placeholder 2"/>
          <p:cNvSpPr>
            <a:spLocks noGrp="1"/>
          </p:cNvSpPr>
          <p:nvPr>
            <p:ph idx="1"/>
          </p:nvPr>
        </p:nvSpPr>
        <p:spPr/>
        <p:txBody>
          <a:bodyPr/>
          <a:lstStyle/>
          <a:p>
            <a:pPr indent="-182563">
              <a:defRPr/>
            </a:pPr>
            <a:r>
              <a:rPr lang="en-CA" sz="1500" dirty="0" smtClean="0"/>
              <a:t>Use Case Name: </a:t>
            </a:r>
            <a:r>
              <a:rPr lang="en-CA" sz="1500" b="0" dirty="0" smtClean="0"/>
              <a:t>Run Diagnosis</a:t>
            </a:r>
          </a:p>
          <a:p>
            <a:pPr indent="-182563">
              <a:defRPr/>
            </a:pPr>
            <a:r>
              <a:rPr lang="en-CA" sz="1500" dirty="0" smtClean="0"/>
              <a:t>Summary: </a:t>
            </a:r>
            <a:r>
              <a:rPr lang="en-CA" sz="1500" b="0" dirty="0" smtClean="0"/>
              <a:t>The system runs a self diagnosis procedure</a:t>
            </a:r>
          </a:p>
          <a:p>
            <a:pPr indent="-182563">
              <a:defRPr/>
            </a:pPr>
            <a:r>
              <a:rPr lang="en-CA" sz="1500" dirty="0" smtClean="0"/>
              <a:t>Actor: </a:t>
            </a:r>
            <a:r>
              <a:rPr lang="en-CA" sz="1500" b="0" dirty="0" smtClean="0"/>
              <a:t>Garage door user</a:t>
            </a:r>
          </a:p>
          <a:p>
            <a:pPr indent="-182563">
              <a:defRPr/>
            </a:pPr>
            <a:r>
              <a:rPr lang="en-CA" sz="1500" dirty="0" smtClean="0"/>
              <a:t>Pre-Condition: </a:t>
            </a:r>
            <a:r>
              <a:rPr lang="en-CA" sz="1500" b="0" dirty="0" smtClean="0"/>
              <a:t>User has pressed the remote or wall mounted control button</a:t>
            </a:r>
          </a:p>
          <a:p>
            <a:pPr indent="-182563">
              <a:defRPr/>
            </a:pPr>
            <a:r>
              <a:rPr lang="en-CA" sz="1500" dirty="0" smtClean="0"/>
              <a:t>Sequence:</a:t>
            </a:r>
          </a:p>
          <a:p>
            <a:pPr marL="731837" lvl="1" indent="-457200">
              <a:buFont typeface="+mj-lt"/>
              <a:buAutoNum type="arabicPeriod"/>
              <a:defRPr/>
            </a:pPr>
            <a:r>
              <a:rPr lang="en-CA" sz="1500" dirty="0" smtClean="0"/>
              <a:t>Check if the sensor is operating correctly</a:t>
            </a:r>
          </a:p>
          <a:p>
            <a:pPr marL="731837" lvl="1" indent="-457200">
              <a:buFont typeface="+mj-lt"/>
              <a:buAutoNum type="arabicPeriod"/>
              <a:defRPr/>
            </a:pPr>
            <a:r>
              <a:rPr lang="en-CA" sz="1500" dirty="0" smtClean="0"/>
              <a:t>Check if the motor unit is operating correctly</a:t>
            </a:r>
          </a:p>
          <a:p>
            <a:pPr marL="731837" lvl="1" indent="-457200">
              <a:buFont typeface="+mj-lt"/>
              <a:buAutoNum type="arabicPeriod"/>
              <a:defRPr/>
            </a:pPr>
            <a:r>
              <a:rPr lang="en-CA" sz="1500" dirty="0" smtClean="0"/>
              <a:t>If all checks are successful, system authorizes the command to be executed</a:t>
            </a:r>
          </a:p>
          <a:p>
            <a:pPr>
              <a:defRPr/>
            </a:pPr>
            <a:r>
              <a:rPr lang="en-CA" sz="1500" dirty="0" smtClean="0"/>
              <a:t>Alternative Sequence:</a:t>
            </a:r>
          </a:p>
          <a:p>
            <a:pPr>
              <a:defRPr/>
            </a:pPr>
            <a:r>
              <a:rPr lang="en-CA" sz="1500" dirty="0" smtClean="0"/>
              <a:t>Step 3: </a:t>
            </a:r>
            <a:r>
              <a:rPr lang="en-CA" sz="1500" b="0" dirty="0" smtClean="0"/>
              <a:t>One of the checks fails and therefore the system does not authorize the execution of the command</a:t>
            </a:r>
          </a:p>
          <a:p>
            <a:pPr>
              <a:defRPr/>
            </a:pPr>
            <a:r>
              <a:rPr lang="en-CA" sz="1500" dirty="0" err="1" smtClean="0"/>
              <a:t>Postcondition</a:t>
            </a:r>
            <a:r>
              <a:rPr lang="en-CA" sz="1500" dirty="0" smtClean="0"/>
              <a:t>: </a:t>
            </a:r>
            <a:r>
              <a:rPr lang="en-CA" sz="1500" b="0" dirty="0" smtClean="0"/>
              <a:t>Self diagnosis ensured that the system is operational</a:t>
            </a:r>
            <a:endParaRPr lang="fr-CA" sz="1500" b="0" dirty="0" smtClean="0"/>
          </a:p>
          <a:p>
            <a:pPr marL="274637" lvl="1" indent="0">
              <a:buFont typeface="Arial" charset="0"/>
              <a:buNone/>
              <a:defRPr/>
            </a:pPr>
            <a:endParaRPr lang="en-CA" sz="1500" dirty="0" smtClean="0"/>
          </a:p>
        </p:txBody>
      </p:sp>
    </p:spTree>
    <p:extLst>
      <p:ext uri="{BB962C8B-B14F-4D97-AF65-F5344CB8AC3E}">
        <p14:creationId xmlns:p14="http://schemas.microsoft.com/office/powerpoint/2010/main" val="763889996"/>
      </p:ext>
    </p:extLst>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Open Door Use Case</a:t>
            </a:r>
            <a:endParaRPr lang="fr-CA" dirty="0"/>
          </a:p>
        </p:txBody>
      </p:sp>
      <p:sp>
        <p:nvSpPr>
          <p:cNvPr id="3" name="Content Placeholder 2"/>
          <p:cNvSpPr>
            <a:spLocks noGrp="1"/>
          </p:cNvSpPr>
          <p:nvPr>
            <p:ph idx="1"/>
          </p:nvPr>
        </p:nvSpPr>
        <p:spPr/>
        <p:txBody>
          <a:bodyPr>
            <a:noAutofit/>
          </a:bodyPr>
          <a:lstStyle/>
          <a:p>
            <a:pPr indent="-182563">
              <a:defRPr/>
            </a:pPr>
            <a:r>
              <a:rPr lang="en-CA" sz="1500" dirty="0" smtClean="0"/>
              <a:t>Use Case Name: </a:t>
            </a:r>
            <a:r>
              <a:rPr lang="en-CA" sz="1500" b="0" dirty="0" smtClean="0"/>
              <a:t>Open Door</a:t>
            </a:r>
          </a:p>
          <a:p>
            <a:pPr indent="-182563">
              <a:defRPr/>
            </a:pPr>
            <a:r>
              <a:rPr lang="en-CA" sz="1500" dirty="0" smtClean="0"/>
              <a:t>Summary: </a:t>
            </a:r>
            <a:r>
              <a:rPr lang="en-CA" sz="1500" b="0" dirty="0" smtClean="0"/>
              <a:t>Open the garage the door</a:t>
            </a:r>
          </a:p>
          <a:p>
            <a:pPr indent="-182563">
              <a:defRPr/>
            </a:pPr>
            <a:r>
              <a:rPr lang="en-CA" sz="1500" dirty="0" smtClean="0"/>
              <a:t>Actor: </a:t>
            </a:r>
            <a:r>
              <a:rPr lang="en-CA" sz="1500" b="0" dirty="0" smtClean="0"/>
              <a:t>Garage door user</a:t>
            </a:r>
          </a:p>
          <a:p>
            <a:pPr indent="-182563">
              <a:defRPr/>
            </a:pPr>
            <a:r>
              <a:rPr lang="en-CA" sz="1500" dirty="0" smtClean="0"/>
              <a:t>Dependency:</a:t>
            </a:r>
            <a:r>
              <a:rPr lang="en-CA" sz="1500" b="0" dirty="0" smtClean="0"/>
              <a:t> Include Run Diagnosis use case</a:t>
            </a:r>
          </a:p>
          <a:p>
            <a:pPr indent="-182563">
              <a:defRPr/>
            </a:pPr>
            <a:r>
              <a:rPr lang="en-CA" sz="1500" dirty="0" smtClean="0"/>
              <a:t>Pre-Condition: </a:t>
            </a:r>
            <a:r>
              <a:rPr lang="en-CA" sz="1500" b="0" dirty="0" smtClean="0"/>
              <a:t>Garage door system is operational and ready to take a command</a:t>
            </a:r>
          </a:p>
          <a:p>
            <a:pPr indent="-182563">
              <a:defRPr/>
            </a:pPr>
            <a:r>
              <a:rPr lang="en-CA" sz="1500" dirty="0" smtClean="0"/>
              <a:t>Sequence:</a:t>
            </a:r>
          </a:p>
          <a:p>
            <a:pPr marL="731837" lvl="1" indent="-457200">
              <a:buFont typeface="+mj-lt"/>
              <a:buAutoNum type="arabicPeriod"/>
              <a:defRPr/>
            </a:pPr>
            <a:r>
              <a:rPr lang="en-CA" sz="1500" dirty="0" smtClean="0"/>
              <a:t>User presses the remote or wall mounted control button</a:t>
            </a:r>
          </a:p>
          <a:p>
            <a:pPr marL="731837" lvl="1" indent="-457200">
              <a:buFont typeface="+mj-lt"/>
              <a:buAutoNum type="arabicPeriod"/>
              <a:defRPr/>
            </a:pPr>
            <a:r>
              <a:rPr lang="en-CA" sz="1500" dirty="0" smtClean="0"/>
              <a:t>Include Run Diagnosis use case</a:t>
            </a:r>
          </a:p>
          <a:p>
            <a:pPr marL="731837" lvl="1" indent="-457200">
              <a:buFont typeface="+mj-lt"/>
              <a:buAutoNum type="arabicPeriod"/>
              <a:defRPr/>
            </a:pPr>
            <a:r>
              <a:rPr lang="en-CA" sz="1500" dirty="0" smtClean="0"/>
              <a:t>If the door is currently closing or is already closed, system opens the door</a:t>
            </a:r>
          </a:p>
          <a:p>
            <a:pPr>
              <a:defRPr/>
            </a:pPr>
            <a:r>
              <a:rPr lang="en-CA" sz="1500" dirty="0" smtClean="0"/>
              <a:t>Alternative Sequence:</a:t>
            </a:r>
          </a:p>
          <a:p>
            <a:pPr>
              <a:defRPr/>
            </a:pPr>
            <a:r>
              <a:rPr lang="en-CA" sz="1500" dirty="0" smtClean="0"/>
              <a:t>Step 3: </a:t>
            </a:r>
            <a:r>
              <a:rPr lang="en-CA" sz="1500" b="0" dirty="0" smtClean="0"/>
              <a:t>If the door is open, system closes door</a:t>
            </a:r>
          </a:p>
          <a:p>
            <a:pPr>
              <a:defRPr/>
            </a:pPr>
            <a:r>
              <a:rPr lang="en-CA" sz="1500" dirty="0" smtClean="0"/>
              <a:t>Step 3:</a:t>
            </a:r>
            <a:r>
              <a:rPr lang="en-CA" sz="1500" b="0" dirty="0" smtClean="0"/>
              <a:t> If the door is currently opening, system stops the door (leaving it half open)</a:t>
            </a:r>
          </a:p>
          <a:p>
            <a:pPr>
              <a:defRPr/>
            </a:pPr>
            <a:r>
              <a:rPr lang="en-CA" sz="1500" dirty="0" err="1" smtClean="0"/>
              <a:t>Postcondition</a:t>
            </a:r>
            <a:r>
              <a:rPr lang="en-CA" sz="1500" dirty="0" smtClean="0"/>
              <a:t>:</a:t>
            </a:r>
            <a:r>
              <a:rPr lang="en-CA" sz="1500" b="0" dirty="0" smtClean="0"/>
              <a:t> Garage door is open</a:t>
            </a:r>
          </a:p>
        </p:txBody>
      </p:sp>
    </p:spTree>
    <p:extLst>
      <p:ext uri="{BB962C8B-B14F-4D97-AF65-F5344CB8AC3E}">
        <p14:creationId xmlns:p14="http://schemas.microsoft.com/office/powerpoint/2010/main" val="1365975675"/>
      </p:ext>
    </p:extLst>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Close Door Use Case</a:t>
            </a:r>
            <a:endParaRPr lang="fr-CA" dirty="0"/>
          </a:p>
        </p:txBody>
      </p:sp>
      <p:sp>
        <p:nvSpPr>
          <p:cNvPr id="3" name="Content Placeholder 2"/>
          <p:cNvSpPr>
            <a:spLocks noGrp="1"/>
          </p:cNvSpPr>
          <p:nvPr>
            <p:ph idx="1"/>
          </p:nvPr>
        </p:nvSpPr>
        <p:spPr/>
        <p:txBody>
          <a:bodyPr>
            <a:noAutofit/>
          </a:bodyPr>
          <a:lstStyle/>
          <a:p>
            <a:pPr indent="-182563">
              <a:defRPr/>
            </a:pPr>
            <a:r>
              <a:rPr lang="en-CA" sz="1500" dirty="0" smtClean="0"/>
              <a:t>Use Case Name: </a:t>
            </a:r>
            <a:r>
              <a:rPr lang="en-CA" sz="1500" b="0" dirty="0" smtClean="0"/>
              <a:t>Close Door</a:t>
            </a:r>
          </a:p>
          <a:p>
            <a:pPr indent="-182563">
              <a:defRPr/>
            </a:pPr>
            <a:r>
              <a:rPr lang="en-CA" sz="1500" dirty="0" smtClean="0"/>
              <a:t>Summary: </a:t>
            </a:r>
            <a:r>
              <a:rPr lang="en-CA" sz="1500" b="0" dirty="0" smtClean="0"/>
              <a:t>Close the garage the door</a:t>
            </a:r>
          </a:p>
          <a:p>
            <a:pPr indent="-182563">
              <a:defRPr/>
            </a:pPr>
            <a:r>
              <a:rPr lang="en-CA" sz="1500" dirty="0" smtClean="0"/>
              <a:t>Actor: </a:t>
            </a:r>
            <a:r>
              <a:rPr lang="en-CA" sz="1500" b="0" dirty="0" smtClean="0"/>
              <a:t>Garage door user</a:t>
            </a:r>
          </a:p>
          <a:p>
            <a:pPr indent="-182563">
              <a:defRPr/>
            </a:pPr>
            <a:r>
              <a:rPr lang="en-CA" sz="1500" dirty="0" smtClean="0"/>
              <a:t>Dependency:</a:t>
            </a:r>
            <a:r>
              <a:rPr lang="en-CA" sz="1500" b="0" dirty="0" smtClean="0"/>
              <a:t> Include Run Diagnosis use case</a:t>
            </a:r>
          </a:p>
          <a:p>
            <a:pPr indent="-182563">
              <a:defRPr/>
            </a:pPr>
            <a:r>
              <a:rPr lang="en-CA" sz="1500" dirty="0" smtClean="0"/>
              <a:t>Pre-Condition: </a:t>
            </a:r>
            <a:r>
              <a:rPr lang="en-CA" sz="1500" b="0" dirty="0" smtClean="0"/>
              <a:t>Garage door system is operational and ready to take a command</a:t>
            </a:r>
          </a:p>
          <a:p>
            <a:pPr indent="-182563">
              <a:defRPr/>
            </a:pPr>
            <a:r>
              <a:rPr lang="en-CA" sz="1500" dirty="0" smtClean="0"/>
              <a:t>Sequence:</a:t>
            </a:r>
          </a:p>
          <a:p>
            <a:pPr marL="731837" lvl="1" indent="-457200">
              <a:buFont typeface="+mj-lt"/>
              <a:buAutoNum type="arabicPeriod"/>
              <a:defRPr/>
            </a:pPr>
            <a:r>
              <a:rPr lang="en-CA" sz="1500" dirty="0" smtClean="0"/>
              <a:t>User presses the remote or wall mounted control button</a:t>
            </a:r>
          </a:p>
          <a:p>
            <a:pPr marL="731837" lvl="1" indent="-457200">
              <a:buFont typeface="+mj-lt"/>
              <a:buAutoNum type="arabicPeriod"/>
              <a:defRPr/>
            </a:pPr>
            <a:r>
              <a:rPr lang="en-CA" sz="1500" dirty="0" smtClean="0"/>
              <a:t>Include Run Diagnosis use case</a:t>
            </a:r>
          </a:p>
          <a:p>
            <a:pPr marL="731837" lvl="1" indent="-457200">
              <a:buFont typeface="+mj-lt"/>
              <a:buAutoNum type="arabicPeriod"/>
              <a:defRPr/>
            </a:pPr>
            <a:r>
              <a:rPr lang="en-CA" sz="1500" dirty="0" smtClean="0"/>
              <a:t>If the door is currently open, system closes the door</a:t>
            </a:r>
          </a:p>
          <a:p>
            <a:pPr>
              <a:defRPr/>
            </a:pPr>
            <a:r>
              <a:rPr lang="en-CA" sz="1500" dirty="0" smtClean="0"/>
              <a:t>Alternative Sequence:</a:t>
            </a:r>
          </a:p>
          <a:p>
            <a:pPr>
              <a:defRPr/>
            </a:pPr>
            <a:r>
              <a:rPr lang="en-CA" sz="1500" dirty="0" smtClean="0"/>
              <a:t>Step 3: </a:t>
            </a:r>
            <a:r>
              <a:rPr lang="en-CA" sz="1500" b="0" dirty="0" smtClean="0"/>
              <a:t>If the door is currently closing or is already closed, system opens the door</a:t>
            </a:r>
          </a:p>
          <a:p>
            <a:pPr>
              <a:defRPr/>
            </a:pPr>
            <a:r>
              <a:rPr lang="en-CA" sz="1500" dirty="0" smtClean="0"/>
              <a:t>Step 3:</a:t>
            </a:r>
            <a:r>
              <a:rPr lang="en-CA" sz="1500" b="0" dirty="0" smtClean="0"/>
              <a:t> If the door is currently opening, system stops the door (leaving it half open)</a:t>
            </a:r>
          </a:p>
          <a:p>
            <a:pPr>
              <a:defRPr/>
            </a:pPr>
            <a:r>
              <a:rPr lang="en-CA" sz="1500" dirty="0" err="1" smtClean="0"/>
              <a:t>Postcondition</a:t>
            </a:r>
            <a:r>
              <a:rPr lang="en-CA" sz="1500" dirty="0" smtClean="0"/>
              <a:t>:</a:t>
            </a:r>
            <a:r>
              <a:rPr lang="en-CA" sz="1500" b="0" dirty="0" smtClean="0"/>
              <a:t> Garage door is closed</a:t>
            </a:r>
          </a:p>
        </p:txBody>
      </p:sp>
    </p:spTree>
    <p:extLst>
      <p:ext uri="{BB962C8B-B14F-4D97-AF65-F5344CB8AC3E}">
        <p14:creationId xmlns:p14="http://schemas.microsoft.com/office/powerpoint/2010/main" val="1231602473"/>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CA" dirty="0" smtClean="0"/>
              <a:t>Class Policies</a:t>
            </a:r>
            <a:endParaRPr lang="fr-CA" dirty="0"/>
          </a:p>
        </p:txBody>
      </p:sp>
      <p:sp>
        <p:nvSpPr>
          <p:cNvPr id="19459" name="Content Placeholder 2"/>
          <p:cNvSpPr>
            <a:spLocks noGrp="1"/>
          </p:cNvSpPr>
          <p:nvPr>
            <p:ph idx="1"/>
          </p:nvPr>
        </p:nvSpPr>
        <p:spPr/>
        <p:txBody>
          <a:bodyPr/>
          <a:lstStyle/>
          <a:p>
            <a:r>
              <a:rPr lang="en-CA" altLang="fr-FR" smtClean="0"/>
              <a:t>Late Assignments</a:t>
            </a:r>
          </a:p>
          <a:p>
            <a:pPr lvl="1"/>
            <a:r>
              <a:rPr lang="en-CA" altLang="fr-FR" smtClean="0"/>
              <a:t>Late assignments are accepted for a maximum of 24 hours and they will receive a 30% penalty. </a:t>
            </a:r>
          </a:p>
          <a:p>
            <a:endParaRPr lang="fr-CA" altLang="fr-FR" i="1" smtClean="0"/>
          </a:p>
          <a:p>
            <a:endParaRPr lang="fr-CA" altLang="fr-FR" smtClean="0"/>
          </a:p>
        </p:txBody>
      </p:sp>
      <p:sp>
        <p:nvSpPr>
          <p:cNvPr id="5" name="Slide Number Placeholder 4"/>
          <p:cNvSpPr>
            <a:spLocks noGrp="1"/>
          </p:cNvSpPr>
          <p:nvPr>
            <p:ph type="sldNum" sz="quarter" idx="11"/>
          </p:nvPr>
        </p:nvSpPr>
        <p:spPr/>
        <p:txBody>
          <a:bodyPr/>
          <a:lstStyle/>
          <a:p>
            <a:pPr>
              <a:defRPr/>
            </a:pPr>
            <a:fld id="{DC563831-073D-43A4-875A-4D5DAB7DBFA7}" type="slidenum">
              <a:rPr lang="fr-CA" smtClean="0">
                <a:solidFill>
                  <a:srgbClr val="000000">
                    <a:tint val="75000"/>
                  </a:srgbClr>
                </a:solidFill>
              </a:rPr>
              <a:pPr>
                <a:defRPr/>
              </a:pPr>
              <a:t>13</a:t>
            </a:fld>
            <a:endParaRPr lang="fr-CA">
              <a:solidFill>
                <a:srgbClr val="000000">
                  <a:tint val="75000"/>
                </a:srgbClr>
              </a:solidFill>
            </a:endParaRPr>
          </a:p>
        </p:txBody>
      </p:sp>
    </p:spTree>
    <p:extLst>
      <p:ext uri="{BB962C8B-B14F-4D97-AF65-F5344CB8AC3E}">
        <p14:creationId xmlns:p14="http://schemas.microsoft.com/office/powerpoint/2010/main" val="1919498659"/>
      </p:ext>
    </p:extLst>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High Level Behavioral Modeling</a:t>
            </a:r>
            <a:endParaRPr lang="fr-CA" dirty="0"/>
          </a:p>
        </p:txBody>
      </p:sp>
      <p:pic>
        <p:nvPicPr>
          <p:cNvPr id="30725" name="Picture 2"/>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268538" y="1268413"/>
            <a:ext cx="3887787" cy="50815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4116010643"/>
      </p:ext>
    </p:extLst>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High Level Structural Model</a:t>
            </a:r>
            <a:endParaRPr lang="fr-CA" dirty="0"/>
          </a:p>
        </p:txBody>
      </p:sp>
      <p:graphicFrame>
        <p:nvGraphicFramePr>
          <p:cNvPr id="31749" name="Object 6"/>
          <p:cNvGraphicFramePr>
            <a:graphicFrameLocks noChangeAspect="1"/>
          </p:cNvGraphicFramePr>
          <p:nvPr/>
        </p:nvGraphicFramePr>
        <p:xfrm>
          <a:off x="107950" y="1700213"/>
          <a:ext cx="8742363" cy="4249737"/>
        </p:xfrm>
        <a:graphic>
          <a:graphicData uri="http://schemas.openxmlformats.org/presentationml/2006/ole">
            <mc:AlternateContent xmlns:mc="http://schemas.openxmlformats.org/markup-compatibility/2006">
              <mc:Choice xmlns:v="urn:schemas-microsoft-com:vml" Requires="v">
                <p:oleObj spid="_x0000_s1041" name="Visio" r:id="rId4" imgW="6371117" imgH="3095792" progId="Visio.Drawing.11">
                  <p:embed/>
                </p:oleObj>
              </mc:Choice>
              <mc:Fallback>
                <p:oleObj name="Visio" r:id="rId4" imgW="6371117" imgH="3095792" progId="Visio.Drawing.11">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7950" y="1700213"/>
                        <a:ext cx="8742363" cy="424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extLst>
      <p:ext uri="{BB962C8B-B14F-4D97-AF65-F5344CB8AC3E}">
        <p14:creationId xmlns:p14="http://schemas.microsoft.com/office/powerpoint/2010/main" val="174367152"/>
      </p:ext>
    </p:extLst>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Refined Structural Model</a:t>
            </a:r>
            <a:endParaRPr lang="fr-CA" dirty="0"/>
          </a:p>
        </p:txBody>
      </p:sp>
      <p:graphicFrame>
        <p:nvGraphicFramePr>
          <p:cNvPr id="32773" name="Object 6"/>
          <p:cNvGraphicFramePr>
            <a:graphicFrameLocks noChangeAspect="1"/>
          </p:cNvGraphicFramePr>
          <p:nvPr/>
        </p:nvGraphicFramePr>
        <p:xfrm>
          <a:off x="323850" y="1484313"/>
          <a:ext cx="8377238" cy="4967287"/>
        </p:xfrm>
        <a:graphic>
          <a:graphicData uri="http://schemas.openxmlformats.org/presentationml/2006/ole">
            <mc:AlternateContent xmlns:mc="http://schemas.openxmlformats.org/markup-compatibility/2006">
              <mc:Choice xmlns:v="urn:schemas-microsoft-com:vml" Requires="v">
                <p:oleObj spid="_x0000_s2065" name="Visio" r:id="rId4" imgW="8381486" imgH="4983866" progId="Visio.Drawing.11">
                  <p:embed/>
                </p:oleObj>
              </mc:Choice>
              <mc:Fallback>
                <p:oleObj name="Visio" r:id="rId4" imgW="8381486" imgH="4983866" progId="Visio.Drawing.11">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23850" y="1484313"/>
                        <a:ext cx="8377238" cy="4967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extLst>
      <p:ext uri="{BB962C8B-B14F-4D97-AF65-F5344CB8AC3E}">
        <p14:creationId xmlns:p14="http://schemas.microsoft.com/office/powerpoint/2010/main" val="1681086740"/>
      </p:ext>
    </p:extLst>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Refine Behavioral Model – Motor Unit</a:t>
            </a:r>
            <a:endParaRPr lang="fr-CA" dirty="0"/>
          </a:p>
        </p:txBody>
      </p:sp>
      <p:sp>
        <p:nvSpPr>
          <p:cNvPr id="43" name="Freeform 42"/>
          <p:cNvSpPr/>
          <p:nvPr/>
        </p:nvSpPr>
        <p:spPr>
          <a:xfrm>
            <a:off x="2944813" y="3441700"/>
            <a:ext cx="315912" cy="1430338"/>
          </a:xfrm>
          <a:custGeom>
            <a:avLst/>
            <a:gdLst>
              <a:gd name="connsiteX0" fmla="*/ 0 w 233363"/>
              <a:gd name="connsiteY0" fmla="*/ 0 h 1090613"/>
              <a:gd name="connsiteX1" fmla="*/ 142875 w 233363"/>
              <a:gd name="connsiteY1" fmla="*/ 295275 h 1090613"/>
              <a:gd name="connsiteX2" fmla="*/ 233363 w 233363"/>
              <a:gd name="connsiteY2" fmla="*/ 1090613 h 1090613"/>
              <a:gd name="connsiteX3" fmla="*/ 233363 w 233363"/>
              <a:gd name="connsiteY3" fmla="*/ 1090613 h 1090613"/>
            </a:gdLst>
            <a:ahLst/>
            <a:cxnLst>
              <a:cxn ang="0">
                <a:pos x="connsiteX0" y="connsiteY0"/>
              </a:cxn>
              <a:cxn ang="0">
                <a:pos x="connsiteX1" y="connsiteY1"/>
              </a:cxn>
              <a:cxn ang="0">
                <a:pos x="connsiteX2" y="connsiteY2"/>
              </a:cxn>
              <a:cxn ang="0">
                <a:pos x="connsiteX3" y="connsiteY3"/>
              </a:cxn>
            </a:cxnLst>
            <a:rect l="l" t="t" r="r" b="b"/>
            <a:pathLst>
              <a:path w="233363" h="1090613">
                <a:moveTo>
                  <a:pt x="0" y="0"/>
                </a:moveTo>
                <a:cubicBezTo>
                  <a:pt x="51990" y="56753"/>
                  <a:pt x="103981" y="113506"/>
                  <a:pt x="142875" y="295275"/>
                </a:cubicBezTo>
                <a:cubicBezTo>
                  <a:pt x="181769" y="477044"/>
                  <a:pt x="233363" y="1090613"/>
                  <a:pt x="233363" y="1090613"/>
                </a:cubicBezTo>
                <a:lnTo>
                  <a:pt x="233363" y="1090613"/>
                </a:lnTo>
              </a:path>
            </a:pathLst>
          </a:custGeom>
          <a:noFill/>
          <a:ln w="12700">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33798" name="TextBox 43"/>
          <p:cNvSpPr txBox="1">
            <a:spLocks noChangeArrowheads="1"/>
          </p:cNvSpPr>
          <p:nvPr/>
        </p:nvSpPr>
        <p:spPr bwMode="auto">
          <a:xfrm>
            <a:off x="3151188" y="3705225"/>
            <a:ext cx="112553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800" b="0"/>
              <a:t>buttonPressed(),</a:t>
            </a:r>
          </a:p>
          <a:p>
            <a:pPr eaLnBrk="1" hangingPunct="1">
              <a:spcBef>
                <a:spcPct val="0"/>
              </a:spcBef>
              <a:spcAft>
                <a:spcPct val="0"/>
              </a:spcAft>
              <a:buFontTx/>
              <a:buNone/>
            </a:pPr>
            <a:r>
              <a:rPr lang="en-CA" altLang="fr-FR" sz="800" b="0"/>
              <a:t>obstacleDetected()</a:t>
            </a:r>
          </a:p>
          <a:p>
            <a:pPr eaLnBrk="1" hangingPunct="1">
              <a:spcBef>
                <a:spcPct val="0"/>
              </a:spcBef>
              <a:spcAft>
                <a:spcPct val="0"/>
              </a:spcAft>
              <a:buFontTx/>
              <a:buNone/>
            </a:pPr>
            <a:r>
              <a:rPr lang="en-CA" altLang="fr-FR" sz="700" b="0"/>
              <a:t> </a:t>
            </a:r>
            <a:r>
              <a:rPr lang="en-CA" altLang="fr-FR" sz="800" b="0"/>
              <a:t>[isFunctioning()]</a:t>
            </a:r>
            <a:endParaRPr lang="fr-CA" altLang="fr-FR" sz="800" b="0"/>
          </a:p>
        </p:txBody>
      </p:sp>
      <p:sp>
        <p:nvSpPr>
          <p:cNvPr id="9" name="Rounded Rectangle 8"/>
          <p:cNvSpPr/>
          <p:nvPr/>
        </p:nvSpPr>
        <p:spPr>
          <a:xfrm>
            <a:off x="2790825" y="2333625"/>
            <a:ext cx="1270000" cy="377825"/>
          </a:xfrm>
          <a:prstGeom prst="round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050" dirty="0">
                <a:solidFill>
                  <a:schemeClr val="tx1"/>
                </a:solidFill>
              </a:rPr>
              <a:t>Open</a:t>
            </a:r>
            <a:endParaRPr lang="fr-CA" sz="1050" dirty="0">
              <a:solidFill>
                <a:schemeClr val="tx1"/>
              </a:solidFill>
            </a:endParaRPr>
          </a:p>
        </p:txBody>
      </p:sp>
      <p:sp>
        <p:nvSpPr>
          <p:cNvPr id="10" name="Rounded Rectangle 9"/>
          <p:cNvSpPr/>
          <p:nvPr/>
        </p:nvSpPr>
        <p:spPr>
          <a:xfrm>
            <a:off x="1819275" y="3298825"/>
            <a:ext cx="1112838" cy="377825"/>
          </a:xfrm>
          <a:prstGeom prst="round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050" dirty="0">
                <a:solidFill>
                  <a:schemeClr val="tx1"/>
                </a:solidFill>
              </a:rPr>
              <a:t>Closing</a:t>
            </a:r>
            <a:endParaRPr lang="fr-CA" sz="1050" dirty="0">
              <a:solidFill>
                <a:schemeClr val="tx1"/>
              </a:solidFill>
            </a:endParaRPr>
          </a:p>
        </p:txBody>
      </p:sp>
      <p:sp>
        <p:nvSpPr>
          <p:cNvPr id="11" name="Rounded Rectangle 10"/>
          <p:cNvSpPr/>
          <p:nvPr/>
        </p:nvSpPr>
        <p:spPr>
          <a:xfrm>
            <a:off x="1882775" y="4206875"/>
            <a:ext cx="985838" cy="377825"/>
          </a:xfrm>
          <a:prstGeom prst="round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050" dirty="0">
                <a:solidFill>
                  <a:schemeClr val="tx1"/>
                </a:solidFill>
              </a:rPr>
              <a:t>Closed</a:t>
            </a:r>
            <a:endParaRPr lang="fr-CA" sz="1050" dirty="0">
              <a:solidFill>
                <a:schemeClr val="tx1"/>
              </a:solidFill>
            </a:endParaRPr>
          </a:p>
        </p:txBody>
      </p:sp>
      <p:sp>
        <p:nvSpPr>
          <p:cNvPr id="12" name="Rounded Rectangle 11"/>
          <p:cNvSpPr/>
          <p:nvPr/>
        </p:nvSpPr>
        <p:spPr>
          <a:xfrm>
            <a:off x="2790825" y="4911725"/>
            <a:ext cx="1270000" cy="376238"/>
          </a:xfrm>
          <a:prstGeom prst="round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050" dirty="0">
                <a:solidFill>
                  <a:schemeClr val="tx1"/>
                </a:solidFill>
              </a:rPr>
              <a:t>Opening</a:t>
            </a:r>
            <a:endParaRPr lang="fr-CA" sz="1050" dirty="0">
              <a:solidFill>
                <a:schemeClr val="tx1"/>
              </a:solidFill>
            </a:endParaRPr>
          </a:p>
        </p:txBody>
      </p:sp>
      <p:cxnSp>
        <p:nvCxnSpPr>
          <p:cNvPr id="14" name="Straight Arrow Connector 13"/>
          <p:cNvCxnSpPr>
            <a:stCxn id="9" idx="1"/>
            <a:endCxn id="10" idx="0"/>
          </p:cNvCxnSpPr>
          <p:nvPr/>
        </p:nvCxnSpPr>
        <p:spPr>
          <a:xfrm flipH="1">
            <a:off x="2374900" y="2522538"/>
            <a:ext cx="415925" cy="776287"/>
          </a:xfrm>
          <a:prstGeom prst="straightConnector1">
            <a:avLst/>
          </a:prstGeom>
          <a:noFill/>
          <a:ln w="12700">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16" name="Straight Arrow Connector 15"/>
          <p:cNvCxnSpPr/>
          <p:nvPr/>
        </p:nvCxnSpPr>
        <p:spPr>
          <a:xfrm>
            <a:off x="2203450" y="3676650"/>
            <a:ext cx="0" cy="530225"/>
          </a:xfrm>
          <a:prstGeom prst="straightConnector1">
            <a:avLst/>
          </a:prstGeom>
          <a:noFill/>
          <a:ln w="12700">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18" name="Straight Arrow Connector 17"/>
          <p:cNvCxnSpPr>
            <a:stCxn id="11" idx="2"/>
            <a:endCxn id="12" idx="1"/>
          </p:cNvCxnSpPr>
          <p:nvPr/>
        </p:nvCxnSpPr>
        <p:spPr>
          <a:xfrm>
            <a:off x="2374900" y="4584700"/>
            <a:ext cx="415925" cy="514350"/>
          </a:xfrm>
          <a:prstGeom prst="straightConnector1">
            <a:avLst/>
          </a:prstGeom>
          <a:noFill/>
          <a:ln w="12700">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19" name="Rounded Rectangle 18"/>
          <p:cNvSpPr/>
          <p:nvPr/>
        </p:nvSpPr>
        <p:spPr>
          <a:xfrm>
            <a:off x="2790825" y="5665788"/>
            <a:ext cx="1270000" cy="377825"/>
          </a:xfrm>
          <a:prstGeom prst="round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050" dirty="0" err="1">
                <a:solidFill>
                  <a:schemeClr val="tx1"/>
                </a:solidFill>
              </a:rPr>
              <a:t>HalfOpen</a:t>
            </a:r>
            <a:endParaRPr lang="fr-CA" sz="1050" dirty="0">
              <a:solidFill>
                <a:schemeClr val="tx1"/>
              </a:solidFill>
            </a:endParaRPr>
          </a:p>
        </p:txBody>
      </p:sp>
      <p:sp>
        <p:nvSpPr>
          <p:cNvPr id="25" name="Freeform 24"/>
          <p:cNvSpPr/>
          <p:nvPr/>
        </p:nvSpPr>
        <p:spPr>
          <a:xfrm>
            <a:off x="2568575" y="5202238"/>
            <a:ext cx="211138" cy="712787"/>
          </a:xfrm>
          <a:custGeom>
            <a:avLst/>
            <a:gdLst>
              <a:gd name="connsiteX0" fmla="*/ 150198 w 156548"/>
              <a:gd name="connsiteY0" fmla="*/ 0 h 542925"/>
              <a:gd name="connsiteX1" fmla="*/ 10498 w 156548"/>
              <a:gd name="connsiteY1" fmla="*/ 180975 h 542925"/>
              <a:gd name="connsiteX2" fmla="*/ 26373 w 156548"/>
              <a:gd name="connsiteY2" fmla="*/ 400050 h 542925"/>
              <a:gd name="connsiteX3" fmla="*/ 156548 w 156548"/>
              <a:gd name="connsiteY3" fmla="*/ 542925 h 542925"/>
              <a:gd name="connsiteX4" fmla="*/ 156548 w 156548"/>
              <a:gd name="connsiteY4" fmla="*/ 542925 h 542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48" h="542925">
                <a:moveTo>
                  <a:pt x="150198" y="0"/>
                </a:moveTo>
                <a:cubicBezTo>
                  <a:pt x="90666" y="57150"/>
                  <a:pt x="31135" y="114300"/>
                  <a:pt x="10498" y="180975"/>
                </a:cubicBezTo>
                <a:cubicBezTo>
                  <a:pt x="-10139" y="247650"/>
                  <a:pt x="2031" y="339725"/>
                  <a:pt x="26373" y="400050"/>
                </a:cubicBezTo>
                <a:cubicBezTo>
                  <a:pt x="50715" y="460375"/>
                  <a:pt x="156548" y="542925"/>
                  <a:pt x="156548" y="542925"/>
                </a:cubicBezTo>
                <a:lnTo>
                  <a:pt x="156548" y="542925"/>
                </a:lnTo>
              </a:path>
            </a:pathLst>
          </a:custGeom>
          <a:noFill/>
          <a:ln w="12700">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26" name="Freeform 25"/>
          <p:cNvSpPr/>
          <p:nvPr/>
        </p:nvSpPr>
        <p:spPr>
          <a:xfrm flipH="1" flipV="1">
            <a:off x="4078288" y="5099050"/>
            <a:ext cx="212725" cy="712788"/>
          </a:xfrm>
          <a:custGeom>
            <a:avLst/>
            <a:gdLst>
              <a:gd name="connsiteX0" fmla="*/ 150198 w 156548"/>
              <a:gd name="connsiteY0" fmla="*/ 0 h 542925"/>
              <a:gd name="connsiteX1" fmla="*/ 10498 w 156548"/>
              <a:gd name="connsiteY1" fmla="*/ 180975 h 542925"/>
              <a:gd name="connsiteX2" fmla="*/ 26373 w 156548"/>
              <a:gd name="connsiteY2" fmla="*/ 400050 h 542925"/>
              <a:gd name="connsiteX3" fmla="*/ 156548 w 156548"/>
              <a:gd name="connsiteY3" fmla="*/ 542925 h 542925"/>
              <a:gd name="connsiteX4" fmla="*/ 156548 w 156548"/>
              <a:gd name="connsiteY4" fmla="*/ 542925 h 542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48" h="542925">
                <a:moveTo>
                  <a:pt x="150198" y="0"/>
                </a:moveTo>
                <a:cubicBezTo>
                  <a:pt x="90666" y="57150"/>
                  <a:pt x="31135" y="114300"/>
                  <a:pt x="10498" y="180975"/>
                </a:cubicBezTo>
                <a:cubicBezTo>
                  <a:pt x="-10139" y="247650"/>
                  <a:pt x="2031" y="339725"/>
                  <a:pt x="26373" y="400050"/>
                </a:cubicBezTo>
                <a:cubicBezTo>
                  <a:pt x="50715" y="460375"/>
                  <a:pt x="156548" y="542925"/>
                  <a:pt x="156548" y="542925"/>
                </a:cubicBezTo>
                <a:lnTo>
                  <a:pt x="156548" y="542925"/>
                </a:lnTo>
              </a:path>
            </a:pathLst>
          </a:custGeom>
          <a:noFill/>
          <a:ln w="12700">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32" name="Freeform 31"/>
          <p:cNvSpPr/>
          <p:nvPr/>
        </p:nvSpPr>
        <p:spPr>
          <a:xfrm>
            <a:off x="4062413" y="2493963"/>
            <a:ext cx="449262" cy="2420937"/>
          </a:xfrm>
          <a:custGeom>
            <a:avLst/>
            <a:gdLst>
              <a:gd name="connsiteX0" fmla="*/ 0 w 330021"/>
              <a:gd name="connsiteY0" fmla="*/ 1847850 h 1847850"/>
              <a:gd name="connsiteX1" fmla="*/ 242887 w 330021"/>
              <a:gd name="connsiteY1" fmla="*/ 1295400 h 1847850"/>
              <a:gd name="connsiteX2" fmla="*/ 319087 w 330021"/>
              <a:gd name="connsiteY2" fmla="*/ 257175 h 1847850"/>
              <a:gd name="connsiteX3" fmla="*/ 28575 w 330021"/>
              <a:gd name="connsiteY3" fmla="*/ 0 h 1847850"/>
              <a:gd name="connsiteX4" fmla="*/ 28575 w 330021"/>
              <a:gd name="connsiteY4" fmla="*/ 0 h 1847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021" h="1847850">
                <a:moveTo>
                  <a:pt x="0" y="1847850"/>
                </a:moveTo>
                <a:cubicBezTo>
                  <a:pt x="94853" y="1704181"/>
                  <a:pt x="189706" y="1560512"/>
                  <a:pt x="242887" y="1295400"/>
                </a:cubicBezTo>
                <a:cubicBezTo>
                  <a:pt x="296068" y="1030288"/>
                  <a:pt x="354806" y="473075"/>
                  <a:pt x="319087" y="257175"/>
                </a:cubicBezTo>
                <a:cubicBezTo>
                  <a:pt x="283368" y="41275"/>
                  <a:pt x="28575" y="0"/>
                  <a:pt x="28575" y="0"/>
                </a:cubicBezTo>
                <a:lnTo>
                  <a:pt x="28575" y="0"/>
                </a:lnTo>
              </a:path>
            </a:pathLst>
          </a:custGeom>
          <a:noFill/>
          <a:ln w="12700">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33" name="Oval 32"/>
          <p:cNvSpPr/>
          <p:nvPr/>
        </p:nvSpPr>
        <p:spPr>
          <a:xfrm>
            <a:off x="1882775" y="2232025"/>
            <a:ext cx="266700" cy="246063"/>
          </a:xfrm>
          <a:prstGeom prst="ellipse">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cxnSp>
        <p:nvCxnSpPr>
          <p:cNvPr id="36" name="Straight Arrow Connector 35"/>
          <p:cNvCxnSpPr>
            <a:stCxn id="33" idx="6"/>
            <a:endCxn id="9" idx="1"/>
          </p:cNvCxnSpPr>
          <p:nvPr/>
        </p:nvCxnSpPr>
        <p:spPr>
          <a:xfrm>
            <a:off x="2149475" y="2354263"/>
            <a:ext cx="641350" cy="168275"/>
          </a:xfrm>
          <a:prstGeom prst="straightConnector1">
            <a:avLst/>
          </a:prstGeom>
          <a:noFill/>
          <a:ln w="12700">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33812" name="TextBox 37"/>
          <p:cNvSpPr txBox="1">
            <a:spLocks noChangeArrowheads="1"/>
          </p:cNvSpPr>
          <p:nvPr/>
        </p:nvSpPr>
        <p:spPr bwMode="auto">
          <a:xfrm>
            <a:off x="1711325" y="5456238"/>
            <a:ext cx="963613"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800" b="0"/>
              <a:t>buttonPressed()</a:t>
            </a:r>
            <a:endParaRPr lang="fr-CA" altLang="fr-FR" sz="800" b="0"/>
          </a:p>
        </p:txBody>
      </p:sp>
      <p:sp>
        <p:nvSpPr>
          <p:cNvPr id="33813" name="TextBox 38"/>
          <p:cNvSpPr txBox="1">
            <a:spLocks noChangeArrowheads="1"/>
          </p:cNvSpPr>
          <p:nvPr/>
        </p:nvSpPr>
        <p:spPr bwMode="auto">
          <a:xfrm>
            <a:off x="4276725" y="5381625"/>
            <a:ext cx="1035050"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800" b="0"/>
              <a:t>buttonPressed()</a:t>
            </a:r>
            <a:endParaRPr lang="fr-CA" altLang="fr-FR" sz="800" b="0"/>
          </a:p>
        </p:txBody>
      </p:sp>
      <p:sp>
        <p:nvSpPr>
          <p:cNvPr id="33814" name="TextBox 46"/>
          <p:cNvSpPr txBox="1">
            <a:spLocks noChangeArrowheads="1"/>
          </p:cNvSpPr>
          <p:nvPr/>
        </p:nvSpPr>
        <p:spPr bwMode="auto">
          <a:xfrm>
            <a:off x="1692275" y="2757488"/>
            <a:ext cx="127000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800" b="0"/>
              <a:t>buttonPressed() [isFunctioning()]</a:t>
            </a:r>
            <a:endParaRPr lang="fr-CA" altLang="fr-FR" sz="800" b="0"/>
          </a:p>
        </p:txBody>
      </p:sp>
      <p:sp>
        <p:nvSpPr>
          <p:cNvPr id="33815" name="TextBox 47"/>
          <p:cNvSpPr txBox="1">
            <a:spLocks noChangeArrowheads="1"/>
          </p:cNvSpPr>
          <p:nvPr/>
        </p:nvSpPr>
        <p:spPr bwMode="auto">
          <a:xfrm>
            <a:off x="4452938" y="3298825"/>
            <a:ext cx="1074737" cy="28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800" b="0"/>
              <a:t>doorOpen()</a:t>
            </a:r>
            <a:endParaRPr lang="fr-CA" altLang="fr-FR" sz="800" b="0"/>
          </a:p>
        </p:txBody>
      </p:sp>
      <p:sp>
        <p:nvSpPr>
          <p:cNvPr id="33816" name="TextBox 48"/>
          <p:cNvSpPr txBox="1">
            <a:spLocks noChangeArrowheads="1"/>
          </p:cNvSpPr>
          <p:nvPr/>
        </p:nvSpPr>
        <p:spPr bwMode="auto">
          <a:xfrm>
            <a:off x="1474788" y="3771900"/>
            <a:ext cx="81597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800" b="0"/>
              <a:t>doorClosed()</a:t>
            </a:r>
            <a:endParaRPr lang="fr-CA" altLang="fr-FR" sz="800" b="0"/>
          </a:p>
        </p:txBody>
      </p:sp>
      <p:sp>
        <p:nvSpPr>
          <p:cNvPr id="33817" name="TextBox 57"/>
          <p:cNvSpPr txBox="1">
            <a:spLocks noChangeArrowheads="1"/>
          </p:cNvSpPr>
          <p:nvPr/>
        </p:nvSpPr>
        <p:spPr bwMode="auto">
          <a:xfrm>
            <a:off x="1711325" y="4672013"/>
            <a:ext cx="1271588"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800" b="0"/>
              <a:t>buttonPressed() [isFunctioning()]</a:t>
            </a:r>
            <a:endParaRPr lang="fr-CA" altLang="fr-FR" sz="800" b="0"/>
          </a:p>
        </p:txBody>
      </p:sp>
      <p:sp>
        <p:nvSpPr>
          <p:cNvPr id="62" name="Rounded Rectangle 61"/>
          <p:cNvSpPr/>
          <p:nvPr/>
        </p:nvSpPr>
        <p:spPr>
          <a:xfrm flipH="1">
            <a:off x="1403350" y="1628775"/>
            <a:ext cx="4032250" cy="4679950"/>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a:lstStyle/>
          <a:p>
            <a:pPr algn="ctr">
              <a:defRPr/>
            </a:pPr>
            <a:r>
              <a:rPr lang="en-CA" dirty="0">
                <a:solidFill>
                  <a:schemeClr val="tx1"/>
                </a:solidFill>
              </a:rPr>
              <a:t>Running</a:t>
            </a:r>
            <a:endParaRPr lang="fr-CA" dirty="0">
              <a:solidFill>
                <a:schemeClr val="tx1"/>
              </a:solidFill>
            </a:endParaRPr>
          </a:p>
        </p:txBody>
      </p:sp>
      <p:sp>
        <p:nvSpPr>
          <p:cNvPr id="64" name="Rounded Rectangle 63"/>
          <p:cNvSpPr/>
          <p:nvPr/>
        </p:nvSpPr>
        <p:spPr>
          <a:xfrm>
            <a:off x="7019925" y="3771900"/>
            <a:ext cx="1271588" cy="377825"/>
          </a:xfrm>
          <a:prstGeom prst="round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050" dirty="0" err="1">
                <a:solidFill>
                  <a:schemeClr val="tx1"/>
                </a:solidFill>
              </a:rPr>
              <a:t>WaitingForRepair</a:t>
            </a:r>
            <a:endParaRPr lang="fr-CA" sz="1050" dirty="0">
              <a:solidFill>
                <a:schemeClr val="tx1"/>
              </a:solidFill>
            </a:endParaRPr>
          </a:p>
        </p:txBody>
      </p:sp>
      <p:cxnSp>
        <p:nvCxnSpPr>
          <p:cNvPr id="66" name="Straight Arrow Connector 65"/>
          <p:cNvCxnSpPr>
            <a:stCxn id="62" idx="1"/>
            <a:endCxn id="64" idx="1"/>
          </p:cNvCxnSpPr>
          <p:nvPr/>
        </p:nvCxnSpPr>
        <p:spPr>
          <a:xfrm flipV="1">
            <a:off x="5435600" y="3960813"/>
            <a:ext cx="1584325" cy="7937"/>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33821" name="TextBox 66"/>
          <p:cNvSpPr txBox="1">
            <a:spLocks noChangeArrowheads="1"/>
          </p:cNvSpPr>
          <p:nvPr/>
        </p:nvSpPr>
        <p:spPr bwMode="auto">
          <a:xfrm>
            <a:off x="5580063" y="3644900"/>
            <a:ext cx="112553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800" b="0"/>
              <a:t>buttonPressed(),</a:t>
            </a:r>
          </a:p>
          <a:p>
            <a:pPr eaLnBrk="1" hangingPunct="1">
              <a:spcBef>
                <a:spcPct val="0"/>
              </a:spcBef>
              <a:spcAft>
                <a:spcPct val="0"/>
              </a:spcAft>
              <a:buFontTx/>
              <a:buNone/>
            </a:pPr>
            <a:r>
              <a:rPr lang="en-CA" altLang="fr-FR" sz="800" b="0"/>
              <a:t>[! isFunctioning()]</a:t>
            </a:r>
            <a:endParaRPr lang="fr-CA" altLang="fr-FR" sz="800" b="0"/>
          </a:p>
        </p:txBody>
      </p:sp>
      <p:sp>
        <p:nvSpPr>
          <p:cNvPr id="70" name="Freeform 69"/>
          <p:cNvSpPr/>
          <p:nvPr/>
        </p:nvSpPr>
        <p:spPr>
          <a:xfrm>
            <a:off x="7329488" y="3370263"/>
            <a:ext cx="671512" cy="396875"/>
          </a:xfrm>
          <a:custGeom>
            <a:avLst/>
            <a:gdLst>
              <a:gd name="connsiteX0" fmla="*/ 671512 w 671512"/>
              <a:gd name="connsiteY0" fmla="*/ 396441 h 396441"/>
              <a:gd name="connsiteX1" fmla="*/ 538162 w 671512"/>
              <a:gd name="connsiteY1" fmla="*/ 20203 h 396441"/>
              <a:gd name="connsiteX2" fmla="*/ 128587 w 671512"/>
              <a:gd name="connsiteY2" fmla="*/ 86878 h 396441"/>
              <a:gd name="connsiteX3" fmla="*/ 0 w 671512"/>
              <a:gd name="connsiteY3" fmla="*/ 391678 h 396441"/>
              <a:gd name="connsiteX4" fmla="*/ 0 w 671512"/>
              <a:gd name="connsiteY4" fmla="*/ 391678 h 396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512" h="396441">
                <a:moveTo>
                  <a:pt x="671512" y="396441"/>
                </a:moveTo>
                <a:cubicBezTo>
                  <a:pt x="650080" y="234119"/>
                  <a:pt x="628649" y="71797"/>
                  <a:pt x="538162" y="20203"/>
                </a:cubicBezTo>
                <a:cubicBezTo>
                  <a:pt x="447675" y="-31391"/>
                  <a:pt x="218281" y="24966"/>
                  <a:pt x="128587" y="86878"/>
                </a:cubicBezTo>
                <a:cubicBezTo>
                  <a:pt x="38893" y="148790"/>
                  <a:pt x="0" y="391678"/>
                  <a:pt x="0" y="391678"/>
                </a:cubicBezTo>
                <a:lnTo>
                  <a:pt x="0" y="391678"/>
                </a:lnTo>
              </a:path>
            </a:pathLst>
          </a:custGeom>
          <a:ln>
            <a:tailEnd type="arrow"/>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fr-CA"/>
          </a:p>
        </p:txBody>
      </p:sp>
      <p:sp>
        <p:nvSpPr>
          <p:cNvPr id="33823" name="TextBox 70"/>
          <p:cNvSpPr txBox="1">
            <a:spLocks noChangeArrowheads="1"/>
          </p:cNvSpPr>
          <p:nvPr/>
        </p:nvSpPr>
        <p:spPr bwMode="auto">
          <a:xfrm>
            <a:off x="7361238" y="3068638"/>
            <a:ext cx="102711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700" b="0"/>
              <a:t>Timer (180 s)</a:t>
            </a:r>
          </a:p>
          <a:p>
            <a:pPr eaLnBrk="1" hangingPunct="1">
              <a:spcBef>
                <a:spcPct val="0"/>
              </a:spcBef>
              <a:spcAft>
                <a:spcPct val="0"/>
              </a:spcAft>
              <a:buFontTx/>
              <a:buNone/>
            </a:pPr>
            <a:r>
              <a:rPr lang="en-CA" altLang="fr-FR" sz="700" b="0"/>
              <a:t>[! isFunctioning()]</a:t>
            </a:r>
            <a:endParaRPr lang="fr-CA" altLang="fr-FR" sz="700" b="0"/>
          </a:p>
        </p:txBody>
      </p:sp>
      <p:sp>
        <p:nvSpPr>
          <p:cNvPr id="78" name="Freeform 77"/>
          <p:cNvSpPr/>
          <p:nvPr/>
        </p:nvSpPr>
        <p:spPr>
          <a:xfrm>
            <a:off x="5457825" y="4157663"/>
            <a:ext cx="2252663" cy="295275"/>
          </a:xfrm>
          <a:custGeom>
            <a:avLst/>
            <a:gdLst>
              <a:gd name="connsiteX0" fmla="*/ 2252663 w 2252663"/>
              <a:gd name="connsiteY0" fmla="*/ 0 h 295973"/>
              <a:gd name="connsiteX1" fmla="*/ 1752600 w 2252663"/>
              <a:gd name="connsiteY1" fmla="*/ 285750 h 295973"/>
              <a:gd name="connsiteX2" fmla="*/ 0 w 2252663"/>
              <a:gd name="connsiteY2" fmla="*/ 204787 h 295973"/>
            </a:gdLst>
            <a:ahLst/>
            <a:cxnLst>
              <a:cxn ang="0">
                <a:pos x="connsiteX0" y="connsiteY0"/>
              </a:cxn>
              <a:cxn ang="0">
                <a:pos x="connsiteX1" y="connsiteY1"/>
              </a:cxn>
              <a:cxn ang="0">
                <a:pos x="connsiteX2" y="connsiteY2"/>
              </a:cxn>
            </a:cxnLst>
            <a:rect l="l" t="t" r="r" b="b"/>
            <a:pathLst>
              <a:path w="2252663" h="295973">
                <a:moveTo>
                  <a:pt x="2252663" y="0"/>
                </a:moveTo>
                <a:cubicBezTo>
                  <a:pt x="2190353" y="125809"/>
                  <a:pt x="2128044" y="251619"/>
                  <a:pt x="1752600" y="285750"/>
                </a:cubicBezTo>
                <a:cubicBezTo>
                  <a:pt x="1377156" y="319881"/>
                  <a:pt x="688578" y="262334"/>
                  <a:pt x="0" y="204787"/>
                </a:cubicBezTo>
              </a:path>
            </a:pathLst>
          </a:custGeom>
          <a:ln>
            <a:tailEnd type="arrow"/>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fr-CA"/>
          </a:p>
        </p:txBody>
      </p:sp>
      <p:sp>
        <p:nvSpPr>
          <p:cNvPr id="33825" name="TextBox 78"/>
          <p:cNvSpPr txBox="1">
            <a:spLocks noChangeArrowheads="1"/>
          </p:cNvSpPr>
          <p:nvPr/>
        </p:nvSpPr>
        <p:spPr bwMode="auto">
          <a:xfrm>
            <a:off x="6137275" y="4468813"/>
            <a:ext cx="882650" cy="306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700" b="0"/>
              <a:t>Timer (180 s)</a:t>
            </a:r>
          </a:p>
          <a:p>
            <a:pPr eaLnBrk="1" hangingPunct="1">
              <a:spcBef>
                <a:spcPct val="0"/>
              </a:spcBef>
              <a:spcAft>
                <a:spcPct val="0"/>
              </a:spcAft>
              <a:buFontTx/>
              <a:buNone/>
            </a:pPr>
            <a:r>
              <a:rPr lang="en-CA" altLang="fr-FR" sz="600" b="0"/>
              <a:t> </a:t>
            </a:r>
            <a:r>
              <a:rPr lang="en-CA" altLang="fr-FR" sz="700" b="0"/>
              <a:t>[isFunctioning()]</a:t>
            </a:r>
            <a:endParaRPr lang="fr-CA" altLang="fr-FR" sz="700" b="0"/>
          </a:p>
        </p:txBody>
      </p:sp>
      <p:sp>
        <p:nvSpPr>
          <p:cNvPr id="80" name="Oval 79"/>
          <p:cNvSpPr/>
          <p:nvPr/>
        </p:nvSpPr>
        <p:spPr>
          <a:xfrm>
            <a:off x="755650" y="3830638"/>
            <a:ext cx="266700" cy="246062"/>
          </a:xfrm>
          <a:prstGeom prst="ellipse">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cxnSp>
        <p:nvCxnSpPr>
          <p:cNvPr id="82" name="Straight Arrow Connector 81"/>
          <p:cNvCxnSpPr>
            <a:stCxn id="80" idx="6"/>
            <a:endCxn id="62" idx="3"/>
          </p:cNvCxnSpPr>
          <p:nvPr/>
        </p:nvCxnSpPr>
        <p:spPr>
          <a:xfrm>
            <a:off x="1022350" y="3952875"/>
            <a:ext cx="381000" cy="15875"/>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72882637"/>
      </p:ext>
    </p:extLst>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Refine Behavioral Model – Sensor Unit</a:t>
            </a:r>
            <a:endParaRPr lang="fr-CA" dirty="0"/>
          </a:p>
        </p:txBody>
      </p:sp>
      <p:sp>
        <p:nvSpPr>
          <p:cNvPr id="70" name="Rounded Rectangle 69"/>
          <p:cNvSpPr/>
          <p:nvPr/>
        </p:nvSpPr>
        <p:spPr>
          <a:xfrm>
            <a:off x="3365500" y="1814513"/>
            <a:ext cx="1638300" cy="376237"/>
          </a:xfrm>
          <a:prstGeom prst="round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050" dirty="0" err="1">
                <a:solidFill>
                  <a:schemeClr val="tx1"/>
                </a:solidFill>
              </a:rPr>
              <a:t>CheckingForObstacles</a:t>
            </a:r>
            <a:endParaRPr lang="fr-CA" sz="1050" dirty="0">
              <a:solidFill>
                <a:schemeClr val="tx1"/>
              </a:solidFill>
            </a:endParaRPr>
          </a:p>
        </p:txBody>
      </p:sp>
      <p:sp>
        <p:nvSpPr>
          <p:cNvPr id="71" name="Rounded Rectangle 70"/>
          <p:cNvSpPr/>
          <p:nvPr/>
        </p:nvSpPr>
        <p:spPr>
          <a:xfrm>
            <a:off x="3348038" y="3181350"/>
            <a:ext cx="1655762" cy="377825"/>
          </a:xfrm>
          <a:prstGeom prst="round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050" dirty="0" err="1">
                <a:solidFill>
                  <a:schemeClr val="tx1"/>
                </a:solidFill>
              </a:rPr>
              <a:t>CheckingIfDoorOpen</a:t>
            </a:r>
            <a:endParaRPr lang="fr-CA" sz="1050" dirty="0">
              <a:solidFill>
                <a:schemeClr val="tx1"/>
              </a:solidFill>
            </a:endParaRPr>
          </a:p>
        </p:txBody>
      </p:sp>
      <p:sp>
        <p:nvSpPr>
          <p:cNvPr id="72" name="Rounded Rectangle 71"/>
          <p:cNvSpPr/>
          <p:nvPr/>
        </p:nvSpPr>
        <p:spPr>
          <a:xfrm>
            <a:off x="3365500" y="4402138"/>
            <a:ext cx="1638300" cy="377825"/>
          </a:xfrm>
          <a:prstGeom prst="round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050" dirty="0" err="1">
                <a:solidFill>
                  <a:schemeClr val="tx1"/>
                </a:solidFill>
              </a:rPr>
              <a:t>CheckingIfDoorClosed</a:t>
            </a:r>
            <a:endParaRPr lang="fr-CA" sz="1050" dirty="0">
              <a:solidFill>
                <a:schemeClr val="tx1"/>
              </a:solidFill>
            </a:endParaRPr>
          </a:p>
        </p:txBody>
      </p:sp>
      <p:cxnSp>
        <p:nvCxnSpPr>
          <p:cNvPr id="73" name="Straight Arrow Connector 72"/>
          <p:cNvCxnSpPr>
            <a:stCxn id="76" idx="2"/>
            <a:endCxn id="71" idx="0"/>
          </p:cNvCxnSpPr>
          <p:nvPr/>
        </p:nvCxnSpPr>
        <p:spPr>
          <a:xfrm flipH="1">
            <a:off x="4176713" y="2822575"/>
            <a:ext cx="7937" cy="358775"/>
          </a:xfrm>
          <a:prstGeom prst="straightConnector1">
            <a:avLst/>
          </a:prstGeom>
          <a:noFill/>
          <a:ln w="12700">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74" name="Oval 73"/>
          <p:cNvSpPr/>
          <p:nvPr/>
        </p:nvSpPr>
        <p:spPr>
          <a:xfrm>
            <a:off x="4016375" y="6278563"/>
            <a:ext cx="268288" cy="246062"/>
          </a:xfrm>
          <a:prstGeom prst="ellipse">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cxnSp>
        <p:nvCxnSpPr>
          <p:cNvPr id="75" name="Straight Arrow Connector 74"/>
          <p:cNvCxnSpPr>
            <a:stCxn id="74" idx="0"/>
            <a:endCxn id="93" idx="2"/>
          </p:cNvCxnSpPr>
          <p:nvPr/>
        </p:nvCxnSpPr>
        <p:spPr>
          <a:xfrm flipV="1">
            <a:off x="4149725" y="5986463"/>
            <a:ext cx="34925" cy="292100"/>
          </a:xfrm>
          <a:prstGeom prst="straightConnector1">
            <a:avLst/>
          </a:prstGeom>
          <a:noFill/>
          <a:ln w="12700">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76" name="Diamond 75"/>
          <p:cNvSpPr/>
          <p:nvPr/>
        </p:nvSpPr>
        <p:spPr>
          <a:xfrm>
            <a:off x="4041775" y="2465388"/>
            <a:ext cx="287338" cy="357187"/>
          </a:xfrm>
          <a:prstGeom prst="diamond">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1050">
              <a:solidFill>
                <a:schemeClr val="tx1"/>
              </a:solidFill>
            </a:endParaRPr>
          </a:p>
        </p:txBody>
      </p:sp>
      <p:cxnSp>
        <p:nvCxnSpPr>
          <p:cNvPr id="77" name="Straight Connector 76"/>
          <p:cNvCxnSpPr>
            <a:stCxn id="70" idx="2"/>
            <a:endCxn id="76" idx="0"/>
          </p:cNvCxnSpPr>
          <p:nvPr/>
        </p:nvCxnSpPr>
        <p:spPr>
          <a:xfrm>
            <a:off x="4184650" y="2190750"/>
            <a:ext cx="0" cy="274638"/>
          </a:xfrm>
          <a:prstGeom prst="line">
            <a:avLst/>
          </a:prstGeom>
        </p:spPr>
        <p:style>
          <a:lnRef idx="1">
            <a:schemeClr val="accent1"/>
          </a:lnRef>
          <a:fillRef idx="0">
            <a:schemeClr val="accent1"/>
          </a:fillRef>
          <a:effectRef idx="0">
            <a:schemeClr val="accent1"/>
          </a:effectRef>
          <a:fontRef idx="minor">
            <a:schemeClr val="tx1"/>
          </a:fontRef>
        </p:style>
      </p:cxnSp>
      <p:sp>
        <p:nvSpPr>
          <p:cNvPr id="34829" name="TextBox 61"/>
          <p:cNvSpPr txBox="1">
            <a:spLocks noChangeArrowheads="1"/>
          </p:cNvSpPr>
          <p:nvPr/>
        </p:nvSpPr>
        <p:spPr bwMode="auto">
          <a:xfrm>
            <a:off x="4140200" y="2925763"/>
            <a:ext cx="1271588"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800" b="0"/>
              <a:t>[!</a:t>
            </a:r>
            <a:r>
              <a:rPr lang="fr-CA" altLang="fr-FR" sz="800" b="0"/>
              <a:t>isObstacleDetected()</a:t>
            </a:r>
            <a:r>
              <a:rPr lang="en-CA" altLang="fr-FR" sz="800" b="0"/>
              <a:t>]</a:t>
            </a:r>
            <a:endParaRPr lang="fr-CA" altLang="fr-FR" sz="800" b="0"/>
          </a:p>
        </p:txBody>
      </p:sp>
      <p:sp>
        <p:nvSpPr>
          <p:cNvPr id="34830" name="TextBox 65"/>
          <p:cNvSpPr txBox="1">
            <a:spLocks noChangeArrowheads="1"/>
          </p:cNvSpPr>
          <p:nvPr/>
        </p:nvSpPr>
        <p:spPr bwMode="auto">
          <a:xfrm>
            <a:off x="2916238" y="2386013"/>
            <a:ext cx="1271587"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800" b="0"/>
              <a:t>[</a:t>
            </a:r>
            <a:r>
              <a:rPr lang="fr-CA" altLang="fr-FR" sz="800" b="0"/>
              <a:t>isObstacleDetected()</a:t>
            </a:r>
            <a:r>
              <a:rPr lang="en-CA" altLang="fr-FR" sz="800" b="0"/>
              <a:t>]</a:t>
            </a:r>
            <a:endParaRPr lang="fr-CA" altLang="fr-FR" sz="800" b="0"/>
          </a:p>
        </p:txBody>
      </p:sp>
      <p:cxnSp>
        <p:nvCxnSpPr>
          <p:cNvPr id="84" name="Straight Arrow Connector 83"/>
          <p:cNvCxnSpPr>
            <a:stCxn id="76" idx="1"/>
            <a:endCxn id="98" idx="3"/>
          </p:cNvCxnSpPr>
          <p:nvPr/>
        </p:nvCxnSpPr>
        <p:spPr>
          <a:xfrm flipH="1" flipV="1">
            <a:off x="2771775" y="2628900"/>
            <a:ext cx="1270000" cy="14288"/>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85" name="Straight Arrow Connector 84"/>
          <p:cNvCxnSpPr>
            <a:stCxn id="86" idx="2"/>
            <a:endCxn id="72" idx="0"/>
          </p:cNvCxnSpPr>
          <p:nvPr/>
        </p:nvCxnSpPr>
        <p:spPr>
          <a:xfrm>
            <a:off x="4176713" y="4043363"/>
            <a:ext cx="7937" cy="358775"/>
          </a:xfrm>
          <a:prstGeom prst="straightConnector1">
            <a:avLst/>
          </a:prstGeom>
          <a:noFill/>
          <a:ln w="12700">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86" name="Diamond 85"/>
          <p:cNvSpPr/>
          <p:nvPr/>
        </p:nvSpPr>
        <p:spPr>
          <a:xfrm>
            <a:off x="4032250" y="3686175"/>
            <a:ext cx="287338" cy="357188"/>
          </a:xfrm>
          <a:prstGeom prst="diamond">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1050">
              <a:solidFill>
                <a:schemeClr val="tx1"/>
              </a:solidFill>
            </a:endParaRPr>
          </a:p>
        </p:txBody>
      </p:sp>
      <p:cxnSp>
        <p:nvCxnSpPr>
          <p:cNvPr id="87" name="Straight Connector 86"/>
          <p:cNvCxnSpPr>
            <a:stCxn id="71" idx="2"/>
            <a:endCxn id="86" idx="0"/>
          </p:cNvCxnSpPr>
          <p:nvPr/>
        </p:nvCxnSpPr>
        <p:spPr>
          <a:xfrm>
            <a:off x="4176713" y="3559175"/>
            <a:ext cx="0" cy="127000"/>
          </a:xfrm>
          <a:prstGeom prst="line">
            <a:avLst/>
          </a:prstGeom>
        </p:spPr>
        <p:style>
          <a:lnRef idx="1">
            <a:schemeClr val="accent1"/>
          </a:lnRef>
          <a:fillRef idx="0">
            <a:schemeClr val="accent1"/>
          </a:fillRef>
          <a:effectRef idx="0">
            <a:schemeClr val="accent1"/>
          </a:effectRef>
          <a:fontRef idx="minor">
            <a:schemeClr val="tx1"/>
          </a:fontRef>
        </p:style>
      </p:cxnSp>
      <p:sp>
        <p:nvSpPr>
          <p:cNvPr id="34835" name="TextBox 83"/>
          <p:cNvSpPr txBox="1">
            <a:spLocks noChangeArrowheads="1"/>
          </p:cNvSpPr>
          <p:nvPr/>
        </p:nvSpPr>
        <p:spPr bwMode="auto">
          <a:xfrm>
            <a:off x="4184650" y="4117975"/>
            <a:ext cx="1271588"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800" b="0"/>
              <a:t>[!</a:t>
            </a:r>
            <a:r>
              <a:rPr lang="fr-CA" altLang="fr-FR" sz="800" b="0"/>
              <a:t>isDoorOpen()</a:t>
            </a:r>
            <a:r>
              <a:rPr lang="en-CA" altLang="fr-FR" sz="800" b="0"/>
              <a:t>]</a:t>
            </a:r>
            <a:endParaRPr lang="fr-CA" altLang="fr-FR" sz="800" b="0"/>
          </a:p>
        </p:txBody>
      </p:sp>
      <p:sp>
        <p:nvSpPr>
          <p:cNvPr id="34836" name="TextBox 99"/>
          <p:cNvSpPr txBox="1">
            <a:spLocks noChangeArrowheads="1"/>
          </p:cNvSpPr>
          <p:nvPr/>
        </p:nvSpPr>
        <p:spPr bwMode="auto">
          <a:xfrm>
            <a:off x="2843213" y="3609975"/>
            <a:ext cx="965200"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800" b="0"/>
              <a:t>[</a:t>
            </a:r>
            <a:r>
              <a:rPr lang="fr-CA" altLang="fr-FR" sz="800" b="0"/>
              <a:t>isDoorOpen()</a:t>
            </a:r>
            <a:r>
              <a:rPr lang="en-CA" altLang="fr-FR" sz="800" b="0"/>
              <a:t>]</a:t>
            </a:r>
            <a:endParaRPr lang="fr-CA" altLang="fr-FR" sz="800" b="0"/>
          </a:p>
        </p:txBody>
      </p:sp>
      <p:cxnSp>
        <p:nvCxnSpPr>
          <p:cNvPr id="90" name="Straight Arrow Connector 89"/>
          <p:cNvCxnSpPr>
            <a:stCxn id="91" idx="2"/>
            <a:endCxn id="93" idx="0"/>
          </p:cNvCxnSpPr>
          <p:nvPr/>
        </p:nvCxnSpPr>
        <p:spPr>
          <a:xfrm>
            <a:off x="4176713" y="5264150"/>
            <a:ext cx="7937" cy="344488"/>
          </a:xfrm>
          <a:prstGeom prst="straightConnector1">
            <a:avLst/>
          </a:prstGeom>
          <a:noFill/>
          <a:ln w="12700">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91" name="Diamond 90"/>
          <p:cNvSpPr/>
          <p:nvPr/>
        </p:nvSpPr>
        <p:spPr>
          <a:xfrm>
            <a:off x="4032250" y="4906963"/>
            <a:ext cx="287338" cy="357187"/>
          </a:xfrm>
          <a:prstGeom prst="diamond">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1050">
              <a:solidFill>
                <a:schemeClr val="tx1"/>
              </a:solidFill>
            </a:endParaRPr>
          </a:p>
        </p:txBody>
      </p:sp>
      <p:cxnSp>
        <p:nvCxnSpPr>
          <p:cNvPr id="92" name="Straight Connector 91"/>
          <p:cNvCxnSpPr>
            <a:stCxn id="72" idx="2"/>
            <a:endCxn id="91" idx="0"/>
          </p:cNvCxnSpPr>
          <p:nvPr/>
        </p:nvCxnSpPr>
        <p:spPr>
          <a:xfrm flipH="1">
            <a:off x="4176713" y="4779963"/>
            <a:ext cx="7937" cy="127000"/>
          </a:xfrm>
          <a:prstGeom prst="line">
            <a:avLst/>
          </a:prstGeom>
        </p:spPr>
        <p:style>
          <a:lnRef idx="1">
            <a:schemeClr val="accent1"/>
          </a:lnRef>
          <a:fillRef idx="0">
            <a:schemeClr val="accent1"/>
          </a:fillRef>
          <a:effectRef idx="0">
            <a:schemeClr val="accent1"/>
          </a:effectRef>
          <a:fontRef idx="minor">
            <a:schemeClr val="tx1"/>
          </a:fontRef>
        </p:style>
      </p:cxnSp>
      <p:sp>
        <p:nvSpPr>
          <p:cNvPr id="93" name="Rounded Rectangle 92"/>
          <p:cNvSpPr/>
          <p:nvPr/>
        </p:nvSpPr>
        <p:spPr>
          <a:xfrm>
            <a:off x="3365500" y="5608638"/>
            <a:ext cx="1638300" cy="377825"/>
          </a:xfrm>
          <a:prstGeom prst="round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050" dirty="0">
                <a:solidFill>
                  <a:schemeClr val="tx1"/>
                </a:solidFill>
              </a:rPr>
              <a:t>Sleeping</a:t>
            </a:r>
            <a:endParaRPr lang="fr-CA" sz="1050" dirty="0">
              <a:solidFill>
                <a:schemeClr val="tx1"/>
              </a:solidFill>
            </a:endParaRPr>
          </a:p>
        </p:txBody>
      </p:sp>
      <p:sp>
        <p:nvSpPr>
          <p:cNvPr id="34841" name="TextBox 117"/>
          <p:cNvSpPr txBox="1">
            <a:spLocks noChangeArrowheads="1"/>
          </p:cNvSpPr>
          <p:nvPr/>
        </p:nvSpPr>
        <p:spPr bwMode="auto">
          <a:xfrm>
            <a:off x="4144963" y="5329238"/>
            <a:ext cx="1270000"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800" b="0"/>
              <a:t>[!</a:t>
            </a:r>
            <a:r>
              <a:rPr lang="fr-CA" altLang="fr-FR" sz="800" b="0"/>
              <a:t>isDoorClosed()</a:t>
            </a:r>
            <a:r>
              <a:rPr lang="en-CA" altLang="fr-FR" sz="800" b="0"/>
              <a:t>]</a:t>
            </a:r>
            <a:endParaRPr lang="fr-CA" altLang="fr-FR" sz="800" b="0"/>
          </a:p>
        </p:txBody>
      </p:sp>
      <p:sp>
        <p:nvSpPr>
          <p:cNvPr id="34842" name="TextBox 118"/>
          <p:cNvSpPr txBox="1">
            <a:spLocks noChangeArrowheads="1"/>
          </p:cNvSpPr>
          <p:nvPr/>
        </p:nvSpPr>
        <p:spPr bwMode="auto">
          <a:xfrm>
            <a:off x="2814638" y="4833938"/>
            <a:ext cx="965200"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800" b="0"/>
              <a:t>[</a:t>
            </a:r>
            <a:r>
              <a:rPr lang="fr-CA" altLang="fr-FR" sz="800" b="0"/>
              <a:t>isDoorClosed()</a:t>
            </a:r>
            <a:r>
              <a:rPr lang="en-CA" altLang="fr-FR" sz="800" b="0"/>
              <a:t>]</a:t>
            </a:r>
            <a:endParaRPr lang="fr-CA" altLang="fr-FR" sz="800" b="0"/>
          </a:p>
        </p:txBody>
      </p:sp>
      <p:sp>
        <p:nvSpPr>
          <p:cNvPr id="96" name="Freeform 95"/>
          <p:cNvSpPr/>
          <p:nvPr/>
        </p:nvSpPr>
        <p:spPr>
          <a:xfrm>
            <a:off x="5005388" y="1958975"/>
            <a:ext cx="892175" cy="3841750"/>
          </a:xfrm>
          <a:custGeom>
            <a:avLst/>
            <a:gdLst>
              <a:gd name="connsiteX0" fmla="*/ 7620 w 891542"/>
              <a:gd name="connsiteY0" fmla="*/ 3840480 h 3840480"/>
              <a:gd name="connsiteX1" fmla="*/ 891540 w 891542"/>
              <a:gd name="connsiteY1" fmla="*/ 1592580 h 3840480"/>
              <a:gd name="connsiteX2" fmla="*/ 0 w 891542"/>
              <a:gd name="connsiteY2" fmla="*/ 0 h 3840480"/>
            </a:gdLst>
            <a:ahLst/>
            <a:cxnLst>
              <a:cxn ang="0">
                <a:pos x="connsiteX0" y="connsiteY0"/>
              </a:cxn>
              <a:cxn ang="0">
                <a:pos x="connsiteX1" y="connsiteY1"/>
              </a:cxn>
              <a:cxn ang="0">
                <a:pos x="connsiteX2" y="connsiteY2"/>
              </a:cxn>
            </a:cxnLst>
            <a:rect l="l" t="t" r="r" b="b"/>
            <a:pathLst>
              <a:path w="891542" h="3840480">
                <a:moveTo>
                  <a:pt x="7620" y="3840480"/>
                </a:moveTo>
                <a:cubicBezTo>
                  <a:pt x="450215" y="3036570"/>
                  <a:pt x="892810" y="2232660"/>
                  <a:pt x="891540" y="1592580"/>
                </a:cubicBezTo>
                <a:cubicBezTo>
                  <a:pt x="890270" y="952500"/>
                  <a:pt x="445135" y="476250"/>
                  <a:pt x="0" y="0"/>
                </a:cubicBezTo>
              </a:path>
            </a:pathLst>
          </a:custGeom>
          <a:ln>
            <a:tailEnd type="arrow"/>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fr-CA"/>
          </a:p>
        </p:txBody>
      </p:sp>
      <p:sp>
        <p:nvSpPr>
          <p:cNvPr id="34844" name="TextBox 127"/>
          <p:cNvSpPr txBox="1">
            <a:spLocks noChangeArrowheads="1"/>
          </p:cNvSpPr>
          <p:nvPr/>
        </p:nvSpPr>
        <p:spPr bwMode="auto">
          <a:xfrm>
            <a:off x="5821363" y="3322638"/>
            <a:ext cx="838200"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800" b="0"/>
              <a:t>Time (20 ms)</a:t>
            </a:r>
            <a:endParaRPr lang="fr-CA" altLang="fr-FR" sz="800" b="0"/>
          </a:p>
        </p:txBody>
      </p:sp>
      <p:sp>
        <p:nvSpPr>
          <p:cNvPr id="98" name="Rounded Rectangle 97"/>
          <p:cNvSpPr/>
          <p:nvPr/>
        </p:nvSpPr>
        <p:spPr>
          <a:xfrm>
            <a:off x="1139825" y="2439988"/>
            <a:ext cx="1631950" cy="377825"/>
          </a:xfrm>
          <a:prstGeom prst="round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050" dirty="0" err="1">
                <a:solidFill>
                  <a:schemeClr val="tx1"/>
                </a:solidFill>
              </a:rPr>
              <a:t>SendingObstacleEvent</a:t>
            </a:r>
            <a:endParaRPr lang="fr-CA" sz="1050" dirty="0">
              <a:solidFill>
                <a:schemeClr val="tx1"/>
              </a:solidFill>
            </a:endParaRPr>
          </a:p>
        </p:txBody>
      </p:sp>
      <p:cxnSp>
        <p:nvCxnSpPr>
          <p:cNvPr id="99" name="Elbow Connector 98"/>
          <p:cNvCxnSpPr>
            <a:stCxn id="98" idx="2"/>
            <a:endCxn id="71" idx="1"/>
          </p:cNvCxnSpPr>
          <p:nvPr/>
        </p:nvCxnSpPr>
        <p:spPr>
          <a:xfrm rot="16200000" flipH="1">
            <a:off x="2375694" y="2397919"/>
            <a:ext cx="552450" cy="1392238"/>
          </a:xfrm>
          <a:prstGeom prst="bentConnector2">
            <a:avLst/>
          </a:prstGeom>
          <a:ln>
            <a:tailEnd type="arrow"/>
          </a:ln>
        </p:spPr>
        <p:style>
          <a:lnRef idx="1">
            <a:schemeClr val="accent1"/>
          </a:lnRef>
          <a:fillRef idx="0">
            <a:schemeClr val="accent1"/>
          </a:fillRef>
          <a:effectRef idx="0">
            <a:schemeClr val="accent1"/>
          </a:effectRef>
          <a:fontRef idx="minor">
            <a:schemeClr val="tx1"/>
          </a:fontRef>
        </p:style>
      </p:cxnSp>
      <p:sp>
        <p:nvSpPr>
          <p:cNvPr id="100" name="Rounded Rectangle 99"/>
          <p:cNvSpPr/>
          <p:nvPr/>
        </p:nvSpPr>
        <p:spPr>
          <a:xfrm>
            <a:off x="1128713" y="3690938"/>
            <a:ext cx="1714500" cy="377825"/>
          </a:xfrm>
          <a:prstGeom prst="round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050" dirty="0" err="1">
                <a:solidFill>
                  <a:schemeClr val="tx1"/>
                </a:solidFill>
              </a:rPr>
              <a:t>SendingOpenDoorEvent</a:t>
            </a:r>
            <a:endParaRPr lang="fr-CA" sz="1050" dirty="0">
              <a:solidFill>
                <a:schemeClr val="tx1"/>
              </a:solidFill>
            </a:endParaRPr>
          </a:p>
        </p:txBody>
      </p:sp>
      <p:cxnSp>
        <p:nvCxnSpPr>
          <p:cNvPr id="101" name="Straight Arrow Connector 100"/>
          <p:cNvCxnSpPr>
            <a:stCxn id="86" idx="1"/>
            <a:endCxn id="100" idx="3"/>
          </p:cNvCxnSpPr>
          <p:nvPr/>
        </p:nvCxnSpPr>
        <p:spPr>
          <a:xfrm flipH="1">
            <a:off x="2843213" y="3865563"/>
            <a:ext cx="1189037" cy="14287"/>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102" name="Elbow Connector 101"/>
          <p:cNvCxnSpPr>
            <a:stCxn id="100" idx="2"/>
            <a:endCxn id="72" idx="1"/>
          </p:cNvCxnSpPr>
          <p:nvPr/>
        </p:nvCxnSpPr>
        <p:spPr>
          <a:xfrm rot="16200000" flipH="1">
            <a:off x="2414588" y="3640138"/>
            <a:ext cx="522287" cy="1379537"/>
          </a:xfrm>
          <a:prstGeom prst="bentConnector2">
            <a:avLst/>
          </a:prstGeom>
          <a:ln>
            <a:tailEnd type="arrow"/>
          </a:ln>
        </p:spPr>
        <p:style>
          <a:lnRef idx="1">
            <a:schemeClr val="accent1"/>
          </a:lnRef>
          <a:fillRef idx="0">
            <a:schemeClr val="accent1"/>
          </a:fillRef>
          <a:effectRef idx="0">
            <a:schemeClr val="accent1"/>
          </a:effectRef>
          <a:fontRef idx="minor">
            <a:schemeClr val="tx1"/>
          </a:fontRef>
        </p:style>
      </p:cxnSp>
      <p:sp>
        <p:nvSpPr>
          <p:cNvPr id="103" name="Rounded Rectangle 102"/>
          <p:cNvSpPr/>
          <p:nvPr/>
        </p:nvSpPr>
        <p:spPr>
          <a:xfrm>
            <a:off x="684213" y="4889500"/>
            <a:ext cx="1906587" cy="376238"/>
          </a:xfrm>
          <a:prstGeom prst="round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050" dirty="0" err="1">
                <a:solidFill>
                  <a:schemeClr val="tx1"/>
                </a:solidFill>
              </a:rPr>
              <a:t>SendingDoorClosedEvent</a:t>
            </a:r>
            <a:endParaRPr lang="fr-CA" sz="1050" dirty="0">
              <a:solidFill>
                <a:schemeClr val="tx1"/>
              </a:solidFill>
            </a:endParaRPr>
          </a:p>
        </p:txBody>
      </p:sp>
      <p:cxnSp>
        <p:nvCxnSpPr>
          <p:cNvPr id="104" name="Straight Arrow Connector 103"/>
          <p:cNvCxnSpPr>
            <a:stCxn id="91" idx="1"/>
            <a:endCxn id="103" idx="3"/>
          </p:cNvCxnSpPr>
          <p:nvPr/>
        </p:nvCxnSpPr>
        <p:spPr>
          <a:xfrm flipH="1" flipV="1">
            <a:off x="2590800" y="5078413"/>
            <a:ext cx="1441450" cy="7937"/>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108" name="Elbow Connector 107"/>
          <p:cNvCxnSpPr>
            <a:stCxn id="103" idx="2"/>
            <a:endCxn id="93" idx="1"/>
          </p:cNvCxnSpPr>
          <p:nvPr/>
        </p:nvCxnSpPr>
        <p:spPr>
          <a:xfrm rot="16200000" flipH="1">
            <a:off x="2235201" y="4667250"/>
            <a:ext cx="531812" cy="1728787"/>
          </a:xfrm>
          <a:prstGeom prst="bentConnector2">
            <a:avLst/>
          </a:prstGeom>
          <a:ln>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28156481"/>
      </p:ext>
    </p:extLst>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Do Not Fall Asleep yet!</a:t>
            </a:r>
            <a:endParaRPr lang="fr-CA" dirty="0"/>
          </a:p>
        </p:txBody>
      </p:sp>
      <p:pic>
        <p:nvPicPr>
          <p:cNvPr id="3891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71775" y="2205038"/>
            <a:ext cx="2619375" cy="33337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93588240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8914"/>
                                        </p:tgtEl>
                                        <p:attrNameLst>
                                          <p:attrName>style.visibility</p:attrName>
                                        </p:attrNameLst>
                                      </p:cBhvr>
                                      <p:to>
                                        <p:strVal val="visible"/>
                                      </p:to>
                                    </p:set>
                                    <p:animEffect transition="in" filter="fade">
                                      <p:cBhvr>
                                        <p:cTn id="7" dur="500"/>
                                        <p:tgtEl>
                                          <p:spTgt spid="3891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Coding</a:t>
            </a:r>
            <a:endParaRPr lang="fr-CA" dirty="0"/>
          </a:p>
        </p:txBody>
      </p:sp>
      <p:sp>
        <p:nvSpPr>
          <p:cNvPr id="36867" name="Content Placeholder 2"/>
          <p:cNvSpPr>
            <a:spLocks noGrp="1"/>
          </p:cNvSpPr>
          <p:nvPr>
            <p:ph idx="1"/>
          </p:nvPr>
        </p:nvSpPr>
        <p:spPr/>
        <p:txBody>
          <a:bodyPr/>
          <a:lstStyle/>
          <a:p>
            <a:r>
              <a:rPr lang="en-CA" altLang="fr-FR" smtClean="0"/>
              <a:t>Whenever we are satisfied with the level of detail in our behavioral models, we can proceed to coding</a:t>
            </a:r>
          </a:p>
          <a:p>
            <a:endParaRPr lang="en-CA" altLang="fr-FR" smtClean="0"/>
          </a:p>
          <a:p>
            <a:r>
              <a:rPr lang="en-CA" altLang="fr-FR" smtClean="0"/>
              <a:t>Some of the code can be generated directly by tools from the behavioral model</a:t>
            </a:r>
          </a:p>
          <a:p>
            <a:pPr lvl="1"/>
            <a:r>
              <a:rPr lang="en-CA" altLang="fr-FR" smtClean="0"/>
              <a:t>Some tweaking might be necessary (do not use the code blindly)</a:t>
            </a:r>
          </a:p>
          <a:p>
            <a:pPr lvl="1"/>
            <a:r>
              <a:rPr lang="en-CA" altLang="fr-FR" smtClean="0"/>
              <a:t>Humans are still the smartest programmers</a:t>
            </a:r>
            <a:endParaRPr lang="fr-CA" altLang="fr-FR" smtClean="0"/>
          </a:p>
        </p:txBody>
      </p:sp>
    </p:spTree>
    <p:extLst>
      <p:ext uri="{BB962C8B-B14F-4D97-AF65-F5344CB8AC3E}">
        <p14:creationId xmlns:p14="http://schemas.microsoft.com/office/powerpoint/2010/main" val="930954570"/>
      </p:ext>
    </p:extLst>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Event Generator Class</a:t>
            </a:r>
            <a:endParaRPr lang="fr-CA" dirty="0"/>
          </a:p>
        </p:txBody>
      </p:sp>
      <p:pic>
        <p:nvPicPr>
          <p:cNvPr id="37893" name="Picture 8" descr="Screen Clippi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835150" y="1557338"/>
            <a:ext cx="5151438" cy="4926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594692643"/>
      </p:ext>
    </p:extLst>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Sensor Class</a:t>
            </a:r>
            <a:endParaRPr lang="fr-CA" dirty="0"/>
          </a:p>
        </p:txBody>
      </p:sp>
      <p:pic>
        <p:nvPicPr>
          <p:cNvPr id="38915" name="Content Placeholder 5" descr="Screen Clipping"/>
          <p:cNvPicPr>
            <a:picLocks noGrp="1" noChangeAspect="1"/>
          </p:cNvPicPr>
          <p:nvPr>
            <p:ph idx="1"/>
          </p:nvPr>
        </p:nvPicPr>
        <p:blipFill>
          <a:blip r:embed="rId2">
            <a:extLst>
              <a:ext uri="{28A0092B-C50C-407E-A947-70E740481C1C}">
                <a14:useLocalDpi xmlns:a14="http://schemas.microsoft.com/office/drawing/2010/main" val="0"/>
              </a:ext>
            </a:extLst>
          </a:blip>
          <a:srcRect/>
          <a:stretch>
            <a:fillRect/>
          </a:stretch>
        </p:blipFill>
        <p:spPr>
          <a:xfrm>
            <a:off x="1611313" y="1752600"/>
            <a:ext cx="5311775" cy="4373563"/>
          </a:xfrm>
        </p:spPr>
      </p:pic>
    </p:spTree>
    <p:extLst>
      <p:ext uri="{BB962C8B-B14F-4D97-AF65-F5344CB8AC3E}">
        <p14:creationId xmlns:p14="http://schemas.microsoft.com/office/powerpoint/2010/main" val="813440096"/>
      </p:ext>
    </p:extLst>
  </p:cSld>
  <p:clrMapOvr>
    <a:masterClrMapping/>
  </p:clrMapOvr>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Sensor Class</a:t>
            </a:r>
            <a:endParaRPr lang="fr-CA" dirty="0"/>
          </a:p>
        </p:txBody>
      </p:sp>
      <p:pic>
        <p:nvPicPr>
          <p:cNvPr id="39941" name="Picture 6" descr="Screen Clippi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042988" y="1916113"/>
            <a:ext cx="6481762" cy="432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ight Brace 7"/>
          <p:cNvSpPr/>
          <p:nvPr/>
        </p:nvSpPr>
        <p:spPr>
          <a:xfrm>
            <a:off x="6732588" y="2205038"/>
            <a:ext cx="503237" cy="3816350"/>
          </a:xfrm>
          <a:prstGeom prst="rightBrace">
            <a:avLst/>
          </a:prstGeom>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fr-CA"/>
          </a:p>
        </p:txBody>
      </p:sp>
      <p:sp>
        <p:nvSpPr>
          <p:cNvPr id="9" name="TextBox 8"/>
          <p:cNvSpPr txBox="1">
            <a:spLocks noChangeArrowheads="1"/>
          </p:cNvSpPr>
          <p:nvPr/>
        </p:nvSpPr>
        <p:spPr bwMode="auto">
          <a:xfrm>
            <a:off x="7019925" y="3770313"/>
            <a:ext cx="1800225"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sz="1400" b="0"/>
              <a:t>Sensor</a:t>
            </a:r>
          </a:p>
          <a:p>
            <a:pPr algn="ctr" eaLnBrk="1" hangingPunct="1">
              <a:spcBef>
                <a:spcPct val="0"/>
              </a:spcBef>
              <a:spcAft>
                <a:spcPct val="0"/>
              </a:spcAft>
              <a:buFontTx/>
              <a:buNone/>
            </a:pPr>
            <a:r>
              <a:rPr lang="en-CA" altLang="fr-FR" sz="1400" b="0"/>
              <a:t>State machine Implementation</a:t>
            </a:r>
            <a:endParaRPr lang="fr-CA" altLang="fr-FR" sz="1400" b="0"/>
          </a:p>
        </p:txBody>
      </p:sp>
    </p:spTree>
    <p:extLst>
      <p:ext uri="{BB962C8B-B14F-4D97-AF65-F5344CB8AC3E}">
        <p14:creationId xmlns:p14="http://schemas.microsoft.com/office/powerpoint/2010/main" val="119352463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fade">
                                      <p:cBhvr>
                                        <p:cTn id="10"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CA" dirty="0" smtClean="0"/>
              <a:t>Class Policies</a:t>
            </a:r>
            <a:endParaRPr lang="fr-CA" dirty="0"/>
          </a:p>
        </p:txBody>
      </p:sp>
      <p:sp>
        <p:nvSpPr>
          <p:cNvPr id="20483" name="Content Placeholder 2"/>
          <p:cNvSpPr>
            <a:spLocks noGrp="1"/>
          </p:cNvSpPr>
          <p:nvPr>
            <p:ph idx="1"/>
          </p:nvPr>
        </p:nvSpPr>
        <p:spPr/>
        <p:txBody>
          <a:bodyPr/>
          <a:lstStyle/>
          <a:p>
            <a:r>
              <a:rPr lang="en-CA" altLang="fr-FR" sz="1800" i="1" smtClean="0"/>
              <a:t>Plagiarism</a:t>
            </a:r>
            <a:endParaRPr lang="fr-CA" altLang="fr-FR" sz="1800" i="1" smtClean="0"/>
          </a:p>
          <a:p>
            <a:pPr lvl="1"/>
            <a:r>
              <a:rPr lang="en-US" altLang="fr-FR" sz="1800" smtClean="0"/>
              <a:t>Plagiarism is a serious academic offence that will not be tolerated.  </a:t>
            </a:r>
          </a:p>
          <a:p>
            <a:pPr lvl="1"/>
            <a:endParaRPr lang="fr-CA" altLang="fr-FR" sz="1800" smtClean="0"/>
          </a:p>
          <a:p>
            <a:pPr lvl="1"/>
            <a:r>
              <a:rPr lang="en-US" altLang="fr-FR" sz="1800" smtClean="0"/>
              <a:t>Note that the person providing solutions to be copied is also committing an offence as they are an active participant in the plagiarism.  </a:t>
            </a:r>
          </a:p>
          <a:p>
            <a:pPr lvl="1"/>
            <a:endParaRPr lang="fr-CA" altLang="fr-FR" sz="1800" smtClean="0"/>
          </a:p>
          <a:p>
            <a:pPr lvl="1"/>
            <a:r>
              <a:rPr lang="en-US" altLang="fr-FR" sz="1800" smtClean="0"/>
              <a:t>The person copying and the person copied from will be reprimanded equally according to the regulations set by the University of Ottawa.</a:t>
            </a:r>
          </a:p>
          <a:p>
            <a:pPr lvl="1"/>
            <a:r>
              <a:rPr lang="en-US" altLang="fr-FR" sz="1800" smtClean="0"/>
              <a:t> </a:t>
            </a:r>
            <a:endParaRPr lang="fr-CA" altLang="fr-FR" sz="1800" smtClean="0"/>
          </a:p>
          <a:p>
            <a:pPr lvl="1"/>
            <a:r>
              <a:rPr lang="en-US" altLang="fr-FR" sz="1800" smtClean="0"/>
              <a:t>Please refer to this link for more information: </a:t>
            </a:r>
            <a:r>
              <a:rPr lang="en-US" altLang="fr-FR" sz="1800" u="sng" smtClean="0">
                <a:hlinkClick r:id="rId2" tooltip="http://www.uottawa.ca/academic/info/regist/crs/0305/home_5_ENG.htm"/>
              </a:rPr>
              <a:t>www.uottawa.ca/academic/info/regist/crs/0305/home_5_ENG.htm</a:t>
            </a:r>
            <a:r>
              <a:rPr lang="en-US" altLang="fr-FR" sz="1800" smtClean="0"/>
              <a:t>.</a:t>
            </a:r>
            <a:endParaRPr lang="fr-CA" altLang="fr-FR" sz="1800" smtClean="0"/>
          </a:p>
          <a:p>
            <a:endParaRPr lang="fr-CA" altLang="fr-FR" i="1" smtClean="0"/>
          </a:p>
          <a:p>
            <a:endParaRPr lang="fr-CA" altLang="fr-FR" smtClean="0"/>
          </a:p>
        </p:txBody>
      </p:sp>
      <p:sp>
        <p:nvSpPr>
          <p:cNvPr id="5" name="Slide Number Placeholder 4"/>
          <p:cNvSpPr>
            <a:spLocks noGrp="1"/>
          </p:cNvSpPr>
          <p:nvPr>
            <p:ph type="sldNum" sz="quarter" idx="11"/>
          </p:nvPr>
        </p:nvSpPr>
        <p:spPr/>
        <p:txBody>
          <a:bodyPr/>
          <a:lstStyle/>
          <a:p>
            <a:pPr>
              <a:defRPr/>
            </a:pPr>
            <a:fld id="{DC563831-073D-43A4-875A-4D5DAB7DBFA7}" type="slidenum">
              <a:rPr lang="fr-CA" smtClean="0">
                <a:solidFill>
                  <a:srgbClr val="000000">
                    <a:tint val="75000"/>
                  </a:srgbClr>
                </a:solidFill>
              </a:rPr>
              <a:pPr>
                <a:defRPr/>
              </a:pPr>
              <a:t>14</a:t>
            </a:fld>
            <a:endParaRPr lang="fr-CA">
              <a:solidFill>
                <a:srgbClr val="000000">
                  <a:tint val="75000"/>
                </a:srgbClr>
              </a:solidFill>
            </a:endParaRPr>
          </a:p>
        </p:txBody>
      </p:sp>
    </p:spTree>
    <p:extLst>
      <p:ext uri="{BB962C8B-B14F-4D97-AF65-F5344CB8AC3E}">
        <p14:creationId xmlns:p14="http://schemas.microsoft.com/office/powerpoint/2010/main" val="2943842953"/>
      </p:ext>
    </p:extLst>
  </p:cSld>
  <p:clrMapOvr>
    <a:masterClrMapping/>
  </p:clrMapOvr>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err="1" smtClean="0"/>
              <a:t>Umple</a:t>
            </a:r>
            <a:r>
              <a:rPr lang="en-CA" dirty="0" smtClean="0"/>
              <a:t> Online Demo</a:t>
            </a:r>
            <a:endParaRPr lang="fr-CA" dirty="0"/>
          </a:p>
        </p:txBody>
      </p:sp>
      <p:sp>
        <p:nvSpPr>
          <p:cNvPr id="3" name="Content Placeholder 2"/>
          <p:cNvSpPr>
            <a:spLocks noGrp="1"/>
          </p:cNvSpPr>
          <p:nvPr>
            <p:ph idx="1"/>
          </p:nvPr>
        </p:nvSpPr>
        <p:spPr/>
        <p:txBody>
          <a:bodyPr/>
          <a:lstStyle/>
          <a:p>
            <a:pPr>
              <a:defRPr/>
            </a:pPr>
            <a:r>
              <a:rPr lang="en-CA" dirty="0" smtClean="0"/>
              <a:t>UMPLE is a modeling tool to enable what we call Model-Oriented Programming</a:t>
            </a:r>
          </a:p>
          <a:p>
            <a:pPr lvl="1">
              <a:defRPr/>
            </a:pPr>
            <a:r>
              <a:rPr lang="en-CA" dirty="0" smtClean="0"/>
              <a:t>This is what we do in this course</a:t>
            </a:r>
          </a:p>
          <a:p>
            <a:pPr>
              <a:defRPr/>
            </a:pPr>
            <a:r>
              <a:rPr lang="en-CA" dirty="0" smtClean="0"/>
              <a:t>You can use it to create class diagrams (structural models) and state machines (behavioral models)</a:t>
            </a:r>
          </a:p>
          <a:p>
            <a:pPr>
              <a:defRPr/>
            </a:pPr>
            <a:r>
              <a:rPr lang="en-CA" dirty="0" smtClean="0"/>
              <a:t>The tool was developed at the university of Ottawa</a:t>
            </a:r>
          </a:p>
          <a:p>
            <a:pPr lvl="1">
              <a:defRPr/>
            </a:pPr>
            <a:r>
              <a:rPr lang="en-CA" dirty="0" smtClean="0"/>
              <a:t>Online version can be found at:</a:t>
            </a:r>
          </a:p>
          <a:p>
            <a:pPr marL="274637" lvl="1" indent="0">
              <a:buFont typeface="Arial" charset="0"/>
              <a:buNone/>
              <a:defRPr/>
            </a:pPr>
            <a:r>
              <a:rPr lang="fr-CA" dirty="0" smtClean="0">
                <a:hlinkClick r:id="rId2"/>
              </a:rPr>
              <a:t>http://cruise.eecs.uottawa.ca/umpleonline/</a:t>
            </a:r>
            <a:endParaRPr lang="fr-CA" dirty="0" smtClean="0"/>
          </a:p>
          <a:p>
            <a:pPr lvl="1">
              <a:defRPr/>
            </a:pPr>
            <a:r>
              <a:rPr lang="en-CA" dirty="0" smtClean="0"/>
              <a:t>There’s also an eclipse plugin for the tool</a:t>
            </a:r>
            <a:endParaRPr lang="fr-CA" dirty="0"/>
          </a:p>
        </p:txBody>
      </p:sp>
    </p:spTree>
    <p:extLst>
      <p:ext uri="{BB962C8B-B14F-4D97-AF65-F5344CB8AC3E}">
        <p14:creationId xmlns:p14="http://schemas.microsoft.com/office/powerpoint/2010/main" val="2963817020"/>
      </p:ext>
    </p:extLst>
  </p:cSld>
  <p:clrMapOvr>
    <a:masterClrMapping/>
  </p:clrMapOvr>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err="1" smtClean="0"/>
              <a:t>Umple</a:t>
            </a:r>
            <a:r>
              <a:rPr lang="en-CA" dirty="0" smtClean="0"/>
              <a:t> Code For Motor Unit State Machine</a:t>
            </a:r>
            <a:endParaRPr lang="fr-CA" dirty="0"/>
          </a:p>
        </p:txBody>
      </p:sp>
      <p:sp>
        <p:nvSpPr>
          <p:cNvPr id="41987" name="Content Placeholder 2"/>
          <p:cNvSpPr>
            <a:spLocks noGrp="1"/>
          </p:cNvSpPr>
          <p:nvPr>
            <p:ph idx="1"/>
          </p:nvPr>
        </p:nvSpPr>
        <p:spPr/>
        <p:txBody>
          <a:bodyPr/>
          <a:lstStyle/>
          <a:p>
            <a:pPr>
              <a:lnSpc>
                <a:spcPct val="120000"/>
              </a:lnSpc>
              <a:spcBef>
                <a:spcPct val="0"/>
              </a:spcBef>
              <a:spcAft>
                <a:spcPct val="0"/>
              </a:spcAft>
            </a:pPr>
            <a:r>
              <a:rPr lang="fr-CA" altLang="fr-FR" sz="1400" smtClean="0"/>
              <a:t>class Motor</a:t>
            </a:r>
            <a:r>
              <a:rPr lang="fr-CA" altLang="fr-FR" sz="1400" b="0" smtClean="0"/>
              <a:t> {</a:t>
            </a:r>
          </a:p>
          <a:p>
            <a:pPr marL="273050" lvl="1" indent="0">
              <a:lnSpc>
                <a:spcPct val="120000"/>
              </a:lnSpc>
              <a:spcBef>
                <a:spcPct val="0"/>
              </a:spcBef>
              <a:buFont typeface="Arial" charset="0"/>
              <a:buNone/>
            </a:pPr>
            <a:r>
              <a:rPr lang="fr-CA" altLang="fr-FR" sz="1400" b="1" smtClean="0"/>
              <a:t>status</a:t>
            </a:r>
            <a:r>
              <a:rPr lang="fr-CA" altLang="fr-FR" sz="1400" smtClean="0"/>
              <a:t> {</a:t>
            </a:r>
          </a:p>
          <a:p>
            <a:pPr marL="958850" lvl="2" indent="0">
              <a:lnSpc>
                <a:spcPct val="120000"/>
              </a:lnSpc>
              <a:spcBef>
                <a:spcPct val="0"/>
              </a:spcBef>
              <a:buFont typeface="Arial" charset="0"/>
              <a:buNone/>
            </a:pPr>
            <a:r>
              <a:rPr lang="fr-CA" altLang="fr-FR" sz="1400" b="1" smtClean="0"/>
              <a:t>Running</a:t>
            </a:r>
            <a:r>
              <a:rPr lang="fr-CA" altLang="fr-FR" sz="1400" smtClean="0"/>
              <a:t> { </a:t>
            </a:r>
          </a:p>
          <a:p>
            <a:pPr marL="1416050" lvl="3" indent="0">
              <a:lnSpc>
                <a:spcPct val="120000"/>
              </a:lnSpc>
              <a:spcBef>
                <a:spcPct val="0"/>
              </a:spcBef>
              <a:buFont typeface="Arial" charset="0"/>
              <a:buNone/>
            </a:pPr>
            <a:r>
              <a:rPr lang="fr-CA" altLang="fr-FR" sz="1400" b="1" smtClean="0"/>
              <a:t>Open</a:t>
            </a:r>
            <a:r>
              <a:rPr lang="fr-CA" altLang="fr-FR" sz="1400" smtClean="0"/>
              <a:t> {buttonPressed[isFunctioning()]-&gt;Closing; }</a:t>
            </a:r>
          </a:p>
          <a:p>
            <a:pPr marL="1416050" lvl="3" indent="0">
              <a:lnSpc>
                <a:spcPct val="120000"/>
              </a:lnSpc>
              <a:spcBef>
                <a:spcPct val="0"/>
              </a:spcBef>
              <a:buFont typeface="Arial" charset="0"/>
              <a:buNone/>
            </a:pPr>
            <a:r>
              <a:rPr lang="fr-CA" altLang="fr-FR" sz="1400" b="1" smtClean="0"/>
              <a:t>Closing</a:t>
            </a:r>
            <a:r>
              <a:rPr lang="fr-CA" altLang="fr-FR" sz="1400" smtClean="0"/>
              <a:t> { buttonPressed()[isFunctioning()]-&gt;Opening;</a:t>
            </a:r>
          </a:p>
          <a:p>
            <a:pPr marL="1873250" lvl="4" indent="0">
              <a:lnSpc>
                <a:spcPct val="120000"/>
              </a:lnSpc>
              <a:spcBef>
                <a:spcPct val="0"/>
              </a:spcBef>
              <a:buFont typeface="Arial" charset="0"/>
              <a:buNone/>
            </a:pPr>
            <a:r>
              <a:rPr lang="fr-CA" altLang="fr-FR" sz="1400" smtClean="0"/>
              <a:t>ObstacleDetected()[isFunctioning()]-&gt;Opening;</a:t>
            </a:r>
          </a:p>
          <a:p>
            <a:pPr marL="1873250" lvl="4" indent="0">
              <a:lnSpc>
                <a:spcPct val="120000"/>
              </a:lnSpc>
              <a:spcBef>
                <a:spcPct val="0"/>
              </a:spcBef>
              <a:buFont typeface="Arial" charset="0"/>
              <a:buNone/>
            </a:pPr>
            <a:r>
              <a:rPr lang="fr-CA" altLang="fr-FR" sz="1400" smtClean="0"/>
              <a:t>doorClosed()-&gt;Closed;}</a:t>
            </a:r>
          </a:p>
          <a:p>
            <a:pPr marL="1416050" lvl="3" indent="0">
              <a:lnSpc>
                <a:spcPct val="120000"/>
              </a:lnSpc>
              <a:spcBef>
                <a:spcPct val="0"/>
              </a:spcBef>
              <a:buFont typeface="Arial" charset="0"/>
              <a:buNone/>
            </a:pPr>
            <a:r>
              <a:rPr lang="fr-CA" altLang="fr-FR" sz="1400" b="1" smtClean="0"/>
              <a:t>Closed</a:t>
            </a:r>
            <a:r>
              <a:rPr lang="fr-CA" altLang="fr-FR" sz="1400" smtClean="0"/>
              <a:t> { buttonPressed()[isFunctioning()]-&gt;Opening; }</a:t>
            </a:r>
          </a:p>
          <a:p>
            <a:pPr marL="1416050" lvl="3" indent="0">
              <a:lnSpc>
                <a:spcPct val="120000"/>
              </a:lnSpc>
              <a:spcBef>
                <a:spcPct val="0"/>
              </a:spcBef>
              <a:buFont typeface="Arial" charset="0"/>
              <a:buNone/>
            </a:pPr>
            <a:r>
              <a:rPr lang="fr-CA" altLang="fr-FR" sz="1400" b="1" smtClean="0"/>
              <a:t>Opening</a:t>
            </a:r>
            <a:r>
              <a:rPr lang="fr-CA" altLang="fr-FR" sz="1400" smtClean="0"/>
              <a:t> { buttonPressed()-&gt;HalfOpen;</a:t>
            </a:r>
          </a:p>
          <a:p>
            <a:pPr marL="1873250" lvl="4" indent="0">
              <a:lnSpc>
                <a:spcPct val="120000"/>
              </a:lnSpc>
              <a:spcBef>
                <a:spcPct val="0"/>
              </a:spcBef>
              <a:buFont typeface="Arial" charset="0"/>
              <a:buNone/>
            </a:pPr>
            <a:r>
              <a:rPr lang="fr-CA" altLang="fr-FR" sz="1400" smtClean="0"/>
              <a:t>doorOpen()-&gt;Open; }</a:t>
            </a:r>
          </a:p>
          <a:p>
            <a:pPr marL="1416050" lvl="3" indent="0">
              <a:lnSpc>
                <a:spcPct val="120000"/>
              </a:lnSpc>
              <a:spcBef>
                <a:spcPct val="0"/>
              </a:spcBef>
              <a:buFont typeface="Arial" charset="0"/>
              <a:buNone/>
            </a:pPr>
            <a:r>
              <a:rPr lang="fr-CA" altLang="fr-FR" sz="1400" b="1" smtClean="0"/>
              <a:t>HalfOpen{buttonPressed</a:t>
            </a:r>
            <a:r>
              <a:rPr lang="fr-CA" altLang="fr-FR" sz="1400" smtClean="0"/>
              <a:t>()-&gt;Opening;}</a:t>
            </a:r>
          </a:p>
          <a:p>
            <a:pPr marL="958850" lvl="2" indent="0">
              <a:lnSpc>
                <a:spcPct val="120000"/>
              </a:lnSpc>
              <a:spcBef>
                <a:spcPct val="0"/>
              </a:spcBef>
              <a:buFont typeface="Arial" charset="0"/>
              <a:buNone/>
            </a:pPr>
            <a:endParaRPr lang="fr-CA" altLang="fr-FR" sz="1400" smtClean="0"/>
          </a:p>
          <a:p>
            <a:pPr marL="1416050" lvl="3" indent="0">
              <a:lnSpc>
                <a:spcPct val="120000"/>
              </a:lnSpc>
              <a:spcBef>
                <a:spcPct val="0"/>
              </a:spcBef>
              <a:buFont typeface="Arial" charset="0"/>
              <a:buNone/>
            </a:pPr>
            <a:r>
              <a:rPr lang="fr-CA" altLang="fr-FR" sz="1400" smtClean="0"/>
              <a:t>buttonPressed()[!isFunctioning()]-&gt;WaitingForRepair;</a:t>
            </a:r>
          </a:p>
          <a:p>
            <a:pPr marL="273050" lvl="1" indent="0">
              <a:lnSpc>
                <a:spcPct val="120000"/>
              </a:lnSpc>
              <a:spcBef>
                <a:spcPct val="0"/>
              </a:spcBef>
              <a:buFont typeface="Arial" charset="0"/>
              <a:buNone/>
            </a:pPr>
            <a:r>
              <a:rPr lang="fr-CA" altLang="fr-FR" sz="1400" smtClean="0"/>
              <a:t>}</a:t>
            </a:r>
          </a:p>
          <a:p>
            <a:pPr marL="273050" lvl="1" indent="0">
              <a:lnSpc>
                <a:spcPct val="120000"/>
              </a:lnSpc>
              <a:spcBef>
                <a:spcPct val="0"/>
              </a:spcBef>
              <a:buFont typeface="Arial" charset="0"/>
              <a:buNone/>
            </a:pPr>
            <a:r>
              <a:rPr lang="fr-CA" altLang="fr-FR" sz="1400" smtClean="0"/>
              <a:t>	</a:t>
            </a:r>
            <a:r>
              <a:rPr lang="fr-CA" altLang="fr-FR" sz="1400" b="1" smtClean="0"/>
              <a:t>WaitingForRepair</a:t>
            </a:r>
            <a:r>
              <a:rPr lang="fr-CA" altLang="fr-FR" sz="1400" smtClean="0"/>
              <a:t>{ </a:t>
            </a:r>
          </a:p>
          <a:p>
            <a:pPr marL="1416050" lvl="3" indent="0">
              <a:lnSpc>
                <a:spcPct val="120000"/>
              </a:lnSpc>
              <a:spcBef>
                <a:spcPct val="0"/>
              </a:spcBef>
              <a:buFont typeface="Arial" charset="0"/>
              <a:buNone/>
            </a:pPr>
            <a:r>
              <a:rPr lang="fr-CA" altLang="fr-FR" sz="1400" smtClean="0"/>
              <a:t>timer()[!isFunctioning()]-&gt;WaitingForRepair;</a:t>
            </a:r>
          </a:p>
          <a:p>
            <a:pPr marL="1416050" lvl="3" indent="0">
              <a:lnSpc>
                <a:spcPct val="120000"/>
              </a:lnSpc>
              <a:spcBef>
                <a:spcPct val="0"/>
              </a:spcBef>
              <a:buFont typeface="Arial" charset="0"/>
              <a:buNone/>
            </a:pPr>
            <a:r>
              <a:rPr lang="fr-CA" altLang="fr-FR" sz="1400" smtClean="0"/>
              <a:t>timer()[isFunctioning()]-&gt;Running;}</a:t>
            </a:r>
          </a:p>
          <a:p>
            <a:pPr marL="273050" lvl="1" indent="0">
              <a:lnSpc>
                <a:spcPct val="120000"/>
              </a:lnSpc>
              <a:spcBef>
                <a:spcPct val="0"/>
              </a:spcBef>
              <a:buFont typeface="Arial" charset="0"/>
              <a:buNone/>
            </a:pPr>
            <a:r>
              <a:rPr lang="fr-CA" altLang="fr-FR" sz="1400" smtClean="0"/>
              <a:t>}</a:t>
            </a:r>
          </a:p>
          <a:p>
            <a:pPr>
              <a:lnSpc>
                <a:spcPct val="120000"/>
              </a:lnSpc>
              <a:spcBef>
                <a:spcPct val="0"/>
              </a:spcBef>
              <a:spcAft>
                <a:spcPct val="0"/>
              </a:spcAft>
            </a:pPr>
            <a:r>
              <a:rPr lang="fr-CA" altLang="fr-FR" sz="1400" b="0" smtClean="0"/>
              <a:t>}</a:t>
            </a:r>
          </a:p>
          <a:p>
            <a:pPr>
              <a:lnSpc>
                <a:spcPct val="120000"/>
              </a:lnSpc>
              <a:spcBef>
                <a:spcPct val="0"/>
              </a:spcBef>
              <a:spcAft>
                <a:spcPct val="0"/>
              </a:spcAft>
            </a:pPr>
            <a:endParaRPr lang="fr-CA" altLang="fr-FR" sz="1400" b="0" smtClean="0"/>
          </a:p>
        </p:txBody>
      </p:sp>
    </p:spTree>
    <p:extLst>
      <p:ext uri="{BB962C8B-B14F-4D97-AF65-F5344CB8AC3E}">
        <p14:creationId xmlns:p14="http://schemas.microsoft.com/office/powerpoint/2010/main" val="3936614551"/>
      </p:ext>
    </p:extLst>
  </p:cSld>
  <p:clrMapOvr>
    <a:masterClrMapping/>
  </p:clrMapOvr>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468313"/>
          </a:xfrm>
        </p:spPr>
        <p:txBody>
          <a:bodyPr>
            <a:normAutofit fontScale="90000"/>
          </a:bodyPr>
          <a:lstStyle/>
          <a:p>
            <a:pPr>
              <a:defRPr/>
            </a:pPr>
            <a:r>
              <a:rPr lang="en-CA" dirty="0" smtClean="0"/>
              <a:t>Motor Class Snippets</a:t>
            </a:r>
            <a:endParaRPr lang="fr-CA" dirty="0"/>
          </a:p>
        </p:txBody>
      </p:sp>
      <p:pic>
        <p:nvPicPr>
          <p:cNvPr id="43013" name="Picture 7" descr="Screen Clipping"/>
          <p:cNvPicPr>
            <a:picLocks noChangeAspect="1"/>
          </p:cNvPicPr>
          <p:nvPr/>
        </p:nvPicPr>
        <p:blipFill>
          <a:blip r:embed="rId2">
            <a:extLst>
              <a:ext uri="{28A0092B-C50C-407E-A947-70E740481C1C}">
                <a14:useLocalDpi xmlns:a14="http://schemas.microsoft.com/office/drawing/2010/main" val="0"/>
              </a:ext>
            </a:extLst>
          </a:blip>
          <a:srcRect r="27354"/>
          <a:stretch>
            <a:fillRect/>
          </a:stretch>
        </p:blipFill>
        <p:spPr bwMode="auto">
          <a:xfrm>
            <a:off x="2106613" y="549275"/>
            <a:ext cx="3257550" cy="623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 name="Group 11"/>
          <p:cNvGrpSpPr>
            <a:grpSpLocks/>
          </p:cNvGrpSpPr>
          <p:nvPr/>
        </p:nvGrpSpPr>
        <p:grpSpPr bwMode="auto">
          <a:xfrm>
            <a:off x="5076825" y="1001713"/>
            <a:ext cx="1943100" cy="1366837"/>
            <a:chOff x="5076056" y="1000944"/>
            <a:chExt cx="1944216" cy="1368152"/>
          </a:xfrm>
        </p:grpSpPr>
        <p:sp>
          <p:nvSpPr>
            <p:cNvPr id="10" name="Right Brace 9"/>
            <p:cNvSpPr/>
            <p:nvPr/>
          </p:nvSpPr>
          <p:spPr>
            <a:xfrm>
              <a:off x="5076056" y="1000944"/>
              <a:ext cx="503527" cy="1368152"/>
            </a:xfrm>
            <a:prstGeom prst="rightBrace">
              <a:avLst/>
            </a:prstGeom>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fr-CA"/>
            </a:p>
          </p:txBody>
        </p:sp>
        <p:sp>
          <p:nvSpPr>
            <p:cNvPr id="43019" name="TextBox 10"/>
            <p:cNvSpPr txBox="1">
              <a:spLocks noChangeArrowheads="1"/>
            </p:cNvSpPr>
            <p:nvPr/>
          </p:nvSpPr>
          <p:spPr bwMode="auto">
            <a:xfrm>
              <a:off x="5580112" y="1412776"/>
              <a:ext cx="1440160"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100" b="0"/>
                <a:t>Switching between high level states</a:t>
              </a:r>
              <a:endParaRPr lang="fr-CA" altLang="fr-FR" sz="1100" b="0"/>
            </a:p>
          </p:txBody>
        </p:sp>
      </p:grpSp>
      <p:grpSp>
        <p:nvGrpSpPr>
          <p:cNvPr id="13" name="Group 12"/>
          <p:cNvGrpSpPr>
            <a:grpSpLocks/>
          </p:cNvGrpSpPr>
          <p:nvPr/>
        </p:nvGrpSpPr>
        <p:grpSpPr bwMode="auto">
          <a:xfrm>
            <a:off x="5148263" y="2492375"/>
            <a:ext cx="1944687" cy="3960813"/>
            <a:chOff x="5076056" y="1000944"/>
            <a:chExt cx="1944216" cy="1368152"/>
          </a:xfrm>
        </p:grpSpPr>
        <p:sp>
          <p:nvSpPr>
            <p:cNvPr id="14" name="Right Brace 13"/>
            <p:cNvSpPr/>
            <p:nvPr/>
          </p:nvSpPr>
          <p:spPr>
            <a:xfrm>
              <a:off x="5076056" y="1000944"/>
              <a:ext cx="504703" cy="1368152"/>
            </a:xfrm>
            <a:prstGeom prst="rightBrace">
              <a:avLst/>
            </a:prstGeom>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fr-CA"/>
            </a:p>
          </p:txBody>
        </p:sp>
        <p:sp>
          <p:nvSpPr>
            <p:cNvPr id="43017" name="TextBox 14"/>
            <p:cNvSpPr txBox="1">
              <a:spLocks noChangeArrowheads="1"/>
            </p:cNvSpPr>
            <p:nvPr/>
          </p:nvSpPr>
          <p:spPr bwMode="auto">
            <a:xfrm>
              <a:off x="5580112" y="1556028"/>
              <a:ext cx="1440160" cy="2658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100" b="0"/>
                <a:t>Switching between nest states inside the Running compound state</a:t>
              </a:r>
              <a:endParaRPr lang="fr-CA" altLang="fr-FR" sz="1100" b="0"/>
            </a:p>
          </p:txBody>
        </p:sp>
      </p:grpSp>
    </p:spTree>
    <p:extLst>
      <p:ext uri="{BB962C8B-B14F-4D97-AF65-F5344CB8AC3E}">
        <p14:creationId xmlns:p14="http://schemas.microsoft.com/office/powerpoint/2010/main" val="11468968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fade">
                                      <p:cBhvr>
                                        <p:cTn id="1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When To Use State Machines?</a:t>
            </a:r>
            <a:endParaRPr lang="fr-CA" dirty="0"/>
          </a:p>
        </p:txBody>
      </p:sp>
      <p:sp>
        <p:nvSpPr>
          <p:cNvPr id="44035" name="Content Placeholder 2"/>
          <p:cNvSpPr>
            <a:spLocks noGrp="1"/>
          </p:cNvSpPr>
          <p:nvPr>
            <p:ph idx="1"/>
          </p:nvPr>
        </p:nvSpPr>
        <p:spPr/>
        <p:txBody>
          <a:bodyPr/>
          <a:lstStyle/>
          <a:p>
            <a:r>
              <a:rPr lang="en-CA" altLang="fr-FR" smtClean="0"/>
              <a:t>When an object or a system progresses through various stages of execution (states)</a:t>
            </a:r>
          </a:p>
          <a:p>
            <a:pPr lvl="1"/>
            <a:r>
              <a:rPr lang="en-CA" altLang="fr-FR" smtClean="0"/>
              <a:t>The behavior of the system differs from one stage to another</a:t>
            </a:r>
            <a:endParaRPr lang="fr-CA" altLang="fr-FR" smtClean="0"/>
          </a:p>
          <a:p>
            <a:r>
              <a:rPr lang="en-CA" altLang="fr-FR" smtClean="0"/>
              <a:t>When you can identify clear events that change the status of the system</a:t>
            </a:r>
          </a:p>
          <a:p>
            <a:r>
              <a:rPr lang="en-CA" altLang="fr-FR" smtClean="0"/>
              <a:t>They are ideal for event driven programming (less loops and branches, more events generated and exchanged)</a:t>
            </a:r>
          </a:p>
          <a:p>
            <a:pPr lvl="1"/>
            <a:r>
              <a:rPr lang="en-CA" altLang="fr-FR" smtClean="0"/>
              <a:t>Lots of event are being exchanged between objects</a:t>
            </a:r>
          </a:p>
          <a:p>
            <a:r>
              <a:rPr lang="en-CA" altLang="fr-FR" smtClean="0"/>
              <a:t>When using even driven programming</a:t>
            </a:r>
          </a:p>
          <a:p>
            <a:pPr lvl="1"/>
            <a:r>
              <a:rPr lang="en-CA" altLang="fr-FR" smtClean="0"/>
              <a:t>Make sure you follow Observable or Event Notifier patterns</a:t>
            </a:r>
          </a:p>
          <a:p>
            <a:pPr lvl="1"/>
            <a:r>
              <a:rPr lang="en-CA" altLang="fr-FR" smtClean="0"/>
              <a:t>Both are pretty simple (similar to what we have done for the garage door example)	</a:t>
            </a:r>
          </a:p>
        </p:txBody>
      </p:sp>
    </p:spTree>
    <p:extLst>
      <p:ext uri="{BB962C8B-B14F-4D97-AF65-F5344CB8AC3E}">
        <p14:creationId xmlns:p14="http://schemas.microsoft.com/office/powerpoint/2010/main" val="3752718540"/>
      </p:ext>
    </p:extLst>
  </p:cSld>
  <p:clrMapOvr>
    <a:masterClrMapping/>
  </p:clrMapOvr>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Behavioral </a:t>
            </a:r>
            <a:r>
              <a:rPr lang="en-CA" u="sng" dirty="0" smtClean="0"/>
              <a:t>Over-Modeling</a:t>
            </a:r>
            <a:endParaRPr lang="fr-CA" dirty="0"/>
          </a:p>
        </p:txBody>
      </p:sp>
      <p:sp>
        <p:nvSpPr>
          <p:cNvPr id="45059" name="Content Placeholder 2"/>
          <p:cNvSpPr>
            <a:spLocks noGrp="1"/>
          </p:cNvSpPr>
          <p:nvPr>
            <p:ph idx="1"/>
          </p:nvPr>
        </p:nvSpPr>
        <p:spPr/>
        <p:txBody>
          <a:bodyPr/>
          <a:lstStyle/>
          <a:p>
            <a:r>
              <a:rPr lang="en-CA" altLang="fr-FR" smtClean="0"/>
              <a:t>Please model responsibly!!</a:t>
            </a:r>
          </a:p>
          <a:p>
            <a:r>
              <a:rPr lang="en-CA" altLang="fr-FR" smtClean="0"/>
              <a:t>Do not get carried out with modeling every single detail to the point where you run behind schedule</a:t>
            </a:r>
          </a:p>
          <a:p>
            <a:pPr lvl="1"/>
            <a:r>
              <a:rPr lang="en-CA" altLang="fr-FR" smtClean="0"/>
              <a:t>You sell code, not models…</a:t>
            </a:r>
            <a:endParaRPr lang="fr-CA" altLang="fr-FR" smtClean="0"/>
          </a:p>
        </p:txBody>
      </p:sp>
      <p:pic>
        <p:nvPicPr>
          <p:cNvPr id="45062" name="Picture 2" descr="mban2558l.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211638" y="2924175"/>
            <a:ext cx="3168650" cy="3695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524482121"/>
      </p:ext>
    </p:extLst>
  </p:cSld>
  <p:clrMapOvr>
    <a:masterClrMapping/>
  </p:clrMapOvr>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Behavioral </a:t>
            </a:r>
            <a:r>
              <a:rPr lang="en-CA" u="sng" dirty="0" smtClean="0"/>
              <a:t>Over-Modeling</a:t>
            </a:r>
            <a:endParaRPr lang="fr-CA" dirty="0"/>
          </a:p>
        </p:txBody>
      </p:sp>
      <p:sp>
        <p:nvSpPr>
          <p:cNvPr id="46083" name="Content Placeholder 2"/>
          <p:cNvSpPr>
            <a:spLocks noGrp="1"/>
          </p:cNvSpPr>
          <p:nvPr>
            <p:ph idx="1"/>
          </p:nvPr>
        </p:nvSpPr>
        <p:spPr/>
        <p:txBody>
          <a:bodyPr/>
          <a:lstStyle/>
          <a:p>
            <a:r>
              <a:rPr lang="en-CA" altLang="fr-FR" smtClean="0"/>
              <a:t>Now, be careful, you do not want over-model</a:t>
            </a:r>
          </a:p>
          <a:p>
            <a:pPr lvl="1"/>
            <a:r>
              <a:rPr lang="en-CA" altLang="fr-FR" smtClean="0"/>
              <a:t>Modern software development processes are all about only doing just enough modeling for a successful product</a:t>
            </a:r>
          </a:p>
          <a:p>
            <a:r>
              <a:rPr lang="en-CA" altLang="fr-FR" smtClean="0"/>
              <a:t>Therefore, start with a high level model of the behavior</a:t>
            </a:r>
          </a:p>
          <a:p>
            <a:pPr lvl="1"/>
            <a:r>
              <a:rPr lang="en-CA" altLang="fr-FR" smtClean="0"/>
              <a:t>This model should give a clear overview of some (not necessary all) of the important functionality of the system</a:t>
            </a:r>
          </a:p>
          <a:p>
            <a:pPr lvl="1"/>
            <a:r>
              <a:rPr lang="en-CA" altLang="fr-FR" smtClean="0"/>
              <a:t>This would be similar to the first garage door state machine we created</a:t>
            </a:r>
          </a:p>
          <a:p>
            <a:endParaRPr lang="fr-CA" altLang="fr-FR" smtClean="0"/>
          </a:p>
        </p:txBody>
      </p:sp>
    </p:spTree>
    <p:extLst>
      <p:ext uri="{BB962C8B-B14F-4D97-AF65-F5344CB8AC3E}">
        <p14:creationId xmlns:p14="http://schemas.microsoft.com/office/powerpoint/2010/main" val="3680305925"/>
      </p:ext>
    </p:extLst>
  </p:cSld>
  <p:clrMapOvr>
    <a:masterClrMapping/>
  </p:clrMapOvr>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Behavioral </a:t>
            </a:r>
            <a:r>
              <a:rPr lang="en-CA" u="sng" dirty="0" smtClean="0"/>
              <a:t>Over-Modeling</a:t>
            </a:r>
            <a:endParaRPr lang="fr-CA" dirty="0"/>
          </a:p>
        </p:txBody>
      </p:sp>
      <p:sp>
        <p:nvSpPr>
          <p:cNvPr id="47107" name="Content Placeholder 2"/>
          <p:cNvSpPr>
            <a:spLocks noGrp="1"/>
          </p:cNvSpPr>
          <p:nvPr>
            <p:ph idx="1"/>
          </p:nvPr>
        </p:nvSpPr>
        <p:spPr/>
        <p:txBody>
          <a:bodyPr/>
          <a:lstStyle/>
          <a:p>
            <a:r>
              <a:rPr lang="en-CA" altLang="fr-FR" smtClean="0"/>
              <a:t>Identify potential complex areas that require further understanding</a:t>
            </a:r>
          </a:p>
          <a:p>
            <a:pPr lvl="1"/>
            <a:r>
              <a:rPr lang="en-CA" altLang="fr-FR" smtClean="0"/>
              <a:t>We minimize the risk if we understand these components well before we start programing</a:t>
            </a:r>
          </a:p>
          <a:p>
            <a:pPr lvl="1"/>
            <a:r>
              <a:rPr lang="en-CA" altLang="fr-FR" smtClean="0"/>
              <a:t>Model these complex areas in more details until you are satisfied that they are well understood</a:t>
            </a:r>
          </a:p>
          <a:p>
            <a:r>
              <a:rPr lang="en-CA" altLang="fr-FR" smtClean="0"/>
              <a:t>Use tools to generate code from your existing models</a:t>
            </a:r>
          </a:p>
          <a:p>
            <a:pPr lvl="1"/>
            <a:r>
              <a:rPr lang="en-CA" altLang="fr-FR" smtClean="0"/>
              <a:t>Do not rely blindly on tools (at least not yet!)</a:t>
            </a:r>
          </a:p>
          <a:p>
            <a:endParaRPr lang="fr-CA" altLang="fr-FR" smtClean="0"/>
          </a:p>
        </p:txBody>
      </p:sp>
    </p:spTree>
    <p:extLst>
      <p:ext uri="{BB962C8B-B14F-4D97-AF65-F5344CB8AC3E}">
        <p14:creationId xmlns:p14="http://schemas.microsoft.com/office/powerpoint/2010/main" val="664261530"/>
      </p:ext>
    </p:extLst>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Designing Classes with State Diagrams</a:t>
            </a:r>
            <a:endParaRPr lang="fr-CA" dirty="0"/>
          </a:p>
        </p:txBody>
      </p:sp>
      <p:sp>
        <p:nvSpPr>
          <p:cNvPr id="3" name="Content Placeholder 2"/>
          <p:cNvSpPr>
            <a:spLocks noGrp="1"/>
          </p:cNvSpPr>
          <p:nvPr>
            <p:ph idx="1"/>
          </p:nvPr>
        </p:nvSpPr>
        <p:spPr/>
        <p:txBody>
          <a:bodyPr/>
          <a:lstStyle/>
          <a:p>
            <a:pPr>
              <a:defRPr/>
            </a:pPr>
            <a:r>
              <a:rPr lang="en-CA" dirty="0" smtClean="0"/>
              <a:t>Keep the state diagram simple</a:t>
            </a:r>
          </a:p>
          <a:p>
            <a:pPr lvl="1">
              <a:defRPr/>
            </a:pPr>
            <a:r>
              <a:rPr lang="en-CA" dirty="0" smtClean="0"/>
              <a:t>State diagrams can very quickly become extremely complex and confusing</a:t>
            </a:r>
          </a:p>
          <a:p>
            <a:pPr lvl="1">
              <a:defRPr/>
            </a:pPr>
            <a:r>
              <a:rPr lang="en-CA" dirty="0" smtClean="0"/>
              <a:t>At all time, you should follow the aesthetic rule: “Less is More”</a:t>
            </a:r>
          </a:p>
          <a:p>
            <a:pPr>
              <a:defRPr/>
            </a:pPr>
            <a:endParaRPr lang="en-CA" dirty="0" smtClean="0"/>
          </a:p>
          <a:p>
            <a:pPr>
              <a:defRPr/>
            </a:pPr>
            <a:r>
              <a:rPr lang="en-CA" dirty="0" smtClean="0"/>
              <a:t>If the state diagram gets too complex consider splitting it into smaller classes</a:t>
            </a:r>
          </a:p>
          <a:p>
            <a:pPr lvl="1">
              <a:defRPr/>
            </a:pPr>
            <a:endParaRPr lang="en-CA" dirty="0" smtClean="0"/>
          </a:p>
          <a:p>
            <a:pPr indent="-182563">
              <a:defRPr/>
            </a:pPr>
            <a:r>
              <a:rPr lang="en-CA" dirty="0" smtClean="0"/>
              <a:t>Think about compound states instead of a </a:t>
            </a:r>
            <a:r>
              <a:rPr lang="en-CA" smtClean="0"/>
              <a:t>flat design</a:t>
            </a:r>
            <a:endParaRPr lang="en-CA" dirty="0"/>
          </a:p>
        </p:txBody>
      </p:sp>
    </p:spTree>
    <p:extLst>
      <p:ext uri="{BB962C8B-B14F-4D97-AF65-F5344CB8AC3E}">
        <p14:creationId xmlns:p14="http://schemas.microsoft.com/office/powerpoint/2010/main" val="2316024437"/>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Example of a CD Player with a Radio</a:t>
            </a:r>
            <a:endParaRPr lang="fr-CA" dirty="0"/>
          </a:p>
        </p:txBody>
      </p:sp>
      <p:sp>
        <p:nvSpPr>
          <p:cNvPr id="6" name="Rounded Rectangle 5"/>
          <p:cNvSpPr/>
          <p:nvPr/>
        </p:nvSpPr>
        <p:spPr>
          <a:xfrm>
            <a:off x="2411413" y="1557338"/>
            <a:ext cx="4824412" cy="3959225"/>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a:lstStyle/>
          <a:p>
            <a:pPr algn="ctr">
              <a:defRPr/>
            </a:pPr>
            <a:r>
              <a:rPr lang="en-CA" dirty="0">
                <a:solidFill>
                  <a:schemeClr val="tx1"/>
                </a:solidFill>
              </a:rPr>
              <a:t>On</a:t>
            </a:r>
            <a:endParaRPr lang="fr-CA" dirty="0">
              <a:solidFill>
                <a:schemeClr val="tx1"/>
              </a:solidFill>
            </a:endParaRPr>
          </a:p>
        </p:txBody>
      </p:sp>
      <p:sp>
        <p:nvSpPr>
          <p:cNvPr id="7" name="Rounded Rectangle 6"/>
          <p:cNvSpPr/>
          <p:nvPr/>
        </p:nvSpPr>
        <p:spPr>
          <a:xfrm>
            <a:off x="3132138" y="2582863"/>
            <a:ext cx="1439862" cy="558800"/>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600" dirty="0">
                <a:solidFill>
                  <a:schemeClr val="tx1"/>
                </a:solidFill>
              </a:rPr>
              <a:t>Displaying Current Time</a:t>
            </a:r>
            <a:endParaRPr lang="fr-CA" sz="1600" dirty="0">
              <a:solidFill>
                <a:schemeClr val="tx1"/>
              </a:solidFill>
            </a:endParaRPr>
          </a:p>
        </p:txBody>
      </p:sp>
      <p:sp>
        <p:nvSpPr>
          <p:cNvPr id="8" name="Rounded Rectangle 7"/>
          <p:cNvSpPr/>
          <p:nvPr/>
        </p:nvSpPr>
        <p:spPr>
          <a:xfrm>
            <a:off x="5003800" y="2582863"/>
            <a:ext cx="1439863" cy="558800"/>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600" dirty="0">
                <a:solidFill>
                  <a:schemeClr val="tx1"/>
                </a:solidFill>
              </a:rPr>
              <a:t>Displaying Alarm Time</a:t>
            </a:r>
            <a:endParaRPr lang="fr-CA" sz="1600" dirty="0">
              <a:solidFill>
                <a:schemeClr val="tx1"/>
              </a:solidFill>
            </a:endParaRPr>
          </a:p>
        </p:txBody>
      </p:sp>
      <p:sp>
        <p:nvSpPr>
          <p:cNvPr id="9" name="Oval 8"/>
          <p:cNvSpPr/>
          <p:nvPr/>
        </p:nvSpPr>
        <p:spPr>
          <a:xfrm>
            <a:off x="2484438" y="2717800"/>
            <a:ext cx="287337" cy="287338"/>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cxnSp>
        <p:nvCxnSpPr>
          <p:cNvPr id="10" name="Straight Arrow Connector 9"/>
          <p:cNvCxnSpPr>
            <a:stCxn id="9" idx="6"/>
            <a:endCxn id="7" idx="1"/>
          </p:cNvCxnSpPr>
          <p:nvPr/>
        </p:nvCxnSpPr>
        <p:spPr>
          <a:xfrm>
            <a:off x="2771775" y="2862263"/>
            <a:ext cx="360363" cy="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11" name="Freeform 10"/>
          <p:cNvSpPr/>
          <p:nvPr/>
        </p:nvSpPr>
        <p:spPr>
          <a:xfrm>
            <a:off x="3984625" y="2366963"/>
            <a:ext cx="1627188" cy="209550"/>
          </a:xfrm>
          <a:custGeom>
            <a:avLst/>
            <a:gdLst>
              <a:gd name="connsiteX0" fmla="*/ 0 w 1627464"/>
              <a:gd name="connsiteY0" fmla="*/ 193005 h 209783"/>
              <a:gd name="connsiteX1" fmla="*/ 746620 w 1627464"/>
              <a:gd name="connsiteY1" fmla="*/ 58 h 209783"/>
              <a:gd name="connsiteX2" fmla="*/ 1627464 w 1627464"/>
              <a:gd name="connsiteY2" fmla="*/ 209783 h 209783"/>
              <a:gd name="connsiteX3" fmla="*/ 1627464 w 1627464"/>
              <a:gd name="connsiteY3" fmla="*/ 209783 h 209783"/>
            </a:gdLst>
            <a:ahLst/>
            <a:cxnLst>
              <a:cxn ang="0">
                <a:pos x="connsiteX0" y="connsiteY0"/>
              </a:cxn>
              <a:cxn ang="0">
                <a:pos x="connsiteX1" y="connsiteY1"/>
              </a:cxn>
              <a:cxn ang="0">
                <a:pos x="connsiteX2" y="connsiteY2"/>
              </a:cxn>
              <a:cxn ang="0">
                <a:pos x="connsiteX3" y="connsiteY3"/>
              </a:cxn>
            </a:cxnLst>
            <a:rect l="l" t="t" r="r" b="b"/>
            <a:pathLst>
              <a:path w="1627464" h="209783">
                <a:moveTo>
                  <a:pt x="0" y="193005"/>
                </a:moveTo>
                <a:cubicBezTo>
                  <a:pt x="237688" y="95133"/>
                  <a:pt x="475376" y="-2738"/>
                  <a:pt x="746620" y="58"/>
                </a:cubicBezTo>
                <a:cubicBezTo>
                  <a:pt x="1017864" y="2854"/>
                  <a:pt x="1627464" y="209783"/>
                  <a:pt x="1627464" y="209783"/>
                </a:cubicBezTo>
                <a:lnTo>
                  <a:pt x="1627464" y="209783"/>
                </a:lnTo>
              </a:path>
            </a:pathLst>
          </a:custGeom>
          <a:ln>
            <a:tailEnd type="arrow"/>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fr-CA"/>
          </a:p>
        </p:txBody>
      </p:sp>
      <p:sp>
        <p:nvSpPr>
          <p:cNvPr id="50187" name="TextBox 11"/>
          <p:cNvSpPr txBox="1">
            <a:spLocks noChangeArrowheads="1"/>
          </p:cNvSpPr>
          <p:nvPr/>
        </p:nvSpPr>
        <p:spPr bwMode="auto">
          <a:xfrm>
            <a:off x="4211638" y="2133600"/>
            <a:ext cx="1152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200" b="0"/>
              <a:t>Display Alarm</a:t>
            </a:r>
            <a:endParaRPr lang="fr-CA" altLang="fr-FR" sz="1200" b="0"/>
          </a:p>
        </p:txBody>
      </p:sp>
      <p:cxnSp>
        <p:nvCxnSpPr>
          <p:cNvPr id="13" name="Straight Connector 12"/>
          <p:cNvCxnSpPr/>
          <p:nvPr/>
        </p:nvCxnSpPr>
        <p:spPr>
          <a:xfrm>
            <a:off x="2411413" y="3644900"/>
            <a:ext cx="4824412"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14" name="Freeform 13"/>
          <p:cNvSpPr/>
          <p:nvPr/>
        </p:nvSpPr>
        <p:spPr>
          <a:xfrm>
            <a:off x="3925888" y="3144838"/>
            <a:ext cx="1803400" cy="192087"/>
          </a:xfrm>
          <a:custGeom>
            <a:avLst/>
            <a:gdLst>
              <a:gd name="connsiteX0" fmla="*/ 1803633 w 1803633"/>
              <a:gd name="connsiteY0" fmla="*/ 0 h 193022"/>
              <a:gd name="connsiteX1" fmla="*/ 1040235 w 1803633"/>
              <a:gd name="connsiteY1" fmla="*/ 192947 h 193022"/>
              <a:gd name="connsiteX2" fmla="*/ 0 w 1803633"/>
              <a:gd name="connsiteY2" fmla="*/ 25167 h 193022"/>
              <a:gd name="connsiteX3" fmla="*/ 0 w 1803633"/>
              <a:gd name="connsiteY3" fmla="*/ 25167 h 193022"/>
            </a:gdLst>
            <a:ahLst/>
            <a:cxnLst>
              <a:cxn ang="0">
                <a:pos x="connsiteX0" y="connsiteY0"/>
              </a:cxn>
              <a:cxn ang="0">
                <a:pos x="connsiteX1" y="connsiteY1"/>
              </a:cxn>
              <a:cxn ang="0">
                <a:pos x="connsiteX2" y="connsiteY2"/>
              </a:cxn>
              <a:cxn ang="0">
                <a:pos x="connsiteX3" y="connsiteY3"/>
              </a:cxn>
            </a:cxnLst>
            <a:rect l="l" t="t" r="r" b="b"/>
            <a:pathLst>
              <a:path w="1803633" h="193022">
                <a:moveTo>
                  <a:pt x="1803633" y="0"/>
                </a:moveTo>
                <a:cubicBezTo>
                  <a:pt x="1572236" y="94376"/>
                  <a:pt x="1340840" y="188753"/>
                  <a:pt x="1040235" y="192947"/>
                </a:cubicBezTo>
                <a:cubicBezTo>
                  <a:pt x="739630" y="197141"/>
                  <a:pt x="0" y="25167"/>
                  <a:pt x="0" y="25167"/>
                </a:cubicBezTo>
                <a:lnTo>
                  <a:pt x="0" y="25167"/>
                </a:lnTo>
              </a:path>
            </a:pathLst>
          </a:custGeom>
          <a:ln>
            <a:tailEnd type="arrow"/>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fr-CA"/>
          </a:p>
        </p:txBody>
      </p:sp>
      <p:sp>
        <p:nvSpPr>
          <p:cNvPr id="50190" name="TextBox 14"/>
          <p:cNvSpPr txBox="1">
            <a:spLocks noChangeArrowheads="1"/>
          </p:cNvSpPr>
          <p:nvPr/>
        </p:nvSpPr>
        <p:spPr bwMode="auto">
          <a:xfrm>
            <a:off x="4427538" y="3284538"/>
            <a:ext cx="115252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200" b="0"/>
              <a:t>Timer (3 s)</a:t>
            </a:r>
            <a:endParaRPr lang="fr-CA" altLang="fr-FR" sz="1200" b="0"/>
          </a:p>
        </p:txBody>
      </p:sp>
      <p:sp>
        <p:nvSpPr>
          <p:cNvPr id="16" name="Rounded Rectangle 15"/>
          <p:cNvSpPr/>
          <p:nvPr/>
        </p:nvSpPr>
        <p:spPr>
          <a:xfrm>
            <a:off x="3132138" y="4076700"/>
            <a:ext cx="1439862" cy="558800"/>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600" dirty="0">
                <a:solidFill>
                  <a:schemeClr val="tx1"/>
                </a:solidFill>
              </a:rPr>
              <a:t>Playing Radio</a:t>
            </a:r>
            <a:endParaRPr lang="fr-CA" sz="1600" dirty="0">
              <a:solidFill>
                <a:schemeClr val="tx1"/>
              </a:solidFill>
            </a:endParaRPr>
          </a:p>
        </p:txBody>
      </p:sp>
      <p:sp>
        <p:nvSpPr>
          <p:cNvPr id="17" name="Rounded Rectangle 16"/>
          <p:cNvSpPr/>
          <p:nvPr/>
        </p:nvSpPr>
        <p:spPr>
          <a:xfrm>
            <a:off x="5010150" y="4076700"/>
            <a:ext cx="1439863" cy="558800"/>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600" dirty="0">
                <a:solidFill>
                  <a:schemeClr val="tx1"/>
                </a:solidFill>
              </a:rPr>
              <a:t>Playing CD</a:t>
            </a:r>
            <a:endParaRPr lang="fr-CA" sz="1600" dirty="0">
              <a:solidFill>
                <a:schemeClr val="tx1"/>
              </a:solidFill>
            </a:endParaRPr>
          </a:p>
        </p:txBody>
      </p:sp>
      <p:sp>
        <p:nvSpPr>
          <p:cNvPr id="18" name="Rounded Rectangle 17"/>
          <p:cNvSpPr/>
          <p:nvPr/>
        </p:nvSpPr>
        <p:spPr>
          <a:xfrm>
            <a:off x="4284663" y="5876925"/>
            <a:ext cx="1439862" cy="558800"/>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600" dirty="0">
                <a:solidFill>
                  <a:schemeClr val="tx1"/>
                </a:solidFill>
              </a:rPr>
              <a:t>off</a:t>
            </a:r>
            <a:endParaRPr lang="fr-CA" sz="1600" dirty="0">
              <a:solidFill>
                <a:schemeClr val="tx1"/>
              </a:solidFill>
            </a:endParaRPr>
          </a:p>
        </p:txBody>
      </p:sp>
      <p:cxnSp>
        <p:nvCxnSpPr>
          <p:cNvPr id="19" name="Straight Arrow Connector 18"/>
          <p:cNvCxnSpPr/>
          <p:nvPr/>
        </p:nvCxnSpPr>
        <p:spPr>
          <a:xfrm>
            <a:off x="5364163" y="5516563"/>
            <a:ext cx="0" cy="360362"/>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50195" name="TextBox 19"/>
          <p:cNvSpPr txBox="1">
            <a:spLocks noChangeArrowheads="1"/>
          </p:cNvSpPr>
          <p:nvPr/>
        </p:nvSpPr>
        <p:spPr bwMode="auto">
          <a:xfrm>
            <a:off x="5364163" y="5516563"/>
            <a:ext cx="576262"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200" b="0"/>
              <a:t>Off</a:t>
            </a:r>
            <a:endParaRPr lang="fr-CA" altLang="fr-FR" sz="1200" b="0"/>
          </a:p>
        </p:txBody>
      </p:sp>
      <p:cxnSp>
        <p:nvCxnSpPr>
          <p:cNvPr id="21" name="Straight Arrow Connector 20"/>
          <p:cNvCxnSpPr/>
          <p:nvPr/>
        </p:nvCxnSpPr>
        <p:spPr>
          <a:xfrm flipV="1">
            <a:off x="4572000" y="5516563"/>
            <a:ext cx="0" cy="360362"/>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50197" name="TextBox 21"/>
          <p:cNvSpPr txBox="1">
            <a:spLocks noChangeArrowheads="1"/>
          </p:cNvSpPr>
          <p:nvPr/>
        </p:nvSpPr>
        <p:spPr bwMode="auto">
          <a:xfrm>
            <a:off x="4067175" y="5559425"/>
            <a:ext cx="5762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200" b="0"/>
              <a:t>On</a:t>
            </a:r>
            <a:endParaRPr lang="fr-CA" altLang="fr-FR" sz="1200" b="0"/>
          </a:p>
        </p:txBody>
      </p:sp>
      <p:sp>
        <p:nvSpPr>
          <p:cNvPr id="23" name="Oval 22"/>
          <p:cNvSpPr/>
          <p:nvPr/>
        </p:nvSpPr>
        <p:spPr>
          <a:xfrm>
            <a:off x="3708400" y="4868863"/>
            <a:ext cx="358775" cy="360362"/>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solidFill>
                  <a:schemeClr val="tx1"/>
                </a:solidFill>
              </a:rPr>
              <a:t>H</a:t>
            </a:r>
            <a:endParaRPr lang="fr-CA" dirty="0">
              <a:solidFill>
                <a:schemeClr val="tx1"/>
              </a:solidFill>
            </a:endParaRPr>
          </a:p>
        </p:txBody>
      </p:sp>
      <p:cxnSp>
        <p:nvCxnSpPr>
          <p:cNvPr id="24" name="Straight Arrow Connector 23"/>
          <p:cNvCxnSpPr>
            <a:endCxn id="23" idx="4"/>
          </p:cNvCxnSpPr>
          <p:nvPr/>
        </p:nvCxnSpPr>
        <p:spPr>
          <a:xfrm flipV="1">
            <a:off x="3887788" y="5229225"/>
            <a:ext cx="0" cy="274638"/>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50200" name="TextBox 24"/>
          <p:cNvSpPr txBox="1">
            <a:spLocks noChangeArrowheads="1"/>
          </p:cNvSpPr>
          <p:nvPr/>
        </p:nvSpPr>
        <p:spPr bwMode="auto">
          <a:xfrm>
            <a:off x="3492500" y="5227638"/>
            <a:ext cx="5746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200" b="0"/>
              <a:t>On</a:t>
            </a:r>
            <a:endParaRPr lang="fr-CA" altLang="fr-FR" sz="1200" b="0"/>
          </a:p>
        </p:txBody>
      </p:sp>
      <p:sp>
        <p:nvSpPr>
          <p:cNvPr id="26" name="Oval 25"/>
          <p:cNvSpPr/>
          <p:nvPr/>
        </p:nvSpPr>
        <p:spPr>
          <a:xfrm>
            <a:off x="2484438" y="4214813"/>
            <a:ext cx="287337" cy="29051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cxnSp>
        <p:nvCxnSpPr>
          <p:cNvPr id="27" name="Straight Arrow Connector 26"/>
          <p:cNvCxnSpPr>
            <a:stCxn id="26" idx="6"/>
            <a:endCxn id="16" idx="1"/>
          </p:cNvCxnSpPr>
          <p:nvPr/>
        </p:nvCxnSpPr>
        <p:spPr>
          <a:xfrm flipV="1">
            <a:off x="2771775" y="4356100"/>
            <a:ext cx="360363" cy="4763"/>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28" name="Freeform 27"/>
          <p:cNvSpPr/>
          <p:nvPr/>
        </p:nvSpPr>
        <p:spPr>
          <a:xfrm>
            <a:off x="4122738" y="3879850"/>
            <a:ext cx="1627187" cy="209550"/>
          </a:xfrm>
          <a:custGeom>
            <a:avLst/>
            <a:gdLst>
              <a:gd name="connsiteX0" fmla="*/ 0 w 1627464"/>
              <a:gd name="connsiteY0" fmla="*/ 193005 h 209783"/>
              <a:gd name="connsiteX1" fmla="*/ 746620 w 1627464"/>
              <a:gd name="connsiteY1" fmla="*/ 58 h 209783"/>
              <a:gd name="connsiteX2" fmla="*/ 1627464 w 1627464"/>
              <a:gd name="connsiteY2" fmla="*/ 209783 h 209783"/>
              <a:gd name="connsiteX3" fmla="*/ 1627464 w 1627464"/>
              <a:gd name="connsiteY3" fmla="*/ 209783 h 209783"/>
            </a:gdLst>
            <a:ahLst/>
            <a:cxnLst>
              <a:cxn ang="0">
                <a:pos x="connsiteX0" y="connsiteY0"/>
              </a:cxn>
              <a:cxn ang="0">
                <a:pos x="connsiteX1" y="connsiteY1"/>
              </a:cxn>
              <a:cxn ang="0">
                <a:pos x="connsiteX2" y="connsiteY2"/>
              </a:cxn>
              <a:cxn ang="0">
                <a:pos x="connsiteX3" y="connsiteY3"/>
              </a:cxn>
            </a:cxnLst>
            <a:rect l="l" t="t" r="r" b="b"/>
            <a:pathLst>
              <a:path w="1627464" h="209783">
                <a:moveTo>
                  <a:pt x="0" y="193005"/>
                </a:moveTo>
                <a:cubicBezTo>
                  <a:pt x="237688" y="95133"/>
                  <a:pt x="475376" y="-2738"/>
                  <a:pt x="746620" y="58"/>
                </a:cubicBezTo>
                <a:cubicBezTo>
                  <a:pt x="1017864" y="2854"/>
                  <a:pt x="1627464" y="209783"/>
                  <a:pt x="1627464" y="209783"/>
                </a:cubicBezTo>
                <a:lnTo>
                  <a:pt x="1627464" y="209783"/>
                </a:lnTo>
              </a:path>
            </a:pathLst>
          </a:custGeom>
          <a:ln>
            <a:tailEnd type="arrow"/>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fr-CA"/>
          </a:p>
        </p:txBody>
      </p:sp>
      <p:sp>
        <p:nvSpPr>
          <p:cNvPr id="50204" name="TextBox 28"/>
          <p:cNvSpPr txBox="1">
            <a:spLocks noChangeArrowheads="1"/>
          </p:cNvSpPr>
          <p:nvPr/>
        </p:nvSpPr>
        <p:spPr bwMode="auto">
          <a:xfrm>
            <a:off x="4349750" y="3644900"/>
            <a:ext cx="115252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200" b="0"/>
              <a:t>Play CD</a:t>
            </a:r>
            <a:endParaRPr lang="fr-CA" altLang="fr-FR" sz="1200" b="0"/>
          </a:p>
        </p:txBody>
      </p:sp>
      <p:sp>
        <p:nvSpPr>
          <p:cNvPr id="30" name="Freeform 29"/>
          <p:cNvSpPr/>
          <p:nvPr/>
        </p:nvSpPr>
        <p:spPr>
          <a:xfrm>
            <a:off x="4064000" y="4656138"/>
            <a:ext cx="1803400" cy="193675"/>
          </a:xfrm>
          <a:custGeom>
            <a:avLst/>
            <a:gdLst>
              <a:gd name="connsiteX0" fmla="*/ 1803633 w 1803633"/>
              <a:gd name="connsiteY0" fmla="*/ 0 h 193022"/>
              <a:gd name="connsiteX1" fmla="*/ 1040235 w 1803633"/>
              <a:gd name="connsiteY1" fmla="*/ 192947 h 193022"/>
              <a:gd name="connsiteX2" fmla="*/ 0 w 1803633"/>
              <a:gd name="connsiteY2" fmla="*/ 25167 h 193022"/>
              <a:gd name="connsiteX3" fmla="*/ 0 w 1803633"/>
              <a:gd name="connsiteY3" fmla="*/ 25167 h 193022"/>
            </a:gdLst>
            <a:ahLst/>
            <a:cxnLst>
              <a:cxn ang="0">
                <a:pos x="connsiteX0" y="connsiteY0"/>
              </a:cxn>
              <a:cxn ang="0">
                <a:pos x="connsiteX1" y="connsiteY1"/>
              </a:cxn>
              <a:cxn ang="0">
                <a:pos x="connsiteX2" y="connsiteY2"/>
              </a:cxn>
              <a:cxn ang="0">
                <a:pos x="connsiteX3" y="connsiteY3"/>
              </a:cxn>
            </a:cxnLst>
            <a:rect l="l" t="t" r="r" b="b"/>
            <a:pathLst>
              <a:path w="1803633" h="193022">
                <a:moveTo>
                  <a:pt x="1803633" y="0"/>
                </a:moveTo>
                <a:cubicBezTo>
                  <a:pt x="1572236" y="94376"/>
                  <a:pt x="1340840" y="188753"/>
                  <a:pt x="1040235" y="192947"/>
                </a:cubicBezTo>
                <a:cubicBezTo>
                  <a:pt x="739630" y="197141"/>
                  <a:pt x="0" y="25167"/>
                  <a:pt x="0" y="25167"/>
                </a:cubicBezTo>
                <a:lnTo>
                  <a:pt x="0" y="25167"/>
                </a:lnTo>
              </a:path>
            </a:pathLst>
          </a:custGeom>
          <a:ln>
            <a:tailEnd type="arrow"/>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fr-CA"/>
          </a:p>
        </p:txBody>
      </p:sp>
      <p:sp>
        <p:nvSpPr>
          <p:cNvPr id="50206" name="TextBox 30"/>
          <p:cNvSpPr txBox="1">
            <a:spLocks noChangeArrowheads="1"/>
          </p:cNvSpPr>
          <p:nvPr/>
        </p:nvSpPr>
        <p:spPr bwMode="auto">
          <a:xfrm>
            <a:off x="4567238" y="4808538"/>
            <a:ext cx="11509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200" b="0"/>
              <a:t>Play Radio</a:t>
            </a:r>
            <a:endParaRPr lang="fr-CA" altLang="fr-FR" sz="1200" b="0"/>
          </a:p>
        </p:txBody>
      </p:sp>
    </p:spTree>
    <p:extLst>
      <p:ext uri="{BB962C8B-B14F-4D97-AF65-F5344CB8AC3E}">
        <p14:creationId xmlns:p14="http://schemas.microsoft.com/office/powerpoint/2010/main" val="1467607328"/>
      </p:ext>
    </p:extLst>
  </p:cSld>
  <p:clrMapOvr>
    <a:masterClrMapping/>
  </p:clrMapOvr>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More UML State Machines Examples</a:t>
            </a:r>
            <a:endParaRPr lang="fr-CA" dirty="0"/>
          </a:p>
        </p:txBody>
      </p:sp>
      <p:pic>
        <p:nvPicPr>
          <p:cNvPr id="51203" name="Content Placeholder 6" descr="Screen Clipping"/>
          <p:cNvPicPr>
            <a:picLocks noGrp="1" noChangeAspect="1"/>
          </p:cNvPicPr>
          <p:nvPr>
            <p:ph idx="1"/>
          </p:nvPr>
        </p:nvPicPr>
        <p:blipFill>
          <a:blip r:embed="rId2">
            <a:extLst>
              <a:ext uri="{28A0092B-C50C-407E-A947-70E740481C1C}">
                <a14:useLocalDpi xmlns:a14="http://schemas.microsoft.com/office/drawing/2010/main" val="0"/>
              </a:ext>
            </a:extLst>
          </a:blip>
          <a:srcRect t="4530"/>
          <a:stretch>
            <a:fillRect/>
          </a:stretch>
        </p:blipFill>
        <p:spPr>
          <a:xfrm>
            <a:off x="2278063" y="1951038"/>
            <a:ext cx="3978275" cy="4175125"/>
          </a:xfrm>
        </p:spPr>
      </p:pic>
      <p:sp>
        <p:nvSpPr>
          <p:cNvPr id="51206" name="TextBox 7"/>
          <p:cNvSpPr txBox="1">
            <a:spLocks noChangeArrowheads="1"/>
          </p:cNvSpPr>
          <p:nvPr/>
        </p:nvSpPr>
        <p:spPr bwMode="auto">
          <a:xfrm>
            <a:off x="684213" y="1700213"/>
            <a:ext cx="251936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800" b="0"/>
              <a:t>Flight State Machine</a:t>
            </a:r>
            <a:endParaRPr lang="fr-CA" altLang="fr-FR" sz="1800" b="0"/>
          </a:p>
        </p:txBody>
      </p:sp>
    </p:spTree>
    <p:extLst>
      <p:ext uri="{BB962C8B-B14F-4D97-AF65-F5344CB8AC3E}">
        <p14:creationId xmlns:p14="http://schemas.microsoft.com/office/powerpoint/2010/main" val="1340841055"/>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CA" dirty="0" smtClean="0"/>
              <a:t>Class Policies</a:t>
            </a:r>
            <a:endParaRPr lang="fr-CA" dirty="0"/>
          </a:p>
        </p:txBody>
      </p:sp>
      <p:sp>
        <p:nvSpPr>
          <p:cNvPr id="21507" name="Content Placeholder 2"/>
          <p:cNvSpPr>
            <a:spLocks noGrp="1"/>
          </p:cNvSpPr>
          <p:nvPr>
            <p:ph idx="1"/>
          </p:nvPr>
        </p:nvSpPr>
        <p:spPr/>
        <p:txBody>
          <a:bodyPr/>
          <a:lstStyle/>
          <a:p>
            <a:r>
              <a:rPr lang="en-US" altLang="fr-FR" i="1" smtClean="0"/>
              <a:t>Attendance</a:t>
            </a:r>
            <a:endParaRPr lang="fr-CA" altLang="fr-FR" i="1" smtClean="0"/>
          </a:p>
          <a:p>
            <a:pPr lvl="1"/>
            <a:r>
              <a:rPr lang="en-CA" altLang="fr-FR" smtClean="0"/>
              <a:t>Class attendance is mandatory. As per academic regulations, students who do not attend 80% of the class will not be allowed to write the final examinations.</a:t>
            </a:r>
            <a:endParaRPr lang="fr-CA" altLang="fr-FR" smtClean="0"/>
          </a:p>
          <a:p>
            <a:pPr lvl="1"/>
            <a:r>
              <a:rPr lang="en-CA" altLang="fr-FR" smtClean="0"/>
              <a:t>All components of the course (i.e laboratory reports, assignments, etc.) must be fulfilled otherwise students may receive an INC as a final mark (equivalent to an F).</a:t>
            </a:r>
            <a:endParaRPr lang="fr-CA" altLang="fr-FR" smtClean="0"/>
          </a:p>
          <a:p>
            <a:pPr lvl="1"/>
            <a:r>
              <a:rPr lang="en-US" altLang="fr-FR" smtClean="0"/>
              <a:t>Absence from a laboratory session or an examination because of illness will be excused only if you provide a certificate from Health Services (100 Marie Curie, 3rd Floor) within the week following your absence.</a:t>
            </a:r>
            <a:endParaRPr lang="fr-CA" altLang="fr-FR" smtClean="0"/>
          </a:p>
        </p:txBody>
      </p:sp>
      <p:sp>
        <p:nvSpPr>
          <p:cNvPr id="5" name="Slide Number Placeholder 4"/>
          <p:cNvSpPr>
            <a:spLocks noGrp="1"/>
          </p:cNvSpPr>
          <p:nvPr>
            <p:ph type="sldNum" sz="quarter" idx="11"/>
          </p:nvPr>
        </p:nvSpPr>
        <p:spPr/>
        <p:txBody>
          <a:bodyPr/>
          <a:lstStyle/>
          <a:p>
            <a:pPr>
              <a:defRPr/>
            </a:pPr>
            <a:fld id="{DC563831-073D-43A4-875A-4D5DAB7DBFA7}" type="slidenum">
              <a:rPr lang="fr-CA" smtClean="0">
                <a:solidFill>
                  <a:srgbClr val="000000">
                    <a:tint val="75000"/>
                  </a:srgbClr>
                </a:solidFill>
              </a:rPr>
              <a:pPr>
                <a:defRPr/>
              </a:pPr>
              <a:t>15</a:t>
            </a:fld>
            <a:endParaRPr lang="fr-CA">
              <a:solidFill>
                <a:srgbClr val="000000">
                  <a:tint val="75000"/>
                </a:srgbClr>
              </a:solidFill>
            </a:endParaRPr>
          </a:p>
        </p:txBody>
      </p:sp>
    </p:spTree>
    <p:extLst>
      <p:ext uri="{BB962C8B-B14F-4D97-AF65-F5344CB8AC3E}">
        <p14:creationId xmlns:p14="http://schemas.microsoft.com/office/powerpoint/2010/main" val="404136603"/>
      </p:ext>
    </p:extLst>
  </p:cSld>
  <p:clrMapOvr>
    <a:masterClrMapping/>
  </p:clrMapOvr>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More UML State Machines Examples</a:t>
            </a:r>
            <a:endParaRPr lang="fr-CA" dirty="0"/>
          </a:p>
        </p:txBody>
      </p:sp>
      <p:sp>
        <p:nvSpPr>
          <p:cNvPr id="52229" name="TextBox 7"/>
          <p:cNvSpPr txBox="1">
            <a:spLocks noChangeArrowheads="1"/>
          </p:cNvSpPr>
          <p:nvPr/>
        </p:nvSpPr>
        <p:spPr bwMode="auto">
          <a:xfrm>
            <a:off x="684213" y="1700213"/>
            <a:ext cx="2519362"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800" b="0"/>
              <a:t>Flight State Machine Nested</a:t>
            </a:r>
            <a:endParaRPr lang="fr-CA" altLang="fr-FR" sz="1800" b="0"/>
          </a:p>
        </p:txBody>
      </p:sp>
      <p:pic>
        <p:nvPicPr>
          <p:cNvPr id="52230" name="Picture 8" descr="Screen Clipping"/>
          <p:cNvPicPr>
            <a:picLocks noChangeAspect="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484438" y="1685925"/>
            <a:ext cx="5840412" cy="514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21171048"/>
      </p:ext>
    </p:extLst>
  </p:cSld>
  <p:clrMapOvr>
    <a:masterClrMapping/>
  </p:clrMapOvr>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457200" y="228600"/>
            <a:ext cx="7772400" cy="3200400"/>
          </a:xfrm>
        </p:spPr>
        <p:txBody>
          <a:bodyPr/>
          <a:lstStyle/>
          <a:p>
            <a:pPr>
              <a:defRPr/>
            </a:pPr>
            <a:r>
              <a:rPr lang="en-CA" dirty="0" smtClean="0"/>
              <a:t>Section 5</a:t>
            </a:r>
            <a:endParaRPr lang="en-CA" dirty="0"/>
          </a:p>
        </p:txBody>
      </p:sp>
      <p:sp>
        <p:nvSpPr>
          <p:cNvPr id="3" name="Subtitle 2"/>
          <p:cNvSpPr>
            <a:spLocks noGrp="1"/>
          </p:cNvSpPr>
          <p:nvPr>
            <p:ph type="subTitle" idx="1"/>
          </p:nvPr>
        </p:nvSpPr>
        <p:spPr/>
        <p:txBody>
          <a:bodyPr/>
          <a:lstStyle/>
          <a:p>
            <a:pPr>
              <a:buFont typeface="Arial" charset="0"/>
              <a:buNone/>
              <a:defRPr/>
            </a:pPr>
            <a:r>
              <a:rPr lang="en-CA" dirty="0" smtClean="0"/>
              <a:t>Petri Nets</a:t>
            </a:r>
          </a:p>
          <a:p>
            <a:pPr>
              <a:buFont typeface="Arial" charset="0"/>
              <a:buNone/>
              <a:defRPr/>
            </a:pPr>
            <a:endParaRPr lang="en-CA" sz="1600" dirty="0" smtClean="0"/>
          </a:p>
          <a:p>
            <a:pPr>
              <a:buFont typeface="Arial" charset="0"/>
              <a:buNone/>
              <a:defRPr/>
            </a:pPr>
            <a:endParaRPr lang="en-CA" sz="1600" dirty="0"/>
          </a:p>
          <a:p>
            <a:pPr>
              <a:spcBef>
                <a:spcPts val="0"/>
              </a:spcBef>
              <a:spcAft>
                <a:spcPts val="0"/>
              </a:spcAft>
              <a:buFont typeface="Arial" charset="0"/>
              <a:buNone/>
              <a:defRPr/>
            </a:pPr>
            <a:r>
              <a:rPr lang="en-CA" sz="1800" i="1" dirty="0" smtClean="0"/>
              <a:t>These slides are Based on Lecture notes from:</a:t>
            </a:r>
          </a:p>
          <a:p>
            <a:pPr>
              <a:spcBef>
                <a:spcPts val="0"/>
              </a:spcBef>
              <a:spcAft>
                <a:spcPts val="0"/>
              </a:spcAft>
              <a:buFont typeface="Arial" charset="0"/>
              <a:buNone/>
              <a:defRPr/>
            </a:pPr>
            <a:r>
              <a:rPr lang="en-CA" sz="1800" i="1" dirty="0" smtClean="0"/>
              <a:t>Dr. Chris Ling </a:t>
            </a:r>
            <a:r>
              <a:rPr lang="en-CA" sz="1100" i="1" dirty="0" smtClean="0"/>
              <a:t>(</a:t>
            </a:r>
            <a:r>
              <a:rPr lang="en-US" altLang="fr-FR" sz="1100" i="1" dirty="0"/>
              <a:t>http://www.csse.monash.edu.au/~sling/</a:t>
            </a:r>
            <a:r>
              <a:rPr lang="en-CA" sz="1100" i="1" dirty="0" smtClean="0"/>
              <a:t>)</a:t>
            </a:r>
            <a:endParaRPr lang="en-CA" sz="1100" i="1" dirty="0"/>
          </a:p>
        </p:txBody>
      </p:sp>
      <p:sp>
        <p:nvSpPr>
          <p:cNvPr id="13317" name="Slide Number Placeholder 4"/>
          <p:cNvSpPr>
            <a:spLocks noGrp="1"/>
          </p:cNvSpPr>
          <p:nvPr>
            <p:ph type="sldNum" sz="quarter" idx="11"/>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charset="0"/>
              </a:defRPr>
            </a:lvl1pPr>
            <a:lvl2pPr marL="742950" indent="-285750">
              <a:defRPr>
                <a:solidFill>
                  <a:schemeClr val="tx1"/>
                </a:solidFill>
                <a:latin typeface="Arial" charset="0"/>
              </a:defRPr>
            </a:lvl2pPr>
            <a:lvl3pPr marL="1143000" indent="-228600">
              <a:defRPr>
                <a:solidFill>
                  <a:schemeClr val="tx1"/>
                </a:solidFill>
                <a:latin typeface="Arial" charset="0"/>
              </a:defRPr>
            </a:lvl3pPr>
            <a:lvl4pPr marL="1600200" indent="-228600">
              <a:defRPr>
                <a:solidFill>
                  <a:schemeClr val="tx1"/>
                </a:solidFill>
                <a:latin typeface="Arial" charset="0"/>
              </a:defRPr>
            </a:lvl4pPr>
            <a:lvl5pPr marL="2057400" indent="-228600">
              <a:defRPr>
                <a:solidFill>
                  <a:schemeClr val="tx1"/>
                </a:solidFill>
                <a:latin typeface="Arial" charset="0"/>
              </a:defRPr>
            </a:lvl5pPr>
            <a:lvl6pPr marL="2514600" indent="-228600" fontAlgn="base">
              <a:spcBef>
                <a:spcPct val="0"/>
              </a:spcBef>
              <a:spcAft>
                <a:spcPct val="0"/>
              </a:spcAft>
              <a:defRPr>
                <a:solidFill>
                  <a:schemeClr val="tx1"/>
                </a:solidFill>
                <a:latin typeface="Arial" charset="0"/>
              </a:defRPr>
            </a:lvl6pPr>
            <a:lvl7pPr marL="2971800" indent="-228600" fontAlgn="base">
              <a:spcBef>
                <a:spcPct val="0"/>
              </a:spcBef>
              <a:spcAft>
                <a:spcPct val="0"/>
              </a:spcAft>
              <a:defRPr>
                <a:solidFill>
                  <a:schemeClr val="tx1"/>
                </a:solidFill>
                <a:latin typeface="Arial" charset="0"/>
              </a:defRPr>
            </a:lvl7pPr>
            <a:lvl8pPr marL="3429000" indent="-228600" fontAlgn="base">
              <a:spcBef>
                <a:spcPct val="0"/>
              </a:spcBef>
              <a:spcAft>
                <a:spcPct val="0"/>
              </a:spcAft>
              <a:defRPr>
                <a:solidFill>
                  <a:schemeClr val="tx1"/>
                </a:solidFill>
                <a:latin typeface="Arial" charset="0"/>
              </a:defRPr>
            </a:lvl8pPr>
            <a:lvl9pPr marL="3886200" indent="-228600" fontAlgn="base">
              <a:spcBef>
                <a:spcPct val="0"/>
              </a:spcBef>
              <a:spcAft>
                <a:spcPct val="0"/>
              </a:spcAft>
              <a:defRPr>
                <a:solidFill>
                  <a:schemeClr val="tx1"/>
                </a:solidFill>
                <a:latin typeface="Arial" charset="0"/>
              </a:defRPr>
            </a:lvl9pPr>
          </a:lstStyle>
          <a:p>
            <a:pPr fontAlgn="base">
              <a:spcBef>
                <a:spcPct val="0"/>
              </a:spcBef>
              <a:spcAft>
                <a:spcPct val="0"/>
              </a:spcAft>
              <a:defRPr/>
            </a:pPr>
            <a:fld id="{4D0535DD-0342-426D-A70F-D741CC43F360}" type="slidenum">
              <a:rPr lang="fr-CA" altLang="fr-FR" smtClean="0">
                <a:solidFill>
                  <a:srgbClr val="898989"/>
                </a:solidFill>
              </a:rPr>
              <a:pPr fontAlgn="base">
                <a:spcBef>
                  <a:spcPct val="0"/>
                </a:spcBef>
                <a:spcAft>
                  <a:spcPct val="0"/>
                </a:spcAft>
                <a:defRPr/>
              </a:pPr>
              <a:t>151</a:t>
            </a:fld>
            <a:endParaRPr lang="fr-CA" altLang="fr-FR" smtClean="0">
              <a:solidFill>
                <a:srgbClr val="898989"/>
              </a:solidFill>
            </a:endParaRPr>
          </a:p>
        </p:txBody>
      </p:sp>
      <p:sp>
        <p:nvSpPr>
          <p:cNvPr id="4" name="Footer Placeholder 3"/>
          <p:cNvSpPr>
            <a:spLocks noGrp="1"/>
          </p:cNvSpPr>
          <p:nvPr>
            <p:ph type="ftr" sz="quarter" idx="10"/>
          </p:nvPr>
        </p:nvSpPr>
        <p:spPr/>
        <p:txBody>
          <a:bodyPr/>
          <a:lstStyle/>
          <a:p>
            <a:pPr>
              <a:defRPr/>
            </a:pPr>
            <a:r>
              <a:rPr lang="en-US"/>
              <a:t>SEG2106 – Winter 2014 – Hussein Al Osman</a:t>
            </a:r>
            <a:endParaRPr lang="en-US" dirty="0"/>
          </a:p>
        </p:txBody>
      </p:sp>
    </p:spTree>
    <p:extLst>
      <p:ext uri="{BB962C8B-B14F-4D97-AF65-F5344CB8AC3E}">
        <p14:creationId xmlns:p14="http://schemas.microsoft.com/office/powerpoint/2010/main" val="1540306453"/>
      </p:ext>
    </p:extLst>
  </p:cSld>
  <p:clrMapOvr>
    <a:masterClrMapping/>
  </p:clrMapOvr>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Topics</a:t>
            </a:r>
            <a:endParaRPr lang="en-CA" dirty="0"/>
          </a:p>
        </p:txBody>
      </p:sp>
      <p:sp>
        <p:nvSpPr>
          <p:cNvPr id="14339" name="Content Placeholder 2"/>
          <p:cNvSpPr>
            <a:spLocks noGrp="1"/>
          </p:cNvSpPr>
          <p:nvPr>
            <p:ph idx="1"/>
          </p:nvPr>
        </p:nvSpPr>
        <p:spPr/>
        <p:txBody>
          <a:bodyPr/>
          <a:lstStyle/>
          <a:p>
            <a:r>
              <a:rPr lang="en-CA" altLang="fr-FR" smtClean="0"/>
              <a:t>Today we will discuss another type of state machine:</a:t>
            </a:r>
          </a:p>
          <a:p>
            <a:pPr lvl="1"/>
            <a:r>
              <a:rPr lang="en-CA" altLang="fr-FR" smtClean="0"/>
              <a:t>Petri nets (this will be just an introduction…)</a:t>
            </a:r>
          </a:p>
          <a:p>
            <a:pPr lvl="1"/>
            <a:endParaRPr lang="en-CA" altLang="fr-FR" smtClean="0"/>
          </a:p>
          <a:p>
            <a:r>
              <a:rPr lang="en-CA" altLang="fr-FR" smtClean="0"/>
              <a:t>This will be the last behavioral modeling topic we cover</a:t>
            </a:r>
          </a:p>
          <a:p>
            <a:pPr lvl="1"/>
            <a:r>
              <a:rPr lang="en-CA" altLang="fr-FR" smtClean="0"/>
              <a:t>We will start the next section of the course next week</a:t>
            </a:r>
          </a:p>
        </p:txBody>
      </p:sp>
      <p:sp>
        <p:nvSpPr>
          <p:cNvPr id="14341" name="Slide Number Placeholder 4"/>
          <p:cNvSpPr>
            <a:spLocks noGrp="1"/>
          </p:cNvSpPr>
          <p:nvPr>
            <p:ph type="sldNum" sz="quarter" idx="11"/>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charset="0"/>
              </a:defRPr>
            </a:lvl1pPr>
            <a:lvl2pPr marL="742950" indent="-285750">
              <a:defRPr>
                <a:solidFill>
                  <a:schemeClr val="tx1"/>
                </a:solidFill>
                <a:latin typeface="Arial" charset="0"/>
              </a:defRPr>
            </a:lvl2pPr>
            <a:lvl3pPr marL="1143000" indent="-228600">
              <a:defRPr>
                <a:solidFill>
                  <a:schemeClr val="tx1"/>
                </a:solidFill>
                <a:latin typeface="Arial" charset="0"/>
              </a:defRPr>
            </a:lvl3pPr>
            <a:lvl4pPr marL="1600200" indent="-228600">
              <a:defRPr>
                <a:solidFill>
                  <a:schemeClr val="tx1"/>
                </a:solidFill>
                <a:latin typeface="Arial" charset="0"/>
              </a:defRPr>
            </a:lvl4pPr>
            <a:lvl5pPr marL="2057400" indent="-228600">
              <a:defRPr>
                <a:solidFill>
                  <a:schemeClr val="tx1"/>
                </a:solidFill>
                <a:latin typeface="Arial" charset="0"/>
              </a:defRPr>
            </a:lvl5pPr>
            <a:lvl6pPr marL="2514600" indent="-228600" fontAlgn="base">
              <a:spcBef>
                <a:spcPct val="0"/>
              </a:spcBef>
              <a:spcAft>
                <a:spcPct val="0"/>
              </a:spcAft>
              <a:defRPr>
                <a:solidFill>
                  <a:schemeClr val="tx1"/>
                </a:solidFill>
                <a:latin typeface="Arial" charset="0"/>
              </a:defRPr>
            </a:lvl6pPr>
            <a:lvl7pPr marL="2971800" indent="-228600" fontAlgn="base">
              <a:spcBef>
                <a:spcPct val="0"/>
              </a:spcBef>
              <a:spcAft>
                <a:spcPct val="0"/>
              </a:spcAft>
              <a:defRPr>
                <a:solidFill>
                  <a:schemeClr val="tx1"/>
                </a:solidFill>
                <a:latin typeface="Arial" charset="0"/>
              </a:defRPr>
            </a:lvl7pPr>
            <a:lvl8pPr marL="3429000" indent="-228600" fontAlgn="base">
              <a:spcBef>
                <a:spcPct val="0"/>
              </a:spcBef>
              <a:spcAft>
                <a:spcPct val="0"/>
              </a:spcAft>
              <a:defRPr>
                <a:solidFill>
                  <a:schemeClr val="tx1"/>
                </a:solidFill>
                <a:latin typeface="Arial" charset="0"/>
              </a:defRPr>
            </a:lvl8pPr>
            <a:lvl9pPr marL="3886200" indent="-228600" fontAlgn="base">
              <a:spcBef>
                <a:spcPct val="0"/>
              </a:spcBef>
              <a:spcAft>
                <a:spcPct val="0"/>
              </a:spcAft>
              <a:defRPr>
                <a:solidFill>
                  <a:schemeClr val="tx1"/>
                </a:solidFill>
                <a:latin typeface="Arial" charset="0"/>
              </a:defRPr>
            </a:lvl9pPr>
          </a:lstStyle>
          <a:p>
            <a:pPr fontAlgn="base">
              <a:spcBef>
                <a:spcPct val="0"/>
              </a:spcBef>
              <a:spcAft>
                <a:spcPct val="0"/>
              </a:spcAft>
              <a:defRPr/>
            </a:pPr>
            <a:fld id="{63A8169C-C776-4820-8245-CD21DBAE0C36}" type="slidenum">
              <a:rPr lang="fr-CA" altLang="fr-FR" smtClean="0">
                <a:solidFill>
                  <a:srgbClr val="898989"/>
                </a:solidFill>
              </a:rPr>
              <a:pPr fontAlgn="base">
                <a:spcBef>
                  <a:spcPct val="0"/>
                </a:spcBef>
                <a:spcAft>
                  <a:spcPct val="0"/>
                </a:spcAft>
                <a:defRPr/>
              </a:pPr>
              <a:t>152</a:t>
            </a:fld>
            <a:endParaRPr lang="fr-CA" altLang="fr-FR" smtClean="0">
              <a:solidFill>
                <a:srgbClr val="898989"/>
              </a:solidFill>
            </a:endParaRPr>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Tree>
    <p:extLst>
      <p:ext uri="{BB962C8B-B14F-4D97-AF65-F5344CB8AC3E}">
        <p14:creationId xmlns:p14="http://schemas.microsoft.com/office/powerpoint/2010/main" val="26295553"/>
      </p:ext>
    </p:extLst>
  </p:cSld>
  <p:clrMapOvr>
    <a:masterClrMapping/>
  </p:clrMapOvr>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Ok, let’s start…</a:t>
            </a:r>
            <a:endParaRPr lang="fr-CA" dirty="0"/>
          </a:p>
        </p:txBody>
      </p:sp>
      <p:sp>
        <p:nvSpPr>
          <p:cNvPr id="5" name="Slide Number Placeholder 4"/>
          <p:cNvSpPr>
            <a:spLocks noGrp="1"/>
          </p:cNvSpPr>
          <p:nvPr>
            <p:ph type="sldNum" sz="quarter" idx="11"/>
          </p:nvPr>
        </p:nvSpPr>
        <p:spPr/>
        <p:txBody>
          <a:bodyPr/>
          <a:lstStyle/>
          <a:p>
            <a:pPr>
              <a:defRPr/>
            </a:pPr>
            <a:fld id="{8363AD37-7989-4F22-BC9B-0F27FAEA3013}" type="slidenum">
              <a:rPr lang="fr-CA" smtClean="0"/>
              <a:pPr>
                <a:defRPr/>
              </a:pPr>
              <a:t>153</a:t>
            </a:fld>
            <a:endParaRPr lang="fr-CA"/>
          </a:p>
        </p:txBody>
      </p:sp>
      <p:pic>
        <p:nvPicPr>
          <p:cNvPr id="15364" name="Picture 2" descr="http://www.andertoons.com/img/cartoons/6218.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03350" y="1633538"/>
            <a:ext cx="6121400" cy="4913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Footer Placeholder 5"/>
          <p:cNvSpPr>
            <a:spLocks noGrp="1"/>
          </p:cNvSpPr>
          <p:nvPr>
            <p:ph type="ftr" sz="quarter" idx="10"/>
          </p:nvPr>
        </p:nvSpPr>
        <p:spPr/>
        <p:txBody>
          <a:bodyPr/>
          <a:lstStyle/>
          <a:p>
            <a:pPr>
              <a:defRPr/>
            </a:pPr>
            <a:r>
              <a:rPr lang="en-US"/>
              <a:t>SEG2106 – Winter 2014 – Hussein Al Osman</a:t>
            </a:r>
            <a:endParaRPr lang="en-US" dirty="0"/>
          </a:p>
        </p:txBody>
      </p:sp>
    </p:spTree>
    <p:extLst>
      <p:ext uri="{BB962C8B-B14F-4D97-AF65-F5344CB8AC3E}">
        <p14:creationId xmlns:p14="http://schemas.microsoft.com/office/powerpoint/2010/main" val="3670206411"/>
      </p:ext>
    </p:extLst>
  </p:cSld>
  <p:clrMapOvr>
    <a:masterClrMapping/>
  </p:clrMapOvr>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a:xfrm>
            <a:off x="457200" y="152400"/>
            <a:ext cx="6934200" cy="1371600"/>
          </a:xfrm>
        </p:spPr>
        <p:txBody>
          <a:bodyPr/>
          <a:lstStyle/>
          <a:p>
            <a:pPr>
              <a:defRPr/>
            </a:pPr>
            <a:r>
              <a:rPr lang="en-US" altLang="fr-FR"/>
              <a:t>Introduction</a:t>
            </a:r>
          </a:p>
        </p:txBody>
      </p:sp>
      <p:sp>
        <p:nvSpPr>
          <p:cNvPr id="16387" name="Rectangle 3"/>
          <p:cNvSpPr>
            <a:spLocks noGrp="1" noChangeArrowheads="1"/>
          </p:cNvSpPr>
          <p:nvPr>
            <p:ph type="body" idx="1"/>
          </p:nvPr>
        </p:nvSpPr>
        <p:spPr/>
        <p:txBody>
          <a:bodyPr/>
          <a:lstStyle/>
          <a:p>
            <a:pPr>
              <a:lnSpc>
                <a:spcPct val="90000"/>
              </a:lnSpc>
            </a:pPr>
            <a:r>
              <a:rPr lang="en-US" altLang="fr-FR" smtClean="0"/>
              <a:t>First introduced by Carl Adam Petri in 1962.</a:t>
            </a:r>
          </a:p>
          <a:p>
            <a:pPr>
              <a:lnSpc>
                <a:spcPct val="90000"/>
              </a:lnSpc>
            </a:pPr>
            <a:endParaRPr lang="en-US" altLang="fr-FR" smtClean="0"/>
          </a:p>
          <a:p>
            <a:pPr>
              <a:lnSpc>
                <a:spcPct val="90000"/>
              </a:lnSpc>
            </a:pPr>
            <a:r>
              <a:rPr lang="en-US" altLang="fr-FR" smtClean="0"/>
              <a:t>A diagrammatic tool to model concurrency and synchronization in systems</a:t>
            </a:r>
          </a:p>
          <a:p>
            <a:pPr lvl="1">
              <a:lnSpc>
                <a:spcPct val="90000"/>
              </a:lnSpc>
            </a:pPr>
            <a:r>
              <a:rPr lang="en-US" altLang="fr-FR" smtClean="0"/>
              <a:t>They allow us to quickly simulate complex concurrent behavior (which is faster than prototyping!)</a:t>
            </a:r>
          </a:p>
          <a:p>
            <a:pPr lvl="1">
              <a:lnSpc>
                <a:spcPct val="90000"/>
              </a:lnSpc>
            </a:pPr>
            <a:endParaRPr lang="en-US" altLang="fr-FR" smtClean="0"/>
          </a:p>
          <a:p>
            <a:pPr>
              <a:lnSpc>
                <a:spcPct val="90000"/>
              </a:lnSpc>
            </a:pPr>
            <a:r>
              <a:rPr lang="en-US" altLang="fr-FR" smtClean="0"/>
              <a:t>Fairly similar to UML State machines that we have seen so far</a:t>
            </a:r>
          </a:p>
          <a:p>
            <a:pPr lvl="1">
              <a:lnSpc>
                <a:spcPct val="90000"/>
              </a:lnSpc>
            </a:pPr>
            <a:r>
              <a:rPr lang="en-US" altLang="fr-FR" smtClean="0"/>
              <a:t>Used as a visual communication aid to model the system behavior</a:t>
            </a:r>
          </a:p>
          <a:p>
            <a:pPr>
              <a:lnSpc>
                <a:spcPct val="90000"/>
              </a:lnSpc>
            </a:pPr>
            <a:endParaRPr lang="en-US" altLang="fr-FR" smtClean="0"/>
          </a:p>
          <a:p>
            <a:pPr>
              <a:lnSpc>
                <a:spcPct val="90000"/>
              </a:lnSpc>
            </a:pPr>
            <a:r>
              <a:rPr lang="en-US" altLang="fr-FR" smtClean="0"/>
              <a:t>Based on strong mathematical foundation</a:t>
            </a:r>
          </a:p>
        </p:txBody>
      </p:sp>
      <p:sp>
        <p:nvSpPr>
          <p:cNvPr id="2" name="Slide Number Placeholder 1"/>
          <p:cNvSpPr>
            <a:spLocks noGrp="1"/>
          </p:cNvSpPr>
          <p:nvPr>
            <p:ph type="sldNum" sz="quarter" idx="11"/>
          </p:nvPr>
        </p:nvSpPr>
        <p:spPr/>
        <p:txBody>
          <a:bodyPr/>
          <a:lstStyle/>
          <a:p>
            <a:pPr>
              <a:defRPr/>
            </a:pPr>
            <a:fld id="{DF161F3A-9D93-4158-8B73-BF2D00C33D7B}" type="slidenum">
              <a:rPr lang="fr-CA" smtClean="0"/>
              <a:pPr>
                <a:defRPr/>
              </a:pPr>
              <a:t>154</a:t>
            </a:fld>
            <a:endParaRPr lang="fr-CA"/>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Tree>
    <p:extLst>
      <p:ext uri="{BB962C8B-B14F-4D97-AF65-F5344CB8AC3E}">
        <p14:creationId xmlns:p14="http://schemas.microsoft.com/office/powerpoint/2010/main" val="2869536911"/>
      </p:ext>
    </p:extLst>
  </p:cSld>
  <p:clrMapOvr>
    <a:masterClrMapping/>
  </p:clrMapOvr>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457200" y="152400"/>
            <a:ext cx="6934200" cy="1371600"/>
          </a:xfrm>
        </p:spPr>
        <p:txBody>
          <a:bodyPr/>
          <a:lstStyle/>
          <a:p>
            <a:pPr>
              <a:defRPr/>
            </a:pPr>
            <a:r>
              <a:rPr lang="en-US" altLang="fr-FR" dirty="0" smtClean="0"/>
              <a:t>Example: POS Terminal (UML State Machine)</a:t>
            </a:r>
            <a:endParaRPr lang="fr-CA" dirty="0"/>
          </a:p>
        </p:txBody>
      </p:sp>
      <p:sp>
        <p:nvSpPr>
          <p:cNvPr id="4" name="Slide Number Placeholder 3"/>
          <p:cNvSpPr>
            <a:spLocks noGrp="1"/>
          </p:cNvSpPr>
          <p:nvPr>
            <p:ph type="sldNum" sz="quarter" idx="11"/>
          </p:nvPr>
        </p:nvSpPr>
        <p:spPr/>
        <p:txBody>
          <a:bodyPr/>
          <a:lstStyle/>
          <a:p>
            <a:pPr>
              <a:defRPr/>
            </a:pPr>
            <a:fld id="{86349480-D45A-443B-91A0-081965A9B95F}" type="slidenum">
              <a:rPr lang="fr-CA" smtClean="0"/>
              <a:pPr>
                <a:defRPr/>
              </a:pPr>
              <a:t>155</a:t>
            </a:fld>
            <a:endParaRPr lang="fr-CA"/>
          </a:p>
        </p:txBody>
      </p:sp>
      <p:sp>
        <p:nvSpPr>
          <p:cNvPr id="17412" name="Rectangle 65"/>
          <p:cNvSpPr>
            <a:spLocks noChangeArrowheads="1"/>
          </p:cNvSpPr>
          <p:nvPr/>
        </p:nvSpPr>
        <p:spPr bwMode="auto">
          <a:xfrm>
            <a:off x="2814638" y="1484313"/>
            <a:ext cx="2333625" cy="369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(POS= Point of Sale)</a:t>
            </a:r>
          </a:p>
        </p:txBody>
      </p:sp>
      <p:sp>
        <p:nvSpPr>
          <p:cNvPr id="46" name="Footer Placeholder 45"/>
          <p:cNvSpPr>
            <a:spLocks noGrp="1"/>
          </p:cNvSpPr>
          <p:nvPr>
            <p:ph type="ftr" sz="quarter" idx="10"/>
          </p:nvPr>
        </p:nvSpPr>
        <p:spPr/>
        <p:txBody>
          <a:bodyPr/>
          <a:lstStyle/>
          <a:p>
            <a:pPr>
              <a:defRPr/>
            </a:pPr>
            <a:r>
              <a:rPr lang="en-US"/>
              <a:t>SEG2106 – Winter 2014 – Hussein Al Osman</a:t>
            </a:r>
            <a:endParaRPr lang="en-US" dirty="0"/>
          </a:p>
        </p:txBody>
      </p:sp>
      <p:sp>
        <p:nvSpPr>
          <p:cNvPr id="17414" name="Rectangle 3"/>
          <p:cNvSpPr>
            <a:spLocks noChangeArrowheads="1"/>
          </p:cNvSpPr>
          <p:nvPr/>
        </p:nvSpPr>
        <p:spPr bwMode="auto">
          <a:xfrm>
            <a:off x="990600" y="2057400"/>
            <a:ext cx="684213" cy="657225"/>
          </a:xfrm>
          <a:prstGeom prst="roundRect">
            <a:avLst>
              <a:gd name="adj" fmla="val 16667"/>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idle</a:t>
            </a:r>
          </a:p>
        </p:txBody>
      </p:sp>
      <p:sp>
        <p:nvSpPr>
          <p:cNvPr id="17415" name="Rectangle 10"/>
          <p:cNvSpPr>
            <a:spLocks noChangeArrowheads="1"/>
          </p:cNvSpPr>
          <p:nvPr/>
        </p:nvSpPr>
        <p:spPr bwMode="auto">
          <a:xfrm>
            <a:off x="2435225" y="2057400"/>
            <a:ext cx="684213" cy="657225"/>
          </a:xfrm>
          <a:prstGeom prst="roundRect">
            <a:avLst>
              <a:gd name="adj" fmla="val 16667"/>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CA" altLang="fr-FR" sz="1800" b="0">
                <a:solidFill>
                  <a:srgbClr val="000000"/>
                </a:solidFill>
                <a:cs typeface="Arial" pitchFamily="34" charset="0"/>
              </a:rPr>
              <a:t>d1</a:t>
            </a:r>
            <a:endParaRPr lang="fr-CA" altLang="fr-FR" sz="1800" b="0">
              <a:solidFill>
                <a:srgbClr val="000000"/>
              </a:solidFill>
              <a:cs typeface="Arial" pitchFamily="34" charset="0"/>
            </a:endParaRPr>
          </a:p>
        </p:txBody>
      </p:sp>
      <p:sp>
        <p:nvSpPr>
          <p:cNvPr id="17416" name="Line 11"/>
          <p:cNvSpPr>
            <a:spLocks noChangeShapeType="1"/>
          </p:cNvSpPr>
          <p:nvPr/>
        </p:nvSpPr>
        <p:spPr bwMode="auto">
          <a:xfrm>
            <a:off x="1674813" y="2386013"/>
            <a:ext cx="760412"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17417" name="Rectangle 13"/>
          <p:cNvSpPr>
            <a:spLocks noChangeArrowheads="1"/>
          </p:cNvSpPr>
          <p:nvPr/>
        </p:nvSpPr>
        <p:spPr bwMode="auto">
          <a:xfrm>
            <a:off x="3878263" y="2057400"/>
            <a:ext cx="684212" cy="657225"/>
          </a:xfrm>
          <a:prstGeom prst="roundRect">
            <a:avLst>
              <a:gd name="adj" fmla="val 16667"/>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CA" altLang="fr-FR" sz="1800" b="0">
                <a:solidFill>
                  <a:srgbClr val="000000"/>
                </a:solidFill>
                <a:cs typeface="Arial" pitchFamily="34" charset="0"/>
              </a:rPr>
              <a:t>d2</a:t>
            </a:r>
            <a:endParaRPr lang="fr-CA" altLang="fr-FR" sz="1800" b="0">
              <a:solidFill>
                <a:srgbClr val="000000"/>
              </a:solidFill>
              <a:cs typeface="Arial" pitchFamily="34" charset="0"/>
            </a:endParaRPr>
          </a:p>
        </p:txBody>
      </p:sp>
      <p:sp>
        <p:nvSpPr>
          <p:cNvPr id="17418" name="Rectangle 14"/>
          <p:cNvSpPr>
            <a:spLocks noChangeArrowheads="1"/>
          </p:cNvSpPr>
          <p:nvPr/>
        </p:nvSpPr>
        <p:spPr bwMode="auto">
          <a:xfrm>
            <a:off x="5322888" y="2057400"/>
            <a:ext cx="684212" cy="657225"/>
          </a:xfrm>
          <a:prstGeom prst="roundRect">
            <a:avLst>
              <a:gd name="adj" fmla="val 16667"/>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7419" name="Rectangle 15"/>
          <p:cNvSpPr>
            <a:spLocks noChangeArrowheads="1"/>
          </p:cNvSpPr>
          <p:nvPr/>
        </p:nvSpPr>
        <p:spPr bwMode="auto">
          <a:xfrm>
            <a:off x="6767513" y="2057400"/>
            <a:ext cx="684212" cy="657225"/>
          </a:xfrm>
          <a:prstGeom prst="roundRect">
            <a:avLst>
              <a:gd name="adj" fmla="val 16667"/>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7420" name="Rectangle 20"/>
          <p:cNvSpPr>
            <a:spLocks noChangeArrowheads="1"/>
          </p:cNvSpPr>
          <p:nvPr/>
        </p:nvSpPr>
        <p:spPr bwMode="auto">
          <a:xfrm>
            <a:off x="7680325" y="3535363"/>
            <a:ext cx="987425" cy="657225"/>
          </a:xfrm>
          <a:prstGeom prst="roundRect">
            <a:avLst>
              <a:gd name="adj" fmla="val 16667"/>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OK</a:t>
            </a:r>
          </a:p>
          <a:p>
            <a:pPr eaLnBrk="1" fontAlgn="base" hangingPunct="1">
              <a:spcBef>
                <a:spcPct val="0"/>
              </a:spcBef>
              <a:spcAft>
                <a:spcPct val="0"/>
              </a:spcAft>
              <a:buFontTx/>
              <a:buNone/>
            </a:pPr>
            <a:r>
              <a:rPr lang="en-US" altLang="fr-FR" sz="1800" b="0">
                <a:solidFill>
                  <a:srgbClr val="000000"/>
                </a:solidFill>
                <a:cs typeface="Arial" pitchFamily="34" charset="0"/>
              </a:rPr>
              <a:t>pressed</a:t>
            </a:r>
          </a:p>
        </p:txBody>
      </p:sp>
      <p:sp>
        <p:nvSpPr>
          <p:cNvPr id="17421" name="Text Box 21"/>
          <p:cNvSpPr txBox="1">
            <a:spLocks noChangeArrowheads="1"/>
          </p:cNvSpPr>
          <p:nvPr/>
        </p:nvSpPr>
        <p:spPr bwMode="auto">
          <a:xfrm>
            <a:off x="1674813" y="2057400"/>
            <a:ext cx="7334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600" b="0">
                <a:solidFill>
                  <a:srgbClr val="000000"/>
                </a:solidFill>
                <a:cs typeface="Arial" pitchFamily="34" charset="0"/>
              </a:rPr>
              <a:t>1 digit</a:t>
            </a:r>
          </a:p>
        </p:txBody>
      </p:sp>
      <p:sp>
        <p:nvSpPr>
          <p:cNvPr id="17422" name="Text Box 24"/>
          <p:cNvSpPr txBox="1">
            <a:spLocks noChangeArrowheads="1"/>
          </p:cNvSpPr>
          <p:nvPr/>
        </p:nvSpPr>
        <p:spPr bwMode="auto">
          <a:xfrm>
            <a:off x="3119438" y="2057400"/>
            <a:ext cx="7334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600" b="0">
                <a:solidFill>
                  <a:srgbClr val="000000"/>
                </a:solidFill>
                <a:cs typeface="Arial" pitchFamily="34" charset="0"/>
              </a:rPr>
              <a:t>1 digit</a:t>
            </a:r>
          </a:p>
        </p:txBody>
      </p:sp>
      <p:sp>
        <p:nvSpPr>
          <p:cNvPr id="17423" name="Text Box 25"/>
          <p:cNvSpPr txBox="1">
            <a:spLocks noChangeArrowheads="1"/>
          </p:cNvSpPr>
          <p:nvPr/>
        </p:nvSpPr>
        <p:spPr bwMode="auto">
          <a:xfrm>
            <a:off x="4562475" y="2057400"/>
            <a:ext cx="7334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600" b="0">
                <a:solidFill>
                  <a:srgbClr val="000000"/>
                </a:solidFill>
                <a:cs typeface="Arial" pitchFamily="34" charset="0"/>
              </a:rPr>
              <a:t>1 digit</a:t>
            </a:r>
          </a:p>
        </p:txBody>
      </p:sp>
      <p:sp>
        <p:nvSpPr>
          <p:cNvPr id="17424" name="Line 26"/>
          <p:cNvSpPr>
            <a:spLocks noChangeShapeType="1"/>
          </p:cNvSpPr>
          <p:nvPr/>
        </p:nvSpPr>
        <p:spPr bwMode="auto">
          <a:xfrm>
            <a:off x="3119438" y="2386013"/>
            <a:ext cx="758825"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17425" name="Line 28"/>
          <p:cNvSpPr>
            <a:spLocks noChangeShapeType="1"/>
          </p:cNvSpPr>
          <p:nvPr/>
        </p:nvSpPr>
        <p:spPr bwMode="auto">
          <a:xfrm>
            <a:off x="4562475" y="2386013"/>
            <a:ext cx="760413"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17426" name="Line 29"/>
          <p:cNvSpPr>
            <a:spLocks noChangeShapeType="1"/>
          </p:cNvSpPr>
          <p:nvPr/>
        </p:nvSpPr>
        <p:spPr bwMode="auto">
          <a:xfrm>
            <a:off x="6007100" y="2386013"/>
            <a:ext cx="760413"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17427" name="Text Box 30"/>
          <p:cNvSpPr txBox="1">
            <a:spLocks noChangeArrowheads="1"/>
          </p:cNvSpPr>
          <p:nvPr/>
        </p:nvSpPr>
        <p:spPr bwMode="auto">
          <a:xfrm>
            <a:off x="6007100" y="2057400"/>
            <a:ext cx="7334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600" b="0">
                <a:solidFill>
                  <a:srgbClr val="000000"/>
                </a:solidFill>
                <a:cs typeface="Arial" pitchFamily="34" charset="0"/>
              </a:rPr>
              <a:t>1 digit</a:t>
            </a:r>
          </a:p>
        </p:txBody>
      </p:sp>
      <p:sp>
        <p:nvSpPr>
          <p:cNvPr id="17428" name="Line 31"/>
          <p:cNvSpPr>
            <a:spLocks noChangeShapeType="1"/>
          </p:cNvSpPr>
          <p:nvPr/>
        </p:nvSpPr>
        <p:spPr bwMode="auto">
          <a:xfrm>
            <a:off x="7299325" y="2714625"/>
            <a:ext cx="760413" cy="82073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17429" name="Text Box 34"/>
          <p:cNvSpPr txBox="1">
            <a:spLocks noChangeArrowheads="1"/>
          </p:cNvSpPr>
          <p:nvPr/>
        </p:nvSpPr>
        <p:spPr bwMode="auto">
          <a:xfrm>
            <a:off x="5508625" y="2205038"/>
            <a:ext cx="4254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d3</a:t>
            </a:r>
          </a:p>
        </p:txBody>
      </p:sp>
      <p:sp>
        <p:nvSpPr>
          <p:cNvPr id="17430" name="Text Box 35"/>
          <p:cNvSpPr txBox="1">
            <a:spLocks noChangeArrowheads="1"/>
          </p:cNvSpPr>
          <p:nvPr/>
        </p:nvSpPr>
        <p:spPr bwMode="auto">
          <a:xfrm>
            <a:off x="6904038" y="2197100"/>
            <a:ext cx="4254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d4</a:t>
            </a:r>
          </a:p>
        </p:txBody>
      </p:sp>
      <p:sp>
        <p:nvSpPr>
          <p:cNvPr id="17431" name="Text Box 36"/>
          <p:cNvSpPr txBox="1">
            <a:spLocks noChangeArrowheads="1"/>
          </p:cNvSpPr>
          <p:nvPr/>
        </p:nvSpPr>
        <p:spPr bwMode="auto">
          <a:xfrm>
            <a:off x="7664450" y="2755900"/>
            <a:ext cx="53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OK</a:t>
            </a:r>
          </a:p>
        </p:txBody>
      </p:sp>
      <p:sp>
        <p:nvSpPr>
          <p:cNvPr id="17432" name="Rectangle 38"/>
          <p:cNvSpPr>
            <a:spLocks noChangeArrowheads="1"/>
          </p:cNvSpPr>
          <p:nvPr/>
        </p:nvSpPr>
        <p:spPr bwMode="auto">
          <a:xfrm>
            <a:off x="7451725" y="5260975"/>
            <a:ext cx="1216025" cy="657225"/>
          </a:xfrm>
          <a:prstGeom prst="roundRect">
            <a:avLst>
              <a:gd name="adj" fmla="val 16667"/>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7433" name="Line 39"/>
          <p:cNvSpPr>
            <a:spLocks noChangeShapeType="1"/>
          </p:cNvSpPr>
          <p:nvPr/>
        </p:nvSpPr>
        <p:spPr bwMode="auto">
          <a:xfrm>
            <a:off x="8135938" y="4192588"/>
            <a:ext cx="0" cy="106838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17434" name="Text Box 40"/>
          <p:cNvSpPr txBox="1">
            <a:spLocks noChangeArrowheads="1"/>
          </p:cNvSpPr>
          <p:nvPr/>
        </p:nvSpPr>
        <p:spPr bwMode="auto">
          <a:xfrm rot="5402571">
            <a:off x="7899400" y="4502150"/>
            <a:ext cx="9842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approve</a:t>
            </a:r>
          </a:p>
        </p:txBody>
      </p:sp>
      <p:sp>
        <p:nvSpPr>
          <p:cNvPr id="17435" name="Text Box 41"/>
          <p:cNvSpPr txBox="1">
            <a:spLocks noChangeArrowheads="1"/>
          </p:cNvSpPr>
          <p:nvPr/>
        </p:nvSpPr>
        <p:spPr bwMode="auto">
          <a:xfrm>
            <a:off x="7527925" y="5426075"/>
            <a:ext cx="11620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Approved</a:t>
            </a:r>
          </a:p>
        </p:txBody>
      </p:sp>
      <p:sp>
        <p:nvSpPr>
          <p:cNvPr id="17436" name="Rectangle 43"/>
          <p:cNvSpPr>
            <a:spLocks noChangeArrowheads="1"/>
          </p:cNvSpPr>
          <p:nvPr/>
        </p:nvSpPr>
        <p:spPr bwMode="auto">
          <a:xfrm>
            <a:off x="3422650" y="4275138"/>
            <a:ext cx="1292225" cy="739775"/>
          </a:xfrm>
          <a:prstGeom prst="roundRect">
            <a:avLst>
              <a:gd name="adj" fmla="val 16667"/>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7437" name="Text Box 44"/>
          <p:cNvSpPr txBox="1">
            <a:spLocks noChangeArrowheads="1"/>
          </p:cNvSpPr>
          <p:nvPr/>
        </p:nvSpPr>
        <p:spPr bwMode="auto">
          <a:xfrm>
            <a:off x="3559175" y="4398963"/>
            <a:ext cx="1035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Rejected</a:t>
            </a:r>
          </a:p>
        </p:txBody>
      </p:sp>
      <p:sp>
        <p:nvSpPr>
          <p:cNvPr id="17438" name="Line 47"/>
          <p:cNvSpPr>
            <a:spLocks noChangeShapeType="1"/>
          </p:cNvSpPr>
          <p:nvPr/>
        </p:nvSpPr>
        <p:spPr bwMode="auto">
          <a:xfrm flipH="1">
            <a:off x="4411663" y="2714625"/>
            <a:ext cx="1139825" cy="156051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17439" name="Line 48"/>
          <p:cNvSpPr>
            <a:spLocks noChangeShapeType="1"/>
          </p:cNvSpPr>
          <p:nvPr/>
        </p:nvSpPr>
        <p:spPr bwMode="auto">
          <a:xfrm>
            <a:off x="4183063" y="2714625"/>
            <a:ext cx="0" cy="156051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17440" name="Line 49"/>
          <p:cNvSpPr>
            <a:spLocks noChangeShapeType="1"/>
          </p:cNvSpPr>
          <p:nvPr/>
        </p:nvSpPr>
        <p:spPr bwMode="auto">
          <a:xfrm>
            <a:off x="2890838" y="2714625"/>
            <a:ext cx="836612" cy="156051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17441" name="Text Box 52"/>
          <p:cNvSpPr txBox="1">
            <a:spLocks noChangeArrowheads="1"/>
          </p:cNvSpPr>
          <p:nvPr/>
        </p:nvSpPr>
        <p:spPr bwMode="auto">
          <a:xfrm>
            <a:off x="4638675" y="3043238"/>
            <a:ext cx="5397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OK</a:t>
            </a:r>
          </a:p>
        </p:txBody>
      </p:sp>
      <p:sp>
        <p:nvSpPr>
          <p:cNvPr id="17442" name="Text Box 53"/>
          <p:cNvSpPr txBox="1">
            <a:spLocks noChangeArrowheads="1"/>
          </p:cNvSpPr>
          <p:nvPr/>
        </p:nvSpPr>
        <p:spPr bwMode="auto">
          <a:xfrm>
            <a:off x="3651250" y="3043238"/>
            <a:ext cx="5397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OK</a:t>
            </a:r>
          </a:p>
        </p:txBody>
      </p:sp>
      <p:sp>
        <p:nvSpPr>
          <p:cNvPr id="17443" name="Text Box 54"/>
          <p:cNvSpPr txBox="1">
            <a:spLocks noChangeArrowheads="1"/>
          </p:cNvSpPr>
          <p:nvPr/>
        </p:nvSpPr>
        <p:spPr bwMode="auto">
          <a:xfrm>
            <a:off x="2738438" y="3371850"/>
            <a:ext cx="53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OK</a:t>
            </a:r>
          </a:p>
        </p:txBody>
      </p:sp>
      <p:sp>
        <p:nvSpPr>
          <p:cNvPr id="17444" name="Line 60"/>
          <p:cNvSpPr>
            <a:spLocks noChangeShapeType="1"/>
          </p:cNvSpPr>
          <p:nvPr/>
        </p:nvSpPr>
        <p:spPr bwMode="auto">
          <a:xfrm flipH="1">
            <a:off x="4724400" y="3962400"/>
            <a:ext cx="2971800" cy="762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17445" name="Text Box 62"/>
          <p:cNvSpPr txBox="1">
            <a:spLocks noChangeArrowheads="1"/>
          </p:cNvSpPr>
          <p:nvPr/>
        </p:nvSpPr>
        <p:spPr bwMode="auto">
          <a:xfrm>
            <a:off x="5775325" y="4381500"/>
            <a:ext cx="806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Reject</a:t>
            </a:r>
          </a:p>
        </p:txBody>
      </p:sp>
      <p:sp>
        <p:nvSpPr>
          <p:cNvPr id="79" name="Oval 78"/>
          <p:cNvSpPr/>
          <p:nvPr/>
        </p:nvSpPr>
        <p:spPr>
          <a:xfrm>
            <a:off x="198438" y="2205038"/>
            <a:ext cx="360362" cy="3683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cxnSp>
        <p:nvCxnSpPr>
          <p:cNvPr id="80" name="Straight Arrow Connector 79"/>
          <p:cNvCxnSpPr>
            <a:stCxn id="79" idx="6"/>
            <a:endCxn id="17414" idx="1"/>
          </p:cNvCxnSpPr>
          <p:nvPr/>
        </p:nvCxnSpPr>
        <p:spPr>
          <a:xfrm flipV="1">
            <a:off x="558800" y="2386013"/>
            <a:ext cx="431800" cy="3175"/>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17448" name="Straight Arrow Connector 80"/>
          <p:cNvCxnSpPr>
            <a:cxnSpLocks noChangeShapeType="1"/>
            <a:stCxn id="17436" idx="2"/>
            <a:endCxn id="84" idx="1"/>
          </p:cNvCxnSpPr>
          <p:nvPr/>
        </p:nvCxnSpPr>
        <p:spPr bwMode="auto">
          <a:xfrm>
            <a:off x="4068763" y="5014913"/>
            <a:ext cx="301625" cy="908050"/>
          </a:xfrm>
          <a:prstGeom prst="straightConnector1">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449" name="Straight Arrow Connector 81"/>
          <p:cNvCxnSpPr>
            <a:cxnSpLocks noChangeShapeType="1"/>
            <a:stCxn id="17432" idx="1"/>
            <a:endCxn id="84" idx="6"/>
          </p:cNvCxnSpPr>
          <p:nvPr/>
        </p:nvCxnSpPr>
        <p:spPr bwMode="auto">
          <a:xfrm flipH="1">
            <a:off x="4676775" y="5589588"/>
            <a:ext cx="2774950" cy="463550"/>
          </a:xfrm>
          <a:prstGeom prst="straightConnector1">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17450" name="Group 82"/>
          <p:cNvGrpSpPr>
            <a:grpSpLocks/>
          </p:cNvGrpSpPr>
          <p:nvPr/>
        </p:nvGrpSpPr>
        <p:grpSpPr bwMode="auto">
          <a:xfrm>
            <a:off x="4316413" y="5868988"/>
            <a:ext cx="360362" cy="368300"/>
            <a:chOff x="2994369" y="5549900"/>
            <a:chExt cx="360362" cy="368300"/>
          </a:xfrm>
        </p:grpSpPr>
        <p:sp>
          <p:nvSpPr>
            <p:cNvPr id="84" name="Oval 83"/>
            <p:cNvSpPr/>
            <p:nvPr/>
          </p:nvSpPr>
          <p:spPr>
            <a:xfrm>
              <a:off x="2994369" y="5549900"/>
              <a:ext cx="360362" cy="3683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sp>
          <p:nvSpPr>
            <p:cNvPr id="85" name="Oval 84"/>
            <p:cNvSpPr/>
            <p:nvPr/>
          </p:nvSpPr>
          <p:spPr>
            <a:xfrm>
              <a:off x="3084856" y="5641975"/>
              <a:ext cx="179388" cy="18415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grpSp>
    </p:spTree>
    <p:extLst>
      <p:ext uri="{BB962C8B-B14F-4D97-AF65-F5344CB8AC3E}">
        <p14:creationId xmlns:p14="http://schemas.microsoft.com/office/powerpoint/2010/main" val="4043649398"/>
      </p:ext>
    </p:extLst>
  </p:cSld>
  <p:clrMapOvr>
    <a:masterClrMapping/>
  </p:clrMapOvr>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92162" name="Rectangle 2"/>
          <p:cNvSpPr>
            <a:spLocks noGrp="1" noChangeArrowheads="1"/>
          </p:cNvSpPr>
          <p:nvPr>
            <p:ph type="title"/>
          </p:nvPr>
        </p:nvSpPr>
        <p:spPr/>
        <p:txBody>
          <a:bodyPr/>
          <a:lstStyle/>
          <a:p>
            <a:pPr>
              <a:defRPr/>
            </a:pPr>
            <a:r>
              <a:rPr lang="en-US" altLang="fr-FR" sz="3200" dirty="0" smtClean="0"/>
              <a:t>Example: POS Terminal (Petri Net)</a:t>
            </a:r>
            <a:endParaRPr lang="en-US" altLang="fr-FR" sz="3200" dirty="0"/>
          </a:p>
        </p:txBody>
      </p:sp>
      <p:sp>
        <p:nvSpPr>
          <p:cNvPr id="18435" name="Oval 16"/>
          <p:cNvSpPr>
            <a:spLocks noChangeArrowheads="1"/>
          </p:cNvSpPr>
          <p:nvPr/>
        </p:nvSpPr>
        <p:spPr bwMode="auto">
          <a:xfrm>
            <a:off x="931863" y="22860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8436" name="Oval 27"/>
          <p:cNvSpPr>
            <a:spLocks noChangeArrowheads="1"/>
          </p:cNvSpPr>
          <p:nvPr/>
        </p:nvSpPr>
        <p:spPr bwMode="auto">
          <a:xfrm>
            <a:off x="779463" y="22098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8437" name="Rectangle 28"/>
          <p:cNvSpPr>
            <a:spLocks noChangeArrowheads="1"/>
          </p:cNvSpPr>
          <p:nvPr/>
        </p:nvSpPr>
        <p:spPr bwMode="auto">
          <a:xfrm>
            <a:off x="1693863" y="2209800"/>
            <a:ext cx="304800" cy="3810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8438" name="Line 29"/>
          <p:cNvSpPr>
            <a:spLocks noChangeShapeType="1"/>
          </p:cNvSpPr>
          <p:nvPr/>
        </p:nvSpPr>
        <p:spPr bwMode="auto">
          <a:xfrm>
            <a:off x="1160463" y="2438400"/>
            <a:ext cx="5334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18439" name="Line 30"/>
          <p:cNvSpPr>
            <a:spLocks noChangeShapeType="1"/>
          </p:cNvSpPr>
          <p:nvPr/>
        </p:nvSpPr>
        <p:spPr bwMode="auto">
          <a:xfrm>
            <a:off x="1998663" y="2438400"/>
            <a:ext cx="5334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18440" name="Oval 31"/>
          <p:cNvSpPr>
            <a:spLocks noChangeArrowheads="1"/>
          </p:cNvSpPr>
          <p:nvPr/>
        </p:nvSpPr>
        <p:spPr bwMode="auto">
          <a:xfrm>
            <a:off x="2532063" y="22098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8441" name="Rectangle 32"/>
          <p:cNvSpPr>
            <a:spLocks noChangeArrowheads="1"/>
          </p:cNvSpPr>
          <p:nvPr/>
        </p:nvSpPr>
        <p:spPr bwMode="auto">
          <a:xfrm>
            <a:off x="3446463" y="2209800"/>
            <a:ext cx="304800" cy="3810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8442" name="Line 33"/>
          <p:cNvSpPr>
            <a:spLocks noChangeShapeType="1"/>
          </p:cNvSpPr>
          <p:nvPr/>
        </p:nvSpPr>
        <p:spPr bwMode="auto">
          <a:xfrm>
            <a:off x="2913063" y="2438400"/>
            <a:ext cx="5334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18443" name="Oval 34"/>
          <p:cNvSpPr>
            <a:spLocks noChangeArrowheads="1"/>
          </p:cNvSpPr>
          <p:nvPr/>
        </p:nvSpPr>
        <p:spPr bwMode="auto">
          <a:xfrm>
            <a:off x="4284663" y="22098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8444" name="Rectangle 35"/>
          <p:cNvSpPr>
            <a:spLocks noChangeArrowheads="1"/>
          </p:cNvSpPr>
          <p:nvPr/>
        </p:nvSpPr>
        <p:spPr bwMode="auto">
          <a:xfrm>
            <a:off x="5199063" y="2209800"/>
            <a:ext cx="304800" cy="3810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8445" name="Line 36"/>
          <p:cNvSpPr>
            <a:spLocks noChangeShapeType="1"/>
          </p:cNvSpPr>
          <p:nvPr/>
        </p:nvSpPr>
        <p:spPr bwMode="auto">
          <a:xfrm>
            <a:off x="4665663" y="2438400"/>
            <a:ext cx="5334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18446" name="Line 37"/>
          <p:cNvSpPr>
            <a:spLocks noChangeShapeType="1"/>
          </p:cNvSpPr>
          <p:nvPr/>
        </p:nvSpPr>
        <p:spPr bwMode="auto">
          <a:xfrm>
            <a:off x="3751263" y="2438400"/>
            <a:ext cx="5334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18447" name="Text Box 38"/>
          <p:cNvSpPr txBox="1">
            <a:spLocks noChangeArrowheads="1"/>
          </p:cNvSpPr>
          <p:nvPr/>
        </p:nvSpPr>
        <p:spPr bwMode="auto">
          <a:xfrm>
            <a:off x="611188" y="2552700"/>
            <a:ext cx="7810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Initial</a:t>
            </a:r>
          </a:p>
        </p:txBody>
      </p:sp>
      <p:sp>
        <p:nvSpPr>
          <p:cNvPr id="18448" name="Text Box 39"/>
          <p:cNvSpPr txBox="1">
            <a:spLocks noChangeArrowheads="1"/>
          </p:cNvSpPr>
          <p:nvPr/>
        </p:nvSpPr>
        <p:spPr bwMode="auto">
          <a:xfrm>
            <a:off x="1465263" y="1905000"/>
            <a:ext cx="8001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1 digit</a:t>
            </a:r>
          </a:p>
        </p:txBody>
      </p:sp>
      <p:sp>
        <p:nvSpPr>
          <p:cNvPr id="18449" name="Text Box 40"/>
          <p:cNvSpPr txBox="1">
            <a:spLocks noChangeArrowheads="1"/>
          </p:cNvSpPr>
          <p:nvPr/>
        </p:nvSpPr>
        <p:spPr bwMode="auto">
          <a:xfrm>
            <a:off x="3217863" y="1905000"/>
            <a:ext cx="8001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1 digit</a:t>
            </a:r>
          </a:p>
        </p:txBody>
      </p:sp>
      <p:sp>
        <p:nvSpPr>
          <p:cNvPr id="18450" name="Text Box 41"/>
          <p:cNvSpPr txBox="1">
            <a:spLocks noChangeArrowheads="1"/>
          </p:cNvSpPr>
          <p:nvPr/>
        </p:nvSpPr>
        <p:spPr bwMode="auto">
          <a:xfrm>
            <a:off x="4970463" y="1905000"/>
            <a:ext cx="8001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1 digit</a:t>
            </a:r>
          </a:p>
        </p:txBody>
      </p:sp>
      <p:sp>
        <p:nvSpPr>
          <p:cNvPr id="18451" name="Text Box 42"/>
          <p:cNvSpPr txBox="1">
            <a:spLocks noChangeArrowheads="1"/>
          </p:cNvSpPr>
          <p:nvPr/>
        </p:nvSpPr>
        <p:spPr bwMode="auto">
          <a:xfrm>
            <a:off x="6723063" y="1905000"/>
            <a:ext cx="8001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1 digit</a:t>
            </a:r>
          </a:p>
        </p:txBody>
      </p:sp>
      <p:sp>
        <p:nvSpPr>
          <p:cNvPr id="18452" name="Oval 43"/>
          <p:cNvSpPr>
            <a:spLocks noChangeArrowheads="1"/>
          </p:cNvSpPr>
          <p:nvPr/>
        </p:nvSpPr>
        <p:spPr bwMode="auto">
          <a:xfrm>
            <a:off x="6037263" y="22098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8453" name="Rectangle 44"/>
          <p:cNvSpPr>
            <a:spLocks noChangeArrowheads="1"/>
          </p:cNvSpPr>
          <p:nvPr/>
        </p:nvSpPr>
        <p:spPr bwMode="auto">
          <a:xfrm>
            <a:off x="6951663" y="2209800"/>
            <a:ext cx="304800" cy="3810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8454" name="Line 45"/>
          <p:cNvSpPr>
            <a:spLocks noChangeShapeType="1"/>
          </p:cNvSpPr>
          <p:nvPr/>
        </p:nvSpPr>
        <p:spPr bwMode="auto">
          <a:xfrm>
            <a:off x="6418263" y="2438400"/>
            <a:ext cx="5334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18455" name="Line 46"/>
          <p:cNvSpPr>
            <a:spLocks noChangeShapeType="1"/>
          </p:cNvSpPr>
          <p:nvPr/>
        </p:nvSpPr>
        <p:spPr bwMode="auto">
          <a:xfrm>
            <a:off x="5503863" y="2438400"/>
            <a:ext cx="5334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18456" name="Text Box 47"/>
          <p:cNvSpPr txBox="1">
            <a:spLocks noChangeArrowheads="1"/>
          </p:cNvSpPr>
          <p:nvPr/>
        </p:nvSpPr>
        <p:spPr bwMode="auto">
          <a:xfrm>
            <a:off x="2516188" y="2552700"/>
            <a:ext cx="425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d1</a:t>
            </a:r>
          </a:p>
        </p:txBody>
      </p:sp>
      <p:sp>
        <p:nvSpPr>
          <p:cNvPr id="18457" name="Text Box 48"/>
          <p:cNvSpPr txBox="1">
            <a:spLocks noChangeArrowheads="1"/>
          </p:cNvSpPr>
          <p:nvPr/>
        </p:nvSpPr>
        <p:spPr bwMode="auto">
          <a:xfrm>
            <a:off x="4268788" y="2552700"/>
            <a:ext cx="425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d2</a:t>
            </a:r>
          </a:p>
        </p:txBody>
      </p:sp>
      <p:sp>
        <p:nvSpPr>
          <p:cNvPr id="18458" name="Text Box 49"/>
          <p:cNvSpPr txBox="1">
            <a:spLocks noChangeArrowheads="1"/>
          </p:cNvSpPr>
          <p:nvPr/>
        </p:nvSpPr>
        <p:spPr bwMode="auto">
          <a:xfrm>
            <a:off x="6021388" y="2552700"/>
            <a:ext cx="425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d3</a:t>
            </a:r>
          </a:p>
        </p:txBody>
      </p:sp>
      <p:sp>
        <p:nvSpPr>
          <p:cNvPr id="18459" name="Oval 50"/>
          <p:cNvSpPr>
            <a:spLocks noChangeArrowheads="1"/>
          </p:cNvSpPr>
          <p:nvPr/>
        </p:nvSpPr>
        <p:spPr bwMode="auto">
          <a:xfrm>
            <a:off x="7789863" y="22098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8460" name="Line 51"/>
          <p:cNvSpPr>
            <a:spLocks noChangeShapeType="1"/>
          </p:cNvSpPr>
          <p:nvPr/>
        </p:nvSpPr>
        <p:spPr bwMode="auto">
          <a:xfrm>
            <a:off x="7256463" y="2438400"/>
            <a:ext cx="5334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18461" name="Text Box 52"/>
          <p:cNvSpPr txBox="1">
            <a:spLocks noChangeArrowheads="1"/>
          </p:cNvSpPr>
          <p:nvPr/>
        </p:nvSpPr>
        <p:spPr bwMode="auto">
          <a:xfrm>
            <a:off x="7789863" y="1905000"/>
            <a:ext cx="425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d4</a:t>
            </a:r>
          </a:p>
        </p:txBody>
      </p:sp>
      <p:sp>
        <p:nvSpPr>
          <p:cNvPr id="18462" name="Line 53"/>
          <p:cNvSpPr>
            <a:spLocks noChangeShapeType="1"/>
          </p:cNvSpPr>
          <p:nvPr/>
        </p:nvSpPr>
        <p:spPr bwMode="auto">
          <a:xfrm>
            <a:off x="8018463" y="2590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18463" name="Rectangle 54"/>
          <p:cNvSpPr>
            <a:spLocks noChangeArrowheads="1"/>
          </p:cNvSpPr>
          <p:nvPr/>
        </p:nvSpPr>
        <p:spPr bwMode="auto">
          <a:xfrm>
            <a:off x="7866063" y="3200400"/>
            <a:ext cx="304800" cy="3810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8464" name="Text Box 55"/>
          <p:cNvSpPr txBox="1">
            <a:spLocks noChangeArrowheads="1"/>
          </p:cNvSpPr>
          <p:nvPr/>
        </p:nvSpPr>
        <p:spPr bwMode="auto">
          <a:xfrm>
            <a:off x="8154988" y="3238500"/>
            <a:ext cx="53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OK</a:t>
            </a:r>
          </a:p>
        </p:txBody>
      </p:sp>
      <p:sp>
        <p:nvSpPr>
          <p:cNvPr id="18465" name="Line 56"/>
          <p:cNvSpPr>
            <a:spLocks noChangeShapeType="1"/>
          </p:cNvSpPr>
          <p:nvPr/>
        </p:nvSpPr>
        <p:spPr bwMode="auto">
          <a:xfrm>
            <a:off x="8018463" y="3581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18466" name="Oval 57"/>
          <p:cNvSpPr>
            <a:spLocks noChangeArrowheads="1"/>
          </p:cNvSpPr>
          <p:nvPr/>
        </p:nvSpPr>
        <p:spPr bwMode="auto">
          <a:xfrm>
            <a:off x="7866063" y="41910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8467" name="Text Box 58"/>
          <p:cNvSpPr txBox="1">
            <a:spLocks noChangeArrowheads="1"/>
          </p:cNvSpPr>
          <p:nvPr/>
        </p:nvSpPr>
        <p:spPr bwMode="auto">
          <a:xfrm>
            <a:off x="7104063" y="4114800"/>
            <a:ext cx="9207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1">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OK</a:t>
            </a:r>
          </a:p>
          <a:p>
            <a:pPr eaLnBrk="1" fontAlgn="base" hangingPunct="1">
              <a:spcBef>
                <a:spcPct val="0"/>
              </a:spcBef>
              <a:spcAft>
                <a:spcPct val="0"/>
              </a:spcAft>
              <a:buFontTx/>
              <a:buNone/>
            </a:pPr>
            <a:r>
              <a:rPr lang="en-US" altLang="fr-FR" sz="1800" b="0">
                <a:solidFill>
                  <a:srgbClr val="000000"/>
                </a:solidFill>
                <a:cs typeface="Arial" pitchFamily="34" charset="0"/>
              </a:rPr>
              <a:t>pressed</a:t>
            </a:r>
          </a:p>
        </p:txBody>
      </p:sp>
      <p:sp>
        <p:nvSpPr>
          <p:cNvPr id="18468" name="Oval 59"/>
          <p:cNvSpPr>
            <a:spLocks noChangeArrowheads="1"/>
          </p:cNvSpPr>
          <p:nvPr/>
        </p:nvSpPr>
        <p:spPr bwMode="auto">
          <a:xfrm>
            <a:off x="7942263" y="57150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8469" name="Oval 60"/>
          <p:cNvSpPr>
            <a:spLocks noChangeArrowheads="1"/>
          </p:cNvSpPr>
          <p:nvPr/>
        </p:nvSpPr>
        <p:spPr bwMode="auto">
          <a:xfrm>
            <a:off x="3751263" y="48006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8470" name="Rectangle 61"/>
          <p:cNvSpPr>
            <a:spLocks noChangeArrowheads="1"/>
          </p:cNvSpPr>
          <p:nvPr/>
        </p:nvSpPr>
        <p:spPr bwMode="auto">
          <a:xfrm>
            <a:off x="7942263" y="4953000"/>
            <a:ext cx="304800" cy="3810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8471" name="Line 62"/>
          <p:cNvSpPr>
            <a:spLocks noChangeShapeType="1"/>
          </p:cNvSpPr>
          <p:nvPr/>
        </p:nvSpPr>
        <p:spPr bwMode="auto">
          <a:xfrm>
            <a:off x="8094663" y="4572000"/>
            <a:ext cx="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18472" name="Line 63"/>
          <p:cNvSpPr>
            <a:spLocks noChangeShapeType="1"/>
          </p:cNvSpPr>
          <p:nvPr/>
        </p:nvSpPr>
        <p:spPr bwMode="auto">
          <a:xfrm>
            <a:off x="8094663" y="5334000"/>
            <a:ext cx="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18473" name="Text Box 64"/>
          <p:cNvSpPr txBox="1">
            <a:spLocks noChangeArrowheads="1"/>
          </p:cNvSpPr>
          <p:nvPr/>
        </p:nvSpPr>
        <p:spPr bwMode="auto">
          <a:xfrm>
            <a:off x="7027863" y="4953000"/>
            <a:ext cx="9842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approve</a:t>
            </a:r>
          </a:p>
        </p:txBody>
      </p:sp>
      <p:sp>
        <p:nvSpPr>
          <p:cNvPr id="18474" name="Text Box 65"/>
          <p:cNvSpPr txBox="1">
            <a:spLocks noChangeArrowheads="1"/>
          </p:cNvSpPr>
          <p:nvPr/>
        </p:nvSpPr>
        <p:spPr bwMode="auto">
          <a:xfrm>
            <a:off x="6875463" y="5715000"/>
            <a:ext cx="11112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approved</a:t>
            </a:r>
          </a:p>
        </p:txBody>
      </p:sp>
      <p:sp>
        <p:nvSpPr>
          <p:cNvPr id="18475" name="Rectangle 66"/>
          <p:cNvSpPr>
            <a:spLocks noChangeArrowheads="1"/>
          </p:cNvSpPr>
          <p:nvPr/>
        </p:nvSpPr>
        <p:spPr bwMode="auto">
          <a:xfrm>
            <a:off x="3065463" y="3505200"/>
            <a:ext cx="304800" cy="3810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8476" name="Rectangle 67"/>
          <p:cNvSpPr>
            <a:spLocks noChangeArrowheads="1"/>
          </p:cNvSpPr>
          <p:nvPr/>
        </p:nvSpPr>
        <p:spPr bwMode="auto">
          <a:xfrm>
            <a:off x="4132263" y="3505200"/>
            <a:ext cx="304800" cy="3810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8477" name="Rectangle 68"/>
          <p:cNvSpPr>
            <a:spLocks noChangeArrowheads="1"/>
          </p:cNvSpPr>
          <p:nvPr/>
        </p:nvSpPr>
        <p:spPr bwMode="auto">
          <a:xfrm>
            <a:off x="5351463" y="3505200"/>
            <a:ext cx="304800" cy="3810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8478" name="Rectangle 69"/>
          <p:cNvSpPr>
            <a:spLocks noChangeArrowheads="1"/>
          </p:cNvSpPr>
          <p:nvPr/>
        </p:nvSpPr>
        <p:spPr bwMode="auto">
          <a:xfrm>
            <a:off x="5656263" y="4724400"/>
            <a:ext cx="304800" cy="3810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8479" name="Line 71"/>
          <p:cNvSpPr>
            <a:spLocks noChangeShapeType="1"/>
          </p:cNvSpPr>
          <p:nvPr/>
        </p:nvSpPr>
        <p:spPr bwMode="auto">
          <a:xfrm>
            <a:off x="2836863" y="2590800"/>
            <a:ext cx="381000" cy="914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18480" name="Line 72"/>
          <p:cNvSpPr>
            <a:spLocks noChangeShapeType="1"/>
          </p:cNvSpPr>
          <p:nvPr/>
        </p:nvSpPr>
        <p:spPr bwMode="auto">
          <a:xfrm>
            <a:off x="3370263" y="3886200"/>
            <a:ext cx="457200" cy="914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18481" name="Line 73"/>
          <p:cNvSpPr>
            <a:spLocks noChangeShapeType="1"/>
          </p:cNvSpPr>
          <p:nvPr/>
        </p:nvSpPr>
        <p:spPr bwMode="auto">
          <a:xfrm flipH="1">
            <a:off x="4284663" y="2590800"/>
            <a:ext cx="152400" cy="914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18482" name="Line 74"/>
          <p:cNvSpPr>
            <a:spLocks noChangeShapeType="1"/>
          </p:cNvSpPr>
          <p:nvPr/>
        </p:nvSpPr>
        <p:spPr bwMode="auto">
          <a:xfrm flipH="1">
            <a:off x="3979863" y="3886200"/>
            <a:ext cx="304800" cy="914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18483" name="Line 75"/>
          <p:cNvSpPr>
            <a:spLocks noChangeShapeType="1"/>
          </p:cNvSpPr>
          <p:nvPr/>
        </p:nvSpPr>
        <p:spPr bwMode="auto">
          <a:xfrm flipH="1">
            <a:off x="5580063" y="2590800"/>
            <a:ext cx="609600" cy="914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18484" name="Line 76"/>
          <p:cNvSpPr>
            <a:spLocks noChangeShapeType="1"/>
          </p:cNvSpPr>
          <p:nvPr/>
        </p:nvSpPr>
        <p:spPr bwMode="auto">
          <a:xfrm flipH="1">
            <a:off x="4132263" y="3810000"/>
            <a:ext cx="1219200" cy="1066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18485" name="Line 79"/>
          <p:cNvSpPr>
            <a:spLocks noChangeShapeType="1"/>
          </p:cNvSpPr>
          <p:nvPr/>
        </p:nvSpPr>
        <p:spPr bwMode="auto">
          <a:xfrm flipH="1">
            <a:off x="5961063" y="4419600"/>
            <a:ext cx="19050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18486" name="Line 80"/>
          <p:cNvSpPr>
            <a:spLocks noChangeShapeType="1"/>
          </p:cNvSpPr>
          <p:nvPr/>
        </p:nvSpPr>
        <p:spPr bwMode="auto">
          <a:xfrm flipH="1">
            <a:off x="4132263" y="4953000"/>
            <a:ext cx="1524000" cy="152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18487" name="Text Box 81"/>
          <p:cNvSpPr txBox="1">
            <a:spLocks noChangeArrowheads="1"/>
          </p:cNvSpPr>
          <p:nvPr/>
        </p:nvSpPr>
        <p:spPr bwMode="auto">
          <a:xfrm>
            <a:off x="2516188" y="3467100"/>
            <a:ext cx="53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OK</a:t>
            </a:r>
          </a:p>
        </p:txBody>
      </p:sp>
      <p:sp>
        <p:nvSpPr>
          <p:cNvPr id="18488" name="Text Box 82"/>
          <p:cNvSpPr txBox="1">
            <a:spLocks noChangeArrowheads="1"/>
          </p:cNvSpPr>
          <p:nvPr/>
        </p:nvSpPr>
        <p:spPr bwMode="auto">
          <a:xfrm>
            <a:off x="3659188" y="3467100"/>
            <a:ext cx="53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OK</a:t>
            </a:r>
          </a:p>
        </p:txBody>
      </p:sp>
      <p:sp>
        <p:nvSpPr>
          <p:cNvPr id="18489" name="Text Box 83"/>
          <p:cNvSpPr txBox="1">
            <a:spLocks noChangeArrowheads="1"/>
          </p:cNvSpPr>
          <p:nvPr/>
        </p:nvSpPr>
        <p:spPr bwMode="auto">
          <a:xfrm>
            <a:off x="4802188" y="3467100"/>
            <a:ext cx="53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OK</a:t>
            </a:r>
          </a:p>
        </p:txBody>
      </p:sp>
      <p:sp>
        <p:nvSpPr>
          <p:cNvPr id="18490" name="Text Box 85"/>
          <p:cNvSpPr txBox="1">
            <a:spLocks noChangeArrowheads="1"/>
          </p:cNvSpPr>
          <p:nvPr/>
        </p:nvSpPr>
        <p:spPr bwMode="auto">
          <a:xfrm>
            <a:off x="5411788" y="5067300"/>
            <a:ext cx="806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Reject</a:t>
            </a:r>
          </a:p>
        </p:txBody>
      </p:sp>
      <p:sp>
        <p:nvSpPr>
          <p:cNvPr id="18491" name="Text Box 86"/>
          <p:cNvSpPr txBox="1">
            <a:spLocks noChangeArrowheads="1"/>
          </p:cNvSpPr>
          <p:nvPr/>
        </p:nvSpPr>
        <p:spPr bwMode="auto">
          <a:xfrm>
            <a:off x="2608263" y="4800600"/>
            <a:ext cx="11112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Rejected!</a:t>
            </a:r>
          </a:p>
        </p:txBody>
      </p:sp>
      <p:sp>
        <p:nvSpPr>
          <p:cNvPr id="2" name="Slide Number Placeholder 1"/>
          <p:cNvSpPr>
            <a:spLocks noGrp="1"/>
          </p:cNvSpPr>
          <p:nvPr>
            <p:ph type="sldNum" sz="quarter" idx="11"/>
          </p:nvPr>
        </p:nvSpPr>
        <p:spPr/>
        <p:txBody>
          <a:bodyPr/>
          <a:lstStyle/>
          <a:p>
            <a:pPr>
              <a:defRPr/>
            </a:pPr>
            <a:fld id="{DAFDB23D-AFAE-4927-BB81-EE8F32D89794}" type="slidenum">
              <a:rPr lang="fr-CA" smtClean="0"/>
              <a:pPr>
                <a:defRPr/>
              </a:pPr>
              <a:t>156</a:t>
            </a:fld>
            <a:endParaRPr lang="fr-CA"/>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Tree>
    <p:extLst>
      <p:ext uri="{BB962C8B-B14F-4D97-AF65-F5344CB8AC3E}">
        <p14:creationId xmlns:p14="http://schemas.microsoft.com/office/powerpoint/2010/main" val="3349283474"/>
      </p:ext>
    </p:extLst>
  </p:cSld>
  <p:clrMapOvr>
    <a:masterClrMapping/>
  </p:clrMapOvr>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95234" name="Rectangle 2"/>
          <p:cNvSpPr>
            <a:spLocks noGrp="1" noChangeArrowheads="1"/>
          </p:cNvSpPr>
          <p:nvPr>
            <p:ph type="title"/>
          </p:nvPr>
        </p:nvSpPr>
        <p:spPr>
          <a:xfrm>
            <a:off x="457200" y="152400"/>
            <a:ext cx="6934200" cy="1371600"/>
          </a:xfrm>
        </p:spPr>
        <p:txBody>
          <a:bodyPr/>
          <a:lstStyle/>
          <a:p>
            <a:pPr>
              <a:defRPr/>
            </a:pPr>
            <a:r>
              <a:rPr lang="en-US" altLang="fr-FR" sz="3200" dirty="0" smtClean="0"/>
              <a:t>POS Terminal</a:t>
            </a:r>
            <a:endParaRPr lang="en-US" altLang="fr-FR" sz="3200" dirty="0"/>
          </a:p>
        </p:txBody>
      </p:sp>
      <p:sp>
        <p:nvSpPr>
          <p:cNvPr id="95235" name="Rectangle 3"/>
          <p:cNvSpPr>
            <a:spLocks noGrp="1" noChangeArrowheads="1"/>
          </p:cNvSpPr>
          <p:nvPr>
            <p:ph type="body" idx="1"/>
          </p:nvPr>
        </p:nvSpPr>
        <p:spPr/>
        <p:txBody>
          <a:bodyPr/>
          <a:lstStyle/>
          <a:p>
            <a:r>
              <a:rPr lang="en-US" altLang="fr-FR" smtClean="0"/>
              <a:t>Scenario 1: Normal </a:t>
            </a:r>
          </a:p>
          <a:p>
            <a:pPr lvl="1"/>
            <a:r>
              <a:rPr lang="en-US" altLang="fr-FR" smtClean="0"/>
              <a:t>Enters all 4 digits and press OK.</a:t>
            </a:r>
          </a:p>
          <a:p>
            <a:r>
              <a:rPr lang="en-US" altLang="fr-FR" smtClean="0"/>
              <a:t>Scenario 2: Exceptional </a:t>
            </a:r>
          </a:p>
          <a:p>
            <a:pPr lvl="1"/>
            <a:r>
              <a:rPr lang="en-US" altLang="fr-FR" smtClean="0"/>
              <a:t>Enters only 3 digits and press OK.</a:t>
            </a:r>
          </a:p>
        </p:txBody>
      </p:sp>
      <p:sp>
        <p:nvSpPr>
          <p:cNvPr id="2" name="Slide Number Placeholder 1"/>
          <p:cNvSpPr>
            <a:spLocks noGrp="1"/>
          </p:cNvSpPr>
          <p:nvPr>
            <p:ph type="sldNum" sz="quarter" idx="11"/>
          </p:nvPr>
        </p:nvSpPr>
        <p:spPr/>
        <p:txBody>
          <a:bodyPr/>
          <a:lstStyle/>
          <a:p>
            <a:pPr>
              <a:defRPr/>
            </a:pPr>
            <a:fld id="{7AEFC320-00B9-4EC5-9579-D6EBCB7141E7}" type="slidenum">
              <a:rPr lang="fr-CA" smtClean="0"/>
              <a:pPr>
                <a:defRPr/>
              </a:pPr>
              <a:t>157</a:t>
            </a:fld>
            <a:endParaRPr lang="fr-CA"/>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Tree>
    <p:extLst>
      <p:ext uri="{BB962C8B-B14F-4D97-AF65-F5344CB8AC3E}">
        <p14:creationId xmlns:p14="http://schemas.microsoft.com/office/powerpoint/2010/main" val="176909228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95235">
                                            <p:txEl>
                                              <p:pRg st="0" end="0"/>
                                            </p:txEl>
                                          </p:spTgt>
                                        </p:tgtEl>
                                        <p:attrNameLst>
                                          <p:attrName>style.visibility</p:attrName>
                                        </p:attrNameLst>
                                      </p:cBhvr>
                                      <p:to>
                                        <p:strVal val="visible"/>
                                      </p:to>
                                    </p:set>
                                    <p:anim calcmode="lin" valueType="num">
                                      <p:cBhvr additive="base">
                                        <p:cTn id="7" dur="500" fill="hold"/>
                                        <p:tgtEl>
                                          <p:spTgt spid="9523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523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95235">
                                            <p:txEl>
                                              <p:pRg st="1" end="1"/>
                                            </p:txEl>
                                          </p:spTgt>
                                        </p:tgtEl>
                                        <p:attrNameLst>
                                          <p:attrName>style.visibility</p:attrName>
                                        </p:attrNameLst>
                                      </p:cBhvr>
                                      <p:to>
                                        <p:strVal val="visible"/>
                                      </p:to>
                                    </p:set>
                                    <p:anim calcmode="lin" valueType="num">
                                      <p:cBhvr additive="base">
                                        <p:cTn id="13" dur="500" fill="hold"/>
                                        <p:tgtEl>
                                          <p:spTgt spid="95235">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523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95235">
                                            <p:txEl>
                                              <p:pRg st="2" end="2"/>
                                            </p:txEl>
                                          </p:spTgt>
                                        </p:tgtEl>
                                        <p:attrNameLst>
                                          <p:attrName>style.visibility</p:attrName>
                                        </p:attrNameLst>
                                      </p:cBhvr>
                                      <p:to>
                                        <p:strVal val="visible"/>
                                      </p:to>
                                    </p:set>
                                    <p:anim calcmode="lin" valueType="num">
                                      <p:cBhvr additive="base">
                                        <p:cTn id="19" dur="500" fill="hold"/>
                                        <p:tgtEl>
                                          <p:spTgt spid="95235">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9523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95235">
                                            <p:txEl>
                                              <p:pRg st="3" end="3"/>
                                            </p:txEl>
                                          </p:spTgt>
                                        </p:tgtEl>
                                        <p:attrNameLst>
                                          <p:attrName>style.visibility</p:attrName>
                                        </p:attrNameLst>
                                      </p:cBhvr>
                                      <p:to>
                                        <p:strVal val="visible"/>
                                      </p:to>
                                    </p:set>
                                    <p:anim calcmode="lin" valueType="num">
                                      <p:cBhvr additive="base">
                                        <p:cTn id="25" dur="500" fill="hold"/>
                                        <p:tgtEl>
                                          <p:spTgt spid="95235">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95235">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235" grpId="0" build="p" bldLvl="2" autoUpdateAnimBg="0"/>
    </p:bldLst>
  </p:timing>
</p:sld>
</file>

<file path=ppt/slides/slide15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4755" name="Rectangle 3"/>
          <p:cNvSpPr>
            <a:spLocks noGrp="1" noChangeArrowheads="1"/>
          </p:cNvSpPr>
          <p:nvPr>
            <p:ph type="title"/>
          </p:nvPr>
        </p:nvSpPr>
        <p:spPr/>
        <p:txBody>
          <a:bodyPr/>
          <a:lstStyle/>
          <a:p>
            <a:pPr>
              <a:defRPr/>
            </a:pPr>
            <a:r>
              <a:rPr lang="en-US" altLang="fr-FR" sz="3200" dirty="0"/>
              <a:t>Example: </a:t>
            </a:r>
            <a:r>
              <a:rPr lang="en-US" altLang="fr-FR" sz="3200" dirty="0" smtClean="0"/>
              <a:t>POS </a:t>
            </a:r>
            <a:r>
              <a:rPr lang="en-US" altLang="fr-FR" sz="3200" dirty="0"/>
              <a:t>System (Token Games)</a:t>
            </a:r>
          </a:p>
        </p:txBody>
      </p:sp>
      <p:sp>
        <p:nvSpPr>
          <p:cNvPr id="74823" name="Oval 71"/>
          <p:cNvSpPr>
            <a:spLocks noChangeArrowheads="1"/>
          </p:cNvSpPr>
          <p:nvPr/>
        </p:nvSpPr>
        <p:spPr bwMode="auto">
          <a:xfrm>
            <a:off x="1143000" y="22860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74825" name="Rectangle 73"/>
          <p:cNvSpPr>
            <a:spLocks noChangeArrowheads="1"/>
          </p:cNvSpPr>
          <p:nvPr/>
        </p:nvSpPr>
        <p:spPr bwMode="auto">
          <a:xfrm>
            <a:off x="1905000" y="2209800"/>
            <a:ext cx="304800" cy="3810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74826" name="Oval 74"/>
          <p:cNvSpPr>
            <a:spLocks noChangeArrowheads="1"/>
          </p:cNvSpPr>
          <p:nvPr/>
        </p:nvSpPr>
        <p:spPr bwMode="auto">
          <a:xfrm>
            <a:off x="2895600" y="23622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74827" name="Rectangle 75"/>
          <p:cNvSpPr>
            <a:spLocks noChangeArrowheads="1"/>
          </p:cNvSpPr>
          <p:nvPr/>
        </p:nvSpPr>
        <p:spPr bwMode="auto">
          <a:xfrm>
            <a:off x="3657600" y="2209800"/>
            <a:ext cx="304800" cy="3810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74828" name="Oval 76"/>
          <p:cNvSpPr>
            <a:spLocks noChangeArrowheads="1"/>
          </p:cNvSpPr>
          <p:nvPr/>
        </p:nvSpPr>
        <p:spPr bwMode="auto">
          <a:xfrm>
            <a:off x="4648200" y="23622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74829" name="Rectangle 77"/>
          <p:cNvSpPr>
            <a:spLocks noChangeArrowheads="1"/>
          </p:cNvSpPr>
          <p:nvPr/>
        </p:nvSpPr>
        <p:spPr bwMode="auto">
          <a:xfrm>
            <a:off x="5410200" y="2209800"/>
            <a:ext cx="304800" cy="3810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74830" name="Oval 78"/>
          <p:cNvSpPr>
            <a:spLocks noChangeArrowheads="1"/>
          </p:cNvSpPr>
          <p:nvPr/>
        </p:nvSpPr>
        <p:spPr bwMode="auto">
          <a:xfrm>
            <a:off x="6400800" y="23622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74831" name="Rectangle 79"/>
          <p:cNvSpPr>
            <a:spLocks noChangeArrowheads="1"/>
          </p:cNvSpPr>
          <p:nvPr/>
        </p:nvSpPr>
        <p:spPr bwMode="auto">
          <a:xfrm>
            <a:off x="7162800" y="2209800"/>
            <a:ext cx="304800" cy="3810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74832" name="Oval 80"/>
          <p:cNvSpPr>
            <a:spLocks noChangeArrowheads="1"/>
          </p:cNvSpPr>
          <p:nvPr/>
        </p:nvSpPr>
        <p:spPr bwMode="auto">
          <a:xfrm>
            <a:off x="8153400" y="23622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74833" name="Rectangle 81"/>
          <p:cNvSpPr>
            <a:spLocks noChangeArrowheads="1"/>
          </p:cNvSpPr>
          <p:nvPr/>
        </p:nvSpPr>
        <p:spPr bwMode="auto">
          <a:xfrm>
            <a:off x="8077200" y="3200400"/>
            <a:ext cx="304800" cy="3810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74834" name="Oval 82"/>
          <p:cNvSpPr>
            <a:spLocks noChangeArrowheads="1"/>
          </p:cNvSpPr>
          <p:nvPr/>
        </p:nvSpPr>
        <p:spPr bwMode="auto">
          <a:xfrm>
            <a:off x="8229600" y="43434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74835" name="Rectangle 83"/>
          <p:cNvSpPr>
            <a:spLocks noChangeArrowheads="1"/>
          </p:cNvSpPr>
          <p:nvPr/>
        </p:nvSpPr>
        <p:spPr bwMode="auto">
          <a:xfrm>
            <a:off x="8153400" y="4953000"/>
            <a:ext cx="304800" cy="3810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74836" name="Oval 84"/>
          <p:cNvSpPr>
            <a:spLocks noChangeArrowheads="1"/>
          </p:cNvSpPr>
          <p:nvPr/>
        </p:nvSpPr>
        <p:spPr bwMode="auto">
          <a:xfrm>
            <a:off x="8305800" y="58674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74837" name="Oval 85"/>
          <p:cNvSpPr>
            <a:spLocks noChangeArrowheads="1"/>
          </p:cNvSpPr>
          <p:nvPr/>
        </p:nvSpPr>
        <p:spPr bwMode="auto">
          <a:xfrm>
            <a:off x="1143000" y="22860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74838" name="Rectangle 86"/>
          <p:cNvSpPr>
            <a:spLocks noChangeArrowheads="1"/>
          </p:cNvSpPr>
          <p:nvPr/>
        </p:nvSpPr>
        <p:spPr bwMode="auto">
          <a:xfrm>
            <a:off x="1905000" y="2205038"/>
            <a:ext cx="304800" cy="3810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74839" name="Oval 87"/>
          <p:cNvSpPr>
            <a:spLocks noChangeArrowheads="1"/>
          </p:cNvSpPr>
          <p:nvPr/>
        </p:nvSpPr>
        <p:spPr bwMode="auto">
          <a:xfrm>
            <a:off x="2895600" y="23622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74840" name="Rectangle 88"/>
          <p:cNvSpPr>
            <a:spLocks noChangeArrowheads="1"/>
          </p:cNvSpPr>
          <p:nvPr/>
        </p:nvSpPr>
        <p:spPr bwMode="auto">
          <a:xfrm>
            <a:off x="3657600" y="2205038"/>
            <a:ext cx="304800" cy="3810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74841" name="Oval 89"/>
          <p:cNvSpPr>
            <a:spLocks noChangeArrowheads="1"/>
          </p:cNvSpPr>
          <p:nvPr/>
        </p:nvSpPr>
        <p:spPr bwMode="auto">
          <a:xfrm>
            <a:off x="4648200" y="23622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74842" name="Rectangle 90"/>
          <p:cNvSpPr>
            <a:spLocks noChangeArrowheads="1"/>
          </p:cNvSpPr>
          <p:nvPr/>
        </p:nvSpPr>
        <p:spPr bwMode="auto">
          <a:xfrm>
            <a:off x="5410200" y="2205038"/>
            <a:ext cx="304800" cy="3810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74843" name="Oval 91"/>
          <p:cNvSpPr>
            <a:spLocks noChangeArrowheads="1"/>
          </p:cNvSpPr>
          <p:nvPr/>
        </p:nvSpPr>
        <p:spPr bwMode="auto">
          <a:xfrm>
            <a:off x="6400800" y="23622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74844" name="Rectangle 92"/>
          <p:cNvSpPr>
            <a:spLocks noChangeArrowheads="1"/>
          </p:cNvSpPr>
          <p:nvPr/>
        </p:nvSpPr>
        <p:spPr bwMode="auto">
          <a:xfrm>
            <a:off x="5562600" y="3505200"/>
            <a:ext cx="304800" cy="3810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74845" name="Oval 93"/>
          <p:cNvSpPr>
            <a:spLocks noChangeArrowheads="1"/>
          </p:cNvSpPr>
          <p:nvPr/>
        </p:nvSpPr>
        <p:spPr bwMode="auto">
          <a:xfrm>
            <a:off x="4114800" y="49530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20505" name="Oval 4"/>
          <p:cNvSpPr>
            <a:spLocks noChangeArrowheads="1"/>
          </p:cNvSpPr>
          <p:nvPr/>
        </p:nvSpPr>
        <p:spPr bwMode="auto">
          <a:xfrm>
            <a:off x="990600" y="22098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20506" name="Rectangle 5"/>
          <p:cNvSpPr>
            <a:spLocks noChangeArrowheads="1"/>
          </p:cNvSpPr>
          <p:nvPr/>
        </p:nvSpPr>
        <p:spPr bwMode="auto">
          <a:xfrm>
            <a:off x="1905000" y="2209800"/>
            <a:ext cx="304800" cy="3810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20507" name="Line 7"/>
          <p:cNvSpPr>
            <a:spLocks noChangeShapeType="1"/>
          </p:cNvSpPr>
          <p:nvPr/>
        </p:nvSpPr>
        <p:spPr bwMode="auto">
          <a:xfrm>
            <a:off x="1371600" y="2438400"/>
            <a:ext cx="5334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20508" name="Line 8"/>
          <p:cNvSpPr>
            <a:spLocks noChangeShapeType="1"/>
          </p:cNvSpPr>
          <p:nvPr/>
        </p:nvSpPr>
        <p:spPr bwMode="auto">
          <a:xfrm>
            <a:off x="2209800" y="2438400"/>
            <a:ext cx="5334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20509" name="Oval 9"/>
          <p:cNvSpPr>
            <a:spLocks noChangeArrowheads="1"/>
          </p:cNvSpPr>
          <p:nvPr/>
        </p:nvSpPr>
        <p:spPr bwMode="auto">
          <a:xfrm>
            <a:off x="2743200" y="22098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20510" name="Rectangle 10"/>
          <p:cNvSpPr>
            <a:spLocks noChangeArrowheads="1"/>
          </p:cNvSpPr>
          <p:nvPr/>
        </p:nvSpPr>
        <p:spPr bwMode="auto">
          <a:xfrm>
            <a:off x="3657600" y="2209800"/>
            <a:ext cx="304800" cy="3810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20511" name="Line 11"/>
          <p:cNvSpPr>
            <a:spLocks noChangeShapeType="1"/>
          </p:cNvSpPr>
          <p:nvPr/>
        </p:nvSpPr>
        <p:spPr bwMode="auto">
          <a:xfrm>
            <a:off x="3124200" y="2438400"/>
            <a:ext cx="5334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20512" name="Oval 12"/>
          <p:cNvSpPr>
            <a:spLocks noChangeArrowheads="1"/>
          </p:cNvSpPr>
          <p:nvPr/>
        </p:nvSpPr>
        <p:spPr bwMode="auto">
          <a:xfrm>
            <a:off x="4495800" y="22098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20513" name="Rectangle 13"/>
          <p:cNvSpPr>
            <a:spLocks noChangeArrowheads="1"/>
          </p:cNvSpPr>
          <p:nvPr/>
        </p:nvSpPr>
        <p:spPr bwMode="auto">
          <a:xfrm>
            <a:off x="5410200" y="2209800"/>
            <a:ext cx="304800" cy="3810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20514" name="Line 14"/>
          <p:cNvSpPr>
            <a:spLocks noChangeShapeType="1"/>
          </p:cNvSpPr>
          <p:nvPr/>
        </p:nvSpPr>
        <p:spPr bwMode="auto">
          <a:xfrm>
            <a:off x="4876800" y="2438400"/>
            <a:ext cx="5334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20515" name="Line 15"/>
          <p:cNvSpPr>
            <a:spLocks noChangeShapeType="1"/>
          </p:cNvSpPr>
          <p:nvPr/>
        </p:nvSpPr>
        <p:spPr bwMode="auto">
          <a:xfrm>
            <a:off x="3962400" y="2438400"/>
            <a:ext cx="5334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20516" name="Text Box 16"/>
          <p:cNvSpPr txBox="1">
            <a:spLocks noChangeArrowheads="1"/>
          </p:cNvSpPr>
          <p:nvPr/>
        </p:nvSpPr>
        <p:spPr bwMode="auto">
          <a:xfrm>
            <a:off x="822325" y="2552700"/>
            <a:ext cx="7810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Initial</a:t>
            </a:r>
          </a:p>
        </p:txBody>
      </p:sp>
      <p:sp>
        <p:nvSpPr>
          <p:cNvPr id="20517" name="Text Box 17"/>
          <p:cNvSpPr txBox="1">
            <a:spLocks noChangeArrowheads="1"/>
          </p:cNvSpPr>
          <p:nvPr/>
        </p:nvSpPr>
        <p:spPr bwMode="auto">
          <a:xfrm>
            <a:off x="1676400" y="1905000"/>
            <a:ext cx="8001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1 digit</a:t>
            </a:r>
          </a:p>
        </p:txBody>
      </p:sp>
      <p:sp>
        <p:nvSpPr>
          <p:cNvPr id="20518" name="Text Box 18"/>
          <p:cNvSpPr txBox="1">
            <a:spLocks noChangeArrowheads="1"/>
          </p:cNvSpPr>
          <p:nvPr/>
        </p:nvSpPr>
        <p:spPr bwMode="auto">
          <a:xfrm>
            <a:off x="3429000" y="1905000"/>
            <a:ext cx="8001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1 digit</a:t>
            </a:r>
          </a:p>
        </p:txBody>
      </p:sp>
      <p:sp>
        <p:nvSpPr>
          <p:cNvPr id="20519" name="Text Box 19"/>
          <p:cNvSpPr txBox="1">
            <a:spLocks noChangeArrowheads="1"/>
          </p:cNvSpPr>
          <p:nvPr/>
        </p:nvSpPr>
        <p:spPr bwMode="auto">
          <a:xfrm>
            <a:off x="5181600" y="1905000"/>
            <a:ext cx="8001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1 digit</a:t>
            </a:r>
          </a:p>
        </p:txBody>
      </p:sp>
      <p:sp>
        <p:nvSpPr>
          <p:cNvPr id="20520" name="Text Box 20"/>
          <p:cNvSpPr txBox="1">
            <a:spLocks noChangeArrowheads="1"/>
          </p:cNvSpPr>
          <p:nvPr/>
        </p:nvSpPr>
        <p:spPr bwMode="auto">
          <a:xfrm>
            <a:off x="6934200" y="1905000"/>
            <a:ext cx="8001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1 digit</a:t>
            </a:r>
          </a:p>
        </p:txBody>
      </p:sp>
      <p:sp>
        <p:nvSpPr>
          <p:cNvPr id="20521" name="Oval 21"/>
          <p:cNvSpPr>
            <a:spLocks noChangeArrowheads="1"/>
          </p:cNvSpPr>
          <p:nvPr/>
        </p:nvSpPr>
        <p:spPr bwMode="auto">
          <a:xfrm>
            <a:off x="6248400" y="22098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20522" name="Rectangle 22"/>
          <p:cNvSpPr>
            <a:spLocks noChangeArrowheads="1"/>
          </p:cNvSpPr>
          <p:nvPr/>
        </p:nvSpPr>
        <p:spPr bwMode="auto">
          <a:xfrm>
            <a:off x="7162800" y="2209800"/>
            <a:ext cx="304800" cy="3810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20523" name="Line 23"/>
          <p:cNvSpPr>
            <a:spLocks noChangeShapeType="1"/>
          </p:cNvSpPr>
          <p:nvPr/>
        </p:nvSpPr>
        <p:spPr bwMode="auto">
          <a:xfrm>
            <a:off x="6629400" y="2438400"/>
            <a:ext cx="5334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20524" name="Line 24"/>
          <p:cNvSpPr>
            <a:spLocks noChangeShapeType="1"/>
          </p:cNvSpPr>
          <p:nvPr/>
        </p:nvSpPr>
        <p:spPr bwMode="auto">
          <a:xfrm>
            <a:off x="5715000" y="2438400"/>
            <a:ext cx="5334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20525" name="Text Box 25"/>
          <p:cNvSpPr txBox="1">
            <a:spLocks noChangeArrowheads="1"/>
          </p:cNvSpPr>
          <p:nvPr/>
        </p:nvSpPr>
        <p:spPr bwMode="auto">
          <a:xfrm>
            <a:off x="2727325" y="2552700"/>
            <a:ext cx="425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d1</a:t>
            </a:r>
          </a:p>
        </p:txBody>
      </p:sp>
      <p:sp>
        <p:nvSpPr>
          <p:cNvPr id="20526" name="Text Box 26"/>
          <p:cNvSpPr txBox="1">
            <a:spLocks noChangeArrowheads="1"/>
          </p:cNvSpPr>
          <p:nvPr/>
        </p:nvSpPr>
        <p:spPr bwMode="auto">
          <a:xfrm>
            <a:off x="4479925" y="2552700"/>
            <a:ext cx="425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d2</a:t>
            </a:r>
          </a:p>
        </p:txBody>
      </p:sp>
      <p:sp>
        <p:nvSpPr>
          <p:cNvPr id="20527" name="Text Box 27"/>
          <p:cNvSpPr txBox="1">
            <a:spLocks noChangeArrowheads="1"/>
          </p:cNvSpPr>
          <p:nvPr/>
        </p:nvSpPr>
        <p:spPr bwMode="auto">
          <a:xfrm>
            <a:off x="6232525" y="2552700"/>
            <a:ext cx="425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d3</a:t>
            </a:r>
          </a:p>
        </p:txBody>
      </p:sp>
      <p:sp>
        <p:nvSpPr>
          <p:cNvPr id="20528" name="Oval 28"/>
          <p:cNvSpPr>
            <a:spLocks noChangeArrowheads="1"/>
          </p:cNvSpPr>
          <p:nvPr/>
        </p:nvSpPr>
        <p:spPr bwMode="auto">
          <a:xfrm>
            <a:off x="8001000" y="22098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20529" name="Line 29"/>
          <p:cNvSpPr>
            <a:spLocks noChangeShapeType="1"/>
          </p:cNvSpPr>
          <p:nvPr/>
        </p:nvSpPr>
        <p:spPr bwMode="auto">
          <a:xfrm>
            <a:off x="7467600" y="2438400"/>
            <a:ext cx="5334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20530" name="Text Box 30"/>
          <p:cNvSpPr txBox="1">
            <a:spLocks noChangeArrowheads="1"/>
          </p:cNvSpPr>
          <p:nvPr/>
        </p:nvSpPr>
        <p:spPr bwMode="auto">
          <a:xfrm>
            <a:off x="8001000" y="1905000"/>
            <a:ext cx="425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d4</a:t>
            </a:r>
          </a:p>
        </p:txBody>
      </p:sp>
      <p:sp>
        <p:nvSpPr>
          <p:cNvPr id="20531" name="Line 31"/>
          <p:cNvSpPr>
            <a:spLocks noChangeShapeType="1"/>
          </p:cNvSpPr>
          <p:nvPr/>
        </p:nvSpPr>
        <p:spPr bwMode="auto">
          <a:xfrm>
            <a:off x="8229600" y="2590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20532" name="Rectangle 32"/>
          <p:cNvSpPr>
            <a:spLocks noChangeArrowheads="1"/>
          </p:cNvSpPr>
          <p:nvPr/>
        </p:nvSpPr>
        <p:spPr bwMode="auto">
          <a:xfrm>
            <a:off x="8077200" y="3200400"/>
            <a:ext cx="304800" cy="3810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20533" name="Text Box 33"/>
          <p:cNvSpPr txBox="1">
            <a:spLocks noChangeArrowheads="1"/>
          </p:cNvSpPr>
          <p:nvPr/>
        </p:nvSpPr>
        <p:spPr bwMode="auto">
          <a:xfrm>
            <a:off x="8366125" y="3238500"/>
            <a:ext cx="53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OK</a:t>
            </a:r>
          </a:p>
        </p:txBody>
      </p:sp>
      <p:sp>
        <p:nvSpPr>
          <p:cNvPr id="20534" name="Line 34"/>
          <p:cNvSpPr>
            <a:spLocks noChangeShapeType="1"/>
          </p:cNvSpPr>
          <p:nvPr/>
        </p:nvSpPr>
        <p:spPr bwMode="auto">
          <a:xfrm>
            <a:off x="8229600" y="35814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20535" name="Oval 35"/>
          <p:cNvSpPr>
            <a:spLocks noChangeArrowheads="1"/>
          </p:cNvSpPr>
          <p:nvPr/>
        </p:nvSpPr>
        <p:spPr bwMode="auto">
          <a:xfrm>
            <a:off x="8077200" y="41910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20536" name="Text Box 36"/>
          <p:cNvSpPr txBox="1">
            <a:spLocks noChangeArrowheads="1"/>
          </p:cNvSpPr>
          <p:nvPr/>
        </p:nvSpPr>
        <p:spPr bwMode="auto">
          <a:xfrm>
            <a:off x="7315200" y="4114800"/>
            <a:ext cx="9207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1">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OK</a:t>
            </a:r>
          </a:p>
          <a:p>
            <a:pPr eaLnBrk="1" fontAlgn="base" hangingPunct="1">
              <a:spcBef>
                <a:spcPct val="0"/>
              </a:spcBef>
              <a:spcAft>
                <a:spcPct val="0"/>
              </a:spcAft>
              <a:buFontTx/>
              <a:buNone/>
            </a:pPr>
            <a:r>
              <a:rPr lang="en-US" altLang="fr-FR" sz="1800" b="0">
                <a:solidFill>
                  <a:srgbClr val="000000"/>
                </a:solidFill>
                <a:cs typeface="Arial" pitchFamily="34" charset="0"/>
              </a:rPr>
              <a:t>pressed</a:t>
            </a:r>
          </a:p>
        </p:txBody>
      </p:sp>
      <p:sp>
        <p:nvSpPr>
          <p:cNvPr id="20537" name="Oval 37"/>
          <p:cNvSpPr>
            <a:spLocks noChangeArrowheads="1"/>
          </p:cNvSpPr>
          <p:nvPr/>
        </p:nvSpPr>
        <p:spPr bwMode="auto">
          <a:xfrm>
            <a:off x="8153400" y="57150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20538" name="Oval 38"/>
          <p:cNvSpPr>
            <a:spLocks noChangeArrowheads="1"/>
          </p:cNvSpPr>
          <p:nvPr/>
        </p:nvSpPr>
        <p:spPr bwMode="auto">
          <a:xfrm>
            <a:off x="3962400" y="48006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20539" name="Rectangle 39"/>
          <p:cNvSpPr>
            <a:spLocks noChangeArrowheads="1"/>
          </p:cNvSpPr>
          <p:nvPr/>
        </p:nvSpPr>
        <p:spPr bwMode="auto">
          <a:xfrm>
            <a:off x="8153400" y="4953000"/>
            <a:ext cx="304800" cy="3810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20540" name="Line 40"/>
          <p:cNvSpPr>
            <a:spLocks noChangeShapeType="1"/>
          </p:cNvSpPr>
          <p:nvPr/>
        </p:nvSpPr>
        <p:spPr bwMode="auto">
          <a:xfrm>
            <a:off x="8305800" y="4572000"/>
            <a:ext cx="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20541" name="Line 41"/>
          <p:cNvSpPr>
            <a:spLocks noChangeShapeType="1"/>
          </p:cNvSpPr>
          <p:nvPr/>
        </p:nvSpPr>
        <p:spPr bwMode="auto">
          <a:xfrm>
            <a:off x="8305800" y="5334000"/>
            <a:ext cx="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20542" name="Text Box 42"/>
          <p:cNvSpPr txBox="1">
            <a:spLocks noChangeArrowheads="1"/>
          </p:cNvSpPr>
          <p:nvPr/>
        </p:nvSpPr>
        <p:spPr bwMode="auto">
          <a:xfrm>
            <a:off x="7239000" y="4953000"/>
            <a:ext cx="9842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approve</a:t>
            </a:r>
          </a:p>
        </p:txBody>
      </p:sp>
      <p:sp>
        <p:nvSpPr>
          <p:cNvPr id="20543" name="Text Box 43"/>
          <p:cNvSpPr txBox="1">
            <a:spLocks noChangeArrowheads="1"/>
          </p:cNvSpPr>
          <p:nvPr/>
        </p:nvSpPr>
        <p:spPr bwMode="auto">
          <a:xfrm>
            <a:off x="7086600" y="5715000"/>
            <a:ext cx="11112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approved</a:t>
            </a:r>
          </a:p>
        </p:txBody>
      </p:sp>
      <p:sp>
        <p:nvSpPr>
          <p:cNvPr id="20544" name="Rectangle 44"/>
          <p:cNvSpPr>
            <a:spLocks noChangeArrowheads="1"/>
          </p:cNvSpPr>
          <p:nvPr/>
        </p:nvSpPr>
        <p:spPr bwMode="auto">
          <a:xfrm>
            <a:off x="3276600" y="3505200"/>
            <a:ext cx="304800" cy="3810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20545" name="Rectangle 45"/>
          <p:cNvSpPr>
            <a:spLocks noChangeArrowheads="1"/>
          </p:cNvSpPr>
          <p:nvPr/>
        </p:nvSpPr>
        <p:spPr bwMode="auto">
          <a:xfrm>
            <a:off x="4343400" y="3505200"/>
            <a:ext cx="304800" cy="3810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20546" name="Rectangle 46"/>
          <p:cNvSpPr>
            <a:spLocks noChangeArrowheads="1"/>
          </p:cNvSpPr>
          <p:nvPr/>
        </p:nvSpPr>
        <p:spPr bwMode="auto">
          <a:xfrm>
            <a:off x="5562600" y="3505200"/>
            <a:ext cx="304800" cy="3810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20547" name="Rectangle 47"/>
          <p:cNvSpPr>
            <a:spLocks noChangeArrowheads="1"/>
          </p:cNvSpPr>
          <p:nvPr/>
        </p:nvSpPr>
        <p:spPr bwMode="auto">
          <a:xfrm>
            <a:off x="5867400" y="4724400"/>
            <a:ext cx="304800" cy="3810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20548" name="Line 49"/>
          <p:cNvSpPr>
            <a:spLocks noChangeShapeType="1"/>
          </p:cNvSpPr>
          <p:nvPr/>
        </p:nvSpPr>
        <p:spPr bwMode="auto">
          <a:xfrm>
            <a:off x="3048000" y="2590800"/>
            <a:ext cx="381000" cy="914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20549" name="Line 50"/>
          <p:cNvSpPr>
            <a:spLocks noChangeShapeType="1"/>
          </p:cNvSpPr>
          <p:nvPr/>
        </p:nvSpPr>
        <p:spPr bwMode="auto">
          <a:xfrm>
            <a:off x="3581400" y="3886200"/>
            <a:ext cx="457200" cy="914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20550" name="Line 52"/>
          <p:cNvSpPr>
            <a:spLocks noChangeShapeType="1"/>
          </p:cNvSpPr>
          <p:nvPr/>
        </p:nvSpPr>
        <p:spPr bwMode="auto">
          <a:xfrm flipH="1">
            <a:off x="4495800" y="2590800"/>
            <a:ext cx="152400" cy="914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20551" name="Line 53"/>
          <p:cNvSpPr>
            <a:spLocks noChangeShapeType="1"/>
          </p:cNvSpPr>
          <p:nvPr/>
        </p:nvSpPr>
        <p:spPr bwMode="auto">
          <a:xfrm flipH="1">
            <a:off x="4191000" y="3886200"/>
            <a:ext cx="304800" cy="914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20552" name="Line 56"/>
          <p:cNvSpPr>
            <a:spLocks noChangeShapeType="1"/>
          </p:cNvSpPr>
          <p:nvPr/>
        </p:nvSpPr>
        <p:spPr bwMode="auto">
          <a:xfrm flipH="1">
            <a:off x="5791200" y="2590800"/>
            <a:ext cx="609600" cy="914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20553" name="Line 57"/>
          <p:cNvSpPr>
            <a:spLocks noChangeShapeType="1"/>
          </p:cNvSpPr>
          <p:nvPr/>
        </p:nvSpPr>
        <p:spPr bwMode="auto">
          <a:xfrm flipH="1">
            <a:off x="4343400" y="3810000"/>
            <a:ext cx="1219200" cy="1066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20554" name="Line 64"/>
          <p:cNvSpPr>
            <a:spLocks noChangeShapeType="1"/>
          </p:cNvSpPr>
          <p:nvPr/>
        </p:nvSpPr>
        <p:spPr bwMode="auto">
          <a:xfrm flipH="1">
            <a:off x="6172200" y="4419600"/>
            <a:ext cx="19050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20555" name="Line 65"/>
          <p:cNvSpPr>
            <a:spLocks noChangeShapeType="1"/>
          </p:cNvSpPr>
          <p:nvPr/>
        </p:nvSpPr>
        <p:spPr bwMode="auto">
          <a:xfrm flipH="1">
            <a:off x="4343400" y="4953000"/>
            <a:ext cx="1524000" cy="152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20556" name="Text Box 66"/>
          <p:cNvSpPr txBox="1">
            <a:spLocks noChangeArrowheads="1"/>
          </p:cNvSpPr>
          <p:nvPr/>
        </p:nvSpPr>
        <p:spPr bwMode="auto">
          <a:xfrm>
            <a:off x="2727325" y="3467100"/>
            <a:ext cx="53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OK</a:t>
            </a:r>
          </a:p>
        </p:txBody>
      </p:sp>
      <p:sp>
        <p:nvSpPr>
          <p:cNvPr id="20557" name="Text Box 67"/>
          <p:cNvSpPr txBox="1">
            <a:spLocks noChangeArrowheads="1"/>
          </p:cNvSpPr>
          <p:nvPr/>
        </p:nvSpPr>
        <p:spPr bwMode="auto">
          <a:xfrm>
            <a:off x="3870325" y="3467100"/>
            <a:ext cx="53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OK</a:t>
            </a:r>
          </a:p>
        </p:txBody>
      </p:sp>
      <p:sp>
        <p:nvSpPr>
          <p:cNvPr id="20558" name="Text Box 68"/>
          <p:cNvSpPr txBox="1">
            <a:spLocks noChangeArrowheads="1"/>
          </p:cNvSpPr>
          <p:nvPr/>
        </p:nvSpPr>
        <p:spPr bwMode="auto">
          <a:xfrm>
            <a:off x="5013325" y="3467100"/>
            <a:ext cx="53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OK</a:t>
            </a:r>
          </a:p>
        </p:txBody>
      </p:sp>
      <p:sp>
        <p:nvSpPr>
          <p:cNvPr id="20559" name="Text Box 70"/>
          <p:cNvSpPr txBox="1">
            <a:spLocks noChangeArrowheads="1"/>
          </p:cNvSpPr>
          <p:nvPr/>
        </p:nvSpPr>
        <p:spPr bwMode="auto">
          <a:xfrm>
            <a:off x="5622925" y="5067300"/>
            <a:ext cx="806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Reject</a:t>
            </a:r>
          </a:p>
        </p:txBody>
      </p:sp>
      <p:sp>
        <p:nvSpPr>
          <p:cNvPr id="20560" name="Text Box 94"/>
          <p:cNvSpPr txBox="1">
            <a:spLocks noChangeArrowheads="1"/>
          </p:cNvSpPr>
          <p:nvPr/>
        </p:nvSpPr>
        <p:spPr bwMode="auto">
          <a:xfrm>
            <a:off x="2819400" y="4800600"/>
            <a:ext cx="11112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Rejected!</a:t>
            </a:r>
          </a:p>
        </p:txBody>
      </p:sp>
      <p:sp>
        <p:nvSpPr>
          <p:cNvPr id="2" name="Slide Number Placeholder 1"/>
          <p:cNvSpPr>
            <a:spLocks noGrp="1"/>
          </p:cNvSpPr>
          <p:nvPr>
            <p:ph type="sldNum" sz="quarter" idx="11"/>
          </p:nvPr>
        </p:nvSpPr>
        <p:spPr/>
        <p:txBody>
          <a:bodyPr/>
          <a:lstStyle/>
          <a:p>
            <a:pPr>
              <a:defRPr/>
            </a:pPr>
            <a:fld id="{088DCE94-164B-4BD9-BEC8-40126EBA8144}" type="slidenum">
              <a:rPr lang="fr-CA" smtClean="0"/>
              <a:pPr>
                <a:defRPr/>
              </a:pPr>
              <a:t>158</a:t>
            </a:fld>
            <a:endParaRPr lang="fr-CA"/>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Tree>
    <p:extLst>
      <p:ext uri="{BB962C8B-B14F-4D97-AF65-F5344CB8AC3E}">
        <p14:creationId xmlns:p14="http://schemas.microsoft.com/office/powerpoint/2010/main" val="43753679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74823"/>
                                        </p:tgtEl>
                                        <p:attrNameLst>
                                          <p:attrName>style.visibility</p:attrName>
                                        </p:attrNameLst>
                                      </p:cBhvr>
                                      <p:to>
                                        <p:strVal val="visible"/>
                                      </p:to>
                                    </p:set>
                                  </p:childTnLst>
                                  <p:subTnLst>
                                    <p:set>
                                      <p:cBhvr override="childStyle">
                                        <p:cTn dur="1" fill="hold" display="0" masterRel="nextClick" afterEffect="1"/>
                                        <p:tgtEl>
                                          <p:spTgt spid="74823"/>
                                        </p:tgtEl>
                                        <p:attrNameLst>
                                          <p:attrName>style.visibility</p:attrName>
                                        </p:attrNameLst>
                                      </p:cBhvr>
                                      <p:to>
                                        <p:strVal val="hidden"/>
                                      </p:to>
                                    </p:set>
                                  </p:subTnLst>
                                </p:cTn>
                              </p:par>
                            </p:childTnLst>
                          </p:cTn>
                        </p:par>
                      </p:childTnLst>
                    </p:cTn>
                  </p:par>
                  <p:par>
                    <p:cTn id="7" fill="hold" nodeType="clickPar">
                      <p:stCondLst>
                        <p:cond delay="indefinite"/>
                      </p:stCondLst>
                      <p:childTnLst>
                        <p:par>
                          <p:cTn id="8" fill="hold" nodeType="withGroup">
                            <p:stCondLst>
                              <p:cond delay="0"/>
                            </p:stCondLst>
                            <p:childTnLst>
                              <p:par>
                                <p:cTn id="9" presetID="11" presetClass="entr" presetSubtype="0" fill="hold" grpId="0" nodeType="clickEffect">
                                  <p:stCondLst>
                                    <p:cond delay="0"/>
                                  </p:stCondLst>
                                  <p:childTnLst>
                                    <p:set>
                                      <p:cBhvr>
                                        <p:cTn id="10" dur="1000">
                                          <p:stCondLst>
                                            <p:cond delay="0"/>
                                          </p:stCondLst>
                                        </p:cTn>
                                        <p:tgtEl>
                                          <p:spTgt spid="74825"/>
                                        </p:tgtEl>
                                        <p:attrNameLst>
                                          <p:attrName>style.visibility</p:attrName>
                                        </p:attrNameLst>
                                      </p:cBhvr>
                                      <p:to>
                                        <p:strVal val="visible"/>
                                      </p:to>
                                    </p:set>
                                  </p:childTnLst>
                                  <p:subTnLst>
                                    <p:set>
                                      <p:cBhvr override="childStyle">
                                        <p:cTn dur="1" fill="hold" display="0" masterRel="nextClick" afterEffect="1"/>
                                        <p:tgtEl>
                                          <p:spTgt spid="74825"/>
                                        </p:tgtEl>
                                        <p:attrNameLst>
                                          <p:attrName>style.visibility</p:attrName>
                                        </p:attrNameLst>
                                      </p:cBhvr>
                                      <p:to>
                                        <p:strVal val="hidden"/>
                                      </p:to>
                                    </p:set>
                                  </p:sub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74826"/>
                                        </p:tgtEl>
                                        <p:attrNameLst>
                                          <p:attrName>style.visibility</p:attrName>
                                        </p:attrNameLst>
                                      </p:cBhvr>
                                      <p:to>
                                        <p:strVal val="visible"/>
                                      </p:to>
                                    </p:set>
                                  </p:childTnLst>
                                  <p:subTnLst>
                                    <p:set>
                                      <p:cBhvr override="childStyle">
                                        <p:cTn dur="1" fill="hold" display="0" masterRel="nextClick" afterEffect="1"/>
                                        <p:tgtEl>
                                          <p:spTgt spid="74826"/>
                                        </p:tgtEl>
                                        <p:attrNameLst>
                                          <p:attrName>style.visibility</p:attrName>
                                        </p:attrNameLst>
                                      </p:cBhvr>
                                      <p:to>
                                        <p:strVal val="hidden"/>
                                      </p:to>
                                    </p:set>
                                  </p:subTnLst>
                                </p:cTn>
                              </p:par>
                            </p:childTnLst>
                          </p:cTn>
                        </p:par>
                      </p:childTnLst>
                    </p:cTn>
                  </p:par>
                  <p:par>
                    <p:cTn id="15" fill="hold" nodeType="clickPar">
                      <p:stCondLst>
                        <p:cond delay="indefinite"/>
                      </p:stCondLst>
                      <p:childTnLst>
                        <p:par>
                          <p:cTn id="16" fill="hold" nodeType="withGroup">
                            <p:stCondLst>
                              <p:cond delay="0"/>
                            </p:stCondLst>
                            <p:childTnLst>
                              <p:par>
                                <p:cTn id="17" presetID="11" presetClass="entr" presetSubtype="0" fill="hold" grpId="0" nodeType="clickEffect">
                                  <p:stCondLst>
                                    <p:cond delay="0"/>
                                  </p:stCondLst>
                                  <p:childTnLst>
                                    <p:set>
                                      <p:cBhvr>
                                        <p:cTn id="18" dur="1000">
                                          <p:stCondLst>
                                            <p:cond delay="0"/>
                                          </p:stCondLst>
                                        </p:cTn>
                                        <p:tgtEl>
                                          <p:spTgt spid="74827"/>
                                        </p:tgtEl>
                                        <p:attrNameLst>
                                          <p:attrName>style.visibility</p:attrName>
                                        </p:attrNameLst>
                                      </p:cBhvr>
                                      <p:to>
                                        <p:strVal val="visible"/>
                                      </p:to>
                                    </p:set>
                                  </p:childTnLst>
                                  <p:subTnLst>
                                    <p:set>
                                      <p:cBhvr override="childStyle">
                                        <p:cTn dur="1" fill="hold" display="0" masterRel="nextClick" afterEffect="1"/>
                                        <p:tgtEl>
                                          <p:spTgt spid="74827"/>
                                        </p:tgtEl>
                                        <p:attrNameLst>
                                          <p:attrName>style.visibility</p:attrName>
                                        </p:attrNameLst>
                                      </p:cBhvr>
                                      <p:to>
                                        <p:strVal val="hidden"/>
                                      </p:to>
                                    </p:set>
                                  </p:sub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74828"/>
                                        </p:tgtEl>
                                        <p:attrNameLst>
                                          <p:attrName>style.visibility</p:attrName>
                                        </p:attrNameLst>
                                      </p:cBhvr>
                                      <p:to>
                                        <p:strVal val="visible"/>
                                      </p:to>
                                    </p:set>
                                  </p:childTnLst>
                                  <p:subTnLst>
                                    <p:set>
                                      <p:cBhvr override="childStyle">
                                        <p:cTn dur="1" fill="hold" display="0" masterRel="nextClick" afterEffect="1"/>
                                        <p:tgtEl>
                                          <p:spTgt spid="74828"/>
                                        </p:tgtEl>
                                        <p:attrNameLst>
                                          <p:attrName>style.visibility</p:attrName>
                                        </p:attrNameLst>
                                      </p:cBhvr>
                                      <p:to>
                                        <p:strVal val="hidden"/>
                                      </p:to>
                                    </p:set>
                                  </p:subTnLst>
                                </p:cTn>
                              </p:par>
                            </p:childTnLst>
                          </p:cTn>
                        </p:par>
                      </p:childTnLst>
                    </p:cTn>
                  </p:par>
                  <p:par>
                    <p:cTn id="23" fill="hold" nodeType="clickPar">
                      <p:stCondLst>
                        <p:cond delay="indefinite"/>
                      </p:stCondLst>
                      <p:childTnLst>
                        <p:par>
                          <p:cTn id="24" fill="hold" nodeType="withGroup">
                            <p:stCondLst>
                              <p:cond delay="0"/>
                            </p:stCondLst>
                            <p:childTnLst>
                              <p:par>
                                <p:cTn id="25" presetID="11" presetClass="entr" presetSubtype="0" fill="hold" grpId="0" nodeType="clickEffect">
                                  <p:stCondLst>
                                    <p:cond delay="0"/>
                                  </p:stCondLst>
                                  <p:childTnLst>
                                    <p:set>
                                      <p:cBhvr>
                                        <p:cTn id="26" dur="1000">
                                          <p:stCondLst>
                                            <p:cond delay="0"/>
                                          </p:stCondLst>
                                        </p:cTn>
                                        <p:tgtEl>
                                          <p:spTgt spid="74829"/>
                                        </p:tgtEl>
                                        <p:attrNameLst>
                                          <p:attrName>style.visibility</p:attrName>
                                        </p:attrNameLst>
                                      </p:cBhvr>
                                      <p:to>
                                        <p:strVal val="visible"/>
                                      </p:to>
                                    </p:set>
                                  </p:childTnLst>
                                  <p:subTnLst>
                                    <p:set>
                                      <p:cBhvr override="childStyle">
                                        <p:cTn dur="1" fill="hold" display="0" masterRel="nextClick" afterEffect="1"/>
                                        <p:tgtEl>
                                          <p:spTgt spid="74829"/>
                                        </p:tgtEl>
                                        <p:attrNameLst>
                                          <p:attrName>style.visibility</p:attrName>
                                        </p:attrNameLst>
                                      </p:cBhvr>
                                      <p:to>
                                        <p:strVal val="hidden"/>
                                      </p:to>
                                    </p:set>
                                  </p:sub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74830"/>
                                        </p:tgtEl>
                                        <p:attrNameLst>
                                          <p:attrName>style.visibility</p:attrName>
                                        </p:attrNameLst>
                                      </p:cBhvr>
                                      <p:to>
                                        <p:strVal val="visible"/>
                                      </p:to>
                                    </p:set>
                                  </p:childTnLst>
                                  <p:subTnLst>
                                    <p:set>
                                      <p:cBhvr override="childStyle">
                                        <p:cTn dur="1" fill="hold" display="0" masterRel="nextClick" afterEffect="1"/>
                                        <p:tgtEl>
                                          <p:spTgt spid="74830"/>
                                        </p:tgtEl>
                                        <p:attrNameLst>
                                          <p:attrName>style.visibility</p:attrName>
                                        </p:attrNameLst>
                                      </p:cBhvr>
                                      <p:to>
                                        <p:strVal val="hidden"/>
                                      </p:to>
                                    </p:set>
                                  </p:subTnLst>
                                </p:cTn>
                              </p:par>
                            </p:childTnLst>
                          </p:cTn>
                        </p:par>
                      </p:childTnLst>
                    </p:cTn>
                  </p:par>
                  <p:par>
                    <p:cTn id="31" fill="hold" nodeType="clickPar">
                      <p:stCondLst>
                        <p:cond delay="indefinite"/>
                      </p:stCondLst>
                      <p:childTnLst>
                        <p:par>
                          <p:cTn id="32" fill="hold" nodeType="withGroup">
                            <p:stCondLst>
                              <p:cond delay="0"/>
                            </p:stCondLst>
                            <p:childTnLst>
                              <p:par>
                                <p:cTn id="33" presetID="11" presetClass="entr" presetSubtype="0" fill="hold" grpId="0" nodeType="clickEffect">
                                  <p:stCondLst>
                                    <p:cond delay="0"/>
                                  </p:stCondLst>
                                  <p:childTnLst>
                                    <p:set>
                                      <p:cBhvr>
                                        <p:cTn id="34" dur="1000">
                                          <p:stCondLst>
                                            <p:cond delay="0"/>
                                          </p:stCondLst>
                                        </p:cTn>
                                        <p:tgtEl>
                                          <p:spTgt spid="74831"/>
                                        </p:tgtEl>
                                        <p:attrNameLst>
                                          <p:attrName>style.visibility</p:attrName>
                                        </p:attrNameLst>
                                      </p:cBhvr>
                                      <p:to>
                                        <p:strVal val="visible"/>
                                      </p:to>
                                    </p:set>
                                  </p:childTnLst>
                                  <p:subTnLst>
                                    <p:set>
                                      <p:cBhvr override="childStyle">
                                        <p:cTn dur="1" fill="hold" display="0" masterRel="nextClick" afterEffect="1"/>
                                        <p:tgtEl>
                                          <p:spTgt spid="74831"/>
                                        </p:tgtEl>
                                        <p:attrNameLst>
                                          <p:attrName>style.visibility</p:attrName>
                                        </p:attrNameLst>
                                      </p:cBhvr>
                                      <p:to>
                                        <p:strVal val="hidden"/>
                                      </p:to>
                                    </p:set>
                                  </p:sub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499"/>
                                          </p:stCondLst>
                                        </p:cTn>
                                        <p:tgtEl>
                                          <p:spTgt spid="74832"/>
                                        </p:tgtEl>
                                        <p:attrNameLst>
                                          <p:attrName>style.visibility</p:attrName>
                                        </p:attrNameLst>
                                      </p:cBhvr>
                                      <p:to>
                                        <p:strVal val="visible"/>
                                      </p:to>
                                    </p:set>
                                  </p:childTnLst>
                                  <p:subTnLst>
                                    <p:set>
                                      <p:cBhvr override="childStyle">
                                        <p:cTn dur="1" fill="hold" display="0" masterRel="nextClick" afterEffect="1"/>
                                        <p:tgtEl>
                                          <p:spTgt spid="74832"/>
                                        </p:tgtEl>
                                        <p:attrNameLst>
                                          <p:attrName>style.visibility</p:attrName>
                                        </p:attrNameLst>
                                      </p:cBhvr>
                                      <p:to>
                                        <p:strVal val="hidden"/>
                                      </p:to>
                                    </p:set>
                                  </p:subTnLst>
                                </p:cTn>
                              </p:par>
                            </p:childTnLst>
                          </p:cTn>
                        </p:par>
                      </p:childTnLst>
                    </p:cTn>
                  </p:par>
                  <p:par>
                    <p:cTn id="39" fill="hold" nodeType="clickPar">
                      <p:stCondLst>
                        <p:cond delay="indefinite"/>
                      </p:stCondLst>
                      <p:childTnLst>
                        <p:par>
                          <p:cTn id="40" fill="hold" nodeType="withGroup">
                            <p:stCondLst>
                              <p:cond delay="0"/>
                            </p:stCondLst>
                            <p:childTnLst>
                              <p:par>
                                <p:cTn id="41" presetID="11" presetClass="entr" presetSubtype="0" fill="hold" grpId="0" nodeType="clickEffect">
                                  <p:stCondLst>
                                    <p:cond delay="0"/>
                                  </p:stCondLst>
                                  <p:childTnLst>
                                    <p:set>
                                      <p:cBhvr>
                                        <p:cTn id="42" dur="1000">
                                          <p:stCondLst>
                                            <p:cond delay="0"/>
                                          </p:stCondLst>
                                        </p:cTn>
                                        <p:tgtEl>
                                          <p:spTgt spid="74833"/>
                                        </p:tgtEl>
                                        <p:attrNameLst>
                                          <p:attrName>style.visibility</p:attrName>
                                        </p:attrNameLst>
                                      </p:cBhvr>
                                      <p:to>
                                        <p:strVal val="visible"/>
                                      </p:to>
                                    </p:set>
                                  </p:childTnLst>
                                  <p:subTnLst>
                                    <p:set>
                                      <p:cBhvr override="childStyle">
                                        <p:cTn dur="1" fill="hold" display="0" masterRel="nextClick" afterEffect="1"/>
                                        <p:tgtEl>
                                          <p:spTgt spid="74833"/>
                                        </p:tgtEl>
                                        <p:attrNameLst>
                                          <p:attrName>style.visibility</p:attrName>
                                        </p:attrNameLst>
                                      </p:cBhvr>
                                      <p:to>
                                        <p:strVal val="hidden"/>
                                      </p:to>
                                    </p:set>
                                  </p:sub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499"/>
                                          </p:stCondLst>
                                        </p:cTn>
                                        <p:tgtEl>
                                          <p:spTgt spid="74834"/>
                                        </p:tgtEl>
                                        <p:attrNameLst>
                                          <p:attrName>style.visibility</p:attrName>
                                        </p:attrNameLst>
                                      </p:cBhvr>
                                      <p:to>
                                        <p:strVal val="visible"/>
                                      </p:to>
                                    </p:set>
                                  </p:childTnLst>
                                  <p:subTnLst>
                                    <p:set>
                                      <p:cBhvr override="childStyle">
                                        <p:cTn dur="1" fill="hold" display="0" masterRel="nextClick" afterEffect="1"/>
                                        <p:tgtEl>
                                          <p:spTgt spid="74834"/>
                                        </p:tgtEl>
                                        <p:attrNameLst>
                                          <p:attrName>style.visibility</p:attrName>
                                        </p:attrNameLst>
                                      </p:cBhvr>
                                      <p:to>
                                        <p:strVal val="hidden"/>
                                      </p:to>
                                    </p:set>
                                  </p:subTnLst>
                                </p:cTn>
                              </p:par>
                            </p:childTnLst>
                          </p:cTn>
                        </p:par>
                      </p:childTnLst>
                    </p:cTn>
                  </p:par>
                  <p:par>
                    <p:cTn id="47" fill="hold" nodeType="clickPar">
                      <p:stCondLst>
                        <p:cond delay="indefinite"/>
                      </p:stCondLst>
                      <p:childTnLst>
                        <p:par>
                          <p:cTn id="48" fill="hold" nodeType="withGroup">
                            <p:stCondLst>
                              <p:cond delay="0"/>
                            </p:stCondLst>
                            <p:childTnLst>
                              <p:par>
                                <p:cTn id="49" presetID="11" presetClass="entr" presetSubtype="0" fill="hold" grpId="0" nodeType="clickEffect">
                                  <p:stCondLst>
                                    <p:cond delay="0"/>
                                  </p:stCondLst>
                                  <p:childTnLst>
                                    <p:set>
                                      <p:cBhvr>
                                        <p:cTn id="50" dur="1000">
                                          <p:stCondLst>
                                            <p:cond delay="0"/>
                                          </p:stCondLst>
                                        </p:cTn>
                                        <p:tgtEl>
                                          <p:spTgt spid="74835"/>
                                        </p:tgtEl>
                                        <p:attrNameLst>
                                          <p:attrName>style.visibility</p:attrName>
                                        </p:attrNameLst>
                                      </p:cBhvr>
                                      <p:to>
                                        <p:strVal val="visible"/>
                                      </p:to>
                                    </p:set>
                                  </p:childTnLst>
                                  <p:subTnLst>
                                    <p:set>
                                      <p:cBhvr override="childStyle">
                                        <p:cTn dur="1" fill="hold" display="0" masterRel="nextClick" afterEffect="1"/>
                                        <p:tgtEl>
                                          <p:spTgt spid="74835"/>
                                        </p:tgtEl>
                                        <p:attrNameLst>
                                          <p:attrName>style.visibility</p:attrName>
                                        </p:attrNameLst>
                                      </p:cBhvr>
                                      <p:to>
                                        <p:strVal val="hidden"/>
                                      </p:to>
                                    </p:set>
                                  </p:sub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499"/>
                                          </p:stCondLst>
                                        </p:cTn>
                                        <p:tgtEl>
                                          <p:spTgt spid="74836"/>
                                        </p:tgtEl>
                                        <p:attrNameLst>
                                          <p:attrName>style.visibility</p:attrName>
                                        </p:attrNameLst>
                                      </p:cBhvr>
                                      <p:to>
                                        <p:strVal val="visible"/>
                                      </p:to>
                                    </p:set>
                                  </p:childTnLst>
                                  <p:subTnLst>
                                    <p:set>
                                      <p:cBhvr override="childStyle">
                                        <p:cTn dur="1" fill="hold" display="0" masterRel="nextClick" afterEffect="1"/>
                                        <p:tgtEl>
                                          <p:spTgt spid="74836"/>
                                        </p:tgtEl>
                                        <p:attrNameLst>
                                          <p:attrName>style.visibility</p:attrName>
                                        </p:attrNameLst>
                                      </p:cBhvr>
                                      <p:to>
                                        <p:strVal val="hidden"/>
                                      </p:to>
                                    </p:set>
                                  </p:sub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grpId="0" nodeType="clickEffect">
                                  <p:stCondLst>
                                    <p:cond delay="0"/>
                                  </p:stCondLst>
                                  <p:childTnLst>
                                    <p:set>
                                      <p:cBhvr>
                                        <p:cTn id="58" dur="1" fill="hold">
                                          <p:stCondLst>
                                            <p:cond delay="499"/>
                                          </p:stCondLst>
                                        </p:cTn>
                                        <p:tgtEl>
                                          <p:spTgt spid="74837"/>
                                        </p:tgtEl>
                                        <p:attrNameLst>
                                          <p:attrName>style.visibility</p:attrName>
                                        </p:attrNameLst>
                                      </p:cBhvr>
                                      <p:to>
                                        <p:strVal val="visible"/>
                                      </p:to>
                                    </p:set>
                                  </p:childTnLst>
                                  <p:subTnLst>
                                    <p:set>
                                      <p:cBhvr override="childStyle">
                                        <p:cTn dur="1" fill="hold" display="0" masterRel="nextClick" afterEffect="1"/>
                                        <p:tgtEl>
                                          <p:spTgt spid="74837"/>
                                        </p:tgtEl>
                                        <p:attrNameLst>
                                          <p:attrName>style.visibility</p:attrName>
                                        </p:attrNameLst>
                                      </p:cBhvr>
                                      <p:to>
                                        <p:strVal val="hidden"/>
                                      </p:to>
                                    </p:set>
                                  </p:subTnLst>
                                </p:cTn>
                              </p:par>
                            </p:childTnLst>
                          </p:cTn>
                        </p:par>
                      </p:childTnLst>
                    </p:cTn>
                  </p:par>
                  <p:par>
                    <p:cTn id="59" fill="hold" nodeType="clickPar">
                      <p:stCondLst>
                        <p:cond delay="indefinite"/>
                      </p:stCondLst>
                      <p:childTnLst>
                        <p:par>
                          <p:cTn id="60" fill="hold" nodeType="withGroup">
                            <p:stCondLst>
                              <p:cond delay="0"/>
                            </p:stCondLst>
                            <p:childTnLst>
                              <p:par>
                                <p:cTn id="61" presetID="11" presetClass="entr" presetSubtype="0" fill="hold" grpId="0" nodeType="clickEffect">
                                  <p:stCondLst>
                                    <p:cond delay="0"/>
                                  </p:stCondLst>
                                  <p:childTnLst>
                                    <p:set>
                                      <p:cBhvr>
                                        <p:cTn id="62" dur="1000">
                                          <p:stCondLst>
                                            <p:cond delay="0"/>
                                          </p:stCondLst>
                                        </p:cTn>
                                        <p:tgtEl>
                                          <p:spTgt spid="74838"/>
                                        </p:tgtEl>
                                        <p:attrNameLst>
                                          <p:attrName>style.visibility</p:attrName>
                                        </p:attrNameLst>
                                      </p:cBhvr>
                                      <p:to>
                                        <p:strVal val="visible"/>
                                      </p:to>
                                    </p:set>
                                  </p:childTnLst>
                                  <p:subTnLst>
                                    <p:set>
                                      <p:cBhvr override="childStyle">
                                        <p:cTn dur="1" fill="hold" display="0" masterRel="nextClick" afterEffect="1"/>
                                        <p:tgtEl>
                                          <p:spTgt spid="74838"/>
                                        </p:tgtEl>
                                        <p:attrNameLst>
                                          <p:attrName>style.visibility</p:attrName>
                                        </p:attrNameLst>
                                      </p:cBhvr>
                                      <p:to>
                                        <p:strVal val="hidden"/>
                                      </p:to>
                                    </p:set>
                                  </p:sub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grpId="0" nodeType="clickEffect">
                                  <p:stCondLst>
                                    <p:cond delay="0"/>
                                  </p:stCondLst>
                                  <p:childTnLst>
                                    <p:set>
                                      <p:cBhvr>
                                        <p:cTn id="66" dur="1" fill="hold">
                                          <p:stCondLst>
                                            <p:cond delay="499"/>
                                          </p:stCondLst>
                                        </p:cTn>
                                        <p:tgtEl>
                                          <p:spTgt spid="74839"/>
                                        </p:tgtEl>
                                        <p:attrNameLst>
                                          <p:attrName>style.visibility</p:attrName>
                                        </p:attrNameLst>
                                      </p:cBhvr>
                                      <p:to>
                                        <p:strVal val="visible"/>
                                      </p:to>
                                    </p:set>
                                  </p:childTnLst>
                                  <p:subTnLst>
                                    <p:set>
                                      <p:cBhvr override="childStyle">
                                        <p:cTn dur="1" fill="hold" display="0" masterRel="nextClick" afterEffect="1"/>
                                        <p:tgtEl>
                                          <p:spTgt spid="74839"/>
                                        </p:tgtEl>
                                        <p:attrNameLst>
                                          <p:attrName>style.visibility</p:attrName>
                                        </p:attrNameLst>
                                      </p:cBhvr>
                                      <p:to>
                                        <p:strVal val="hidden"/>
                                      </p:to>
                                    </p:set>
                                  </p:subTnLst>
                                </p:cTn>
                              </p:par>
                            </p:childTnLst>
                          </p:cTn>
                        </p:par>
                      </p:childTnLst>
                    </p:cTn>
                  </p:par>
                  <p:par>
                    <p:cTn id="67" fill="hold" nodeType="clickPar">
                      <p:stCondLst>
                        <p:cond delay="indefinite"/>
                      </p:stCondLst>
                      <p:childTnLst>
                        <p:par>
                          <p:cTn id="68" fill="hold" nodeType="withGroup">
                            <p:stCondLst>
                              <p:cond delay="0"/>
                            </p:stCondLst>
                            <p:childTnLst>
                              <p:par>
                                <p:cTn id="69" presetID="11" presetClass="entr" presetSubtype="0" fill="hold" grpId="0" nodeType="clickEffect">
                                  <p:stCondLst>
                                    <p:cond delay="0"/>
                                  </p:stCondLst>
                                  <p:childTnLst>
                                    <p:set>
                                      <p:cBhvr>
                                        <p:cTn id="70" dur="1000">
                                          <p:stCondLst>
                                            <p:cond delay="0"/>
                                          </p:stCondLst>
                                        </p:cTn>
                                        <p:tgtEl>
                                          <p:spTgt spid="74840"/>
                                        </p:tgtEl>
                                        <p:attrNameLst>
                                          <p:attrName>style.visibility</p:attrName>
                                        </p:attrNameLst>
                                      </p:cBhvr>
                                      <p:to>
                                        <p:strVal val="visible"/>
                                      </p:to>
                                    </p:set>
                                  </p:childTnLst>
                                  <p:subTnLst>
                                    <p:set>
                                      <p:cBhvr override="childStyle">
                                        <p:cTn dur="1" fill="hold" display="0" masterRel="nextClick" afterEffect="1"/>
                                        <p:tgtEl>
                                          <p:spTgt spid="74840"/>
                                        </p:tgtEl>
                                        <p:attrNameLst>
                                          <p:attrName>style.visibility</p:attrName>
                                        </p:attrNameLst>
                                      </p:cBhvr>
                                      <p:to>
                                        <p:strVal val="hidden"/>
                                      </p:to>
                                    </p:set>
                                  </p:subTnLst>
                                </p:cTn>
                              </p:par>
                            </p:childTnLst>
                          </p:cTn>
                        </p:par>
                      </p:childTnLst>
                    </p:cTn>
                  </p:par>
                  <p:par>
                    <p:cTn id="71" fill="hold" nodeType="clickPar">
                      <p:stCondLst>
                        <p:cond delay="indefinite"/>
                      </p:stCondLst>
                      <p:childTnLst>
                        <p:par>
                          <p:cTn id="72" fill="hold" nodeType="withGroup">
                            <p:stCondLst>
                              <p:cond delay="0"/>
                            </p:stCondLst>
                            <p:childTnLst>
                              <p:par>
                                <p:cTn id="73" presetID="1" presetClass="entr" presetSubtype="0" fill="hold" grpId="0" nodeType="clickEffect">
                                  <p:stCondLst>
                                    <p:cond delay="0"/>
                                  </p:stCondLst>
                                  <p:childTnLst>
                                    <p:set>
                                      <p:cBhvr>
                                        <p:cTn id="74" dur="1" fill="hold">
                                          <p:stCondLst>
                                            <p:cond delay="499"/>
                                          </p:stCondLst>
                                        </p:cTn>
                                        <p:tgtEl>
                                          <p:spTgt spid="74841"/>
                                        </p:tgtEl>
                                        <p:attrNameLst>
                                          <p:attrName>style.visibility</p:attrName>
                                        </p:attrNameLst>
                                      </p:cBhvr>
                                      <p:to>
                                        <p:strVal val="visible"/>
                                      </p:to>
                                    </p:set>
                                  </p:childTnLst>
                                  <p:subTnLst>
                                    <p:set>
                                      <p:cBhvr override="childStyle">
                                        <p:cTn dur="1" fill="hold" display="0" masterRel="nextClick" afterEffect="1"/>
                                        <p:tgtEl>
                                          <p:spTgt spid="74841"/>
                                        </p:tgtEl>
                                        <p:attrNameLst>
                                          <p:attrName>style.visibility</p:attrName>
                                        </p:attrNameLst>
                                      </p:cBhvr>
                                      <p:to>
                                        <p:strVal val="hidden"/>
                                      </p:to>
                                    </p:set>
                                  </p:subTnLst>
                                </p:cTn>
                              </p:par>
                            </p:childTnLst>
                          </p:cTn>
                        </p:par>
                      </p:childTnLst>
                    </p:cTn>
                  </p:par>
                  <p:par>
                    <p:cTn id="75" fill="hold" nodeType="clickPar">
                      <p:stCondLst>
                        <p:cond delay="indefinite"/>
                      </p:stCondLst>
                      <p:childTnLst>
                        <p:par>
                          <p:cTn id="76" fill="hold" nodeType="withGroup">
                            <p:stCondLst>
                              <p:cond delay="0"/>
                            </p:stCondLst>
                            <p:childTnLst>
                              <p:par>
                                <p:cTn id="77" presetID="11" presetClass="entr" presetSubtype="0" fill="hold" grpId="0" nodeType="clickEffect">
                                  <p:stCondLst>
                                    <p:cond delay="0"/>
                                  </p:stCondLst>
                                  <p:childTnLst>
                                    <p:set>
                                      <p:cBhvr>
                                        <p:cTn id="78" dur="1000">
                                          <p:stCondLst>
                                            <p:cond delay="0"/>
                                          </p:stCondLst>
                                        </p:cTn>
                                        <p:tgtEl>
                                          <p:spTgt spid="74842"/>
                                        </p:tgtEl>
                                        <p:attrNameLst>
                                          <p:attrName>style.visibility</p:attrName>
                                        </p:attrNameLst>
                                      </p:cBhvr>
                                      <p:to>
                                        <p:strVal val="visible"/>
                                      </p:to>
                                    </p:set>
                                  </p:childTnLst>
                                  <p:subTnLst>
                                    <p:set>
                                      <p:cBhvr override="childStyle">
                                        <p:cTn dur="1" fill="hold" display="0" masterRel="nextClick" afterEffect="1"/>
                                        <p:tgtEl>
                                          <p:spTgt spid="74842"/>
                                        </p:tgtEl>
                                        <p:attrNameLst>
                                          <p:attrName>style.visibility</p:attrName>
                                        </p:attrNameLst>
                                      </p:cBhvr>
                                      <p:to>
                                        <p:strVal val="hidden"/>
                                      </p:to>
                                    </p:set>
                                  </p:subTnLst>
                                </p:cTn>
                              </p:par>
                            </p:childTnLst>
                          </p:cTn>
                        </p:par>
                      </p:childTnLst>
                    </p:cTn>
                  </p:par>
                  <p:par>
                    <p:cTn id="79" fill="hold" nodeType="clickPar">
                      <p:stCondLst>
                        <p:cond delay="indefinite"/>
                      </p:stCondLst>
                      <p:childTnLst>
                        <p:par>
                          <p:cTn id="80" fill="hold" nodeType="withGroup">
                            <p:stCondLst>
                              <p:cond delay="0"/>
                            </p:stCondLst>
                            <p:childTnLst>
                              <p:par>
                                <p:cTn id="81" presetID="1" presetClass="entr" presetSubtype="0" fill="hold" grpId="0" nodeType="clickEffect">
                                  <p:stCondLst>
                                    <p:cond delay="0"/>
                                  </p:stCondLst>
                                  <p:childTnLst>
                                    <p:set>
                                      <p:cBhvr>
                                        <p:cTn id="82" dur="1" fill="hold">
                                          <p:stCondLst>
                                            <p:cond delay="499"/>
                                          </p:stCondLst>
                                        </p:cTn>
                                        <p:tgtEl>
                                          <p:spTgt spid="74843"/>
                                        </p:tgtEl>
                                        <p:attrNameLst>
                                          <p:attrName>style.visibility</p:attrName>
                                        </p:attrNameLst>
                                      </p:cBhvr>
                                      <p:to>
                                        <p:strVal val="visible"/>
                                      </p:to>
                                    </p:set>
                                  </p:childTnLst>
                                  <p:subTnLst>
                                    <p:set>
                                      <p:cBhvr override="childStyle">
                                        <p:cTn dur="1" fill="hold" display="0" masterRel="nextClick" afterEffect="1"/>
                                        <p:tgtEl>
                                          <p:spTgt spid="74843"/>
                                        </p:tgtEl>
                                        <p:attrNameLst>
                                          <p:attrName>style.visibility</p:attrName>
                                        </p:attrNameLst>
                                      </p:cBhvr>
                                      <p:to>
                                        <p:strVal val="hidden"/>
                                      </p:to>
                                    </p:set>
                                  </p:subTnLst>
                                </p:cTn>
                              </p:par>
                            </p:childTnLst>
                          </p:cTn>
                        </p:par>
                      </p:childTnLst>
                    </p:cTn>
                  </p:par>
                  <p:par>
                    <p:cTn id="83" fill="hold" nodeType="clickPar">
                      <p:stCondLst>
                        <p:cond delay="indefinite"/>
                      </p:stCondLst>
                      <p:childTnLst>
                        <p:par>
                          <p:cTn id="84" fill="hold" nodeType="withGroup">
                            <p:stCondLst>
                              <p:cond delay="0"/>
                            </p:stCondLst>
                            <p:childTnLst>
                              <p:par>
                                <p:cTn id="85" presetID="11" presetClass="entr" presetSubtype="0" fill="hold" grpId="0" nodeType="clickEffect">
                                  <p:stCondLst>
                                    <p:cond delay="0"/>
                                  </p:stCondLst>
                                  <p:childTnLst>
                                    <p:set>
                                      <p:cBhvr>
                                        <p:cTn id="86" dur="1000">
                                          <p:stCondLst>
                                            <p:cond delay="0"/>
                                          </p:stCondLst>
                                        </p:cTn>
                                        <p:tgtEl>
                                          <p:spTgt spid="74844"/>
                                        </p:tgtEl>
                                        <p:attrNameLst>
                                          <p:attrName>style.visibility</p:attrName>
                                        </p:attrNameLst>
                                      </p:cBhvr>
                                      <p:to>
                                        <p:strVal val="visible"/>
                                      </p:to>
                                    </p:set>
                                  </p:childTnLst>
                                  <p:subTnLst>
                                    <p:set>
                                      <p:cBhvr override="childStyle">
                                        <p:cTn dur="1" fill="hold" display="0" masterRel="nextClick" afterEffect="1"/>
                                        <p:tgtEl>
                                          <p:spTgt spid="74844"/>
                                        </p:tgtEl>
                                        <p:attrNameLst>
                                          <p:attrName>style.visibility</p:attrName>
                                        </p:attrNameLst>
                                      </p:cBhvr>
                                      <p:to>
                                        <p:strVal val="hidden"/>
                                      </p:to>
                                    </p:set>
                                  </p:subTnLst>
                                </p:cTn>
                              </p:par>
                            </p:childTnLst>
                          </p:cTn>
                        </p:par>
                      </p:childTnLst>
                    </p:cTn>
                  </p:par>
                  <p:par>
                    <p:cTn id="87" fill="hold" nodeType="clickPar">
                      <p:stCondLst>
                        <p:cond delay="indefinite"/>
                      </p:stCondLst>
                      <p:childTnLst>
                        <p:par>
                          <p:cTn id="88" fill="hold" nodeType="withGroup">
                            <p:stCondLst>
                              <p:cond delay="0"/>
                            </p:stCondLst>
                            <p:childTnLst>
                              <p:par>
                                <p:cTn id="89" presetID="1" presetClass="entr" presetSubtype="0" fill="hold" grpId="0" nodeType="clickEffect">
                                  <p:stCondLst>
                                    <p:cond delay="0"/>
                                  </p:stCondLst>
                                  <p:childTnLst>
                                    <p:set>
                                      <p:cBhvr>
                                        <p:cTn id="90" dur="1" fill="hold">
                                          <p:stCondLst>
                                            <p:cond delay="499"/>
                                          </p:stCondLst>
                                        </p:cTn>
                                        <p:tgtEl>
                                          <p:spTgt spid="74845"/>
                                        </p:tgtEl>
                                        <p:attrNameLst>
                                          <p:attrName>style.visibility</p:attrName>
                                        </p:attrNameLst>
                                      </p:cBhvr>
                                      <p:to>
                                        <p:strVal val="visible"/>
                                      </p:to>
                                    </p:set>
                                  </p:childTnLst>
                                  <p:subTnLst>
                                    <p:set>
                                      <p:cBhvr override="childStyle">
                                        <p:cTn dur="1" fill="hold" display="0" masterRel="nextClick" afterEffect="1"/>
                                        <p:tgtEl>
                                          <p:spTgt spid="74845"/>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823" grpId="0" animBg="1"/>
      <p:bldP spid="74825" grpId="0" animBg="1"/>
      <p:bldP spid="74826" grpId="0" animBg="1"/>
      <p:bldP spid="74827" grpId="0" animBg="1"/>
      <p:bldP spid="74828" grpId="0" animBg="1"/>
      <p:bldP spid="74829" grpId="0" animBg="1"/>
      <p:bldP spid="74830" grpId="0" animBg="1"/>
      <p:bldP spid="74831" grpId="0" animBg="1"/>
      <p:bldP spid="74832" grpId="0" animBg="1"/>
      <p:bldP spid="74833" grpId="0" animBg="1"/>
      <p:bldP spid="74834" grpId="0" animBg="1"/>
      <p:bldP spid="74835" grpId="0" animBg="1"/>
      <p:bldP spid="74836" grpId="0" animBg="1"/>
      <p:bldP spid="74837" grpId="0" animBg="1"/>
      <p:bldP spid="74838" grpId="0" animBg="1"/>
      <p:bldP spid="74839" grpId="0" animBg="1"/>
      <p:bldP spid="74840" grpId="0" animBg="1"/>
      <p:bldP spid="74841" grpId="0" animBg="1"/>
      <p:bldP spid="74842" grpId="0" animBg="1"/>
      <p:bldP spid="74843" grpId="0" animBg="1"/>
      <p:bldP spid="74844" grpId="0" animBg="1"/>
      <p:bldP spid="74845" grpId="0" animBg="1"/>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a:xfrm>
            <a:off x="457200" y="152400"/>
            <a:ext cx="6934200" cy="1371600"/>
          </a:xfrm>
        </p:spPr>
        <p:txBody>
          <a:bodyPr/>
          <a:lstStyle/>
          <a:p>
            <a:pPr>
              <a:defRPr/>
            </a:pPr>
            <a:r>
              <a:rPr lang="en-US" altLang="fr-FR" dirty="0"/>
              <a:t>A Petri Net </a:t>
            </a:r>
            <a:r>
              <a:rPr lang="en-US" altLang="fr-FR" dirty="0" smtClean="0"/>
              <a:t>Components</a:t>
            </a:r>
            <a:endParaRPr lang="en-US" altLang="fr-FR" dirty="0"/>
          </a:p>
        </p:txBody>
      </p:sp>
      <p:sp>
        <p:nvSpPr>
          <p:cNvPr id="21507" name="Rectangle 3"/>
          <p:cNvSpPr>
            <a:spLocks noGrp="1" noChangeArrowheads="1"/>
          </p:cNvSpPr>
          <p:nvPr>
            <p:ph idx="1"/>
          </p:nvPr>
        </p:nvSpPr>
        <p:spPr/>
        <p:txBody>
          <a:bodyPr/>
          <a:lstStyle/>
          <a:p>
            <a:r>
              <a:rPr lang="en-US" altLang="fr-FR" smtClean="0"/>
              <a:t>The terms are bit different than UML state machines</a:t>
            </a:r>
          </a:p>
          <a:p>
            <a:endParaRPr lang="en-US" altLang="fr-FR" smtClean="0"/>
          </a:p>
          <a:p>
            <a:r>
              <a:rPr lang="en-US" altLang="fr-FR" smtClean="0"/>
              <a:t>Petri nets consist of three types of components: </a:t>
            </a:r>
            <a:r>
              <a:rPr lang="en-US" altLang="fr-FR" i="1" smtClean="0"/>
              <a:t>places</a:t>
            </a:r>
            <a:r>
              <a:rPr lang="en-US" altLang="fr-FR" smtClean="0"/>
              <a:t> (circles), </a:t>
            </a:r>
            <a:r>
              <a:rPr lang="en-US" altLang="fr-FR" i="1" smtClean="0"/>
              <a:t>transitions</a:t>
            </a:r>
            <a:r>
              <a:rPr lang="en-US" altLang="fr-FR" smtClean="0"/>
              <a:t> (rectangles) and </a:t>
            </a:r>
            <a:r>
              <a:rPr lang="en-US" altLang="fr-FR" i="1" smtClean="0"/>
              <a:t>arcs</a:t>
            </a:r>
            <a:r>
              <a:rPr lang="en-US" altLang="fr-FR" smtClean="0"/>
              <a:t> (arrows):</a:t>
            </a:r>
          </a:p>
          <a:p>
            <a:pPr lvl="1"/>
            <a:r>
              <a:rPr lang="en-US" altLang="fr-FR" smtClean="0"/>
              <a:t>Places represent possible states of the system</a:t>
            </a:r>
          </a:p>
          <a:p>
            <a:pPr lvl="1"/>
            <a:r>
              <a:rPr lang="en-US" altLang="fr-FR" smtClean="0"/>
              <a:t>Transitions are events or actions which cause the change of state (be careful, transitions are no longer arrows here)</a:t>
            </a:r>
          </a:p>
          <a:p>
            <a:pPr lvl="1"/>
            <a:r>
              <a:rPr lang="en-US" altLang="fr-FR" smtClean="0"/>
              <a:t>Every arc simply connects a place with a transition or a transition with a place.</a:t>
            </a:r>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
        <p:nvSpPr>
          <p:cNvPr id="2" name="Slide Number Placeholder 1"/>
          <p:cNvSpPr>
            <a:spLocks noGrp="1"/>
          </p:cNvSpPr>
          <p:nvPr>
            <p:ph type="sldNum" sz="quarter" idx="11"/>
          </p:nvPr>
        </p:nvSpPr>
        <p:spPr/>
        <p:txBody>
          <a:bodyPr/>
          <a:lstStyle/>
          <a:p>
            <a:pPr>
              <a:defRPr/>
            </a:pPr>
            <a:fld id="{3235E3AD-D36D-499E-B0A6-81C5DE8E572D}" type="slidenum">
              <a:rPr lang="fr-CA" smtClean="0"/>
              <a:pPr>
                <a:defRPr/>
              </a:pPr>
              <a:t>159</a:t>
            </a:fld>
            <a:endParaRPr lang="fr-CA"/>
          </a:p>
        </p:txBody>
      </p:sp>
    </p:spTree>
    <p:extLst>
      <p:ext uri="{BB962C8B-B14F-4D97-AF65-F5344CB8AC3E}">
        <p14:creationId xmlns:p14="http://schemas.microsoft.com/office/powerpoint/2010/main" val="335081154"/>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1026"/>
          <p:cNvSpPr>
            <a:spLocks noGrp="1" noChangeArrowheads="1"/>
          </p:cNvSpPr>
          <p:nvPr>
            <p:ph type="ctrTitle"/>
          </p:nvPr>
        </p:nvSpPr>
        <p:spPr>
          <a:xfrm>
            <a:off x="685800" y="1143000"/>
            <a:ext cx="7772400" cy="1143000"/>
          </a:xfrm>
        </p:spPr>
        <p:txBody>
          <a:bodyPr/>
          <a:lstStyle/>
          <a:p>
            <a:pPr eaLnBrk="1" fontAlgn="auto" hangingPunct="1">
              <a:spcAft>
                <a:spcPts val="0"/>
              </a:spcAft>
              <a:defRPr/>
            </a:pPr>
            <a:r>
              <a:rPr lang="en-CA" altLang="fr-FR" sz="8000" dirty="0" smtClean="0"/>
              <a:t>Section 1 </a:t>
            </a:r>
          </a:p>
        </p:txBody>
      </p:sp>
      <p:sp>
        <p:nvSpPr>
          <p:cNvPr id="2054" name="Rectangle 1027"/>
          <p:cNvSpPr>
            <a:spLocks noGrp="1" noChangeArrowheads="1"/>
          </p:cNvSpPr>
          <p:nvPr>
            <p:ph type="subTitle" idx="1"/>
          </p:nvPr>
        </p:nvSpPr>
        <p:spPr>
          <a:xfrm>
            <a:off x="1447800" y="2209800"/>
            <a:ext cx="6400800" cy="3429000"/>
          </a:xfrm>
        </p:spPr>
        <p:txBody>
          <a:bodyPr rtlCol="0">
            <a:normAutofit lnSpcReduction="10000"/>
          </a:bodyPr>
          <a:lstStyle/>
          <a:p>
            <a:pPr eaLnBrk="1" fontAlgn="auto" hangingPunct="1">
              <a:buFont typeface="Arial" pitchFamily="34" charset="0"/>
              <a:buNone/>
              <a:defRPr/>
            </a:pPr>
            <a:endParaRPr lang="en-CA" altLang="fr-FR" sz="4000" dirty="0" smtClean="0"/>
          </a:p>
          <a:p>
            <a:pPr eaLnBrk="1" fontAlgn="auto" hangingPunct="1">
              <a:buFont typeface="Arial" pitchFamily="34" charset="0"/>
              <a:buNone/>
              <a:defRPr/>
            </a:pPr>
            <a:r>
              <a:rPr lang="en-CA" altLang="fr-FR" sz="4000" dirty="0" smtClean="0"/>
              <a:t>Software development process and </a:t>
            </a:r>
          </a:p>
          <a:p>
            <a:pPr eaLnBrk="1" fontAlgn="auto" hangingPunct="1">
              <a:buFont typeface="Arial" pitchFamily="34" charset="0"/>
              <a:buNone/>
              <a:defRPr/>
            </a:pPr>
            <a:r>
              <a:rPr lang="en-CA" altLang="fr-FR" sz="4000" dirty="0" smtClean="0"/>
              <a:t>Domain Analysis</a:t>
            </a:r>
            <a:endParaRPr lang="en-CA" altLang="fr-FR" dirty="0" smtClean="0"/>
          </a:p>
        </p:txBody>
      </p:sp>
    </p:spTree>
    <p:extLst>
      <p:ext uri="{BB962C8B-B14F-4D97-AF65-F5344CB8AC3E}">
        <p14:creationId xmlns:p14="http://schemas.microsoft.com/office/powerpoint/2010/main" val="3432647769"/>
      </p:ext>
    </p:extLst>
  </p:cSld>
  <p:clrMapOvr>
    <a:masterClrMapping/>
  </p:clrMapOvr>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a:xfrm>
            <a:off x="457200" y="152400"/>
            <a:ext cx="6934200" cy="1371600"/>
          </a:xfrm>
        </p:spPr>
        <p:txBody>
          <a:bodyPr/>
          <a:lstStyle/>
          <a:p>
            <a:pPr>
              <a:defRPr/>
            </a:pPr>
            <a:r>
              <a:rPr lang="en-US" altLang="fr-FR" dirty="0" smtClean="0"/>
              <a:t>Change of State</a:t>
            </a:r>
            <a:endParaRPr lang="en-US" altLang="fr-FR" dirty="0"/>
          </a:p>
        </p:txBody>
      </p:sp>
      <p:sp>
        <p:nvSpPr>
          <p:cNvPr id="22531" name="Rectangle 3"/>
          <p:cNvSpPr>
            <a:spLocks noGrp="1" noChangeArrowheads="1"/>
          </p:cNvSpPr>
          <p:nvPr>
            <p:ph idx="1"/>
          </p:nvPr>
        </p:nvSpPr>
        <p:spPr/>
        <p:txBody>
          <a:bodyPr/>
          <a:lstStyle/>
          <a:p>
            <a:r>
              <a:rPr lang="en-US" altLang="fr-FR" smtClean="0"/>
              <a:t>A change of state is denoted by a movement of </a:t>
            </a:r>
            <a:r>
              <a:rPr lang="en-US" altLang="fr-FR" i="1" smtClean="0"/>
              <a:t>token(s)</a:t>
            </a:r>
            <a:r>
              <a:rPr lang="en-US" altLang="fr-FR" smtClean="0"/>
              <a:t> (black dots) from place(s) to place(s)</a:t>
            </a:r>
          </a:p>
          <a:p>
            <a:pPr lvl="1"/>
            <a:r>
              <a:rPr lang="en-US" altLang="fr-FR" smtClean="0"/>
              <a:t>Is caused by the </a:t>
            </a:r>
            <a:r>
              <a:rPr lang="en-US" altLang="fr-FR" i="1" smtClean="0"/>
              <a:t>firing</a:t>
            </a:r>
            <a:r>
              <a:rPr lang="en-US" altLang="fr-FR" smtClean="0"/>
              <a:t> of a transition.</a:t>
            </a:r>
          </a:p>
          <a:p>
            <a:endParaRPr lang="en-US" altLang="fr-FR" smtClean="0"/>
          </a:p>
          <a:p>
            <a:r>
              <a:rPr lang="en-US" altLang="fr-FR" smtClean="0"/>
              <a:t>The firing represents an occurrence of the event or an action taken</a:t>
            </a:r>
          </a:p>
          <a:p>
            <a:endParaRPr lang="en-US" altLang="fr-FR" smtClean="0"/>
          </a:p>
          <a:p>
            <a:r>
              <a:rPr lang="en-US" altLang="fr-FR" smtClean="0"/>
              <a:t>The firing is subject to the input conditions, denoted by token availability</a:t>
            </a:r>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
        <p:nvSpPr>
          <p:cNvPr id="2" name="Slide Number Placeholder 1"/>
          <p:cNvSpPr>
            <a:spLocks noGrp="1"/>
          </p:cNvSpPr>
          <p:nvPr>
            <p:ph type="sldNum" sz="quarter" idx="11"/>
          </p:nvPr>
        </p:nvSpPr>
        <p:spPr/>
        <p:txBody>
          <a:bodyPr/>
          <a:lstStyle/>
          <a:p>
            <a:pPr>
              <a:defRPr/>
            </a:pPr>
            <a:fld id="{44A92BE9-53AA-465E-918B-FE86A2DB9511}" type="slidenum">
              <a:rPr lang="fr-CA" smtClean="0"/>
              <a:pPr>
                <a:defRPr/>
              </a:pPr>
              <a:t>160</a:t>
            </a:fld>
            <a:endParaRPr lang="fr-CA"/>
          </a:p>
        </p:txBody>
      </p:sp>
    </p:spTree>
    <p:extLst>
      <p:ext uri="{BB962C8B-B14F-4D97-AF65-F5344CB8AC3E}">
        <p14:creationId xmlns:p14="http://schemas.microsoft.com/office/powerpoint/2010/main" val="2197505627"/>
      </p:ext>
    </p:extLst>
  </p:cSld>
  <p:clrMapOvr>
    <a:masterClrMapping/>
  </p:clrMapOvr>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2"/>
          <p:cNvSpPr>
            <a:spLocks noGrp="1" noChangeArrowheads="1"/>
          </p:cNvSpPr>
          <p:nvPr>
            <p:ph type="title"/>
          </p:nvPr>
        </p:nvSpPr>
        <p:spPr>
          <a:xfrm>
            <a:off x="457200" y="152400"/>
            <a:ext cx="6934200" cy="1371600"/>
          </a:xfrm>
        </p:spPr>
        <p:txBody>
          <a:bodyPr/>
          <a:lstStyle/>
          <a:p>
            <a:pPr>
              <a:defRPr/>
            </a:pPr>
            <a:r>
              <a:rPr lang="en-US" altLang="fr-FR" dirty="0" smtClean="0"/>
              <a:t>Change </a:t>
            </a:r>
            <a:r>
              <a:rPr lang="en-US" altLang="fr-FR" dirty="0"/>
              <a:t>of State</a:t>
            </a:r>
          </a:p>
        </p:txBody>
      </p:sp>
      <p:sp>
        <p:nvSpPr>
          <p:cNvPr id="23555" name="Rectangle 3"/>
          <p:cNvSpPr>
            <a:spLocks noGrp="1" noChangeArrowheads="1"/>
          </p:cNvSpPr>
          <p:nvPr>
            <p:ph type="body" idx="1"/>
          </p:nvPr>
        </p:nvSpPr>
        <p:spPr/>
        <p:txBody>
          <a:bodyPr/>
          <a:lstStyle/>
          <a:p>
            <a:pPr>
              <a:lnSpc>
                <a:spcPct val="90000"/>
              </a:lnSpc>
            </a:pPr>
            <a:r>
              <a:rPr lang="en-US" altLang="fr-FR" smtClean="0"/>
              <a:t>A transition is</a:t>
            </a:r>
            <a:r>
              <a:rPr lang="en-US" altLang="fr-FR" i="1" smtClean="0"/>
              <a:t> firable</a:t>
            </a:r>
            <a:r>
              <a:rPr lang="en-US" altLang="fr-FR" smtClean="0"/>
              <a:t> or </a:t>
            </a:r>
            <a:r>
              <a:rPr lang="en-US" altLang="fr-FR" i="1" smtClean="0"/>
              <a:t>enabled</a:t>
            </a:r>
            <a:r>
              <a:rPr lang="en-US" altLang="fr-FR" smtClean="0"/>
              <a:t> when there are sufficient tokens in its input places.</a:t>
            </a:r>
          </a:p>
          <a:p>
            <a:pPr>
              <a:lnSpc>
                <a:spcPct val="90000"/>
              </a:lnSpc>
            </a:pPr>
            <a:endParaRPr lang="en-US" altLang="fr-FR" smtClean="0"/>
          </a:p>
          <a:p>
            <a:pPr>
              <a:lnSpc>
                <a:spcPct val="90000"/>
              </a:lnSpc>
            </a:pPr>
            <a:r>
              <a:rPr lang="en-US" altLang="fr-FR" smtClean="0"/>
              <a:t>After firing, tokens will be transferred from the input places (old state) to the output places, denoting the new state</a:t>
            </a:r>
          </a:p>
          <a:p>
            <a:pPr>
              <a:lnSpc>
                <a:spcPct val="90000"/>
              </a:lnSpc>
            </a:pPr>
            <a:endParaRPr lang="en-US" altLang="fr-FR" smtClean="0"/>
          </a:p>
        </p:txBody>
      </p:sp>
      <p:sp>
        <p:nvSpPr>
          <p:cNvPr id="2" name="Slide Number Placeholder 1"/>
          <p:cNvSpPr>
            <a:spLocks noGrp="1"/>
          </p:cNvSpPr>
          <p:nvPr>
            <p:ph type="sldNum" sz="quarter" idx="11"/>
          </p:nvPr>
        </p:nvSpPr>
        <p:spPr/>
        <p:txBody>
          <a:bodyPr/>
          <a:lstStyle/>
          <a:p>
            <a:pPr>
              <a:defRPr/>
            </a:pPr>
            <a:fld id="{13551D6F-CBD2-4CC4-9B1A-1038D6DC654D}" type="slidenum">
              <a:rPr lang="fr-CA" smtClean="0"/>
              <a:pPr>
                <a:defRPr/>
              </a:pPr>
              <a:t>161</a:t>
            </a:fld>
            <a:endParaRPr lang="fr-CA"/>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Tree>
    <p:extLst>
      <p:ext uri="{BB962C8B-B14F-4D97-AF65-F5344CB8AC3E}">
        <p14:creationId xmlns:p14="http://schemas.microsoft.com/office/powerpoint/2010/main" val="3165619195"/>
      </p:ext>
    </p:extLst>
  </p:cSld>
  <p:clrMapOvr>
    <a:masterClrMapping/>
  </p:clrMapOvr>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2"/>
          <p:cNvSpPr>
            <a:spLocks noGrp="1" noChangeArrowheads="1"/>
          </p:cNvSpPr>
          <p:nvPr>
            <p:ph type="title"/>
          </p:nvPr>
        </p:nvSpPr>
        <p:spPr>
          <a:xfrm>
            <a:off x="457200" y="152400"/>
            <a:ext cx="6934200" cy="1371600"/>
          </a:xfrm>
        </p:spPr>
        <p:txBody>
          <a:bodyPr/>
          <a:lstStyle/>
          <a:p>
            <a:pPr>
              <a:defRPr/>
            </a:pPr>
            <a:r>
              <a:rPr lang="en-US" altLang="fr-FR"/>
              <a:t>Example: Vending Machine</a:t>
            </a:r>
          </a:p>
        </p:txBody>
      </p:sp>
      <p:sp>
        <p:nvSpPr>
          <p:cNvPr id="24579" name="Rectangle 3"/>
          <p:cNvSpPr>
            <a:spLocks noGrp="1" noChangeArrowheads="1"/>
          </p:cNvSpPr>
          <p:nvPr>
            <p:ph idx="1"/>
          </p:nvPr>
        </p:nvSpPr>
        <p:spPr/>
        <p:txBody>
          <a:bodyPr/>
          <a:lstStyle/>
          <a:p>
            <a:r>
              <a:rPr lang="en-US" altLang="fr-FR" smtClean="0"/>
              <a:t>The machine dispenses two kinds of snack bars – 20c and 15c</a:t>
            </a:r>
          </a:p>
          <a:p>
            <a:endParaRPr lang="en-US" altLang="fr-FR" smtClean="0"/>
          </a:p>
          <a:p>
            <a:r>
              <a:rPr lang="en-US" altLang="fr-FR" smtClean="0"/>
              <a:t>Only two types of coins can be used </a:t>
            </a:r>
          </a:p>
          <a:p>
            <a:pPr lvl="1"/>
            <a:r>
              <a:rPr lang="en-US" altLang="fr-FR" smtClean="0"/>
              <a:t>10c coins and 5c coins (ah the old days!!)</a:t>
            </a:r>
          </a:p>
          <a:p>
            <a:pPr lvl="1"/>
            <a:endParaRPr lang="en-US" altLang="fr-FR" smtClean="0"/>
          </a:p>
          <a:p>
            <a:r>
              <a:rPr lang="en-US" altLang="fr-FR" smtClean="0"/>
              <a:t>The machine does not return any change</a:t>
            </a:r>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
        <p:nvSpPr>
          <p:cNvPr id="2" name="Slide Number Placeholder 1"/>
          <p:cNvSpPr>
            <a:spLocks noGrp="1"/>
          </p:cNvSpPr>
          <p:nvPr>
            <p:ph type="sldNum" sz="quarter" idx="11"/>
          </p:nvPr>
        </p:nvSpPr>
        <p:spPr/>
        <p:txBody>
          <a:bodyPr/>
          <a:lstStyle/>
          <a:p>
            <a:pPr>
              <a:defRPr/>
            </a:pPr>
            <a:fld id="{3A66CBF6-EF7C-42CC-BF06-B463F0C67EEB}" type="slidenum">
              <a:rPr lang="fr-CA" smtClean="0"/>
              <a:pPr>
                <a:defRPr/>
              </a:pPr>
              <a:t>162</a:t>
            </a:fld>
            <a:endParaRPr lang="fr-CA"/>
          </a:p>
        </p:txBody>
      </p:sp>
      <p:pic>
        <p:nvPicPr>
          <p:cNvPr id="24582" name="Picture 2" descr="http://www.autotoys.com/pics/NVM550.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867400" y="3068638"/>
            <a:ext cx="2381250" cy="2381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72690603"/>
      </p:ext>
    </p:extLst>
  </p:cSld>
  <p:clrMapOvr>
    <a:masterClrMapping/>
  </p:clrMapOvr>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normAutofit fontScale="90000"/>
          </a:bodyPr>
          <a:lstStyle/>
          <a:p>
            <a:pPr>
              <a:defRPr/>
            </a:pPr>
            <a:r>
              <a:rPr lang="en-US" altLang="fr-FR" dirty="0" smtClean="0"/>
              <a:t>Example: Vending Machine (UML State Machine)</a:t>
            </a:r>
            <a:endParaRPr lang="fr-CA" dirty="0"/>
          </a:p>
        </p:txBody>
      </p:sp>
      <p:sp>
        <p:nvSpPr>
          <p:cNvPr id="4" name="Footer Placeholder 3"/>
          <p:cNvSpPr>
            <a:spLocks noGrp="1"/>
          </p:cNvSpPr>
          <p:nvPr>
            <p:ph type="ftr" sz="quarter" idx="10"/>
          </p:nvPr>
        </p:nvSpPr>
        <p:spPr/>
        <p:txBody>
          <a:bodyPr/>
          <a:lstStyle/>
          <a:p>
            <a:pPr>
              <a:defRPr/>
            </a:pPr>
            <a:r>
              <a:rPr lang="en-US"/>
              <a:t>SEG2106 – Winter 2014 – Hussein Al Osman</a:t>
            </a:r>
            <a:endParaRPr lang="en-US" dirty="0"/>
          </a:p>
        </p:txBody>
      </p:sp>
      <p:sp>
        <p:nvSpPr>
          <p:cNvPr id="5" name="Slide Number Placeholder 4"/>
          <p:cNvSpPr>
            <a:spLocks noGrp="1"/>
          </p:cNvSpPr>
          <p:nvPr>
            <p:ph type="sldNum" sz="quarter" idx="11"/>
          </p:nvPr>
        </p:nvSpPr>
        <p:spPr/>
        <p:txBody>
          <a:bodyPr/>
          <a:lstStyle/>
          <a:p>
            <a:pPr>
              <a:defRPr/>
            </a:pPr>
            <a:fld id="{F3F88CD5-525C-4935-A220-8F7C20E5344C}" type="slidenum">
              <a:rPr lang="fr-CA" smtClean="0"/>
              <a:pPr>
                <a:defRPr/>
              </a:pPr>
              <a:t>163</a:t>
            </a:fld>
            <a:endParaRPr lang="fr-CA"/>
          </a:p>
        </p:txBody>
      </p:sp>
      <p:sp>
        <p:nvSpPr>
          <p:cNvPr id="25605" name="Rectangle 3"/>
          <p:cNvSpPr>
            <a:spLocks noChangeArrowheads="1"/>
          </p:cNvSpPr>
          <p:nvPr/>
        </p:nvSpPr>
        <p:spPr bwMode="auto">
          <a:xfrm>
            <a:off x="1042988" y="3657600"/>
            <a:ext cx="914400" cy="685800"/>
          </a:xfrm>
          <a:prstGeom prst="roundRect">
            <a:avLst>
              <a:gd name="adj" fmla="val 16667"/>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fontAlgn="base" hangingPunct="1">
              <a:spcBef>
                <a:spcPct val="0"/>
              </a:spcBef>
              <a:spcAft>
                <a:spcPct val="0"/>
              </a:spcAft>
              <a:buFontTx/>
              <a:buNone/>
            </a:pPr>
            <a:r>
              <a:rPr lang="en-US" altLang="fr-FR" sz="1800" b="0">
                <a:solidFill>
                  <a:srgbClr val="000000"/>
                </a:solidFill>
                <a:cs typeface="Arial" pitchFamily="34" charset="0"/>
              </a:rPr>
              <a:t>0 cent</a:t>
            </a:r>
          </a:p>
          <a:p>
            <a:pPr algn="ctr" eaLnBrk="1" fontAlgn="base" hangingPunct="1">
              <a:spcBef>
                <a:spcPct val="0"/>
              </a:spcBef>
              <a:spcAft>
                <a:spcPct val="0"/>
              </a:spcAft>
              <a:buFontTx/>
              <a:buNone/>
            </a:pPr>
            <a:r>
              <a:rPr lang="en-US" altLang="fr-FR" sz="1800" b="0">
                <a:solidFill>
                  <a:srgbClr val="000000"/>
                </a:solidFill>
                <a:cs typeface="Arial" pitchFamily="34" charset="0"/>
              </a:rPr>
              <a:t>inserted</a:t>
            </a:r>
          </a:p>
        </p:txBody>
      </p:sp>
      <p:sp>
        <p:nvSpPr>
          <p:cNvPr id="25606" name="Rectangle 4"/>
          <p:cNvSpPr>
            <a:spLocks noChangeArrowheads="1"/>
          </p:cNvSpPr>
          <p:nvPr/>
        </p:nvSpPr>
        <p:spPr bwMode="auto">
          <a:xfrm>
            <a:off x="3100388" y="2514600"/>
            <a:ext cx="914400" cy="685800"/>
          </a:xfrm>
          <a:prstGeom prst="roundRect">
            <a:avLst>
              <a:gd name="adj" fmla="val 16667"/>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fontAlgn="base" hangingPunct="1">
              <a:spcBef>
                <a:spcPct val="0"/>
              </a:spcBef>
              <a:spcAft>
                <a:spcPct val="0"/>
              </a:spcAft>
              <a:buFontTx/>
              <a:buNone/>
            </a:pPr>
            <a:r>
              <a:rPr lang="en-US" altLang="fr-FR" sz="1800" b="0">
                <a:solidFill>
                  <a:srgbClr val="000000"/>
                </a:solidFill>
                <a:cs typeface="Arial" pitchFamily="34" charset="0"/>
              </a:rPr>
              <a:t>5 cents</a:t>
            </a:r>
          </a:p>
          <a:p>
            <a:pPr algn="ctr" eaLnBrk="1" fontAlgn="base" hangingPunct="1">
              <a:spcBef>
                <a:spcPct val="0"/>
              </a:spcBef>
              <a:spcAft>
                <a:spcPct val="0"/>
              </a:spcAft>
              <a:buFontTx/>
              <a:buNone/>
            </a:pPr>
            <a:r>
              <a:rPr lang="en-US" altLang="fr-FR" sz="1800" b="0">
                <a:solidFill>
                  <a:srgbClr val="000000"/>
                </a:solidFill>
                <a:cs typeface="Arial" pitchFamily="34" charset="0"/>
              </a:rPr>
              <a:t>inserted</a:t>
            </a:r>
          </a:p>
        </p:txBody>
      </p:sp>
      <p:sp>
        <p:nvSpPr>
          <p:cNvPr id="25607" name="Rectangle 5"/>
          <p:cNvSpPr>
            <a:spLocks noChangeArrowheads="1"/>
          </p:cNvSpPr>
          <p:nvPr/>
        </p:nvSpPr>
        <p:spPr bwMode="auto">
          <a:xfrm>
            <a:off x="3100388" y="4876800"/>
            <a:ext cx="914400" cy="685800"/>
          </a:xfrm>
          <a:prstGeom prst="roundRect">
            <a:avLst>
              <a:gd name="adj" fmla="val 16667"/>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fontAlgn="base" hangingPunct="1">
              <a:spcBef>
                <a:spcPct val="0"/>
              </a:spcBef>
              <a:spcAft>
                <a:spcPct val="0"/>
              </a:spcAft>
              <a:buFontTx/>
              <a:buNone/>
            </a:pPr>
            <a:r>
              <a:rPr lang="en-US" altLang="fr-FR" sz="1800" b="0">
                <a:solidFill>
                  <a:srgbClr val="000000"/>
                </a:solidFill>
                <a:cs typeface="Arial" pitchFamily="34" charset="0"/>
              </a:rPr>
              <a:t>10 cents</a:t>
            </a:r>
          </a:p>
          <a:p>
            <a:pPr algn="ctr" eaLnBrk="1" fontAlgn="base" hangingPunct="1">
              <a:spcBef>
                <a:spcPct val="0"/>
              </a:spcBef>
              <a:spcAft>
                <a:spcPct val="0"/>
              </a:spcAft>
              <a:buFontTx/>
              <a:buNone/>
            </a:pPr>
            <a:r>
              <a:rPr lang="en-US" altLang="fr-FR" sz="1800" b="0">
                <a:solidFill>
                  <a:srgbClr val="000000"/>
                </a:solidFill>
                <a:cs typeface="Arial" pitchFamily="34" charset="0"/>
              </a:rPr>
              <a:t>inserted</a:t>
            </a:r>
          </a:p>
        </p:txBody>
      </p:sp>
      <p:sp>
        <p:nvSpPr>
          <p:cNvPr id="25608" name="Line 6"/>
          <p:cNvSpPr>
            <a:spLocks noChangeShapeType="1"/>
          </p:cNvSpPr>
          <p:nvPr/>
        </p:nvSpPr>
        <p:spPr bwMode="auto">
          <a:xfrm flipV="1">
            <a:off x="1957388" y="2971800"/>
            <a:ext cx="1143000" cy="838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25609" name="Line 7"/>
          <p:cNvSpPr>
            <a:spLocks noChangeShapeType="1"/>
          </p:cNvSpPr>
          <p:nvPr/>
        </p:nvSpPr>
        <p:spPr bwMode="auto">
          <a:xfrm>
            <a:off x="1957388" y="4191000"/>
            <a:ext cx="1143000" cy="1066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25610" name="Rectangle 8"/>
          <p:cNvSpPr>
            <a:spLocks noChangeArrowheads="1"/>
          </p:cNvSpPr>
          <p:nvPr/>
        </p:nvSpPr>
        <p:spPr bwMode="auto">
          <a:xfrm>
            <a:off x="6986588" y="2438400"/>
            <a:ext cx="914400" cy="685800"/>
          </a:xfrm>
          <a:prstGeom prst="roundRect">
            <a:avLst>
              <a:gd name="adj" fmla="val 16667"/>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fontAlgn="base" hangingPunct="1">
              <a:spcBef>
                <a:spcPct val="0"/>
              </a:spcBef>
              <a:spcAft>
                <a:spcPct val="0"/>
              </a:spcAft>
              <a:buFontTx/>
              <a:buNone/>
            </a:pPr>
            <a:r>
              <a:rPr lang="en-US" altLang="fr-FR" sz="1800" b="0">
                <a:solidFill>
                  <a:srgbClr val="000000"/>
                </a:solidFill>
                <a:cs typeface="Arial" pitchFamily="34" charset="0"/>
              </a:rPr>
              <a:t>15 cents</a:t>
            </a:r>
          </a:p>
          <a:p>
            <a:pPr algn="ctr" eaLnBrk="1" fontAlgn="base" hangingPunct="1">
              <a:spcBef>
                <a:spcPct val="0"/>
              </a:spcBef>
              <a:spcAft>
                <a:spcPct val="0"/>
              </a:spcAft>
              <a:buFontTx/>
              <a:buNone/>
            </a:pPr>
            <a:r>
              <a:rPr lang="en-US" altLang="fr-FR" sz="1800" b="0">
                <a:solidFill>
                  <a:srgbClr val="000000"/>
                </a:solidFill>
                <a:cs typeface="Arial" pitchFamily="34" charset="0"/>
              </a:rPr>
              <a:t>inserted</a:t>
            </a:r>
          </a:p>
        </p:txBody>
      </p:sp>
      <p:sp>
        <p:nvSpPr>
          <p:cNvPr id="25611" name="Rectangle 9"/>
          <p:cNvSpPr>
            <a:spLocks noChangeArrowheads="1"/>
          </p:cNvSpPr>
          <p:nvPr/>
        </p:nvSpPr>
        <p:spPr bwMode="auto">
          <a:xfrm>
            <a:off x="6986588" y="4800600"/>
            <a:ext cx="914400" cy="685800"/>
          </a:xfrm>
          <a:prstGeom prst="roundRect">
            <a:avLst>
              <a:gd name="adj" fmla="val 16667"/>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fontAlgn="base" hangingPunct="1">
              <a:spcBef>
                <a:spcPct val="0"/>
              </a:spcBef>
              <a:spcAft>
                <a:spcPct val="0"/>
              </a:spcAft>
              <a:buFontTx/>
              <a:buNone/>
            </a:pPr>
            <a:r>
              <a:rPr lang="en-US" altLang="fr-FR" sz="1800" b="0">
                <a:solidFill>
                  <a:srgbClr val="000000"/>
                </a:solidFill>
                <a:cs typeface="Arial" pitchFamily="34" charset="0"/>
              </a:rPr>
              <a:t>20 cents</a:t>
            </a:r>
          </a:p>
          <a:p>
            <a:pPr algn="ctr" eaLnBrk="1" fontAlgn="base" hangingPunct="1">
              <a:spcBef>
                <a:spcPct val="0"/>
              </a:spcBef>
              <a:spcAft>
                <a:spcPct val="0"/>
              </a:spcAft>
              <a:buFontTx/>
              <a:buNone/>
            </a:pPr>
            <a:r>
              <a:rPr lang="en-US" altLang="fr-FR" sz="1800" b="0">
                <a:solidFill>
                  <a:srgbClr val="000000"/>
                </a:solidFill>
                <a:cs typeface="Arial" pitchFamily="34" charset="0"/>
              </a:rPr>
              <a:t>inserted</a:t>
            </a:r>
          </a:p>
        </p:txBody>
      </p:sp>
      <p:sp>
        <p:nvSpPr>
          <p:cNvPr id="25612" name="Line 10"/>
          <p:cNvSpPr>
            <a:spLocks noChangeShapeType="1"/>
          </p:cNvSpPr>
          <p:nvPr/>
        </p:nvSpPr>
        <p:spPr bwMode="auto">
          <a:xfrm>
            <a:off x="4014788" y="2819400"/>
            <a:ext cx="29718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25613" name="Line 11"/>
          <p:cNvSpPr>
            <a:spLocks noChangeShapeType="1"/>
          </p:cNvSpPr>
          <p:nvPr/>
        </p:nvSpPr>
        <p:spPr bwMode="auto">
          <a:xfrm>
            <a:off x="4014788" y="5181600"/>
            <a:ext cx="29718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25614" name="Text Box 12"/>
          <p:cNvSpPr txBox="1">
            <a:spLocks noChangeArrowheads="1"/>
          </p:cNvSpPr>
          <p:nvPr/>
        </p:nvSpPr>
        <p:spPr bwMode="auto">
          <a:xfrm rot="-2233195">
            <a:off x="1881188" y="3048000"/>
            <a:ext cx="1193800" cy="36671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Deposit 5c</a:t>
            </a:r>
          </a:p>
        </p:txBody>
      </p:sp>
      <p:sp>
        <p:nvSpPr>
          <p:cNvPr id="25615" name="Text Box 13"/>
          <p:cNvSpPr txBox="1">
            <a:spLocks noChangeArrowheads="1"/>
          </p:cNvSpPr>
          <p:nvPr/>
        </p:nvSpPr>
        <p:spPr bwMode="auto">
          <a:xfrm rot="2530327">
            <a:off x="1881188" y="4343400"/>
            <a:ext cx="1308100" cy="36671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Deposit 10c</a:t>
            </a:r>
          </a:p>
        </p:txBody>
      </p:sp>
      <p:sp>
        <p:nvSpPr>
          <p:cNvPr id="25616" name="Text Box 15"/>
          <p:cNvSpPr txBox="1">
            <a:spLocks noChangeArrowheads="1"/>
          </p:cNvSpPr>
          <p:nvPr/>
        </p:nvSpPr>
        <p:spPr bwMode="auto">
          <a:xfrm>
            <a:off x="4776788" y="2514600"/>
            <a:ext cx="1308100" cy="36671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Deposit 10c</a:t>
            </a:r>
          </a:p>
        </p:txBody>
      </p:sp>
      <p:sp>
        <p:nvSpPr>
          <p:cNvPr id="25617" name="Text Box 16"/>
          <p:cNvSpPr txBox="1">
            <a:spLocks noChangeArrowheads="1"/>
          </p:cNvSpPr>
          <p:nvPr/>
        </p:nvSpPr>
        <p:spPr bwMode="auto">
          <a:xfrm>
            <a:off x="4929188" y="4876800"/>
            <a:ext cx="1308100" cy="36671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Deposit 10c</a:t>
            </a:r>
          </a:p>
        </p:txBody>
      </p:sp>
      <p:sp>
        <p:nvSpPr>
          <p:cNvPr id="25618" name="Line 17"/>
          <p:cNvSpPr>
            <a:spLocks noChangeShapeType="1"/>
          </p:cNvSpPr>
          <p:nvPr/>
        </p:nvSpPr>
        <p:spPr bwMode="auto">
          <a:xfrm>
            <a:off x="3786188" y="3200400"/>
            <a:ext cx="0" cy="1676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25619" name="Text Box 18"/>
          <p:cNvSpPr txBox="1">
            <a:spLocks noChangeArrowheads="1"/>
          </p:cNvSpPr>
          <p:nvPr/>
        </p:nvSpPr>
        <p:spPr bwMode="auto">
          <a:xfrm rot="5372367">
            <a:off x="3374232" y="3842543"/>
            <a:ext cx="11938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Deposit 5c</a:t>
            </a:r>
          </a:p>
        </p:txBody>
      </p:sp>
      <p:sp>
        <p:nvSpPr>
          <p:cNvPr id="25620" name="Line 20"/>
          <p:cNvSpPr>
            <a:spLocks noChangeShapeType="1"/>
          </p:cNvSpPr>
          <p:nvPr/>
        </p:nvSpPr>
        <p:spPr bwMode="auto">
          <a:xfrm flipV="1">
            <a:off x="4014788" y="3048000"/>
            <a:ext cx="2971800" cy="1905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25621" name="Text Box 21"/>
          <p:cNvSpPr txBox="1">
            <a:spLocks noChangeArrowheads="1"/>
          </p:cNvSpPr>
          <p:nvPr/>
        </p:nvSpPr>
        <p:spPr bwMode="auto">
          <a:xfrm rot="-1924162">
            <a:off x="4929188" y="3581400"/>
            <a:ext cx="11938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Deposit 5c</a:t>
            </a:r>
          </a:p>
        </p:txBody>
      </p:sp>
      <p:sp>
        <p:nvSpPr>
          <p:cNvPr id="25622" name="Line 22"/>
          <p:cNvSpPr>
            <a:spLocks noChangeShapeType="1"/>
          </p:cNvSpPr>
          <p:nvPr/>
        </p:nvSpPr>
        <p:spPr bwMode="auto">
          <a:xfrm>
            <a:off x="7519988" y="3124200"/>
            <a:ext cx="0" cy="1676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25623" name="Text Box 23"/>
          <p:cNvSpPr txBox="1">
            <a:spLocks noChangeArrowheads="1"/>
          </p:cNvSpPr>
          <p:nvPr/>
        </p:nvSpPr>
        <p:spPr bwMode="auto">
          <a:xfrm rot="5363981">
            <a:off x="7108032" y="3766343"/>
            <a:ext cx="11938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Deposit 5c</a:t>
            </a:r>
          </a:p>
        </p:txBody>
      </p:sp>
      <p:sp>
        <p:nvSpPr>
          <p:cNvPr id="25624" name="Line 27"/>
          <p:cNvSpPr>
            <a:spLocks noChangeShapeType="1"/>
          </p:cNvSpPr>
          <p:nvPr/>
        </p:nvSpPr>
        <p:spPr bwMode="auto">
          <a:xfrm>
            <a:off x="7519988" y="5486400"/>
            <a:ext cx="0" cy="609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25625" name="Line 28"/>
          <p:cNvSpPr>
            <a:spLocks noChangeShapeType="1"/>
          </p:cNvSpPr>
          <p:nvPr/>
        </p:nvSpPr>
        <p:spPr bwMode="auto">
          <a:xfrm flipH="1">
            <a:off x="1500188" y="6096000"/>
            <a:ext cx="60198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25626" name="Line 29"/>
          <p:cNvSpPr>
            <a:spLocks noChangeShapeType="1"/>
          </p:cNvSpPr>
          <p:nvPr/>
        </p:nvSpPr>
        <p:spPr bwMode="auto">
          <a:xfrm flipV="1">
            <a:off x="1500188" y="4343400"/>
            <a:ext cx="0" cy="1752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25627" name="Text Box 30"/>
          <p:cNvSpPr txBox="1">
            <a:spLocks noChangeArrowheads="1"/>
          </p:cNvSpPr>
          <p:nvPr/>
        </p:nvSpPr>
        <p:spPr bwMode="auto">
          <a:xfrm>
            <a:off x="3922713" y="5753100"/>
            <a:ext cx="20828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Take 20c snack bar</a:t>
            </a:r>
          </a:p>
        </p:txBody>
      </p:sp>
      <p:sp>
        <p:nvSpPr>
          <p:cNvPr id="25628" name="Line 32"/>
          <p:cNvSpPr>
            <a:spLocks noChangeShapeType="1"/>
          </p:cNvSpPr>
          <p:nvPr/>
        </p:nvSpPr>
        <p:spPr bwMode="auto">
          <a:xfrm flipV="1">
            <a:off x="7519988" y="1981200"/>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25629" name="Line 33"/>
          <p:cNvSpPr>
            <a:spLocks noChangeShapeType="1"/>
          </p:cNvSpPr>
          <p:nvPr/>
        </p:nvSpPr>
        <p:spPr bwMode="auto">
          <a:xfrm flipH="1">
            <a:off x="1500188" y="1981200"/>
            <a:ext cx="60198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25630" name="Line 34"/>
          <p:cNvSpPr>
            <a:spLocks noChangeShapeType="1"/>
          </p:cNvSpPr>
          <p:nvPr/>
        </p:nvSpPr>
        <p:spPr bwMode="auto">
          <a:xfrm>
            <a:off x="1500188" y="1981200"/>
            <a:ext cx="0" cy="1676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25631" name="Text Box 35"/>
          <p:cNvSpPr txBox="1">
            <a:spLocks noChangeArrowheads="1"/>
          </p:cNvSpPr>
          <p:nvPr/>
        </p:nvSpPr>
        <p:spPr bwMode="auto">
          <a:xfrm>
            <a:off x="4014788" y="1676400"/>
            <a:ext cx="20828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Take 15c snack bar</a:t>
            </a:r>
          </a:p>
        </p:txBody>
      </p:sp>
      <p:sp>
        <p:nvSpPr>
          <p:cNvPr id="34" name="Oval 33"/>
          <p:cNvSpPr/>
          <p:nvPr/>
        </p:nvSpPr>
        <p:spPr>
          <a:xfrm>
            <a:off x="177800" y="3846513"/>
            <a:ext cx="360363" cy="307975"/>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cxnSp>
        <p:nvCxnSpPr>
          <p:cNvPr id="25633" name="Straight Arrow Connector 35"/>
          <p:cNvCxnSpPr>
            <a:cxnSpLocks noChangeShapeType="1"/>
            <a:stCxn id="34" idx="6"/>
            <a:endCxn id="25605" idx="1"/>
          </p:cNvCxnSpPr>
          <p:nvPr/>
        </p:nvCxnSpPr>
        <p:spPr bwMode="auto">
          <a:xfrm>
            <a:off x="538163" y="4000500"/>
            <a:ext cx="504825" cy="0"/>
          </a:xfrm>
          <a:prstGeom prst="straightConnector1">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Tree>
    <p:extLst>
      <p:ext uri="{BB962C8B-B14F-4D97-AF65-F5344CB8AC3E}">
        <p14:creationId xmlns:p14="http://schemas.microsoft.com/office/powerpoint/2010/main" val="3813394449"/>
      </p:ext>
    </p:extLst>
  </p:cSld>
  <p:clrMapOvr>
    <a:masterClrMapping/>
  </p:clrMapOvr>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US" altLang="fr-FR" dirty="0" smtClean="0"/>
              <a:t>Example: Vending Machine (A Petri net)</a:t>
            </a:r>
            <a:endParaRPr lang="fr-CA" dirty="0"/>
          </a:p>
        </p:txBody>
      </p:sp>
      <p:sp>
        <p:nvSpPr>
          <p:cNvPr id="4" name="Footer Placeholder 3"/>
          <p:cNvSpPr>
            <a:spLocks noGrp="1"/>
          </p:cNvSpPr>
          <p:nvPr>
            <p:ph type="ftr" sz="quarter" idx="10"/>
          </p:nvPr>
        </p:nvSpPr>
        <p:spPr/>
        <p:txBody>
          <a:bodyPr/>
          <a:lstStyle/>
          <a:p>
            <a:pPr>
              <a:defRPr/>
            </a:pPr>
            <a:r>
              <a:rPr lang="en-US"/>
              <a:t>SEG2106 – Winter 2014 – Hussein Al Osman</a:t>
            </a:r>
            <a:endParaRPr lang="en-US" dirty="0"/>
          </a:p>
        </p:txBody>
      </p:sp>
      <p:sp>
        <p:nvSpPr>
          <p:cNvPr id="5" name="Slide Number Placeholder 4"/>
          <p:cNvSpPr>
            <a:spLocks noGrp="1"/>
          </p:cNvSpPr>
          <p:nvPr>
            <p:ph type="sldNum" sz="quarter" idx="11"/>
          </p:nvPr>
        </p:nvSpPr>
        <p:spPr/>
        <p:txBody>
          <a:bodyPr/>
          <a:lstStyle/>
          <a:p>
            <a:pPr>
              <a:defRPr/>
            </a:pPr>
            <a:fld id="{D382EF46-DB14-422B-9232-FFF78B9CFA73}" type="slidenum">
              <a:rPr lang="fr-CA" smtClean="0"/>
              <a:pPr>
                <a:defRPr/>
              </a:pPr>
              <a:t>164</a:t>
            </a:fld>
            <a:endParaRPr lang="fr-CA"/>
          </a:p>
        </p:txBody>
      </p:sp>
      <p:grpSp>
        <p:nvGrpSpPr>
          <p:cNvPr id="26629" name="Group 80"/>
          <p:cNvGrpSpPr>
            <a:grpSpLocks/>
          </p:cNvGrpSpPr>
          <p:nvPr/>
        </p:nvGrpSpPr>
        <p:grpSpPr bwMode="auto">
          <a:xfrm>
            <a:off x="1066800" y="1752600"/>
            <a:ext cx="7083425" cy="4419600"/>
            <a:chOff x="672" y="1104"/>
            <a:chExt cx="4462" cy="2784"/>
          </a:xfrm>
        </p:grpSpPr>
        <p:grpSp>
          <p:nvGrpSpPr>
            <p:cNvPr id="26630" name="Group 3"/>
            <p:cNvGrpSpPr>
              <a:grpSpLocks/>
            </p:cNvGrpSpPr>
            <p:nvPr/>
          </p:nvGrpSpPr>
          <p:grpSpPr bwMode="auto">
            <a:xfrm>
              <a:off x="672" y="1104"/>
              <a:ext cx="4462" cy="2784"/>
              <a:chOff x="662" y="1104"/>
              <a:chExt cx="4462" cy="2784"/>
            </a:xfrm>
          </p:grpSpPr>
          <p:sp>
            <p:nvSpPr>
              <p:cNvPr id="26632" name="Line 4"/>
              <p:cNvSpPr>
                <a:spLocks noChangeShapeType="1"/>
              </p:cNvSpPr>
              <p:nvPr/>
            </p:nvSpPr>
            <p:spPr bwMode="auto">
              <a:xfrm flipH="1">
                <a:off x="1056" y="1200"/>
                <a:ext cx="1104"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26633" name="Text Box 5"/>
              <p:cNvSpPr txBox="1">
                <a:spLocks noChangeArrowheads="1"/>
              </p:cNvSpPr>
              <p:nvPr/>
            </p:nvSpPr>
            <p:spPr bwMode="auto">
              <a:xfrm>
                <a:off x="2064" y="1584"/>
                <a:ext cx="26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b="0">
                    <a:solidFill>
                      <a:srgbClr val="000000"/>
                    </a:solidFill>
                    <a:cs typeface="Arial" pitchFamily="34" charset="0"/>
                  </a:rPr>
                  <a:t>5c</a:t>
                </a:r>
                <a:endParaRPr lang="en-US" altLang="fr-FR" sz="2400" b="0">
                  <a:solidFill>
                    <a:srgbClr val="000000"/>
                  </a:solidFill>
                  <a:cs typeface="Arial" pitchFamily="34" charset="0"/>
                </a:endParaRPr>
              </a:p>
            </p:txBody>
          </p:sp>
          <p:grpSp>
            <p:nvGrpSpPr>
              <p:cNvPr id="26634" name="Group 6"/>
              <p:cNvGrpSpPr>
                <a:grpSpLocks/>
              </p:cNvGrpSpPr>
              <p:nvPr/>
            </p:nvGrpSpPr>
            <p:grpSpPr bwMode="auto">
              <a:xfrm>
                <a:off x="662" y="1104"/>
                <a:ext cx="4462" cy="2784"/>
                <a:chOff x="662" y="1104"/>
                <a:chExt cx="4462" cy="2784"/>
              </a:xfrm>
            </p:grpSpPr>
            <p:sp>
              <p:nvSpPr>
                <p:cNvPr id="26635" name="Oval 7"/>
                <p:cNvSpPr>
                  <a:spLocks noChangeArrowheads="1"/>
                </p:cNvSpPr>
                <p:nvPr/>
              </p:nvSpPr>
              <p:spPr bwMode="auto">
                <a:xfrm>
                  <a:off x="912" y="2448"/>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26636" name="Rectangle 8"/>
                <p:cNvSpPr>
                  <a:spLocks noChangeArrowheads="1"/>
                </p:cNvSpPr>
                <p:nvPr/>
              </p:nvSpPr>
              <p:spPr bwMode="auto">
                <a:xfrm>
                  <a:off x="1536" y="2832"/>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26637" name="Line 9"/>
                <p:cNvSpPr>
                  <a:spLocks noChangeShapeType="1"/>
                </p:cNvSpPr>
                <p:nvPr/>
              </p:nvSpPr>
              <p:spPr bwMode="auto">
                <a:xfrm flipV="1">
                  <a:off x="1152" y="2112"/>
                  <a:ext cx="384" cy="38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26638" name="Line 10"/>
                <p:cNvSpPr>
                  <a:spLocks noChangeShapeType="1"/>
                </p:cNvSpPr>
                <p:nvPr/>
              </p:nvSpPr>
              <p:spPr bwMode="auto">
                <a:xfrm>
                  <a:off x="1152" y="2640"/>
                  <a:ext cx="384" cy="28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26639" name="Oval 11"/>
                <p:cNvSpPr>
                  <a:spLocks noChangeArrowheads="1"/>
                </p:cNvSpPr>
                <p:nvPr/>
              </p:nvSpPr>
              <p:spPr bwMode="auto">
                <a:xfrm>
                  <a:off x="2256" y="1728"/>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26640" name="Oval 12"/>
                <p:cNvSpPr>
                  <a:spLocks noChangeArrowheads="1"/>
                </p:cNvSpPr>
                <p:nvPr/>
              </p:nvSpPr>
              <p:spPr bwMode="auto">
                <a:xfrm>
                  <a:off x="2256" y="3024"/>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26641" name="Rectangle 13"/>
                <p:cNvSpPr>
                  <a:spLocks noChangeArrowheads="1"/>
                </p:cNvSpPr>
                <p:nvPr/>
              </p:nvSpPr>
              <p:spPr bwMode="auto">
                <a:xfrm>
                  <a:off x="1536" y="2016"/>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26642" name="Rectangle 14"/>
                <p:cNvSpPr>
                  <a:spLocks noChangeArrowheads="1"/>
                </p:cNvSpPr>
                <p:nvPr/>
              </p:nvSpPr>
              <p:spPr bwMode="auto">
                <a:xfrm>
                  <a:off x="3264" y="1536"/>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26643" name="Rectangle 15"/>
                <p:cNvSpPr>
                  <a:spLocks noChangeArrowheads="1"/>
                </p:cNvSpPr>
                <p:nvPr/>
              </p:nvSpPr>
              <p:spPr bwMode="auto">
                <a:xfrm>
                  <a:off x="3264" y="3168"/>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26644" name="Rectangle 16"/>
                <p:cNvSpPr>
                  <a:spLocks noChangeArrowheads="1"/>
                </p:cNvSpPr>
                <p:nvPr/>
              </p:nvSpPr>
              <p:spPr bwMode="auto">
                <a:xfrm>
                  <a:off x="3264" y="2352"/>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26645" name="Oval 17"/>
                <p:cNvSpPr>
                  <a:spLocks noChangeArrowheads="1"/>
                </p:cNvSpPr>
                <p:nvPr/>
              </p:nvSpPr>
              <p:spPr bwMode="auto">
                <a:xfrm>
                  <a:off x="4320" y="3168"/>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26646" name="Oval 18"/>
                <p:cNvSpPr>
                  <a:spLocks noChangeArrowheads="1"/>
                </p:cNvSpPr>
                <p:nvPr/>
              </p:nvSpPr>
              <p:spPr bwMode="auto">
                <a:xfrm>
                  <a:off x="4272" y="1488"/>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26647" name="Line 19"/>
                <p:cNvSpPr>
                  <a:spLocks noChangeShapeType="1"/>
                </p:cNvSpPr>
                <p:nvPr/>
              </p:nvSpPr>
              <p:spPr bwMode="auto">
                <a:xfrm flipV="1">
                  <a:off x="1680" y="1872"/>
                  <a:ext cx="576" cy="24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26648" name="Line 20"/>
                <p:cNvSpPr>
                  <a:spLocks noChangeShapeType="1"/>
                </p:cNvSpPr>
                <p:nvPr/>
              </p:nvSpPr>
              <p:spPr bwMode="auto">
                <a:xfrm>
                  <a:off x="1680" y="2928"/>
                  <a:ext cx="576" cy="24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26649" name="Line 21"/>
                <p:cNvSpPr>
                  <a:spLocks noChangeShapeType="1"/>
                </p:cNvSpPr>
                <p:nvPr/>
              </p:nvSpPr>
              <p:spPr bwMode="auto">
                <a:xfrm flipV="1">
                  <a:off x="2496" y="1632"/>
                  <a:ext cx="768" cy="19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26650" name="Line 22"/>
                <p:cNvSpPr>
                  <a:spLocks noChangeShapeType="1"/>
                </p:cNvSpPr>
                <p:nvPr/>
              </p:nvSpPr>
              <p:spPr bwMode="auto">
                <a:xfrm flipV="1">
                  <a:off x="3408" y="1584"/>
                  <a:ext cx="864" cy="4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26651" name="Rectangle 23"/>
                <p:cNvSpPr>
                  <a:spLocks noChangeArrowheads="1"/>
                </p:cNvSpPr>
                <p:nvPr/>
              </p:nvSpPr>
              <p:spPr bwMode="auto">
                <a:xfrm>
                  <a:off x="2352" y="2352"/>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26652" name="Line 24"/>
                <p:cNvSpPr>
                  <a:spLocks noChangeShapeType="1"/>
                </p:cNvSpPr>
                <p:nvPr/>
              </p:nvSpPr>
              <p:spPr bwMode="auto">
                <a:xfrm>
                  <a:off x="2400" y="1968"/>
                  <a:ext cx="0" cy="38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26653" name="Line 25"/>
                <p:cNvSpPr>
                  <a:spLocks noChangeShapeType="1"/>
                </p:cNvSpPr>
                <p:nvPr/>
              </p:nvSpPr>
              <p:spPr bwMode="auto">
                <a:xfrm>
                  <a:off x="2400" y="2544"/>
                  <a:ext cx="0" cy="48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26654" name="Line 26"/>
                <p:cNvSpPr>
                  <a:spLocks noChangeShapeType="1"/>
                </p:cNvSpPr>
                <p:nvPr/>
              </p:nvSpPr>
              <p:spPr bwMode="auto">
                <a:xfrm flipV="1">
                  <a:off x="2496" y="2448"/>
                  <a:ext cx="768" cy="62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26655" name="Line 27"/>
                <p:cNvSpPr>
                  <a:spLocks noChangeShapeType="1"/>
                </p:cNvSpPr>
                <p:nvPr/>
              </p:nvSpPr>
              <p:spPr bwMode="auto">
                <a:xfrm flipV="1">
                  <a:off x="3408" y="1728"/>
                  <a:ext cx="912" cy="72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26656" name="Line 28"/>
                <p:cNvSpPr>
                  <a:spLocks noChangeShapeType="1"/>
                </p:cNvSpPr>
                <p:nvPr/>
              </p:nvSpPr>
              <p:spPr bwMode="auto">
                <a:xfrm>
                  <a:off x="2496" y="3168"/>
                  <a:ext cx="768" cy="9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26657" name="Line 29"/>
                <p:cNvSpPr>
                  <a:spLocks noChangeShapeType="1"/>
                </p:cNvSpPr>
                <p:nvPr/>
              </p:nvSpPr>
              <p:spPr bwMode="auto">
                <a:xfrm>
                  <a:off x="3408" y="3264"/>
                  <a:ext cx="912"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26658" name="Rectangle 30"/>
                <p:cNvSpPr>
                  <a:spLocks noChangeArrowheads="1"/>
                </p:cNvSpPr>
                <p:nvPr/>
              </p:nvSpPr>
              <p:spPr bwMode="auto">
                <a:xfrm>
                  <a:off x="4416" y="2352"/>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26659" name="Line 31"/>
                <p:cNvSpPr>
                  <a:spLocks noChangeShapeType="1"/>
                </p:cNvSpPr>
                <p:nvPr/>
              </p:nvSpPr>
              <p:spPr bwMode="auto">
                <a:xfrm>
                  <a:off x="4416" y="1728"/>
                  <a:ext cx="96" cy="62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26660" name="Line 32"/>
                <p:cNvSpPr>
                  <a:spLocks noChangeShapeType="1"/>
                </p:cNvSpPr>
                <p:nvPr/>
              </p:nvSpPr>
              <p:spPr bwMode="auto">
                <a:xfrm flipH="1">
                  <a:off x="4464" y="2544"/>
                  <a:ext cx="48" cy="62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26661" name="Rectangle 33"/>
                <p:cNvSpPr>
                  <a:spLocks noChangeArrowheads="1"/>
                </p:cNvSpPr>
                <p:nvPr/>
              </p:nvSpPr>
              <p:spPr bwMode="auto">
                <a:xfrm>
                  <a:off x="2208" y="3696"/>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26662" name="Rectangle 34"/>
                <p:cNvSpPr>
                  <a:spLocks noChangeArrowheads="1"/>
                </p:cNvSpPr>
                <p:nvPr/>
              </p:nvSpPr>
              <p:spPr bwMode="auto">
                <a:xfrm>
                  <a:off x="2160" y="1104"/>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26663" name="Line 35"/>
                <p:cNvSpPr>
                  <a:spLocks noChangeShapeType="1"/>
                </p:cNvSpPr>
                <p:nvPr/>
              </p:nvSpPr>
              <p:spPr bwMode="auto">
                <a:xfrm>
                  <a:off x="4464" y="3408"/>
                  <a:ext cx="0" cy="38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26664" name="Line 36"/>
                <p:cNvSpPr>
                  <a:spLocks noChangeShapeType="1"/>
                </p:cNvSpPr>
                <p:nvPr/>
              </p:nvSpPr>
              <p:spPr bwMode="auto">
                <a:xfrm flipH="1">
                  <a:off x="2352" y="3792"/>
                  <a:ext cx="2112"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26665" name="Line 37"/>
                <p:cNvSpPr>
                  <a:spLocks noChangeShapeType="1"/>
                </p:cNvSpPr>
                <p:nvPr/>
              </p:nvSpPr>
              <p:spPr bwMode="auto">
                <a:xfrm flipH="1">
                  <a:off x="1056" y="3792"/>
                  <a:ext cx="115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26666" name="Line 38"/>
                <p:cNvSpPr>
                  <a:spLocks noChangeShapeType="1"/>
                </p:cNvSpPr>
                <p:nvPr/>
              </p:nvSpPr>
              <p:spPr bwMode="auto">
                <a:xfrm flipV="1">
                  <a:off x="1056" y="2688"/>
                  <a:ext cx="0" cy="110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26667" name="Line 39"/>
                <p:cNvSpPr>
                  <a:spLocks noChangeShapeType="1"/>
                </p:cNvSpPr>
                <p:nvPr/>
              </p:nvSpPr>
              <p:spPr bwMode="auto">
                <a:xfrm flipV="1">
                  <a:off x="4416" y="1200"/>
                  <a:ext cx="0" cy="2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26668" name="Line 40"/>
                <p:cNvSpPr>
                  <a:spLocks noChangeShapeType="1"/>
                </p:cNvSpPr>
                <p:nvPr/>
              </p:nvSpPr>
              <p:spPr bwMode="auto">
                <a:xfrm flipH="1">
                  <a:off x="2304" y="1200"/>
                  <a:ext cx="2112"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26669" name="Line 41"/>
                <p:cNvSpPr>
                  <a:spLocks noChangeShapeType="1"/>
                </p:cNvSpPr>
                <p:nvPr/>
              </p:nvSpPr>
              <p:spPr bwMode="auto">
                <a:xfrm>
                  <a:off x="1056" y="1200"/>
                  <a:ext cx="0" cy="124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26670" name="Text Box 42"/>
                <p:cNvSpPr txBox="1">
                  <a:spLocks noChangeArrowheads="1"/>
                </p:cNvSpPr>
                <p:nvPr/>
              </p:nvSpPr>
              <p:spPr bwMode="auto">
                <a:xfrm>
                  <a:off x="1680" y="1248"/>
                  <a:ext cx="1114"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Take 15c bar</a:t>
                  </a:r>
                </a:p>
              </p:txBody>
            </p:sp>
            <p:sp>
              <p:nvSpPr>
                <p:cNvPr id="26671" name="Text Box 43"/>
                <p:cNvSpPr txBox="1">
                  <a:spLocks noChangeArrowheads="1"/>
                </p:cNvSpPr>
                <p:nvPr/>
              </p:nvSpPr>
              <p:spPr bwMode="auto">
                <a:xfrm>
                  <a:off x="1200" y="1776"/>
                  <a:ext cx="73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Deposit 5c</a:t>
                  </a:r>
                  <a:endParaRPr lang="en-US" altLang="fr-FR" sz="2400" b="0">
                    <a:solidFill>
                      <a:srgbClr val="000000"/>
                    </a:solidFill>
                    <a:cs typeface="Arial" pitchFamily="34" charset="0"/>
                  </a:endParaRPr>
                </a:p>
              </p:txBody>
            </p:sp>
            <p:sp>
              <p:nvSpPr>
                <p:cNvPr id="26672" name="Text Box 44"/>
                <p:cNvSpPr txBox="1">
                  <a:spLocks noChangeArrowheads="1"/>
                </p:cNvSpPr>
                <p:nvPr/>
              </p:nvSpPr>
              <p:spPr bwMode="auto">
                <a:xfrm>
                  <a:off x="662" y="2409"/>
                  <a:ext cx="26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b="0">
                      <a:solidFill>
                        <a:srgbClr val="000000"/>
                      </a:solidFill>
                      <a:cs typeface="Arial" pitchFamily="34" charset="0"/>
                    </a:rPr>
                    <a:t>0c</a:t>
                  </a:r>
                  <a:endParaRPr lang="en-US" altLang="fr-FR" sz="2400" b="0">
                    <a:solidFill>
                      <a:srgbClr val="000000"/>
                    </a:solidFill>
                    <a:cs typeface="Arial" pitchFamily="34" charset="0"/>
                  </a:endParaRPr>
                </a:p>
              </p:txBody>
            </p:sp>
            <p:sp>
              <p:nvSpPr>
                <p:cNvPr id="26673" name="Text Box 45"/>
                <p:cNvSpPr txBox="1">
                  <a:spLocks noChangeArrowheads="1"/>
                </p:cNvSpPr>
                <p:nvPr/>
              </p:nvSpPr>
              <p:spPr bwMode="auto">
                <a:xfrm>
                  <a:off x="1152" y="3024"/>
                  <a:ext cx="80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Deposit 10c</a:t>
                  </a:r>
                  <a:endParaRPr lang="en-US" altLang="fr-FR" sz="2400" b="0">
                    <a:solidFill>
                      <a:srgbClr val="000000"/>
                    </a:solidFill>
                    <a:cs typeface="Arial" pitchFamily="34" charset="0"/>
                  </a:endParaRPr>
                </a:p>
              </p:txBody>
            </p:sp>
            <p:sp>
              <p:nvSpPr>
                <p:cNvPr id="26674" name="Text Box 46"/>
                <p:cNvSpPr txBox="1">
                  <a:spLocks noChangeArrowheads="1"/>
                </p:cNvSpPr>
                <p:nvPr/>
              </p:nvSpPr>
              <p:spPr bwMode="auto">
                <a:xfrm>
                  <a:off x="1824" y="2256"/>
                  <a:ext cx="624"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Deposit</a:t>
                  </a:r>
                  <a:br>
                    <a:rPr lang="en-US" altLang="fr-FR" sz="1800" b="0">
                      <a:solidFill>
                        <a:srgbClr val="000000"/>
                      </a:solidFill>
                      <a:cs typeface="Arial" pitchFamily="34" charset="0"/>
                    </a:rPr>
                  </a:br>
                  <a:r>
                    <a:rPr lang="en-US" altLang="fr-FR" sz="1800" b="0">
                      <a:solidFill>
                        <a:srgbClr val="000000"/>
                      </a:solidFill>
                      <a:cs typeface="Arial" pitchFamily="34" charset="0"/>
                    </a:rPr>
                    <a:t>        5c</a:t>
                  </a:r>
                  <a:endParaRPr lang="en-US" altLang="fr-FR" sz="2400" b="0">
                    <a:solidFill>
                      <a:srgbClr val="000000"/>
                    </a:solidFill>
                    <a:cs typeface="Arial" pitchFamily="34" charset="0"/>
                  </a:endParaRPr>
                </a:p>
              </p:txBody>
            </p:sp>
            <p:sp>
              <p:nvSpPr>
                <p:cNvPr id="26675" name="Text Box 47"/>
                <p:cNvSpPr txBox="1">
                  <a:spLocks noChangeArrowheads="1"/>
                </p:cNvSpPr>
                <p:nvPr/>
              </p:nvSpPr>
              <p:spPr bwMode="auto">
                <a:xfrm>
                  <a:off x="2102" y="3177"/>
                  <a:ext cx="34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b="0">
                      <a:solidFill>
                        <a:srgbClr val="000000"/>
                      </a:solidFill>
                      <a:cs typeface="Arial" pitchFamily="34" charset="0"/>
                    </a:rPr>
                    <a:t>10c</a:t>
                  </a:r>
                </a:p>
              </p:txBody>
            </p:sp>
            <p:sp>
              <p:nvSpPr>
                <p:cNvPr id="26676" name="Text Box 48"/>
                <p:cNvSpPr txBox="1">
                  <a:spLocks noChangeArrowheads="1"/>
                </p:cNvSpPr>
                <p:nvPr/>
              </p:nvSpPr>
              <p:spPr bwMode="auto">
                <a:xfrm>
                  <a:off x="2928" y="1344"/>
                  <a:ext cx="80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Deposit 10c</a:t>
                  </a:r>
                  <a:endParaRPr lang="en-US" altLang="fr-FR" sz="2400" b="0">
                    <a:solidFill>
                      <a:srgbClr val="000000"/>
                    </a:solidFill>
                    <a:cs typeface="Arial" pitchFamily="34" charset="0"/>
                  </a:endParaRPr>
                </a:p>
              </p:txBody>
            </p:sp>
            <p:sp>
              <p:nvSpPr>
                <p:cNvPr id="26677" name="Text Box 49"/>
                <p:cNvSpPr txBox="1">
                  <a:spLocks noChangeArrowheads="1"/>
                </p:cNvSpPr>
                <p:nvPr/>
              </p:nvSpPr>
              <p:spPr bwMode="auto">
                <a:xfrm>
                  <a:off x="3398" y="2376"/>
                  <a:ext cx="564"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Deposit</a:t>
                  </a:r>
                </a:p>
                <a:p>
                  <a:pPr eaLnBrk="1" fontAlgn="base" hangingPunct="1">
                    <a:spcBef>
                      <a:spcPct val="0"/>
                    </a:spcBef>
                    <a:spcAft>
                      <a:spcPct val="0"/>
                    </a:spcAft>
                    <a:buFontTx/>
                    <a:buNone/>
                  </a:pPr>
                  <a:r>
                    <a:rPr lang="en-US" altLang="fr-FR" sz="1800" b="0">
                      <a:solidFill>
                        <a:srgbClr val="000000"/>
                      </a:solidFill>
                      <a:cs typeface="Arial" pitchFamily="34" charset="0"/>
                    </a:rPr>
                    <a:t>5c</a:t>
                  </a:r>
                  <a:endParaRPr lang="en-US" altLang="fr-FR" sz="2400" b="0">
                    <a:solidFill>
                      <a:srgbClr val="000000"/>
                    </a:solidFill>
                    <a:cs typeface="Arial" pitchFamily="34" charset="0"/>
                  </a:endParaRPr>
                </a:p>
              </p:txBody>
            </p:sp>
            <p:sp>
              <p:nvSpPr>
                <p:cNvPr id="26678" name="Text Box 50"/>
                <p:cNvSpPr txBox="1">
                  <a:spLocks noChangeArrowheads="1"/>
                </p:cNvSpPr>
                <p:nvPr/>
              </p:nvSpPr>
              <p:spPr bwMode="auto">
                <a:xfrm>
                  <a:off x="3024" y="3312"/>
                  <a:ext cx="80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Deposit 10c</a:t>
                  </a:r>
                  <a:endParaRPr lang="en-US" altLang="fr-FR" sz="2400" b="0">
                    <a:solidFill>
                      <a:srgbClr val="000000"/>
                    </a:solidFill>
                    <a:cs typeface="Arial" pitchFamily="34" charset="0"/>
                  </a:endParaRPr>
                </a:p>
              </p:txBody>
            </p:sp>
            <p:sp>
              <p:nvSpPr>
                <p:cNvPr id="26679" name="Text Box 51"/>
                <p:cNvSpPr txBox="1">
                  <a:spLocks noChangeArrowheads="1"/>
                </p:cNvSpPr>
                <p:nvPr/>
              </p:nvSpPr>
              <p:spPr bwMode="auto">
                <a:xfrm>
                  <a:off x="4550" y="3129"/>
                  <a:ext cx="34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b="0">
                      <a:solidFill>
                        <a:srgbClr val="000000"/>
                      </a:solidFill>
                      <a:cs typeface="Arial" pitchFamily="34" charset="0"/>
                    </a:rPr>
                    <a:t>20c</a:t>
                  </a:r>
                </a:p>
              </p:txBody>
            </p:sp>
            <p:sp>
              <p:nvSpPr>
                <p:cNvPr id="26680" name="Text Box 52"/>
                <p:cNvSpPr txBox="1">
                  <a:spLocks noChangeArrowheads="1"/>
                </p:cNvSpPr>
                <p:nvPr/>
              </p:nvSpPr>
              <p:spPr bwMode="auto">
                <a:xfrm>
                  <a:off x="4560" y="2256"/>
                  <a:ext cx="564"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Deposit</a:t>
                  </a:r>
                </a:p>
                <a:p>
                  <a:pPr eaLnBrk="1" fontAlgn="base" hangingPunct="1">
                    <a:spcBef>
                      <a:spcPct val="0"/>
                    </a:spcBef>
                    <a:spcAft>
                      <a:spcPct val="0"/>
                    </a:spcAft>
                    <a:buFontTx/>
                    <a:buNone/>
                  </a:pPr>
                  <a:r>
                    <a:rPr lang="en-US" altLang="fr-FR" sz="1800" b="0">
                      <a:solidFill>
                        <a:srgbClr val="000000"/>
                      </a:solidFill>
                      <a:cs typeface="Arial" pitchFamily="34" charset="0"/>
                    </a:rPr>
                    <a:t>5c</a:t>
                  </a:r>
                </a:p>
              </p:txBody>
            </p:sp>
            <p:sp>
              <p:nvSpPr>
                <p:cNvPr id="26681" name="Text Box 53"/>
                <p:cNvSpPr txBox="1">
                  <a:spLocks noChangeArrowheads="1"/>
                </p:cNvSpPr>
                <p:nvPr/>
              </p:nvSpPr>
              <p:spPr bwMode="auto">
                <a:xfrm>
                  <a:off x="4502" y="1449"/>
                  <a:ext cx="34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b="0">
                      <a:solidFill>
                        <a:srgbClr val="000000"/>
                      </a:solidFill>
                      <a:cs typeface="Arial" pitchFamily="34" charset="0"/>
                    </a:rPr>
                    <a:t>15c</a:t>
                  </a:r>
                </a:p>
              </p:txBody>
            </p:sp>
            <p:sp>
              <p:nvSpPr>
                <p:cNvPr id="26682" name="Text Box 54"/>
                <p:cNvSpPr txBox="1">
                  <a:spLocks noChangeArrowheads="1"/>
                </p:cNvSpPr>
                <p:nvPr/>
              </p:nvSpPr>
              <p:spPr bwMode="auto">
                <a:xfrm>
                  <a:off x="1584" y="3504"/>
                  <a:ext cx="86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Take 20c bar</a:t>
                  </a:r>
                  <a:endParaRPr lang="en-US" altLang="fr-FR" sz="2400" b="0">
                    <a:solidFill>
                      <a:srgbClr val="000000"/>
                    </a:solidFill>
                    <a:cs typeface="Arial" pitchFamily="34" charset="0"/>
                  </a:endParaRPr>
                </a:p>
              </p:txBody>
            </p:sp>
          </p:grpSp>
        </p:grpSp>
        <p:sp>
          <p:nvSpPr>
            <p:cNvPr id="26631" name="Oval 55"/>
            <p:cNvSpPr>
              <a:spLocks noChangeArrowheads="1"/>
            </p:cNvSpPr>
            <p:nvPr/>
          </p:nvSpPr>
          <p:spPr bwMode="auto">
            <a:xfrm>
              <a:off x="960" y="2496"/>
              <a:ext cx="96" cy="9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grpSp>
    </p:spTree>
    <p:extLst>
      <p:ext uri="{BB962C8B-B14F-4D97-AF65-F5344CB8AC3E}">
        <p14:creationId xmlns:p14="http://schemas.microsoft.com/office/powerpoint/2010/main" val="1657050839"/>
      </p:ext>
    </p:extLst>
  </p:cSld>
  <p:clrMapOvr>
    <a:masterClrMapping/>
  </p:clrMapOvr>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2"/>
          <p:cNvSpPr>
            <a:spLocks noGrp="1" noChangeArrowheads="1"/>
          </p:cNvSpPr>
          <p:nvPr>
            <p:ph type="title"/>
          </p:nvPr>
        </p:nvSpPr>
        <p:spPr>
          <a:xfrm>
            <a:off x="457200" y="152400"/>
            <a:ext cx="6934200" cy="1371600"/>
          </a:xfrm>
        </p:spPr>
        <p:txBody>
          <a:bodyPr/>
          <a:lstStyle/>
          <a:p>
            <a:pPr>
              <a:defRPr/>
            </a:pPr>
            <a:r>
              <a:rPr lang="en-US" altLang="fr-FR" sz="2800"/>
              <a:t>Example: Vending Machine (3 Scenarios)</a:t>
            </a:r>
          </a:p>
        </p:txBody>
      </p:sp>
      <p:sp>
        <p:nvSpPr>
          <p:cNvPr id="27651" name="Rectangle 3"/>
          <p:cNvSpPr>
            <a:spLocks noGrp="1" noChangeArrowheads="1"/>
          </p:cNvSpPr>
          <p:nvPr>
            <p:ph type="body" idx="1"/>
          </p:nvPr>
        </p:nvSpPr>
        <p:spPr/>
        <p:txBody>
          <a:bodyPr/>
          <a:lstStyle/>
          <a:p>
            <a:pPr>
              <a:lnSpc>
                <a:spcPct val="90000"/>
              </a:lnSpc>
            </a:pPr>
            <a:r>
              <a:rPr lang="en-US" altLang="fr-FR" smtClean="0"/>
              <a:t>Scenario 1: </a:t>
            </a:r>
          </a:p>
          <a:p>
            <a:pPr lvl="1">
              <a:lnSpc>
                <a:spcPct val="90000"/>
              </a:lnSpc>
            </a:pPr>
            <a:r>
              <a:rPr lang="en-US" altLang="fr-FR" smtClean="0"/>
              <a:t>Deposit 5c, deposit 5c, deposit 5c, deposit 5c, take 20c snack bar.</a:t>
            </a:r>
          </a:p>
          <a:p>
            <a:pPr>
              <a:lnSpc>
                <a:spcPct val="90000"/>
              </a:lnSpc>
            </a:pPr>
            <a:r>
              <a:rPr lang="en-US" altLang="fr-FR" smtClean="0"/>
              <a:t>Scenario 2:</a:t>
            </a:r>
          </a:p>
          <a:p>
            <a:pPr lvl="1">
              <a:lnSpc>
                <a:spcPct val="90000"/>
              </a:lnSpc>
            </a:pPr>
            <a:r>
              <a:rPr lang="en-US" altLang="fr-FR" smtClean="0"/>
              <a:t>Deposit 10c, deposit 5c, take 15c snack bar.</a:t>
            </a:r>
          </a:p>
          <a:p>
            <a:pPr>
              <a:lnSpc>
                <a:spcPct val="90000"/>
              </a:lnSpc>
            </a:pPr>
            <a:r>
              <a:rPr lang="en-US" altLang="fr-FR" smtClean="0"/>
              <a:t>Scenario 3:</a:t>
            </a:r>
          </a:p>
          <a:p>
            <a:pPr lvl="1">
              <a:lnSpc>
                <a:spcPct val="90000"/>
              </a:lnSpc>
            </a:pPr>
            <a:r>
              <a:rPr lang="en-US" altLang="fr-FR" smtClean="0"/>
              <a:t>Deposit 5c, deposit 10c, deposit 5c, take 20c snack bar.</a:t>
            </a:r>
          </a:p>
        </p:txBody>
      </p:sp>
      <p:sp>
        <p:nvSpPr>
          <p:cNvPr id="2" name="Slide Number Placeholder 1"/>
          <p:cNvSpPr>
            <a:spLocks noGrp="1"/>
          </p:cNvSpPr>
          <p:nvPr>
            <p:ph type="sldNum" sz="quarter" idx="11"/>
          </p:nvPr>
        </p:nvSpPr>
        <p:spPr/>
        <p:txBody>
          <a:bodyPr/>
          <a:lstStyle/>
          <a:p>
            <a:pPr>
              <a:defRPr/>
            </a:pPr>
            <a:fld id="{3C5001EC-149C-4327-B3C4-C4BEF49A50E5}" type="slidenum">
              <a:rPr lang="fr-CA" smtClean="0"/>
              <a:pPr>
                <a:defRPr/>
              </a:pPr>
              <a:t>165</a:t>
            </a:fld>
            <a:endParaRPr lang="fr-CA"/>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Tree>
    <p:extLst>
      <p:ext uri="{BB962C8B-B14F-4D97-AF65-F5344CB8AC3E}">
        <p14:creationId xmlns:p14="http://schemas.microsoft.com/office/powerpoint/2010/main" val="3387540502"/>
      </p:ext>
    </p:extLst>
  </p:cSld>
  <p:clrMapOvr>
    <a:masterClrMapping/>
  </p:clrMapOvr>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2290" name="Rectangle 2"/>
          <p:cNvSpPr>
            <a:spLocks noGrp="1" noChangeArrowheads="1"/>
          </p:cNvSpPr>
          <p:nvPr>
            <p:ph type="title"/>
          </p:nvPr>
        </p:nvSpPr>
        <p:spPr/>
        <p:txBody>
          <a:bodyPr/>
          <a:lstStyle/>
          <a:p>
            <a:pPr>
              <a:defRPr/>
            </a:pPr>
            <a:r>
              <a:rPr lang="en-US" altLang="fr-FR" sz="2800" dirty="0"/>
              <a:t>Example: Vending Machine (Token Games)</a:t>
            </a:r>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
        <p:nvSpPr>
          <p:cNvPr id="2" name="Slide Number Placeholder 1"/>
          <p:cNvSpPr>
            <a:spLocks noGrp="1"/>
          </p:cNvSpPr>
          <p:nvPr>
            <p:ph type="sldNum" sz="quarter" idx="11"/>
          </p:nvPr>
        </p:nvSpPr>
        <p:spPr/>
        <p:txBody>
          <a:bodyPr/>
          <a:lstStyle/>
          <a:p>
            <a:pPr>
              <a:defRPr/>
            </a:pPr>
            <a:fld id="{531388C9-48AF-4143-82E5-9975E0A5EDA1}" type="slidenum">
              <a:rPr lang="fr-CA" smtClean="0"/>
              <a:pPr>
                <a:defRPr/>
              </a:pPr>
              <a:t>166</a:t>
            </a:fld>
            <a:endParaRPr lang="fr-CA"/>
          </a:p>
        </p:txBody>
      </p:sp>
      <p:grpSp>
        <p:nvGrpSpPr>
          <p:cNvPr id="12372" name="Group 84"/>
          <p:cNvGrpSpPr>
            <a:grpSpLocks/>
          </p:cNvGrpSpPr>
          <p:nvPr/>
        </p:nvGrpSpPr>
        <p:grpSpPr bwMode="auto">
          <a:xfrm>
            <a:off x="1066800" y="1752600"/>
            <a:ext cx="7083425" cy="4419600"/>
            <a:chOff x="662" y="1104"/>
            <a:chExt cx="4462" cy="2784"/>
          </a:xfrm>
        </p:grpSpPr>
        <p:sp>
          <p:nvSpPr>
            <p:cNvPr id="28703" name="Line 54"/>
            <p:cNvSpPr>
              <a:spLocks noChangeShapeType="1"/>
            </p:cNvSpPr>
            <p:nvPr/>
          </p:nvSpPr>
          <p:spPr bwMode="auto">
            <a:xfrm flipH="1">
              <a:off x="1056" y="1200"/>
              <a:ext cx="1104"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28704" name="Text Box 61"/>
            <p:cNvSpPr txBox="1">
              <a:spLocks noChangeArrowheads="1"/>
            </p:cNvSpPr>
            <p:nvPr/>
          </p:nvSpPr>
          <p:spPr bwMode="auto">
            <a:xfrm>
              <a:off x="2064" y="1584"/>
              <a:ext cx="26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b="0">
                  <a:solidFill>
                    <a:srgbClr val="000000"/>
                  </a:solidFill>
                  <a:cs typeface="Arial" pitchFamily="34" charset="0"/>
                </a:rPr>
                <a:t>5c</a:t>
              </a:r>
              <a:endParaRPr lang="en-US" altLang="fr-FR" sz="2400" b="0">
                <a:solidFill>
                  <a:srgbClr val="000000"/>
                </a:solidFill>
                <a:cs typeface="Arial" pitchFamily="34" charset="0"/>
              </a:endParaRPr>
            </a:p>
          </p:txBody>
        </p:sp>
        <p:grpSp>
          <p:nvGrpSpPr>
            <p:cNvPr id="28705" name="Group 83"/>
            <p:cNvGrpSpPr>
              <a:grpSpLocks/>
            </p:cNvGrpSpPr>
            <p:nvPr/>
          </p:nvGrpSpPr>
          <p:grpSpPr bwMode="auto">
            <a:xfrm>
              <a:off x="662" y="1104"/>
              <a:ext cx="4462" cy="2784"/>
              <a:chOff x="662" y="1104"/>
              <a:chExt cx="4462" cy="2784"/>
            </a:xfrm>
          </p:grpSpPr>
          <p:sp>
            <p:nvSpPr>
              <p:cNvPr id="28706" name="Oval 10"/>
              <p:cNvSpPr>
                <a:spLocks noChangeArrowheads="1"/>
              </p:cNvSpPr>
              <p:nvPr/>
            </p:nvSpPr>
            <p:spPr bwMode="auto">
              <a:xfrm>
                <a:off x="912" y="2448"/>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28707" name="Rectangle 12"/>
              <p:cNvSpPr>
                <a:spLocks noChangeArrowheads="1"/>
              </p:cNvSpPr>
              <p:nvPr/>
            </p:nvSpPr>
            <p:spPr bwMode="auto">
              <a:xfrm>
                <a:off x="1536" y="2832"/>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28708" name="Line 13"/>
              <p:cNvSpPr>
                <a:spLocks noChangeShapeType="1"/>
              </p:cNvSpPr>
              <p:nvPr/>
            </p:nvSpPr>
            <p:spPr bwMode="auto">
              <a:xfrm flipV="1">
                <a:off x="1152" y="2112"/>
                <a:ext cx="384" cy="38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28709" name="Line 14"/>
              <p:cNvSpPr>
                <a:spLocks noChangeShapeType="1"/>
              </p:cNvSpPr>
              <p:nvPr/>
            </p:nvSpPr>
            <p:spPr bwMode="auto">
              <a:xfrm>
                <a:off x="1152" y="2640"/>
                <a:ext cx="384" cy="28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28710" name="Oval 15"/>
              <p:cNvSpPr>
                <a:spLocks noChangeArrowheads="1"/>
              </p:cNvSpPr>
              <p:nvPr/>
            </p:nvSpPr>
            <p:spPr bwMode="auto">
              <a:xfrm>
                <a:off x="2256" y="1728"/>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28711" name="Oval 16"/>
              <p:cNvSpPr>
                <a:spLocks noChangeArrowheads="1"/>
              </p:cNvSpPr>
              <p:nvPr/>
            </p:nvSpPr>
            <p:spPr bwMode="auto">
              <a:xfrm>
                <a:off x="2256" y="3024"/>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28712" name="Rectangle 17"/>
              <p:cNvSpPr>
                <a:spLocks noChangeArrowheads="1"/>
              </p:cNvSpPr>
              <p:nvPr/>
            </p:nvSpPr>
            <p:spPr bwMode="auto">
              <a:xfrm>
                <a:off x="1536" y="2016"/>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28713" name="Rectangle 18"/>
              <p:cNvSpPr>
                <a:spLocks noChangeArrowheads="1"/>
              </p:cNvSpPr>
              <p:nvPr/>
            </p:nvSpPr>
            <p:spPr bwMode="auto">
              <a:xfrm>
                <a:off x="3264" y="1536"/>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28714" name="Rectangle 19"/>
              <p:cNvSpPr>
                <a:spLocks noChangeArrowheads="1"/>
              </p:cNvSpPr>
              <p:nvPr/>
            </p:nvSpPr>
            <p:spPr bwMode="auto">
              <a:xfrm>
                <a:off x="3264" y="3168"/>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28715" name="Rectangle 20"/>
              <p:cNvSpPr>
                <a:spLocks noChangeArrowheads="1"/>
              </p:cNvSpPr>
              <p:nvPr/>
            </p:nvSpPr>
            <p:spPr bwMode="auto">
              <a:xfrm>
                <a:off x="3264" y="2352"/>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28716" name="Oval 21"/>
              <p:cNvSpPr>
                <a:spLocks noChangeArrowheads="1"/>
              </p:cNvSpPr>
              <p:nvPr/>
            </p:nvSpPr>
            <p:spPr bwMode="auto">
              <a:xfrm>
                <a:off x="4320" y="3168"/>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28717" name="Oval 22"/>
              <p:cNvSpPr>
                <a:spLocks noChangeArrowheads="1"/>
              </p:cNvSpPr>
              <p:nvPr/>
            </p:nvSpPr>
            <p:spPr bwMode="auto">
              <a:xfrm>
                <a:off x="4272" y="1488"/>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28718" name="Line 24"/>
              <p:cNvSpPr>
                <a:spLocks noChangeShapeType="1"/>
              </p:cNvSpPr>
              <p:nvPr/>
            </p:nvSpPr>
            <p:spPr bwMode="auto">
              <a:xfrm flipV="1">
                <a:off x="1680" y="1872"/>
                <a:ext cx="576" cy="24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28719" name="Line 25"/>
              <p:cNvSpPr>
                <a:spLocks noChangeShapeType="1"/>
              </p:cNvSpPr>
              <p:nvPr/>
            </p:nvSpPr>
            <p:spPr bwMode="auto">
              <a:xfrm>
                <a:off x="1680" y="2928"/>
                <a:ext cx="576" cy="24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28720" name="Line 26"/>
              <p:cNvSpPr>
                <a:spLocks noChangeShapeType="1"/>
              </p:cNvSpPr>
              <p:nvPr/>
            </p:nvSpPr>
            <p:spPr bwMode="auto">
              <a:xfrm flipV="1">
                <a:off x="2496" y="1632"/>
                <a:ext cx="768" cy="19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28721" name="Line 28"/>
              <p:cNvSpPr>
                <a:spLocks noChangeShapeType="1"/>
              </p:cNvSpPr>
              <p:nvPr/>
            </p:nvSpPr>
            <p:spPr bwMode="auto">
              <a:xfrm flipV="1">
                <a:off x="3408" y="1584"/>
                <a:ext cx="864" cy="4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28722" name="Rectangle 29"/>
              <p:cNvSpPr>
                <a:spLocks noChangeArrowheads="1"/>
              </p:cNvSpPr>
              <p:nvPr/>
            </p:nvSpPr>
            <p:spPr bwMode="auto">
              <a:xfrm>
                <a:off x="2352" y="2352"/>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28723" name="Line 30"/>
              <p:cNvSpPr>
                <a:spLocks noChangeShapeType="1"/>
              </p:cNvSpPr>
              <p:nvPr/>
            </p:nvSpPr>
            <p:spPr bwMode="auto">
              <a:xfrm>
                <a:off x="2400" y="1968"/>
                <a:ext cx="0" cy="38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28724" name="Line 31"/>
              <p:cNvSpPr>
                <a:spLocks noChangeShapeType="1"/>
              </p:cNvSpPr>
              <p:nvPr/>
            </p:nvSpPr>
            <p:spPr bwMode="auto">
              <a:xfrm>
                <a:off x="2400" y="2544"/>
                <a:ext cx="0" cy="48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28725" name="Line 32"/>
              <p:cNvSpPr>
                <a:spLocks noChangeShapeType="1"/>
              </p:cNvSpPr>
              <p:nvPr/>
            </p:nvSpPr>
            <p:spPr bwMode="auto">
              <a:xfrm flipV="1">
                <a:off x="2496" y="2448"/>
                <a:ext cx="768" cy="62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28726" name="Line 33"/>
              <p:cNvSpPr>
                <a:spLocks noChangeShapeType="1"/>
              </p:cNvSpPr>
              <p:nvPr/>
            </p:nvSpPr>
            <p:spPr bwMode="auto">
              <a:xfrm flipV="1">
                <a:off x="3408" y="1728"/>
                <a:ext cx="912" cy="72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28727" name="Line 34"/>
              <p:cNvSpPr>
                <a:spLocks noChangeShapeType="1"/>
              </p:cNvSpPr>
              <p:nvPr/>
            </p:nvSpPr>
            <p:spPr bwMode="auto">
              <a:xfrm>
                <a:off x="2496" y="3168"/>
                <a:ext cx="768" cy="9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28728" name="Line 35"/>
              <p:cNvSpPr>
                <a:spLocks noChangeShapeType="1"/>
              </p:cNvSpPr>
              <p:nvPr/>
            </p:nvSpPr>
            <p:spPr bwMode="auto">
              <a:xfrm>
                <a:off x="3408" y="3264"/>
                <a:ext cx="912"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28729" name="Rectangle 39"/>
              <p:cNvSpPr>
                <a:spLocks noChangeArrowheads="1"/>
              </p:cNvSpPr>
              <p:nvPr/>
            </p:nvSpPr>
            <p:spPr bwMode="auto">
              <a:xfrm>
                <a:off x="4416" y="2352"/>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28730" name="Line 40"/>
              <p:cNvSpPr>
                <a:spLocks noChangeShapeType="1"/>
              </p:cNvSpPr>
              <p:nvPr/>
            </p:nvSpPr>
            <p:spPr bwMode="auto">
              <a:xfrm>
                <a:off x="4416" y="1728"/>
                <a:ext cx="96" cy="62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28731" name="Line 41"/>
              <p:cNvSpPr>
                <a:spLocks noChangeShapeType="1"/>
              </p:cNvSpPr>
              <p:nvPr/>
            </p:nvSpPr>
            <p:spPr bwMode="auto">
              <a:xfrm flipH="1">
                <a:off x="4464" y="2544"/>
                <a:ext cx="48" cy="62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28732" name="Rectangle 43"/>
              <p:cNvSpPr>
                <a:spLocks noChangeArrowheads="1"/>
              </p:cNvSpPr>
              <p:nvPr/>
            </p:nvSpPr>
            <p:spPr bwMode="auto">
              <a:xfrm>
                <a:off x="2208" y="3696"/>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28733" name="Rectangle 44"/>
              <p:cNvSpPr>
                <a:spLocks noChangeArrowheads="1"/>
              </p:cNvSpPr>
              <p:nvPr/>
            </p:nvSpPr>
            <p:spPr bwMode="auto">
              <a:xfrm>
                <a:off x="2160" y="1104"/>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28734" name="Line 47"/>
              <p:cNvSpPr>
                <a:spLocks noChangeShapeType="1"/>
              </p:cNvSpPr>
              <p:nvPr/>
            </p:nvSpPr>
            <p:spPr bwMode="auto">
              <a:xfrm>
                <a:off x="4464" y="3408"/>
                <a:ext cx="0" cy="38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28735" name="Line 48"/>
              <p:cNvSpPr>
                <a:spLocks noChangeShapeType="1"/>
              </p:cNvSpPr>
              <p:nvPr/>
            </p:nvSpPr>
            <p:spPr bwMode="auto">
              <a:xfrm flipH="1">
                <a:off x="2352" y="3792"/>
                <a:ext cx="2112"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28736" name="Line 50"/>
              <p:cNvSpPr>
                <a:spLocks noChangeShapeType="1"/>
              </p:cNvSpPr>
              <p:nvPr/>
            </p:nvSpPr>
            <p:spPr bwMode="auto">
              <a:xfrm flipH="1">
                <a:off x="1056" y="3792"/>
                <a:ext cx="115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28737" name="Line 51"/>
              <p:cNvSpPr>
                <a:spLocks noChangeShapeType="1"/>
              </p:cNvSpPr>
              <p:nvPr/>
            </p:nvSpPr>
            <p:spPr bwMode="auto">
              <a:xfrm flipV="1">
                <a:off x="1056" y="2688"/>
                <a:ext cx="0" cy="110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28738" name="Line 52"/>
              <p:cNvSpPr>
                <a:spLocks noChangeShapeType="1"/>
              </p:cNvSpPr>
              <p:nvPr/>
            </p:nvSpPr>
            <p:spPr bwMode="auto">
              <a:xfrm flipV="1">
                <a:off x="4416" y="1200"/>
                <a:ext cx="0" cy="2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28739" name="Line 53"/>
              <p:cNvSpPr>
                <a:spLocks noChangeShapeType="1"/>
              </p:cNvSpPr>
              <p:nvPr/>
            </p:nvSpPr>
            <p:spPr bwMode="auto">
              <a:xfrm flipH="1">
                <a:off x="2304" y="1200"/>
                <a:ext cx="2112"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28740" name="Line 55"/>
              <p:cNvSpPr>
                <a:spLocks noChangeShapeType="1"/>
              </p:cNvSpPr>
              <p:nvPr/>
            </p:nvSpPr>
            <p:spPr bwMode="auto">
              <a:xfrm>
                <a:off x="1056" y="1200"/>
                <a:ext cx="0" cy="124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28741" name="Text Box 57"/>
              <p:cNvSpPr txBox="1">
                <a:spLocks noChangeArrowheads="1"/>
              </p:cNvSpPr>
              <p:nvPr/>
            </p:nvSpPr>
            <p:spPr bwMode="auto">
              <a:xfrm>
                <a:off x="1680" y="1248"/>
                <a:ext cx="1114"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Take 15c bar</a:t>
                </a:r>
              </a:p>
            </p:txBody>
          </p:sp>
          <p:sp>
            <p:nvSpPr>
              <p:cNvPr id="28742" name="Text Box 58"/>
              <p:cNvSpPr txBox="1">
                <a:spLocks noChangeArrowheads="1"/>
              </p:cNvSpPr>
              <p:nvPr/>
            </p:nvSpPr>
            <p:spPr bwMode="auto">
              <a:xfrm>
                <a:off x="1200" y="1776"/>
                <a:ext cx="73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Deposit 5c</a:t>
                </a:r>
                <a:endParaRPr lang="en-US" altLang="fr-FR" sz="2400" b="0">
                  <a:solidFill>
                    <a:srgbClr val="000000"/>
                  </a:solidFill>
                  <a:cs typeface="Arial" pitchFamily="34" charset="0"/>
                </a:endParaRPr>
              </a:p>
            </p:txBody>
          </p:sp>
          <p:sp>
            <p:nvSpPr>
              <p:cNvPr id="28743" name="Text Box 59"/>
              <p:cNvSpPr txBox="1">
                <a:spLocks noChangeArrowheads="1"/>
              </p:cNvSpPr>
              <p:nvPr/>
            </p:nvSpPr>
            <p:spPr bwMode="auto">
              <a:xfrm>
                <a:off x="662" y="2409"/>
                <a:ext cx="26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b="0">
                    <a:solidFill>
                      <a:srgbClr val="000000"/>
                    </a:solidFill>
                    <a:cs typeface="Arial" pitchFamily="34" charset="0"/>
                  </a:rPr>
                  <a:t>0c</a:t>
                </a:r>
                <a:endParaRPr lang="en-US" altLang="fr-FR" sz="2400" b="0">
                  <a:solidFill>
                    <a:srgbClr val="000000"/>
                  </a:solidFill>
                  <a:cs typeface="Arial" pitchFamily="34" charset="0"/>
                </a:endParaRPr>
              </a:p>
            </p:txBody>
          </p:sp>
          <p:sp>
            <p:nvSpPr>
              <p:cNvPr id="28744" name="Text Box 60"/>
              <p:cNvSpPr txBox="1">
                <a:spLocks noChangeArrowheads="1"/>
              </p:cNvSpPr>
              <p:nvPr/>
            </p:nvSpPr>
            <p:spPr bwMode="auto">
              <a:xfrm>
                <a:off x="1152" y="3024"/>
                <a:ext cx="80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Deposit 10c</a:t>
                </a:r>
                <a:endParaRPr lang="en-US" altLang="fr-FR" sz="2400" b="0">
                  <a:solidFill>
                    <a:srgbClr val="000000"/>
                  </a:solidFill>
                  <a:cs typeface="Arial" pitchFamily="34" charset="0"/>
                </a:endParaRPr>
              </a:p>
            </p:txBody>
          </p:sp>
          <p:sp>
            <p:nvSpPr>
              <p:cNvPr id="28745" name="Text Box 62"/>
              <p:cNvSpPr txBox="1">
                <a:spLocks noChangeArrowheads="1"/>
              </p:cNvSpPr>
              <p:nvPr/>
            </p:nvSpPr>
            <p:spPr bwMode="auto">
              <a:xfrm>
                <a:off x="1781" y="2256"/>
                <a:ext cx="624"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Deposit</a:t>
                </a:r>
                <a:br>
                  <a:rPr lang="en-US" altLang="fr-FR" sz="1800" b="0">
                    <a:solidFill>
                      <a:srgbClr val="000000"/>
                    </a:solidFill>
                    <a:cs typeface="Arial" pitchFamily="34" charset="0"/>
                  </a:rPr>
                </a:br>
                <a:r>
                  <a:rPr lang="en-US" altLang="fr-FR" sz="1800" b="0">
                    <a:solidFill>
                      <a:srgbClr val="000000"/>
                    </a:solidFill>
                    <a:cs typeface="Arial" pitchFamily="34" charset="0"/>
                  </a:rPr>
                  <a:t>        5c</a:t>
                </a:r>
                <a:endParaRPr lang="en-US" altLang="fr-FR" sz="2400" b="0">
                  <a:solidFill>
                    <a:srgbClr val="000000"/>
                  </a:solidFill>
                  <a:cs typeface="Arial" pitchFamily="34" charset="0"/>
                </a:endParaRPr>
              </a:p>
            </p:txBody>
          </p:sp>
          <p:sp>
            <p:nvSpPr>
              <p:cNvPr id="28746" name="Text Box 63"/>
              <p:cNvSpPr txBox="1">
                <a:spLocks noChangeArrowheads="1"/>
              </p:cNvSpPr>
              <p:nvPr/>
            </p:nvSpPr>
            <p:spPr bwMode="auto">
              <a:xfrm>
                <a:off x="2102" y="3177"/>
                <a:ext cx="34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b="0">
                    <a:solidFill>
                      <a:srgbClr val="000000"/>
                    </a:solidFill>
                    <a:cs typeface="Arial" pitchFamily="34" charset="0"/>
                  </a:rPr>
                  <a:t>10c</a:t>
                </a:r>
              </a:p>
            </p:txBody>
          </p:sp>
          <p:sp>
            <p:nvSpPr>
              <p:cNvPr id="28747" name="Text Box 64"/>
              <p:cNvSpPr txBox="1">
                <a:spLocks noChangeArrowheads="1"/>
              </p:cNvSpPr>
              <p:nvPr/>
            </p:nvSpPr>
            <p:spPr bwMode="auto">
              <a:xfrm>
                <a:off x="2928" y="1344"/>
                <a:ext cx="80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Deposit 10c</a:t>
                </a:r>
                <a:endParaRPr lang="en-US" altLang="fr-FR" sz="2400" b="0">
                  <a:solidFill>
                    <a:srgbClr val="000000"/>
                  </a:solidFill>
                  <a:cs typeface="Arial" pitchFamily="34" charset="0"/>
                </a:endParaRPr>
              </a:p>
            </p:txBody>
          </p:sp>
          <p:sp>
            <p:nvSpPr>
              <p:cNvPr id="28748" name="Text Box 65"/>
              <p:cNvSpPr txBox="1">
                <a:spLocks noChangeArrowheads="1"/>
              </p:cNvSpPr>
              <p:nvPr/>
            </p:nvSpPr>
            <p:spPr bwMode="auto">
              <a:xfrm>
                <a:off x="3398" y="2376"/>
                <a:ext cx="564"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Deposit</a:t>
                </a:r>
              </a:p>
              <a:p>
                <a:pPr eaLnBrk="1" fontAlgn="base" hangingPunct="1">
                  <a:spcBef>
                    <a:spcPct val="0"/>
                  </a:spcBef>
                  <a:spcAft>
                    <a:spcPct val="0"/>
                  </a:spcAft>
                  <a:buFontTx/>
                  <a:buNone/>
                </a:pPr>
                <a:r>
                  <a:rPr lang="en-US" altLang="fr-FR" sz="1800" b="0">
                    <a:solidFill>
                      <a:srgbClr val="000000"/>
                    </a:solidFill>
                    <a:cs typeface="Arial" pitchFamily="34" charset="0"/>
                  </a:rPr>
                  <a:t>5c</a:t>
                </a:r>
                <a:endParaRPr lang="en-US" altLang="fr-FR" sz="2400" b="0">
                  <a:solidFill>
                    <a:srgbClr val="000000"/>
                  </a:solidFill>
                  <a:cs typeface="Arial" pitchFamily="34" charset="0"/>
                </a:endParaRPr>
              </a:p>
            </p:txBody>
          </p:sp>
          <p:sp>
            <p:nvSpPr>
              <p:cNvPr id="28749" name="Text Box 66"/>
              <p:cNvSpPr txBox="1">
                <a:spLocks noChangeArrowheads="1"/>
              </p:cNvSpPr>
              <p:nvPr/>
            </p:nvSpPr>
            <p:spPr bwMode="auto">
              <a:xfrm>
                <a:off x="3024" y="3312"/>
                <a:ext cx="80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Deposit 10c</a:t>
                </a:r>
                <a:endParaRPr lang="en-US" altLang="fr-FR" sz="2400" b="0">
                  <a:solidFill>
                    <a:srgbClr val="000000"/>
                  </a:solidFill>
                  <a:cs typeface="Arial" pitchFamily="34" charset="0"/>
                </a:endParaRPr>
              </a:p>
            </p:txBody>
          </p:sp>
          <p:sp>
            <p:nvSpPr>
              <p:cNvPr id="28750" name="Text Box 67"/>
              <p:cNvSpPr txBox="1">
                <a:spLocks noChangeArrowheads="1"/>
              </p:cNvSpPr>
              <p:nvPr/>
            </p:nvSpPr>
            <p:spPr bwMode="auto">
              <a:xfrm>
                <a:off x="4550" y="3129"/>
                <a:ext cx="34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b="0">
                    <a:solidFill>
                      <a:srgbClr val="000000"/>
                    </a:solidFill>
                    <a:cs typeface="Arial" pitchFamily="34" charset="0"/>
                  </a:rPr>
                  <a:t>20c</a:t>
                </a:r>
              </a:p>
            </p:txBody>
          </p:sp>
          <p:sp>
            <p:nvSpPr>
              <p:cNvPr id="28751" name="Text Box 68"/>
              <p:cNvSpPr txBox="1">
                <a:spLocks noChangeArrowheads="1"/>
              </p:cNvSpPr>
              <p:nvPr/>
            </p:nvSpPr>
            <p:spPr bwMode="auto">
              <a:xfrm>
                <a:off x="4560" y="2256"/>
                <a:ext cx="564"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Deposit</a:t>
                </a:r>
              </a:p>
              <a:p>
                <a:pPr eaLnBrk="1" fontAlgn="base" hangingPunct="1">
                  <a:spcBef>
                    <a:spcPct val="0"/>
                  </a:spcBef>
                  <a:spcAft>
                    <a:spcPct val="0"/>
                  </a:spcAft>
                  <a:buFontTx/>
                  <a:buNone/>
                </a:pPr>
                <a:r>
                  <a:rPr lang="en-US" altLang="fr-FR" sz="1800" b="0">
                    <a:solidFill>
                      <a:srgbClr val="000000"/>
                    </a:solidFill>
                    <a:cs typeface="Arial" pitchFamily="34" charset="0"/>
                  </a:rPr>
                  <a:t>5c</a:t>
                </a:r>
              </a:p>
            </p:txBody>
          </p:sp>
          <p:sp>
            <p:nvSpPr>
              <p:cNvPr id="28752" name="Text Box 69"/>
              <p:cNvSpPr txBox="1">
                <a:spLocks noChangeArrowheads="1"/>
              </p:cNvSpPr>
              <p:nvPr/>
            </p:nvSpPr>
            <p:spPr bwMode="auto">
              <a:xfrm>
                <a:off x="4502" y="1449"/>
                <a:ext cx="34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b="0">
                    <a:solidFill>
                      <a:srgbClr val="000000"/>
                    </a:solidFill>
                    <a:cs typeface="Arial" pitchFamily="34" charset="0"/>
                  </a:rPr>
                  <a:t>15c</a:t>
                </a:r>
              </a:p>
            </p:txBody>
          </p:sp>
          <p:sp>
            <p:nvSpPr>
              <p:cNvPr id="28753" name="Text Box 70"/>
              <p:cNvSpPr txBox="1">
                <a:spLocks noChangeArrowheads="1"/>
              </p:cNvSpPr>
              <p:nvPr/>
            </p:nvSpPr>
            <p:spPr bwMode="auto">
              <a:xfrm>
                <a:off x="1584" y="3504"/>
                <a:ext cx="86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Take 20c bar</a:t>
                </a:r>
                <a:endParaRPr lang="en-US" altLang="fr-FR" sz="2400" b="0">
                  <a:solidFill>
                    <a:srgbClr val="000000"/>
                  </a:solidFill>
                  <a:cs typeface="Arial" pitchFamily="34" charset="0"/>
                </a:endParaRPr>
              </a:p>
            </p:txBody>
          </p:sp>
        </p:grpSp>
      </p:grpSp>
      <p:sp>
        <p:nvSpPr>
          <p:cNvPr id="12361" name="Oval 73"/>
          <p:cNvSpPr>
            <a:spLocks noChangeArrowheads="1"/>
          </p:cNvSpPr>
          <p:nvPr/>
        </p:nvSpPr>
        <p:spPr bwMode="auto">
          <a:xfrm>
            <a:off x="1524000" y="39624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2362" name="Oval 74"/>
          <p:cNvSpPr>
            <a:spLocks noChangeArrowheads="1"/>
          </p:cNvSpPr>
          <p:nvPr/>
        </p:nvSpPr>
        <p:spPr bwMode="auto">
          <a:xfrm>
            <a:off x="3733800" y="28194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2363" name="Oval 75"/>
          <p:cNvSpPr>
            <a:spLocks noChangeArrowheads="1"/>
          </p:cNvSpPr>
          <p:nvPr/>
        </p:nvSpPr>
        <p:spPr bwMode="auto">
          <a:xfrm>
            <a:off x="3733800" y="48768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2364" name="Oval 76"/>
          <p:cNvSpPr>
            <a:spLocks noChangeArrowheads="1"/>
          </p:cNvSpPr>
          <p:nvPr/>
        </p:nvSpPr>
        <p:spPr bwMode="auto">
          <a:xfrm>
            <a:off x="6934200" y="25146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2365" name="Oval 77"/>
          <p:cNvSpPr>
            <a:spLocks noChangeArrowheads="1"/>
          </p:cNvSpPr>
          <p:nvPr/>
        </p:nvSpPr>
        <p:spPr bwMode="auto">
          <a:xfrm>
            <a:off x="7010400" y="51054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2366" name="Oval 78"/>
          <p:cNvSpPr>
            <a:spLocks noChangeArrowheads="1"/>
          </p:cNvSpPr>
          <p:nvPr/>
        </p:nvSpPr>
        <p:spPr bwMode="auto">
          <a:xfrm>
            <a:off x="1524000" y="39624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2367" name="Oval 79"/>
          <p:cNvSpPr>
            <a:spLocks noChangeArrowheads="1"/>
          </p:cNvSpPr>
          <p:nvPr/>
        </p:nvSpPr>
        <p:spPr bwMode="auto">
          <a:xfrm>
            <a:off x="3733800" y="48768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2368" name="Oval 80"/>
          <p:cNvSpPr>
            <a:spLocks noChangeArrowheads="1"/>
          </p:cNvSpPr>
          <p:nvPr/>
        </p:nvSpPr>
        <p:spPr bwMode="auto">
          <a:xfrm>
            <a:off x="6934200" y="25146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2369" name="Oval 81"/>
          <p:cNvSpPr>
            <a:spLocks noChangeArrowheads="1"/>
          </p:cNvSpPr>
          <p:nvPr/>
        </p:nvSpPr>
        <p:spPr bwMode="auto">
          <a:xfrm>
            <a:off x="1524000" y="39624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2374" name="Rectangle 86"/>
          <p:cNvSpPr>
            <a:spLocks noChangeArrowheads="1"/>
          </p:cNvSpPr>
          <p:nvPr/>
        </p:nvSpPr>
        <p:spPr bwMode="auto">
          <a:xfrm>
            <a:off x="2438400" y="3200400"/>
            <a:ext cx="228600" cy="304800"/>
          </a:xfrm>
          <a:prstGeom prst="rect">
            <a:avLst/>
          </a:prstGeom>
          <a:gradFill rotWithShape="1">
            <a:gsLst>
              <a:gs pos="0">
                <a:srgbClr val="EA8C8C"/>
              </a:gs>
              <a:gs pos="50000">
                <a:srgbClr val="F0BABA"/>
              </a:gs>
              <a:gs pos="100000">
                <a:srgbClr val="F7DEDE"/>
              </a:gs>
            </a:gsLst>
            <a:lin ang="27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2375" name="Rectangle 87"/>
          <p:cNvSpPr>
            <a:spLocks noChangeArrowheads="1"/>
          </p:cNvSpPr>
          <p:nvPr/>
        </p:nvSpPr>
        <p:spPr bwMode="auto">
          <a:xfrm>
            <a:off x="3733800" y="3733800"/>
            <a:ext cx="228600" cy="304800"/>
          </a:xfrm>
          <a:prstGeom prst="rect">
            <a:avLst/>
          </a:prstGeom>
          <a:gradFill rotWithShape="1">
            <a:gsLst>
              <a:gs pos="0">
                <a:srgbClr val="EA8C8C"/>
              </a:gs>
              <a:gs pos="50000">
                <a:srgbClr val="F0BABA"/>
              </a:gs>
              <a:gs pos="100000">
                <a:srgbClr val="F7DEDE"/>
              </a:gs>
            </a:gsLst>
            <a:lin ang="27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2376" name="Rectangle 88"/>
          <p:cNvSpPr>
            <a:spLocks noChangeArrowheads="1"/>
          </p:cNvSpPr>
          <p:nvPr/>
        </p:nvSpPr>
        <p:spPr bwMode="auto">
          <a:xfrm>
            <a:off x="5181600" y="3733800"/>
            <a:ext cx="228600" cy="304800"/>
          </a:xfrm>
          <a:prstGeom prst="rect">
            <a:avLst/>
          </a:prstGeom>
          <a:gradFill rotWithShape="1">
            <a:gsLst>
              <a:gs pos="0">
                <a:srgbClr val="EA8C8C"/>
              </a:gs>
              <a:gs pos="50000">
                <a:srgbClr val="F0BABA"/>
              </a:gs>
              <a:gs pos="100000">
                <a:srgbClr val="F7DEDE"/>
              </a:gs>
            </a:gsLst>
            <a:lin ang="27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2377" name="Rectangle 89"/>
          <p:cNvSpPr>
            <a:spLocks noChangeArrowheads="1"/>
          </p:cNvSpPr>
          <p:nvPr/>
        </p:nvSpPr>
        <p:spPr bwMode="auto">
          <a:xfrm>
            <a:off x="7010400" y="3733800"/>
            <a:ext cx="228600" cy="304800"/>
          </a:xfrm>
          <a:prstGeom prst="rect">
            <a:avLst/>
          </a:prstGeom>
          <a:gradFill rotWithShape="1">
            <a:gsLst>
              <a:gs pos="0">
                <a:srgbClr val="EA8C8C"/>
              </a:gs>
              <a:gs pos="50000">
                <a:srgbClr val="F0BABA"/>
              </a:gs>
              <a:gs pos="100000">
                <a:srgbClr val="F7DEDE"/>
              </a:gs>
            </a:gsLst>
            <a:lin ang="27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2378" name="Rectangle 90"/>
          <p:cNvSpPr>
            <a:spLocks noChangeArrowheads="1"/>
          </p:cNvSpPr>
          <p:nvPr/>
        </p:nvSpPr>
        <p:spPr bwMode="auto">
          <a:xfrm>
            <a:off x="3505200" y="5867400"/>
            <a:ext cx="228600" cy="304800"/>
          </a:xfrm>
          <a:prstGeom prst="rect">
            <a:avLst/>
          </a:prstGeom>
          <a:gradFill rotWithShape="1">
            <a:gsLst>
              <a:gs pos="0">
                <a:srgbClr val="EA8C8C"/>
              </a:gs>
              <a:gs pos="50000">
                <a:srgbClr val="F0BABA"/>
              </a:gs>
              <a:gs pos="100000">
                <a:srgbClr val="F7DEDE"/>
              </a:gs>
            </a:gsLst>
            <a:lin ang="27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2379" name="Rectangle 91"/>
          <p:cNvSpPr>
            <a:spLocks noChangeArrowheads="1"/>
          </p:cNvSpPr>
          <p:nvPr/>
        </p:nvSpPr>
        <p:spPr bwMode="auto">
          <a:xfrm>
            <a:off x="2438400" y="4495800"/>
            <a:ext cx="228600" cy="304800"/>
          </a:xfrm>
          <a:prstGeom prst="rect">
            <a:avLst/>
          </a:prstGeom>
          <a:gradFill rotWithShape="1">
            <a:gsLst>
              <a:gs pos="0">
                <a:srgbClr val="EA8C8C"/>
              </a:gs>
              <a:gs pos="50000">
                <a:srgbClr val="F0BABA"/>
              </a:gs>
              <a:gs pos="100000">
                <a:srgbClr val="F7DEDE"/>
              </a:gs>
            </a:gsLst>
            <a:lin ang="27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2380" name="Rectangle 92"/>
          <p:cNvSpPr>
            <a:spLocks noChangeArrowheads="1"/>
          </p:cNvSpPr>
          <p:nvPr/>
        </p:nvSpPr>
        <p:spPr bwMode="auto">
          <a:xfrm>
            <a:off x="5181600" y="3733800"/>
            <a:ext cx="228600" cy="304800"/>
          </a:xfrm>
          <a:prstGeom prst="rect">
            <a:avLst/>
          </a:prstGeom>
          <a:gradFill rotWithShape="1">
            <a:gsLst>
              <a:gs pos="0">
                <a:srgbClr val="EA8C8C"/>
              </a:gs>
              <a:gs pos="50000">
                <a:srgbClr val="F0BABA"/>
              </a:gs>
              <a:gs pos="100000">
                <a:srgbClr val="F7DEDE"/>
              </a:gs>
            </a:gsLst>
            <a:lin ang="27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2381" name="Rectangle 93"/>
          <p:cNvSpPr>
            <a:spLocks noChangeArrowheads="1"/>
          </p:cNvSpPr>
          <p:nvPr/>
        </p:nvSpPr>
        <p:spPr bwMode="auto">
          <a:xfrm>
            <a:off x="3429000" y="1752600"/>
            <a:ext cx="228600" cy="304800"/>
          </a:xfrm>
          <a:prstGeom prst="rect">
            <a:avLst/>
          </a:prstGeom>
          <a:gradFill rotWithShape="1">
            <a:gsLst>
              <a:gs pos="0">
                <a:srgbClr val="EA8C8C"/>
              </a:gs>
              <a:gs pos="50000">
                <a:srgbClr val="F0BABA"/>
              </a:gs>
              <a:gs pos="100000">
                <a:srgbClr val="F7DEDE"/>
              </a:gs>
            </a:gsLst>
            <a:lin ang="27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2386" name="Rectangle 98"/>
          <p:cNvSpPr>
            <a:spLocks noChangeArrowheads="1"/>
          </p:cNvSpPr>
          <p:nvPr/>
        </p:nvSpPr>
        <p:spPr bwMode="auto">
          <a:xfrm>
            <a:off x="2438400" y="3200400"/>
            <a:ext cx="228600" cy="304800"/>
          </a:xfrm>
          <a:prstGeom prst="rect">
            <a:avLst/>
          </a:prstGeom>
          <a:gradFill rotWithShape="1">
            <a:gsLst>
              <a:gs pos="0">
                <a:srgbClr val="EA8C8C"/>
              </a:gs>
              <a:gs pos="50000">
                <a:srgbClr val="F0BABA"/>
              </a:gs>
              <a:gs pos="100000">
                <a:srgbClr val="F7DEDE"/>
              </a:gs>
            </a:gsLst>
            <a:lin ang="27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2387" name="Rectangle 99"/>
          <p:cNvSpPr>
            <a:spLocks noChangeArrowheads="1"/>
          </p:cNvSpPr>
          <p:nvPr/>
        </p:nvSpPr>
        <p:spPr bwMode="auto">
          <a:xfrm>
            <a:off x="5181600" y="2438400"/>
            <a:ext cx="228600" cy="304800"/>
          </a:xfrm>
          <a:prstGeom prst="rect">
            <a:avLst/>
          </a:prstGeom>
          <a:gradFill rotWithShape="1">
            <a:gsLst>
              <a:gs pos="0">
                <a:srgbClr val="EA8C8C"/>
              </a:gs>
              <a:gs pos="50000">
                <a:srgbClr val="F0BABA"/>
              </a:gs>
              <a:gs pos="100000">
                <a:srgbClr val="F7DEDE"/>
              </a:gs>
            </a:gsLst>
            <a:lin ang="27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2388" name="Rectangle 100"/>
          <p:cNvSpPr>
            <a:spLocks noChangeArrowheads="1"/>
          </p:cNvSpPr>
          <p:nvPr/>
        </p:nvSpPr>
        <p:spPr bwMode="auto">
          <a:xfrm>
            <a:off x="7010400" y="3733800"/>
            <a:ext cx="228600" cy="304800"/>
          </a:xfrm>
          <a:prstGeom prst="rect">
            <a:avLst/>
          </a:prstGeom>
          <a:gradFill rotWithShape="1">
            <a:gsLst>
              <a:gs pos="0">
                <a:srgbClr val="EA8C8C"/>
              </a:gs>
              <a:gs pos="50000">
                <a:srgbClr val="F0BABA"/>
              </a:gs>
              <a:gs pos="100000">
                <a:srgbClr val="F7DEDE"/>
              </a:gs>
            </a:gsLst>
            <a:lin ang="27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2389" name="Rectangle 101"/>
          <p:cNvSpPr>
            <a:spLocks noChangeArrowheads="1"/>
          </p:cNvSpPr>
          <p:nvPr/>
        </p:nvSpPr>
        <p:spPr bwMode="auto">
          <a:xfrm>
            <a:off x="3505200" y="5867400"/>
            <a:ext cx="228600" cy="304800"/>
          </a:xfrm>
          <a:prstGeom prst="rect">
            <a:avLst/>
          </a:prstGeom>
          <a:gradFill rotWithShape="1">
            <a:gsLst>
              <a:gs pos="0">
                <a:srgbClr val="EA8C8C"/>
              </a:gs>
              <a:gs pos="50000">
                <a:srgbClr val="F0BABA"/>
              </a:gs>
              <a:gs pos="100000">
                <a:srgbClr val="F7DEDE"/>
              </a:gs>
            </a:gsLst>
            <a:lin ang="27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2390" name="Oval 102"/>
          <p:cNvSpPr>
            <a:spLocks noChangeArrowheads="1"/>
          </p:cNvSpPr>
          <p:nvPr/>
        </p:nvSpPr>
        <p:spPr bwMode="auto">
          <a:xfrm>
            <a:off x="3733800" y="28194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2391" name="Oval 103"/>
          <p:cNvSpPr>
            <a:spLocks noChangeArrowheads="1"/>
          </p:cNvSpPr>
          <p:nvPr/>
        </p:nvSpPr>
        <p:spPr bwMode="auto">
          <a:xfrm>
            <a:off x="6934200" y="25146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2392" name="Oval 104"/>
          <p:cNvSpPr>
            <a:spLocks noChangeArrowheads="1"/>
          </p:cNvSpPr>
          <p:nvPr/>
        </p:nvSpPr>
        <p:spPr bwMode="auto">
          <a:xfrm>
            <a:off x="7010400" y="51054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2393" name="Oval 105"/>
          <p:cNvSpPr>
            <a:spLocks noChangeArrowheads="1"/>
          </p:cNvSpPr>
          <p:nvPr/>
        </p:nvSpPr>
        <p:spPr bwMode="auto">
          <a:xfrm>
            <a:off x="1524000" y="39624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Tree>
    <p:extLst>
      <p:ext uri="{BB962C8B-B14F-4D97-AF65-F5344CB8AC3E}">
        <p14:creationId xmlns:p14="http://schemas.microsoft.com/office/powerpoint/2010/main" val="386560058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12372"/>
                                        </p:tgtEl>
                                        <p:attrNameLst>
                                          <p:attrName>style.visibility</p:attrName>
                                        </p:attrNameLst>
                                      </p:cBhvr>
                                      <p:to>
                                        <p:strVal val="visible"/>
                                      </p:to>
                                    </p:set>
                                    <p:anim calcmode="lin" valueType="num">
                                      <p:cBhvr additive="base">
                                        <p:cTn id="7" dur="500" fill="hold"/>
                                        <p:tgtEl>
                                          <p:spTgt spid="12372"/>
                                        </p:tgtEl>
                                        <p:attrNameLst>
                                          <p:attrName>ppt_x</p:attrName>
                                        </p:attrNameLst>
                                      </p:cBhvr>
                                      <p:tavLst>
                                        <p:tav tm="0">
                                          <p:val>
                                            <p:strVal val="0-#ppt_w/2"/>
                                          </p:val>
                                        </p:tav>
                                        <p:tav tm="100000">
                                          <p:val>
                                            <p:strVal val="#ppt_x"/>
                                          </p:val>
                                        </p:tav>
                                      </p:tavLst>
                                    </p:anim>
                                    <p:anim calcmode="lin" valueType="num">
                                      <p:cBhvr additive="base">
                                        <p:cTn id="8" dur="500" fill="hold"/>
                                        <p:tgtEl>
                                          <p:spTgt spid="1237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2361"/>
                                        </p:tgtEl>
                                        <p:attrNameLst>
                                          <p:attrName>style.visibility</p:attrName>
                                        </p:attrNameLst>
                                      </p:cBhvr>
                                      <p:to>
                                        <p:strVal val="visible"/>
                                      </p:to>
                                    </p:set>
                                    <p:anim calcmode="lin" valueType="num">
                                      <p:cBhvr additive="base">
                                        <p:cTn id="13" dur="500" fill="hold"/>
                                        <p:tgtEl>
                                          <p:spTgt spid="12361"/>
                                        </p:tgtEl>
                                        <p:attrNameLst>
                                          <p:attrName>ppt_x</p:attrName>
                                        </p:attrNameLst>
                                      </p:cBhvr>
                                      <p:tavLst>
                                        <p:tav tm="0">
                                          <p:val>
                                            <p:strVal val="0-#ppt_w/2"/>
                                          </p:val>
                                        </p:tav>
                                        <p:tav tm="100000">
                                          <p:val>
                                            <p:strVal val="#ppt_x"/>
                                          </p:val>
                                        </p:tav>
                                      </p:tavLst>
                                    </p:anim>
                                    <p:anim calcmode="lin" valueType="num">
                                      <p:cBhvr additive="base">
                                        <p:cTn id="14" dur="500" fill="hold"/>
                                        <p:tgtEl>
                                          <p:spTgt spid="12361"/>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12361"/>
                                        </p:tgtEl>
                                        <p:attrNameLst>
                                          <p:attrName>style.visibility</p:attrName>
                                        </p:attrNameLst>
                                      </p:cBhvr>
                                      <p:to>
                                        <p:strVal val="hidden"/>
                                      </p:to>
                                    </p:set>
                                  </p:subTnLst>
                                </p:cTn>
                              </p:par>
                            </p:childTnLst>
                          </p:cTn>
                        </p:par>
                      </p:childTnLst>
                    </p:cTn>
                  </p:par>
                  <p:par>
                    <p:cTn id="15" fill="hold" nodeType="clickPar">
                      <p:stCondLst>
                        <p:cond delay="indefinite"/>
                      </p:stCondLst>
                      <p:childTnLst>
                        <p:par>
                          <p:cTn id="16" fill="hold" nodeType="withGroup">
                            <p:stCondLst>
                              <p:cond delay="0"/>
                            </p:stCondLst>
                            <p:childTnLst>
                              <p:par>
                                <p:cTn id="17" presetID="11" presetClass="entr" presetSubtype="0" fill="hold" grpId="0" nodeType="clickEffect">
                                  <p:stCondLst>
                                    <p:cond delay="0"/>
                                  </p:stCondLst>
                                  <p:childTnLst>
                                    <p:set>
                                      <p:cBhvr>
                                        <p:cTn id="18" dur="1000">
                                          <p:stCondLst>
                                            <p:cond delay="0"/>
                                          </p:stCondLst>
                                        </p:cTn>
                                        <p:tgtEl>
                                          <p:spTgt spid="12374"/>
                                        </p:tgtEl>
                                        <p:attrNameLst>
                                          <p:attrName>style.visibility</p:attrName>
                                        </p:attrNameLst>
                                      </p:cBhvr>
                                      <p:to>
                                        <p:strVal val="visible"/>
                                      </p:to>
                                    </p:set>
                                  </p:childTnLst>
                                  <p:subTnLst>
                                    <p:set>
                                      <p:cBhvr override="childStyle">
                                        <p:cTn dur="1" fill="hold" display="0" masterRel="nextClick" afterEffect="1"/>
                                        <p:tgtEl>
                                          <p:spTgt spid="12374"/>
                                        </p:tgtEl>
                                        <p:attrNameLst>
                                          <p:attrName>style.visibility</p:attrName>
                                        </p:attrNameLst>
                                      </p:cBhvr>
                                      <p:to>
                                        <p:strVal val="hidden"/>
                                      </p:to>
                                    </p:set>
                                  </p:subTnLst>
                                </p:cTn>
                              </p:par>
                            </p:childTnLst>
                          </p:cTn>
                        </p:par>
                      </p:childTnLst>
                    </p:cTn>
                  </p:par>
                  <p:par>
                    <p:cTn id="19" fill="hold" nodeType="clickPar">
                      <p:stCondLst>
                        <p:cond delay="indefinite"/>
                      </p:stCondLst>
                      <p:childTnLst>
                        <p:par>
                          <p:cTn id="20" fill="hold" nodeType="withGroup">
                            <p:stCondLst>
                              <p:cond delay="0"/>
                            </p:stCondLst>
                            <p:childTnLst>
                              <p:par>
                                <p:cTn id="21" presetID="4" presetClass="entr" presetSubtype="16" fill="hold" grpId="0" nodeType="clickEffect">
                                  <p:stCondLst>
                                    <p:cond delay="0"/>
                                  </p:stCondLst>
                                  <p:childTnLst>
                                    <p:set>
                                      <p:cBhvr>
                                        <p:cTn id="22" dur="1" fill="hold">
                                          <p:stCondLst>
                                            <p:cond delay="0"/>
                                          </p:stCondLst>
                                        </p:cTn>
                                        <p:tgtEl>
                                          <p:spTgt spid="12362"/>
                                        </p:tgtEl>
                                        <p:attrNameLst>
                                          <p:attrName>style.visibility</p:attrName>
                                        </p:attrNameLst>
                                      </p:cBhvr>
                                      <p:to>
                                        <p:strVal val="visible"/>
                                      </p:to>
                                    </p:set>
                                    <p:animEffect transition="in" filter="box(in)">
                                      <p:cBhvr>
                                        <p:cTn id="23" dur="500"/>
                                        <p:tgtEl>
                                          <p:spTgt spid="12362"/>
                                        </p:tgtEl>
                                      </p:cBhvr>
                                    </p:animEffect>
                                  </p:childTnLst>
                                  <p:subTnLst>
                                    <p:set>
                                      <p:cBhvr override="childStyle">
                                        <p:cTn dur="1" fill="hold" display="0" masterRel="nextClick" afterEffect="1"/>
                                        <p:tgtEl>
                                          <p:spTgt spid="12362"/>
                                        </p:tgtEl>
                                        <p:attrNameLst>
                                          <p:attrName>style.visibility</p:attrName>
                                        </p:attrNameLst>
                                      </p:cBhvr>
                                      <p:to>
                                        <p:strVal val="hidden"/>
                                      </p:to>
                                    </p:set>
                                  </p:subTnLst>
                                </p:cTn>
                              </p:par>
                            </p:childTnLst>
                          </p:cTn>
                        </p:par>
                      </p:childTnLst>
                    </p:cTn>
                  </p:par>
                  <p:par>
                    <p:cTn id="24" fill="hold" nodeType="clickPar">
                      <p:stCondLst>
                        <p:cond delay="indefinite"/>
                      </p:stCondLst>
                      <p:childTnLst>
                        <p:par>
                          <p:cTn id="25" fill="hold" nodeType="withGroup">
                            <p:stCondLst>
                              <p:cond delay="0"/>
                            </p:stCondLst>
                            <p:childTnLst>
                              <p:par>
                                <p:cTn id="26" presetID="11" presetClass="entr" presetSubtype="0" fill="hold" grpId="0" nodeType="clickEffect">
                                  <p:stCondLst>
                                    <p:cond delay="0"/>
                                  </p:stCondLst>
                                  <p:childTnLst>
                                    <p:set>
                                      <p:cBhvr>
                                        <p:cTn id="27" dur="1000">
                                          <p:stCondLst>
                                            <p:cond delay="0"/>
                                          </p:stCondLst>
                                        </p:cTn>
                                        <p:tgtEl>
                                          <p:spTgt spid="12375"/>
                                        </p:tgtEl>
                                        <p:attrNameLst>
                                          <p:attrName>style.visibility</p:attrName>
                                        </p:attrNameLst>
                                      </p:cBhvr>
                                      <p:to>
                                        <p:strVal val="visible"/>
                                      </p:to>
                                    </p:set>
                                  </p:childTnLst>
                                  <p:subTnLst>
                                    <p:set>
                                      <p:cBhvr override="childStyle">
                                        <p:cTn dur="1" fill="hold" display="0" masterRel="nextClick" afterEffect="1"/>
                                        <p:tgtEl>
                                          <p:spTgt spid="12375"/>
                                        </p:tgtEl>
                                        <p:attrNameLst>
                                          <p:attrName>style.visibility</p:attrName>
                                        </p:attrNameLst>
                                      </p:cBhvr>
                                      <p:to>
                                        <p:strVal val="hidden"/>
                                      </p:to>
                                    </p:set>
                                  </p:subTnLst>
                                </p:cTn>
                              </p:par>
                            </p:childTnLst>
                          </p:cTn>
                        </p:par>
                      </p:childTnLst>
                    </p:cTn>
                  </p:par>
                  <p:par>
                    <p:cTn id="28" fill="hold" nodeType="clickPar">
                      <p:stCondLst>
                        <p:cond delay="indefinite"/>
                      </p:stCondLst>
                      <p:childTnLst>
                        <p:par>
                          <p:cTn id="29" fill="hold" nodeType="withGroup">
                            <p:stCondLst>
                              <p:cond delay="0"/>
                            </p:stCondLst>
                            <p:childTnLst>
                              <p:par>
                                <p:cTn id="30" presetID="4" presetClass="entr" presetSubtype="16" fill="hold" grpId="0" nodeType="clickEffect">
                                  <p:stCondLst>
                                    <p:cond delay="0"/>
                                  </p:stCondLst>
                                  <p:childTnLst>
                                    <p:set>
                                      <p:cBhvr>
                                        <p:cTn id="31" dur="1" fill="hold">
                                          <p:stCondLst>
                                            <p:cond delay="0"/>
                                          </p:stCondLst>
                                        </p:cTn>
                                        <p:tgtEl>
                                          <p:spTgt spid="12363"/>
                                        </p:tgtEl>
                                        <p:attrNameLst>
                                          <p:attrName>style.visibility</p:attrName>
                                        </p:attrNameLst>
                                      </p:cBhvr>
                                      <p:to>
                                        <p:strVal val="visible"/>
                                      </p:to>
                                    </p:set>
                                    <p:animEffect transition="in" filter="box(in)">
                                      <p:cBhvr>
                                        <p:cTn id="32" dur="500"/>
                                        <p:tgtEl>
                                          <p:spTgt spid="12363"/>
                                        </p:tgtEl>
                                      </p:cBhvr>
                                    </p:animEffect>
                                  </p:childTnLst>
                                  <p:subTnLst>
                                    <p:set>
                                      <p:cBhvr override="childStyle">
                                        <p:cTn dur="1" fill="hold" display="0" masterRel="nextClick" afterEffect="1"/>
                                        <p:tgtEl>
                                          <p:spTgt spid="12363"/>
                                        </p:tgtEl>
                                        <p:attrNameLst>
                                          <p:attrName>style.visibility</p:attrName>
                                        </p:attrNameLst>
                                      </p:cBhvr>
                                      <p:to>
                                        <p:strVal val="hidden"/>
                                      </p:to>
                                    </p:set>
                                  </p:subTnLst>
                                </p:cTn>
                              </p:par>
                            </p:childTnLst>
                          </p:cTn>
                        </p:par>
                      </p:childTnLst>
                    </p:cTn>
                  </p:par>
                  <p:par>
                    <p:cTn id="33" fill="hold" nodeType="clickPar">
                      <p:stCondLst>
                        <p:cond delay="indefinite"/>
                      </p:stCondLst>
                      <p:childTnLst>
                        <p:par>
                          <p:cTn id="34" fill="hold" nodeType="withGroup">
                            <p:stCondLst>
                              <p:cond delay="0"/>
                            </p:stCondLst>
                            <p:childTnLst>
                              <p:par>
                                <p:cTn id="35" presetID="11" presetClass="entr" presetSubtype="0" fill="hold" grpId="0" nodeType="clickEffect">
                                  <p:stCondLst>
                                    <p:cond delay="0"/>
                                  </p:stCondLst>
                                  <p:childTnLst>
                                    <p:set>
                                      <p:cBhvr>
                                        <p:cTn id="36" dur="1000">
                                          <p:stCondLst>
                                            <p:cond delay="0"/>
                                          </p:stCondLst>
                                        </p:cTn>
                                        <p:tgtEl>
                                          <p:spTgt spid="12376"/>
                                        </p:tgtEl>
                                        <p:attrNameLst>
                                          <p:attrName>style.visibility</p:attrName>
                                        </p:attrNameLst>
                                      </p:cBhvr>
                                      <p:to>
                                        <p:strVal val="visible"/>
                                      </p:to>
                                    </p:set>
                                  </p:childTnLst>
                                  <p:subTnLst>
                                    <p:set>
                                      <p:cBhvr override="childStyle">
                                        <p:cTn dur="1" fill="hold" display="0" masterRel="nextClick" afterEffect="1"/>
                                        <p:tgtEl>
                                          <p:spTgt spid="12376"/>
                                        </p:tgtEl>
                                        <p:attrNameLst>
                                          <p:attrName>style.visibility</p:attrName>
                                        </p:attrNameLst>
                                      </p:cBhvr>
                                      <p:to>
                                        <p:strVal val="hidden"/>
                                      </p:to>
                                    </p:set>
                                  </p:subTnLst>
                                </p:cTn>
                              </p:par>
                            </p:childTnLst>
                          </p:cTn>
                        </p:par>
                      </p:childTnLst>
                    </p:cTn>
                  </p:par>
                  <p:par>
                    <p:cTn id="37" fill="hold" nodeType="clickPar">
                      <p:stCondLst>
                        <p:cond delay="indefinite"/>
                      </p:stCondLst>
                      <p:childTnLst>
                        <p:par>
                          <p:cTn id="38" fill="hold" nodeType="withGroup">
                            <p:stCondLst>
                              <p:cond delay="0"/>
                            </p:stCondLst>
                            <p:childTnLst>
                              <p:par>
                                <p:cTn id="39" presetID="4" presetClass="entr" presetSubtype="16" fill="hold" grpId="0" nodeType="clickEffect">
                                  <p:stCondLst>
                                    <p:cond delay="0"/>
                                  </p:stCondLst>
                                  <p:childTnLst>
                                    <p:set>
                                      <p:cBhvr>
                                        <p:cTn id="40" dur="1" fill="hold">
                                          <p:stCondLst>
                                            <p:cond delay="0"/>
                                          </p:stCondLst>
                                        </p:cTn>
                                        <p:tgtEl>
                                          <p:spTgt spid="12364"/>
                                        </p:tgtEl>
                                        <p:attrNameLst>
                                          <p:attrName>style.visibility</p:attrName>
                                        </p:attrNameLst>
                                      </p:cBhvr>
                                      <p:to>
                                        <p:strVal val="visible"/>
                                      </p:to>
                                    </p:set>
                                    <p:animEffect transition="in" filter="box(in)">
                                      <p:cBhvr>
                                        <p:cTn id="41" dur="500"/>
                                        <p:tgtEl>
                                          <p:spTgt spid="12364"/>
                                        </p:tgtEl>
                                      </p:cBhvr>
                                    </p:animEffect>
                                  </p:childTnLst>
                                  <p:subTnLst>
                                    <p:set>
                                      <p:cBhvr override="childStyle">
                                        <p:cTn dur="1" fill="hold" display="0" masterRel="nextClick" afterEffect="1"/>
                                        <p:tgtEl>
                                          <p:spTgt spid="12364"/>
                                        </p:tgtEl>
                                        <p:attrNameLst>
                                          <p:attrName>style.visibility</p:attrName>
                                        </p:attrNameLst>
                                      </p:cBhvr>
                                      <p:to>
                                        <p:strVal val="hidden"/>
                                      </p:to>
                                    </p:set>
                                  </p:subTnLst>
                                </p:cTn>
                              </p:par>
                            </p:childTnLst>
                          </p:cTn>
                        </p:par>
                      </p:childTnLst>
                    </p:cTn>
                  </p:par>
                  <p:par>
                    <p:cTn id="42" fill="hold" nodeType="clickPar">
                      <p:stCondLst>
                        <p:cond delay="indefinite"/>
                      </p:stCondLst>
                      <p:childTnLst>
                        <p:par>
                          <p:cTn id="43" fill="hold" nodeType="withGroup">
                            <p:stCondLst>
                              <p:cond delay="0"/>
                            </p:stCondLst>
                            <p:childTnLst>
                              <p:par>
                                <p:cTn id="44" presetID="11" presetClass="entr" presetSubtype="0" fill="hold" grpId="0" nodeType="clickEffect">
                                  <p:stCondLst>
                                    <p:cond delay="0"/>
                                  </p:stCondLst>
                                  <p:childTnLst>
                                    <p:set>
                                      <p:cBhvr>
                                        <p:cTn id="45" dur="1000">
                                          <p:stCondLst>
                                            <p:cond delay="0"/>
                                          </p:stCondLst>
                                        </p:cTn>
                                        <p:tgtEl>
                                          <p:spTgt spid="12377"/>
                                        </p:tgtEl>
                                        <p:attrNameLst>
                                          <p:attrName>style.visibility</p:attrName>
                                        </p:attrNameLst>
                                      </p:cBhvr>
                                      <p:to>
                                        <p:strVal val="visible"/>
                                      </p:to>
                                    </p:set>
                                  </p:childTnLst>
                                  <p:subTnLst>
                                    <p:set>
                                      <p:cBhvr override="childStyle">
                                        <p:cTn dur="1" fill="hold" display="0" masterRel="nextClick" afterEffect="1"/>
                                        <p:tgtEl>
                                          <p:spTgt spid="12377"/>
                                        </p:tgtEl>
                                        <p:attrNameLst>
                                          <p:attrName>style.visibility</p:attrName>
                                        </p:attrNameLst>
                                      </p:cBhvr>
                                      <p:to>
                                        <p:strVal val="hidden"/>
                                      </p:to>
                                    </p:set>
                                  </p:subTnLst>
                                </p:cTn>
                              </p:par>
                            </p:childTnLst>
                          </p:cTn>
                        </p:par>
                      </p:childTnLst>
                    </p:cTn>
                  </p:par>
                  <p:par>
                    <p:cTn id="46" fill="hold" nodeType="clickPar">
                      <p:stCondLst>
                        <p:cond delay="indefinite"/>
                      </p:stCondLst>
                      <p:childTnLst>
                        <p:par>
                          <p:cTn id="47" fill="hold" nodeType="withGroup">
                            <p:stCondLst>
                              <p:cond delay="0"/>
                            </p:stCondLst>
                            <p:childTnLst>
                              <p:par>
                                <p:cTn id="48" presetID="4" presetClass="entr" presetSubtype="16" fill="hold" grpId="0" nodeType="clickEffect">
                                  <p:stCondLst>
                                    <p:cond delay="0"/>
                                  </p:stCondLst>
                                  <p:childTnLst>
                                    <p:set>
                                      <p:cBhvr>
                                        <p:cTn id="49" dur="1" fill="hold">
                                          <p:stCondLst>
                                            <p:cond delay="0"/>
                                          </p:stCondLst>
                                        </p:cTn>
                                        <p:tgtEl>
                                          <p:spTgt spid="12365"/>
                                        </p:tgtEl>
                                        <p:attrNameLst>
                                          <p:attrName>style.visibility</p:attrName>
                                        </p:attrNameLst>
                                      </p:cBhvr>
                                      <p:to>
                                        <p:strVal val="visible"/>
                                      </p:to>
                                    </p:set>
                                    <p:animEffect transition="in" filter="box(in)">
                                      <p:cBhvr>
                                        <p:cTn id="50" dur="500"/>
                                        <p:tgtEl>
                                          <p:spTgt spid="12365"/>
                                        </p:tgtEl>
                                      </p:cBhvr>
                                    </p:animEffect>
                                  </p:childTnLst>
                                  <p:subTnLst>
                                    <p:set>
                                      <p:cBhvr override="childStyle">
                                        <p:cTn dur="1" fill="hold" display="0" masterRel="nextClick" afterEffect="1"/>
                                        <p:tgtEl>
                                          <p:spTgt spid="12365"/>
                                        </p:tgtEl>
                                        <p:attrNameLst>
                                          <p:attrName>style.visibility</p:attrName>
                                        </p:attrNameLst>
                                      </p:cBhvr>
                                      <p:to>
                                        <p:strVal val="hidden"/>
                                      </p:to>
                                    </p:set>
                                  </p:subTnLst>
                                </p:cTn>
                              </p:par>
                            </p:childTnLst>
                          </p:cTn>
                        </p:par>
                      </p:childTnLst>
                    </p:cTn>
                  </p:par>
                  <p:par>
                    <p:cTn id="51" fill="hold" nodeType="clickPar">
                      <p:stCondLst>
                        <p:cond delay="indefinite"/>
                      </p:stCondLst>
                      <p:childTnLst>
                        <p:par>
                          <p:cTn id="52" fill="hold" nodeType="withGroup">
                            <p:stCondLst>
                              <p:cond delay="0"/>
                            </p:stCondLst>
                            <p:childTnLst>
                              <p:par>
                                <p:cTn id="53" presetID="11" presetClass="entr" presetSubtype="0" fill="hold" grpId="0" nodeType="clickEffect">
                                  <p:stCondLst>
                                    <p:cond delay="0"/>
                                  </p:stCondLst>
                                  <p:childTnLst>
                                    <p:set>
                                      <p:cBhvr>
                                        <p:cTn id="54" dur="1000">
                                          <p:stCondLst>
                                            <p:cond delay="0"/>
                                          </p:stCondLst>
                                        </p:cTn>
                                        <p:tgtEl>
                                          <p:spTgt spid="12378"/>
                                        </p:tgtEl>
                                        <p:attrNameLst>
                                          <p:attrName>style.visibility</p:attrName>
                                        </p:attrNameLst>
                                      </p:cBhvr>
                                      <p:to>
                                        <p:strVal val="visible"/>
                                      </p:to>
                                    </p:set>
                                  </p:childTnLst>
                                  <p:subTnLst>
                                    <p:set>
                                      <p:cBhvr override="childStyle">
                                        <p:cTn dur="1" fill="hold" display="0" masterRel="nextClick" afterEffect="1"/>
                                        <p:tgtEl>
                                          <p:spTgt spid="12378"/>
                                        </p:tgtEl>
                                        <p:attrNameLst>
                                          <p:attrName>style.visibility</p:attrName>
                                        </p:attrNameLst>
                                      </p:cBhvr>
                                      <p:to>
                                        <p:strVal val="hidden"/>
                                      </p:to>
                                    </p:set>
                                  </p:subTnLst>
                                </p:cTn>
                              </p:par>
                            </p:childTnLst>
                          </p:cTn>
                        </p:par>
                      </p:childTnLst>
                    </p:cTn>
                  </p:par>
                  <p:par>
                    <p:cTn id="55" fill="hold" nodeType="clickPar">
                      <p:stCondLst>
                        <p:cond delay="indefinite"/>
                      </p:stCondLst>
                      <p:childTnLst>
                        <p:par>
                          <p:cTn id="56" fill="hold" nodeType="withGroup">
                            <p:stCondLst>
                              <p:cond delay="0"/>
                            </p:stCondLst>
                            <p:childTnLst>
                              <p:par>
                                <p:cTn id="57" presetID="4" presetClass="entr" presetSubtype="16" fill="hold" grpId="0" nodeType="clickEffect">
                                  <p:stCondLst>
                                    <p:cond delay="0"/>
                                  </p:stCondLst>
                                  <p:childTnLst>
                                    <p:set>
                                      <p:cBhvr>
                                        <p:cTn id="58" dur="1" fill="hold">
                                          <p:stCondLst>
                                            <p:cond delay="0"/>
                                          </p:stCondLst>
                                        </p:cTn>
                                        <p:tgtEl>
                                          <p:spTgt spid="12366"/>
                                        </p:tgtEl>
                                        <p:attrNameLst>
                                          <p:attrName>style.visibility</p:attrName>
                                        </p:attrNameLst>
                                      </p:cBhvr>
                                      <p:to>
                                        <p:strVal val="visible"/>
                                      </p:to>
                                    </p:set>
                                    <p:animEffect transition="in" filter="box(in)">
                                      <p:cBhvr>
                                        <p:cTn id="59" dur="500"/>
                                        <p:tgtEl>
                                          <p:spTgt spid="12366"/>
                                        </p:tgtEl>
                                      </p:cBhvr>
                                    </p:animEffect>
                                  </p:childTnLst>
                                  <p:subTnLst>
                                    <p:set>
                                      <p:cBhvr override="childStyle">
                                        <p:cTn dur="1" fill="hold" display="0" masterRel="nextClick" afterEffect="1"/>
                                        <p:tgtEl>
                                          <p:spTgt spid="12366"/>
                                        </p:tgtEl>
                                        <p:attrNameLst>
                                          <p:attrName>style.visibility</p:attrName>
                                        </p:attrNameLst>
                                      </p:cBhvr>
                                      <p:to>
                                        <p:strVal val="hidden"/>
                                      </p:to>
                                    </p:set>
                                  </p:subTnLst>
                                </p:cTn>
                              </p:par>
                            </p:childTnLst>
                          </p:cTn>
                        </p:par>
                      </p:childTnLst>
                    </p:cTn>
                  </p:par>
                  <p:par>
                    <p:cTn id="60" fill="hold" nodeType="clickPar">
                      <p:stCondLst>
                        <p:cond delay="indefinite"/>
                      </p:stCondLst>
                      <p:childTnLst>
                        <p:par>
                          <p:cTn id="61" fill="hold" nodeType="withGroup">
                            <p:stCondLst>
                              <p:cond delay="0"/>
                            </p:stCondLst>
                            <p:childTnLst>
                              <p:par>
                                <p:cTn id="62" presetID="11" presetClass="entr" presetSubtype="0" fill="hold" grpId="0" nodeType="clickEffect">
                                  <p:stCondLst>
                                    <p:cond delay="0"/>
                                  </p:stCondLst>
                                  <p:childTnLst>
                                    <p:set>
                                      <p:cBhvr>
                                        <p:cTn id="63" dur="1000">
                                          <p:stCondLst>
                                            <p:cond delay="0"/>
                                          </p:stCondLst>
                                        </p:cTn>
                                        <p:tgtEl>
                                          <p:spTgt spid="12379"/>
                                        </p:tgtEl>
                                        <p:attrNameLst>
                                          <p:attrName>style.visibility</p:attrName>
                                        </p:attrNameLst>
                                      </p:cBhvr>
                                      <p:to>
                                        <p:strVal val="visible"/>
                                      </p:to>
                                    </p:set>
                                  </p:childTnLst>
                                  <p:subTnLst>
                                    <p:set>
                                      <p:cBhvr override="childStyle">
                                        <p:cTn dur="1" fill="hold" display="0" masterRel="nextClick" afterEffect="1"/>
                                        <p:tgtEl>
                                          <p:spTgt spid="12379"/>
                                        </p:tgtEl>
                                        <p:attrNameLst>
                                          <p:attrName>style.visibility</p:attrName>
                                        </p:attrNameLst>
                                      </p:cBhvr>
                                      <p:to>
                                        <p:strVal val="hidden"/>
                                      </p:to>
                                    </p:set>
                                  </p:subTnLst>
                                </p:cTn>
                              </p:par>
                            </p:childTnLst>
                          </p:cTn>
                        </p:par>
                      </p:childTnLst>
                    </p:cTn>
                  </p:par>
                  <p:par>
                    <p:cTn id="64" fill="hold" nodeType="clickPar">
                      <p:stCondLst>
                        <p:cond delay="indefinite"/>
                      </p:stCondLst>
                      <p:childTnLst>
                        <p:par>
                          <p:cTn id="65" fill="hold" nodeType="withGroup">
                            <p:stCondLst>
                              <p:cond delay="0"/>
                            </p:stCondLst>
                            <p:childTnLst>
                              <p:par>
                                <p:cTn id="66" presetID="4" presetClass="entr" presetSubtype="16" fill="hold" grpId="0" nodeType="clickEffect">
                                  <p:stCondLst>
                                    <p:cond delay="0"/>
                                  </p:stCondLst>
                                  <p:childTnLst>
                                    <p:set>
                                      <p:cBhvr>
                                        <p:cTn id="67" dur="1" fill="hold">
                                          <p:stCondLst>
                                            <p:cond delay="0"/>
                                          </p:stCondLst>
                                        </p:cTn>
                                        <p:tgtEl>
                                          <p:spTgt spid="12367"/>
                                        </p:tgtEl>
                                        <p:attrNameLst>
                                          <p:attrName>style.visibility</p:attrName>
                                        </p:attrNameLst>
                                      </p:cBhvr>
                                      <p:to>
                                        <p:strVal val="visible"/>
                                      </p:to>
                                    </p:set>
                                    <p:animEffect transition="in" filter="box(in)">
                                      <p:cBhvr>
                                        <p:cTn id="68" dur="500"/>
                                        <p:tgtEl>
                                          <p:spTgt spid="12367"/>
                                        </p:tgtEl>
                                      </p:cBhvr>
                                    </p:animEffect>
                                  </p:childTnLst>
                                  <p:subTnLst>
                                    <p:set>
                                      <p:cBhvr override="childStyle">
                                        <p:cTn dur="1" fill="hold" display="0" masterRel="nextClick" afterEffect="1"/>
                                        <p:tgtEl>
                                          <p:spTgt spid="12367"/>
                                        </p:tgtEl>
                                        <p:attrNameLst>
                                          <p:attrName>style.visibility</p:attrName>
                                        </p:attrNameLst>
                                      </p:cBhvr>
                                      <p:to>
                                        <p:strVal val="hidden"/>
                                      </p:to>
                                    </p:set>
                                  </p:subTnLst>
                                </p:cTn>
                              </p:par>
                            </p:childTnLst>
                          </p:cTn>
                        </p:par>
                      </p:childTnLst>
                    </p:cTn>
                  </p:par>
                  <p:par>
                    <p:cTn id="69" fill="hold" nodeType="clickPar">
                      <p:stCondLst>
                        <p:cond delay="indefinite"/>
                      </p:stCondLst>
                      <p:childTnLst>
                        <p:par>
                          <p:cTn id="70" fill="hold" nodeType="withGroup">
                            <p:stCondLst>
                              <p:cond delay="0"/>
                            </p:stCondLst>
                            <p:childTnLst>
                              <p:par>
                                <p:cTn id="71" presetID="11" presetClass="entr" presetSubtype="0" fill="hold" grpId="0" nodeType="clickEffect">
                                  <p:stCondLst>
                                    <p:cond delay="0"/>
                                  </p:stCondLst>
                                  <p:childTnLst>
                                    <p:set>
                                      <p:cBhvr>
                                        <p:cTn id="72" dur="1000">
                                          <p:stCondLst>
                                            <p:cond delay="0"/>
                                          </p:stCondLst>
                                        </p:cTn>
                                        <p:tgtEl>
                                          <p:spTgt spid="12380"/>
                                        </p:tgtEl>
                                        <p:attrNameLst>
                                          <p:attrName>style.visibility</p:attrName>
                                        </p:attrNameLst>
                                      </p:cBhvr>
                                      <p:to>
                                        <p:strVal val="visible"/>
                                      </p:to>
                                    </p:set>
                                  </p:childTnLst>
                                  <p:subTnLst>
                                    <p:set>
                                      <p:cBhvr override="childStyle">
                                        <p:cTn dur="1" fill="hold" display="0" masterRel="nextClick" afterEffect="1"/>
                                        <p:tgtEl>
                                          <p:spTgt spid="12380"/>
                                        </p:tgtEl>
                                        <p:attrNameLst>
                                          <p:attrName>style.visibility</p:attrName>
                                        </p:attrNameLst>
                                      </p:cBhvr>
                                      <p:to>
                                        <p:strVal val="hidden"/>
                                      </p:to>
                                    </p:set>
                                  </p:subTnLst>
                                </p:cTn>
                              </p:par>
                            </p:childTnLst>
                          </p:cTn>
                        </p:par>
                      </p:childTnLst>
                    </p:cTn>
                  </p:par>
                  <p:par>
                    <p:cTn id="73" fill="hold" nodeType="clickPar">
                      <p:stCondLst>
                        <p:cond delay="indefinite"/>
                      </p:stCondLst>
                      <p:childTnLst>
                        <p:par>
                          <p:cTn id="74" fill="hold" nodeType="withGroup">
                            <p:stCondLst>
                              <p:cond delay="0"/>
                            </p:stCondLst>
                            <p:childTnLst>
                              <p:par>
                                <p:cTn id="75" presetID="4" presetClass="entr" presetSubtype="16" fill="hold" grpId="0" nodeType="clickEffect">
                                  <p:stCondLst>
                                    <p:cond delay="0"/>
                                  </p:stCondLst>
                                  <p:childTnLst>
                                    <p:set>
                                      <p:cBhvr>
                                        <p:cTn id="76" dur="1" fill="hold">
                                          <p:stCondLst>
                                            <p:cond delay="0"/>
                                          </p:stCondLst>
                                        </p:cTn>
                                        <p:tgtEl>
                                          <p:spTgt spid="12368"/>
                                        </p:tgtEl>
                                        <p:attrNameLst>
                                          <p:attrName>style.visibility</p:attrName>
                                        </p:attrNameLst>
                                      </p:cBhvr>
                                      <p:to>
                                        <p:strVal val="visible"/>
                                      </p:to>
                                    </p:set>
                                    <p:animEffect transition="in" filter="box(in)">
                                      <p:cBhvr>
                                        <p:cTn id="77" dur="500"/>
                                        <p:tgtEl>
                                          <p:spTgt spid="12368"/>
                                        </p:tgtEl>
                                      </p:cBhvr>
                                    </p:animEffect>
                                  </p:childTnLst>
                                  <p:subTnLst>
                                    <p:set>
                                      <p:cBhvr override="childStyle">
                                        <p:cTn dur="1" fill="hold" display="0" masterRel="nextClick" afterEffect="1"/>
                                        <p:tgtEl>
                                          <p:spTgt spid="12368"/>
                                        </p:tgtEl>
                                        <p:attrNameLst>
                                          <p:attrName>style.visibility</p:attrName>
                                        </p:attrNameLst>
                                      </p:cBhvr>
                                      <p:to>
                                        <p:strVal val="hidden"/>
                                      </p:to>
                                    </p:set>
                                  </p:subTnLst>
                                </p:cTn>
                              </p:par>
                            </p:childTnLst>
                          </p:cTn>
                        </p:par>
                      </p:childTnLst>
                    </p:cTn>
                  </p:par>
                  <p:par>
                    <p:cTn id="78" fill="hold" nodeType="clickPar">
                      <p:stCondLst>
                        <p:cond delay="indefinite"/>
                      </p:stCondLst>
                      <p:childTnLst>
                        <p:par>
                          <p:cTn id="79" fill="hold" nodeType="withGroup">
                            <p:stCondLst>
                              <p:cond delay="0"/>
                            </p:stCondLst>
                            <p:childTnLst>
                              <p:par>
                                <p:cTn id="80" presetID="11" presetClass="entr" presetSubtype="0" fill="hold" grpId="0" nodeType="clickEffect">
                                  <p:stCondLst>
                                    <p:cond delay="0"/>
                                  </p:stCondLst>
                                  <p:childTnLst>
                                    <p:set>
                                      <p:cBhvr>
                                        <p:cTn id="81" dur="1000">
                                          <p:stCondLst>
                                            <p:cond delay="0"/>
                                          </p:stCondLst>
                                        </p:cTn>
                                        <p:tgtEl>
                                          <p:spTgt spid="12381"/>
                                        </p:tgtEl>
                                        <p:attrNameLst>
                                          <p:attrName>style.visibility</p:attrName>
                                        </p:attrNameLst>
                                      </p:cBhvr>
                                      <p:to>
                                        <p:strVal val="visible"/>
                                      </p:to>
                                    </p:set>
                                  </p:childTnLst>
                                  <p:subTnLst>
                                    <p:set>
                                      <p:cBhvr override="childStyle">
                                        <p:cTn dur="1" fill="hold" display="0" masterRel="nextClick" afterEffect="1"/>
                                        <p:tgtEl>
                                          <p:spTgt spid="12381"/>
                                        </p:tgtEl>
                                        <p:attrNameLst>
                                          <p:attrName>style.visibility</p:attrName>
                                        </p:attrNameLst>
                                      </p:cBhvr>
                                      <p:to>
                                        <p:strVal val="hidden"/>
                                      </p:to>
                                    </p:set>
                                  </p:subTnLst>
                                </p:cTn>
                              </p:par>
                            </p:childTnLst>
                          </p:cTn>
                        </p:par>
                      </p:childTnLst>
                    </p:cTn>
                  </p:par>
                  <p:par>
                    <p:cTn id="82" fill="hold" nodeType="clickPar">
                      <p:stCondLst>
                        <p:cond delay="indefinite"/>
                      </p:stCondLst>
                      <p:childTnLst>
                        <p:par>
                          <p:cTn id="83" fill="hold" nodeType="withGroup">
                            <p:stCondLst>
                              <p:cond delay="0"/>
                            </p:stCondLst>
                            <p:childTnLst>
                              <p:par>
                                <p:cTn id="84" presetID="4" presetClass="entr" presetSubtype="16" fill="hold" grpId="0" nodeType="clickEffect">
                                  <p:stCondLst>
                                    <p:cond delay="0"/>
                                  </p:stCondLst>
                                  <p:childTnLst>
                                    <p:set>
                                      <p:cBhvr>
                                        <p:cTn id="85" dur="1" fill="hold">
                                          <p:stCondLst>
                                            <p:cond delay="0"/>
                                          </p:stCondLst>
                                        </p:cTn>
                                        <p:tgtEl>
                                          <p:spTgt spid="12369"/>
                                        </p:tgtEl>
                                        <p:attrNameLst>
                                          <p:attrName>style.visibility</p:attrName>
                                        </p:attrNameLst>
                                      </p:cBhvr>
                                      <p:to>
                                        <p:strVal val="visible"/>
                                      </p:to>
                                    </p:set>
                                    <p:animEffect transition="in" filter="box(in)">
                                      <p:cBhvr>
                                        <p:cTn id="86" dur="500"/>
                                        <p:tgtEl>
                                          <p:spTgt spid="12369"/>
                                        </p:tgtEl>
                                      </p:cBhvr>
                                    </p:animEffect>
                                  </p:childTnLst>
                                  <p:subTnLst>
                                    <p:set>
                                      <p:cBhvr override="childStyle">
                                        <p:cTn dur="1" fill="hold" display="0" masterRel="nextClick" afterEffect="1"/>
                                        <p:tgtEl>
                                          <p:spTgt spid="12369"/>
                                        </p:tgtEl>
                                        <p:attrNameLst>
                                          <p:attrName>style.visibility</p:attrName>
                                        </p:attrNameLst>
                                      </p:cBhvr>
                                      <p:to>
                                        <p:strVal val="hidden"/>
                                      </p:to>
                                    </p:set>
                                  </p:subTnLst>
                                </p:cTn>
                              </p:par>
                            </p:childTnLst>
                          </p:cTn>
                        </p:par>
                      </p:childTnLst>
                    </p:cTn>
                  </p:par>
                  <p:par>
                    <p:cTn id="87" fill="hold" nodeType="clickPar">
                      <p:stCondLst>
                        <p:cond delay="indefinite"/>
                      </p:stCondLst>
                      <p:childTnLst>
                        <p:par>
                          <p:cTn id="88" fill="hold" nodeType="withGroup">
                            <p:stCondLst>
                              <p:cond delay="0"/>
                            </p:stCondLst>
                            <p:childTnLst>
                              <p:par>
                                <p:cTn id="89" presetID="11" presetClass="entr" presetSubtype="0" fill="hold" grpId="0" nodeType="clickEffect">
                                  <p:stCondLst>
                                    <p:cond delay="0"/>
                                  </p:stCondLst>
                                  <p:childTnLst>
                                    <p:set>
                                      <p:cBhvr>
                                        <p:cTn id="90" dur="1000">
                                          <p:stCondLst>
                                            <p:cond delay="0"/>
                                          </p:stCondLst>
                                        </p:cTn>
                                        <p:tgtEl>
                                          <p:spTgt spid="12386"/>
                                        </p:tgtEl>
                                        <p:attrNameLst>
                                          <p:attrName>style.visibility</p:attrName>
                                        </p:attrNameLst>
                                      </p:cBhvr>
                                      <p:to>
                                        <p:strVal val="visible"/>
                                      </p:to>
                                    </p:set>
                                  </p:childTnLst>
                                  <p:subTnLst>
                                    <p:set>
                                      <p:cBhvr override="childStyle">
                                        <p:cTn dur="1" fill="hold" display="0" masterRel="nextClick" afterEffect="1"/>
                                        <p:tgtEl>
                                          <p:spTgt spid="12386"/>
                                        </p:tgtEl>
                                        <p:attrNameLst>
                                          <p:attrName>style.visibility</p:attrName>
                                        </p:attrNameLst>
                                      </p:cBhvr>
                                      <p:to>
                                        <p:strVal val="hidden"/>
                                      </p:to>
                                    </p:set>
                                  </p:subTnLst>
                                </p:cTn>
                              </p:par>
                            </p:childTnLst>
                          </p:cTn>
                        </p:par>
                      </p:childTnLst>
                    </p:cTn>
                  </p:par>
                  <p:par>
                    <p:cTn id="91" fill="hold" nodeType="clickPar">
                      <p:stCondLst>
                        <p:cond delay="indefinite"/>
                      </p:stCondLst>
                      <p:childTnLst>
                        <p:par>
                          <p:cTn id="92" fill="hold" nodeType="withGroup">
                            <p:stCondLst>
                              <p:cond delay="0"/>
                            </p:stCondLst>
                            <p:childTnLst>
                              <p:par>
                                <p:cTn id="93" presetID="4" presetClass="entr" presetSubtype="16" fill="hold" grpId="0" nodeType="clickEffect">
                                  <p:stCondLst>
                                    <p:cond delay="0"/>
                                  </p:stCondLst>
                                  <p:childTnLst>
                                    <p:set>
                                      <p:cBhvr>
                                        <p:cTn id="94" dur="1" fill="hold">
                                          <p:stCondLst>
                                            <p:cond delay="0"/>
                                          </p:stCondLst>
                                        </p:cTn>
                                        <p:tgtEl>
                                          <p:spTgt spid="12390"/>
                                        </p:tgtEl>
                                        <p:attrNameLst>
                                          <p:attrName>style.visibility</p:attrName>
                                        </p:attrNameLst>
                                      </p:cBhvr>
                                      <p:to>
                                        <p:strVal val="visible"/>
                                      </p:to>
                                    </p:set>
                                    <p:animEffect transition="in" filter="box(in)">
                                      <p:cBhvr>
                                        <p:cTn id="95" dur="500"/>
                                        <p:tgtEl>
                                          <p:spTgt spid="12390"/>
                                        </p:tgtEl>
                                      </p:cBhvr>
                                    </p:animEffect>
                                  </p:childTnLst>
                                  <p:subTnLst>
                                    <p:set>
                                      <p:cBhvr override="childStyle">
                                        <p:cTn dur="1" fill="hold" display="0" masterRel="nextClick" afterEffect="1"/>
                                        <p:tgtEl>
                                          <p:spTgt spid="12390"/>
                                        </p:tgtEl>
                                        <p:attrNameLst>
                                          <p:attrName>style.visibility</p:attrName>
                                        </p:attrNameLst>
                                      </p:cBhvr>
                                      <p:to>
                                        <p:strVal val="hidden"/>
                                      </p:to>
                                    </p:set>
                                  </p:subTnLst>
                                </p:cTn>
                              </p:par>
                            </p:childTnLst>
                          </p:cTn>
                        </p:par>
                      </p:childTnLst>
                    </p:cTn>
                  </p:par>
                  <p:par>
                    <p:cTn id="96" fill="hold" nodeType="clickPar">
                      <p:stCondLst>
                        <p:cond delay="indefinite"/>
                      </p:stCondLst>
                      <p:childTnLst>
                        <p:par>
                          <p:cTn id="97" fill="hold" nodeType="withGroup">
                            <p:stCondLst>
                              <p:cond delay="0"/>
                            </p:stCondLst>
                            <p:childTnLst>
                              <p:par>
                                <p:cTn id="98" presetID="11" presetClass="entr" presetSubtype="0" fill="hold" grpId="0" nodeType="clickEffect">
                                  <p:stCondLst>
                                    <p:cond delay="0"/>
                                  </p:stCondLst>
                                  <p:childTnLst>
                                    <p:set>
                                      <p:cBhvr>
                                        <p:cTn id="99" dur="1000">
                                          <p:stCondLst>
                                            <p:cond delay="0"/>
                                          </p:stCondLst>
                                        </p:cTn>
                                        <p:tgtEl>
                                          <p:spTgt spid="12387"/>
                                        </p:tgtEl>
                                        <p:attrNameLst>
                                          <p:attrName>style.visibility</p:attrName>
                                        </p:attrNameLst>
                                      </p:cBhvr>
                                      <p:to>
                                        <p:strVal val="visible"/>
                                      </p:to>
                                    </p:set>
                                  </p:childTnLst>
                                  <p:subTnLst>
                                    <p:set>
                                      <p:cBhvr override="childStyle">
                                        <p:cTn dur="1" fill="hold" display="0" masterRel="nextClick" afterEffect="1"/>
                                        <p:tgtEl>
                                          <p:spTgt spid="12387"/>
                                        </p:tgtEl>
                                        <p:attrNameLst>
                                          <p:attrName>style.visibility</p:attrName>
                                        </p:attrNameLst>
                                      </p:cBhvr>
                                      <p:to>
                                        <p:strVal val="hidden"/>
                                      </p:to>
                                    </p:set>
                                  </p:subTnLst>
                                </p:cTn>
                              </p:par>
                            </p:childTnLst>
                          </p:cTn>
                        </p:par>
                      </p:childTnLst>
                    </p:cTn>
                  </p:par>
                  <p:par>
                    <p:cTn id="100" fill="hold" nodeType="clickPar">
                      <p:stCondLst>
                        <p:cond delay="indefinite"/>
                      </p:stCondLst>
                      <p:childTnLst>
                        <p:par>
                          <p:cTn id="101" fill="hold" nodeType="withGroup">
                            <p:stCondLst>
                              <p:cond delay="0"/>
                            </p:stCondLst>
                            <p:childTnLst>
                              <p:par>
                                <p:cTn id="102" presetID="4" presetClass="entr" presetSubtype="16" fill="hold" grpId="0" nodeType="clickEffect">
                                  <p:stCondLst>
                                    <p:cond delay="0"/>
                                  </p:stCondLst>
                                  <p:childTnLst>
                                    <p:set>
                                      <p:cBhvr>
                                        <p:cTn id="103" dur="1" fill="hold">
                                          <p:stCondLst>
                                            <p:cond delay="0"/>
                                          </p:stCondLst>
                                        </p:cTn>
                                        <p:tgtEl>
                                          <p:spTgt spid="12391"/>
                                        </p:tgtEl>
                                        <p:attrNameLst>
                                          <p:attrName>style.visibility</p:attrName>
                                        </p:attrNameLst>
                                      </p:cBhvr>
                                      <p:to>
                                        <p:strVal val="visible"/>
                                      </p:to>
                                    </p:set>
                                    <p:animEffect transition="in" filter="box(in)">
                                      <p:cBhvr>
                                        <p:cTn id="104" dur="500"/>
                                        <p:tgtEl>
                                          <p:spTgt spid="12391"/>
                                        </p:tgtEl>
                                      </p:cBhvr>
                                    </p:animEffect>
                                  </p:childTnLst>
                                  <p:subTnLst>
                                    <p:set>
                                      <p:cBhvr override="childStyle">
                                        <p:cTn dur="1" fill="hold" display="0" masterRel="nextClick" afterEffect="1"/>
                                        <p:tgtEl>
                                          <p:spTgt spid="12391"/>
                                        </p:tgtEl>
                                        <p:attrNameLst>
                                          <p:attrName>style.visibility</p:attrName>
                                        </p:attrNameLst>
                                      </p:cBhvr>
                                      <p:to>
                                        <p:strVal val="hidden"/>
                                      </p:to>
                                    </p:set>
                                  </p:subTnLst>
                                </p:cTn>
                              </p:par>
                            </p:childTnLst>
                          </p:cTn>
                        </p:par>
                      </p:childTnLst>
                    </p:cTn>
                  </p:par>
                  <p:par>
                    <p:cTn id="105" fill="hold" nodeType="clickPar">
                      <p:stCondLst>
                        <p:cond delay="indefinite"/>
                      </p:stCondLst>
                      <p:childTnLst>
                        <p:par>
                          <p:cTn id="106" fill="hold" nodeType="withGroup">
                            <p:stCondLst>
                              <p:cond delay="0"/>
                            </p:stCondLst>
                            <p:childTnLst>
                              <p:par>
                                <p:cTn id="107" presetID="11" presetClass="entr" presetSubtype="0" fill="hold" grpId="0" nodeType="clickEffect">
                                  <p:stCondLst>
                                    <p:cond delay="0"/>
                                  </p:stCondLst>
                                  <p:childTnLst>
                                    <p:set>
                                      <p:cBhvr>
                                        <p:cTn id="108" dur="1000">
                                          <p:stCondLst>
                                            <p:cond delay="0"/>
                                          </p:stCondLst>
                                        </p:cTn>
                                        <p:tgtEl>
                                          <p:spTgt spid="12388"/>
                                        </p:tgtEl>
                                        <p:attrNameLst>
                                          <p:attrName>style.visibility</p:attrName>
                                        </p:attrNameLst>
                                      </p:cBhvr>
                                      <p:to>
                                        <p:strVal val="visible"/>
                                      </p:to>
                                    </p:set>
                                  </p:childTnLst>
                                  <p:subTnLst>
                                    <p:set>
                                      <p:cBhvr override="childStyle">
                                        <p:cTn dur="1" fill="hold" display="0" masterRel="nextClick" afterEffect="1"/>
                                        <p:tgtEl>
                                          <p:spTgt spid="12388"/>
                                        </p:tgtEl>
                                        <p:attrNameLst>
                                          <p:attrName>style.visibility</p:attrName>
                                        </p:attrNameLst>
                                      </p:cBhvr>
                                      <p:to>
                                        <p:strVal val="hidden"/>
                                      </p:to>
                                    </p:set>
                                  </p:subTnLst>
                                </p:cTn>
                              </p:par>
                            </p:childTnLst>
                          </p:cTn>
                        </p:par>
                      </p:childTnLst>
                    </p:cTn>
                  </p:par>
                  <p:par>
                    <p:cTn id="109" fill="hold" nodeType="clickPar">
                      <p:stCondLst>
                        <p:cond delay="indefinite"/>
                      </p:stCondLst>
                      <p:childTnLst>
                        <p:par>
                          <p:cTn id="110" fill="hold" nodeType="withGroup">
                            <p:stCondLst>
                              <p:cond delay="0"/>
                            </p:stCondLst>
                            <p:childTnLst>
                              <p:par>
                                <p:cTn id="111" presetID="4" presetClass="entr" presetSubtype="16" fill="hold" grpId="0" nodeType="clickEffect">
                                  <p:stCondLst>
                                    <p:cond delay="0"/>
                                  </p:stCondLst>
                                  <p:childTnLst>
                                    <p:set>
                                      <p:cBhvr>
                                        <p:cTn id="112" dur="1" fill="hold">
                                          <p:stCondLst>
                                            <p:cond delay="0"/>
                                          </p:stCondLst>
                                        </p:cTn>
                                        <p:tgtEl>
                                          <p:spTgt spid="12392"/>
                                        </p:tgtEl>
                                        <p:attrNameLst>
                                          <p:attrName>style.visibility</p:attrName>
                                        </p:attrNameLst>
                                      </p:cBhvr>
                                      <p:to>
                                        <p:strVal val="visible"/>
                                      </p:to>
                                    </p:set>
                                    <p:animEffect transition="in" filter="box(in)">
                                      <p:cBhvr>
                                        <p:cTn id="113" dur="500"/>
                                        <p:tgtEl>
                                          <p:spTgt spid="12392"/>
                                        </p:tgtEl>
                                      </p:cBhvr>
                                    </p:animEffect>
                                  </p:childTnLst>
                                  <p:subTnLst>
                                    <p:set>
                                      <p:cBhvr override="childStyle">
                                        <p:cTn dur="1" fill="hold" display="0" masterRel="nextClick" afterEffect="1"/>
                                        <p:tgtEl>
                                          <p:spTgt spid="12392"/>
                                        </p:tgtEl>
                                        <p:attrNameLst>
                                          <p:attrName>style.visibility</p:attrName>
                                        </p:attrNameLst>
                                      </p:cBhvr>
                                      <p:to>
                                        <p:strVal val="hidden"/>
                                      </p:to>
                                    </p:set>
                                  </p:subTnLst>
                                </p:cTn>
                              </p:par>
                            </p:childTnLst>
                          </p:cTn>
                        </p:par>
                      </p:childTnLst>
                    </p:cTn>
                  </p:par>
                  <p:par>
                    <p:cTn id="114" fill="hold" nodeType="clickPar">
                      <p:stCondLst>
                        <p:cond delay="indefinite"/>
                      </p:stCondLst>
                      <p:childTnLst>
                        <p:par>
                          <p:cTn id="115" fill="hold" nodeType="withGroup">
                            <p:stCondLst>
                              <p:cond delay="0"/>
                            </p:stCondLst>
                            <p:childTnLst>
                              <p:par>
                                <p:cTn id="116" presetID="11" presetClass="entr" presetSubtype="0" fill="hold" grpId="0" nodeType="clickEffect">
                                  <p:stCondLst>
                                    <p:cond delay="0"/>
                                  </p:stCondLst>
                                  <p:childTnLst>
                                    <p:set>
                                      <p:cBhvr>
                                        <p:cTn id="117" dur="1000">
                                          <p:stCondLst>
                                            <p:cond delay="0"/>
                                          </p:stCondLst>
                                        </p:cTn>
                                        <p:tgtEl>
                                          <p:spTgt spid="12389"/>
                                        </p:tgtEl>
                                        <p:attrNameLst>
                                          <p:attrName>style.visibility</p:attrName>
                                        </p:attrNameLst>
                                      </p:cBhvr>
                                      <p:to>
                                        <p:strVal val="visible"/>
                                      </p:to>
                                    </p:set>
                                  </p:childTnLst>
                                  <p:subTnLst>
                                    <p:set>
                                      <p:cBhvr override="childStyle">
                                        <p:cTn dur="1" fill="hold" display="0" masterRel="nextClick" afterEffect="1"/>
                                        <p:tgtEl>
                                          <p:spTgt spid="12389"/>
                                        </p:tgtEl>
                                        <p:attrNameLst>
                                          <p:attrName>style.visibility</p:attrName>
                                        </p:attrNameLst>
                                      </p:cBhvr>
                                      <p:to>
                                        <p:strVal val="hidden"/>
                                      </p:to>
                                    </p:set>
                                  </p:subTnLst>
                                </p:cTn>
                              </p:par>
                            </p:childTnLst>
                          </p:cTn>
                        </p:par>
                      </p:childTnLst>
                    </p:cTn>
                  </p:par>
                  <p:par>
                    <p:cTn id="118" fill="hold" nodeType="clickPar">
                      <p:stCondLst>
                        <p:cond delay="indefinite"/>
                      </p:stCondLst>
                      <p:childTnLst>
                        <p:par>
                          <p:cTn id="119" fill="hold" nodeType="withGroup">
                            <p:stCondLst>
                              <p:cond delay="0"/>
                            </p:stCondLst>
                            <p:childTnLst>
                              <p:par>
                                <p:cTn id="120" presetID="4" presetClass="entr" presetSubtype="16" fill="hold" grpId="0" nodeType="clickEffect">
                                  <p:stCondLst>
                                    <p:cond delay="0"/>
                                  </p:stCondLst>
                                  <p:childTnLst>
                                    <p:set>
                                      <p:cBhvr>
                                        <p:cTn id="121" dur="1" fill="hold">
                                          <p:stCondLst>
                                            <p:cond delay="0"/>
                                          </p:stCondLst>
                                        </p:cTn>
                                        <p:tgtEl>
                                          <p:spTgt spid="12393"/>
                                        </p:tgtEl>
                                        <p:attrNameLst>
                                          <p:attrName>style.visibility</p:attrName>
                                        </p:attrNameLst>
                                      </p:cBhvr>
                                      <p:to>
                                        <p:strVal val="visible"/>
                                      </p:to>
                                    </p:set>
                                    <p:animEffect transition="in" filter="box(in)">
                                      <p:cBhvr>
                                        <p:cTn id="122" dur="500"/>
                                        <p:tgtEl>
                                          <p:spTgt spid="123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61" grpId="0" animBg="1"/>
      <p:bldP spid="12362" grpId="0" animBg="1"/>
      <p:bldP spid="12363" grpId="0" animBg="1"/>
      <p:bldP spid="12364" grpId="0" animBg="1"/>
      <p:bldP spid="12365" grpId="0" animBg="1"/>
      <p:bldP spid="12366" grpId="0" animBg="1"/>
      <p:bldP spid="12367" grpId="0" animBg="1"/>
      <p:bldP spid="12368" grpId="0" animBg="1"/>
      <p:bldP spid="12369" grpId="0" animBg="1"/>
      <p:bldP spid="12374" grpId="0" animBg="1"/>
      <p:bldP spid="12375" grpId="0" animBg="1"/>
      <p:bldP spid="12376" grpId="0" animBg="1"/>
      <p:bldP spid="12377" grpId="0" animBg="1"/>
      <p:bldP spid="12378" grpId="0" animBg="1"/>
      <p:bldP spid="12379" grpId="0" animBg="1"/>
      <p:bldP spid="12380" grpId="0" animBg="1"/>
      <p:bldP spid="12381" grpId="0" animBg="1"/>
      <p:bldP spid="12386" grpId="0" animBg="1"/>
      <p:bldP spid="12387" grpId="0" animBg="1"/>
      <p:bldP spid="12388" grpId="0" animBg="1"/>
      <p:bldP spid="12389" grpId="0" animBg="1"/>
      <p:bldP spid="12390" grpId="0" animBg="1"/>
      <p:bldP spid="12391" grpId="0" animBg="1"/>
      <p:bldP spid="12392" grpId="0" animBg="1"/>
      <p:bldP spid="12393" grpId="0" animBg="1"/>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2"/>
          <p:cNvSpPr>
            <a:spLocks noGrp="1" noChangeArrowheads="1"/>
          </p:cNvSpPr>
          <p:nvPr>
            <p:ph type="title"/>
          </p:nvPr>
        </p:nvSpPr>
        <p:spPr>
          <a:xfrm>
            <a:off x="457200" y="152400"/>
            <a:ext cx="6934200" cy="1371600"/>
          </a:xfrm>
        </p:spPr>
        <p:txBody>
          <a:bodyPr/>
          <a:lstStyle/>
          <a:p>
            <a:pPr>
              <a:defRPr/>
            </a:pPr>
            <a:r>
              <a:rPr lang="en-US" altLang="fr-FR" dirty="0"/>
              <a:t>Multiple Local States</a:t>
            </a:r>
          </a:p>
        </p:txBody>
      </p:sp>
      <p:sp>
        <p:nvSpPr>
          <p:cNvPr id="29699" name="Rectangle 3"/>
          <p:cNvSpPr>
            <a:spLocks noGrp="1" noChangeArrowheads="1"/>
          </p:cNvSpPr>
          <p:nvPr>
            <p:ph type="body" idx="1"/>
          </p:nvPr>
        </p:nvSpPr>
        <p:spPr/>
        <p:txBody>
          <a:bodyPr/>
          <a:lstStyle/>
          <a:p>
            <a:r>
              <a:rPr lang="en-US" altLang="fr-FR" sz="2400" smtClean="0"/>
              <a:t>In the real world, events happen at the same time</a:t>
            </a:r>
          </a:p>
          <a:p>
            <a:endParaRPr lang="en-US" altLang="fr-FR" sz="2400" smtClean="0"/>
          </a:p>
          <a:p>
            <a:r>
              <a:rPr lang="en-US" altLang="fr-FR" sz="2400" smtClean="0"/>
              <a:t>A system may have many local states to form a global state.</a:t>
            </a:r>
          </a:p>
          <a:p>
            <a:endParaRPr lang="en-US" altLang="fr-FR" sz="2400" smtClean="0"/>
          </a:p>
          <a:p>
            <a:r>
              <a:rPr lang="en-US" altLang="fr-FR" sz="2400" smtClean="0"/>
              <a:t>There is a need to model concurrency and synchronization</a:t>
            </a:r>
          </a:p>
        </p:txBody>
      </p:sp>
      <p:sp>
        <p:nvSpPr>
          <p:cNvPr id="2" name="Slide Number Placeholder 1"/>
          <p:cNvSpPr>
            <a:spLocks noGrp="1"/>
          </p:cNvSpPr>
          <p:nvPr>
            <p:ph type="sldNum" sz="quarter" idx="11"/>
          </p:nvPr>
        </p:nvSpPr>
        <p:spPr/>
        <p:txBody>
          <a:bodyPr/>
          <a:lstStyle/>
          <a:p>
            <a:pPr>
              <a:defRPr/>
            </a:pPr>
            <a:fld id="{59F6FDCC-2E57-4BE6-8FFC-C8A25E4A3FD6}" type="slidenum">
              <a:rPr lang="fr-CA" smtClean="0"/>
              <a:pPr>
                <a:defRPr/>
              </a:pPr>
              <a:t>167</a:t>
            </a:fld>
            <a:endParaRPr lang="fr-CA"/>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Tree>
    <p:extLst>
      <p:ext uri="{BB962C8B-B14F-4D97-AF65-F5344CB8AC3E}">
        <p14:creationId xmlns:p14="http://schemas.microsoft.com/office/powerpoint/2010/main" val="912920331"/>
      </p:ext>
    </p:extLst>
  </p:cSld>
  <p:clrMapOvr>
    <a:masterClrMapping/>
  </p:clrMapOvr>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a:xfrm>
            <a:off x="457200" y="152400"/>
            <a:ext cx="6934200" cy="1371600"/>
          </a:xfrm>
        </p:spPr>
        <p:txBody>
          <a:bodyPr>
            <a:normAutofit fontScale="90000"/>
          </a:bodyPr>
          <a:lstStyle/>
          <a:p>
            <a:pPr>
              <a:defRPr/>
            </a:pPr>
            <a:r>
              <a:rPr lang="en-CA" dirty="0" smtClean="0"/>
              <a:t>Example: In a Restaurant (A Petri Net)</a:t>
            </a:r>
            <a:endParaRPr lang="en-CA" dirty="0"/>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
        <p:nvSpPr>
          <p:cNvPr id="2" name="Slide Number Placeholder 1"/>
          <p:cNvSpPr>
            <a:spLocks noGrp="1"/>
          </p:cNvSpPr>
          <p:nvPr>
            <p:ph type="sldNum" sz="quarter" idx="11"/>
          </p:nvPr>
        </p:nvSpPr>
        <p:spPr/>
        <p:txBody>
          <a:bodyPr/>
          <a:lstStyle/>
          <a:p>
            <a:pPr>
              <a:defRPr/>
            </a:pPr>
            <a:fld id="{3DF57D51-7080-4209-9CC6-13D1DEC9A7C5}" type="slidenum">
              <a:rPr lang="fr-CA" smtClean="0"/>
              <a:pPr>
                <a:defRPr/>
              </a:pPr>
              <a:t>168</a:t>
            </a:fld>
            <a:endParaRPr lang="fr-CA"/>
          </a:p>
        </p:txBody>
      </p:sp>
      <p:sp>
        <p:nvSpPr>
          <p:cNvPr id="30725" name="Oval 3"/>
          <p:cNvSpPr>
            <a:spLocks noChangeArrowheads="1"/>
          </p:cNvSpPr>
          <p:nvPr/>
        </p:nvSpPr>
        <p:spPr bwMode="auto">
          <a:xfrm>
            <a:off x="2514600" y="18288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0726" name="Rectangle 4"/>
          <p:cNvSpPr>
            <a:spLocks noChangeArrowheads="1"/>
          </p:cNvSpPr>
          <p:nvPr/>
        </p:nvSpPr>
        <p:spPr bwMode="auto">
          <a:xfrm>
            <a:off x="3352800" y="3048000"/>
            <a:ext cx="457200" cy="3048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0727" name="Oval 5"/>
          <p:cNvSpPr>
            <a:spLocks noChangeArrowheads="1"/>
          </p:cNvSpPr>
          <p:nvPr/>
        </p:nvSpPr>
        <p:spPr bwMode="auto">
          <a:xfrm>
            <a:off x="4419600" y="18288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0728" name="Oval 6"/>
          <p:cNvSpPr>
            <a:spLocks noChangeArrowheads="1"/>
          </p:cNvSpPr>
          <p:nvPr/>
        </p:nvSpPr>
        <p:spPr bwMode="auto">
          <a:xfrm>
            <a:off x="6172200" y="18288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0729" name="Rectangle 8"/>
          <p:cNvSpPr>
            <a:spLocks noChangeArrowheads="1"/>
          </p:cNvSpPr>
          <p:nvPr/>
        </p:nvSpPr>
        <p:spPr bwMode="auto">
          <a:xfrm>
            <a:off x="5334000" y="3048000"/>
            <a:ext cx="457200" cy="3048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0730" name="Line 9"/>
          <p:cNvSpPr>
            <a:spLocks noChangeShapeType="1"/>
          </p:cNvSpPr>
          <p:nvPr/>
        </p:nvSpPr>
        <p:spPr bwMode="auto">
          <a:xfrm>
            <a:off x="2819400" y="2209800"/>
            <a:ext cx="685800" cy="838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0731" name="Line 10"/>
          <p:cNvSpPr>
            <a:spLocks noChangeShapeType="1"/>
          </p:cNvSpPr>
          <p:nvPr/>
        </p:nvSpPr>
        <p:spPr bwMode="auto">
          <a:xfrm flipH="1">
            <a:off x="3733800" y="2133600"/>
            <a:ext cx="685800" cy="914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0732" name="Line 11"/>
          <p:cNvSpPr>
            <a:spLocks noChangeShapeType="1"/>
          </p:cNvSpPr>
          <p:nvPr/>
        </p:nvSpPr>
        <p:spPr bwMode="auto">
          <a:xfrm>
            <a:off x="4724400" y="2133600"/>
            <a:ext cx="762000" cy="914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0733" name="Line 12"/>
          <p:cNvSpPr>
            <a:spLocks noChangeShapeType="1"/>
          </p:cNvSpPr>
          <p:nvPr/>
        </p:nvSpPr>
        <p:spPr bwMode="auto">
          <a:xfrm flipH="1">
            <a:off x="5715000" y="2133600"/>
            <a:ext cx="533400" cy="914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0734" name="Line 13"/>
          <p:cNvSpPr>
            <a:spLocks noChangeShapeType="1"/>
          </p:cNvSpPr>
          <p:nvPr/>
        </p:nvSpPr>
        <p:spPr bwMode="auto">
          <a:xfrm flipH="1">
            <a:off x="2819400" y="3352800"/>
            <a:ext cx="685800" cy="762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0735" name="Oval 14"/>
          <p:cNvSpPr>
            <a:spLocks noChangeArrowheads="1"/>
          </p:cNvSpPr>
          <p:nvPr/>
        </p:nvSpPr>
        <p:spPr bwMode="auto">
          <a:xfrm>
            <a:off x="2514600" y="40386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0736" name="Oval 15"/>
          <p:cNvSpPr>
            <a:spLocks noChangeArrowheads="1"/>
          </p:cNvSpPr>
          <p:nvPr/>
        </p:nvSpPr>
        <p:spPr bwMode="auto">
          <a:xfrm>
            <a:off x="4495800" y="41148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0737" name="Oval 16"/>
          <p:cNvSpPr>
            <a:spLocks noChangeArrowheads="1"/>
          </p:cNvSpPr>
          <p:nvPr/>
        </p:nvSpPr>
        <p:spPr bwMode="auto">
          <a:xfrm>
            <a:off x="6400800" y="41148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0738" name="Line 17"/>
          <p:cNvSpPr>
            <a:spLocks noChangeShapeType="1"/>
          </p:cNvSpPr>
          <p:nvPr/>
        </p:nvSpPr>
        <p:spPr bwMode="auto">
          <a:xfrm>
            <a:off x="3733800" y="3352800"/>
            <a:ext cx="838200" cy="838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0739" name="Line 18"/>
          <p:cNvSpPr>
            <a:spLocks noChangeShapeType="1"/>
          </p:cNvSpPr>
          <p:nvPr/>
        </p:nvSpPr>
        <p:spPr bwMode="auto">
          <a:xfrm flipH="1">
            <a:off x="4800600" y="3352800"/>
            <a:ext cx="685800" cy="838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0740" name="Line 19"/>
          <p:cNvSpPr>
            <a:spLocks noChangeShapeType="1"/>
          </p:cNvSpPr>
          <p:nvPr/>
        </p:nvSpPr>
        <p:spPr bwMode="auto">
          <a:xfrm>
            <a:off x="5638800" y="3352800"/>
            <a:ext cx="838200" cy="838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0741" name="Rectangle 20"/>
          <p:cNvSpPr>
            <a:spLocks noChangeArrowheads="1"/>
          </p:cNvSpPr>
          <p:nvPr/>
        </p:nvSpPr>
        <p:spPr bwMode="auto">
          <a:xfrm>
            <a:off x="6400800" y="5410200"/>
            <a:ext cx="457200" cy="3048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0742" name="Oval 21"/>
          <p:cNvSpPr>
            <a:spLocks noChangeArrowheads="1"/>
          </p:cNvSpPr>
          <p:nvPr/>
        </p:nvSpPr>
        <p:spPr bwMode="auto">
          <a:xfrm>
            <a:off x="7924800" y="54102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0743" name="Rectangle 22"/>
          <p:cNvSpPr>
            <a:spLocks noChangeArrowheads="1"/>
          </p:cNvSpPr>
          <p:nvPr/>
        </p:nvSpPr>
        <p:spPr bwMode="auto">
          <a:xfrm>
            <a:off x="4495800" y="5410200"/>
            <a:ext cx="457200" cy="3048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0744" name="Line 23"/>
          <p:cNvSpPr>
            <a:spLocks noChangeShapeType="1"/>
          </p:cNvSpPr>
          <p:nvPr/>
        </p:nvSpPr>
        <p:spPr bwMode="auto">
          <a:xfrm>
            <a:off x="6629400" y="4495800"/>
            <a:ext cx="0" cy="914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0745" name="Line 24"/>
          <p:cNvSpPr>
            <a:spLocks noChangeShapeType="1"/>
          </p:cNvSpPr>
          <p:nvPr/>
        </p:nvSpPr>
        <p:spPr bwMode="auto">
          <a:xfrm>
            <a:off x="6858000" y="5562600"/>
            <a:ext cx="10668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0746" name="Line 25"/>
          <p:cNvSpPr>
            <a:spLocks noChangeShapeType="1"/>
          </p:cNvSpPr>
          <p:nvPr/>
        </p:nvSpPr>
        <p:spPr bwMode="auto">
          <a:xfrm>
            <a:off x="4724400" y="4495800"/>
            <a:ext cx="0" cy="914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0747" name="Line 27"/>
          <p:cNvSpPr>
            <a:spLocks noChangeShapeType="1"/>
          </p:cNvSpPr>
          <p:nvPr/>
        </p:nvSpPr>
        <p:spPr bwMode="auto">
          <a:xfrm flipH="1" flipV="1">
            <a:off x="3962400" y="4800600"/>
            <a:ext cx="533400" cy="762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0748" name="Line 29"/>
          <p:cNvSpPr>
            <a:spLocks noChangeShapeType="1"/>
          </p:cNvSpPr>
          <p:nvPr/>
        </p:nvSpPr>
        <p:spPr bwMode="auto">
          <a:xfrm flipV="1">
            <a:off x="3962400" y="2209800"/>
            <a:ext cx="609600" cy="2590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0749" name="Rectangle 30"/>
          <p:cNvSpPr>
            <a:spLocks noChangeArrowheads="1"/>
          </p:cNvSpPr>
          <p:nvPr/>
        </p:nvSpPr>
        <p:spPr bwMode="auto">
          <a:xfrm>
            <a:off x="2514600" y="5410200"/>
            <a:ext cx="457200" cy="3048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0750" name="Line 31"/>
          <p:cNvSpPr>
            <a:spLocks noChangeShapeType="1"/>
          </p:cNvSpPr>
          <p:nvPr/>
        </p:nvSpPr>
        <p:spPr bwMode="auto">
          <a:xfrm>
            <a:off x="2743200" y="4419600"/>
            <a:ext cx="0" cy="990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0751" name="Oval 32"/>
          <p:cNvSpPr>
            <a:spLocks noChangeArrowheads="1"/>
          </p:cNvSpPr>
          <p:nvPr/>
        </p:nvSpPr>
        <p:spPr bwMode="auto">
          <a:xfrm>
            <a:off x="1371600" y="54102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0752" name="Line 33"/>
          <p:cNvSpPr>
            <a:spLocks noChangeShapeType="1"/>
          </p:cNvSpPr>
          <p:nvPr/>
        </p:nvSpPr>
        <p:spPr bwMode="auto">
          <a:xfrm flipH="1">
            <a:off x="1752600" y="5562600"/>
            <a:ext cx="7620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0753" name="Line 35"/>
          <p:cNvSpPr>
            <a:spLocks noChangeShapeType="1"/>
          </p:cNvSpPr>
          <p:nvPr/>
        </p:nvSpPr>
        <p:spPr bwMode="auto">
          <a:xfrm flipV="1">
            <a:off x="2971800" y="2133600"/>
            <a:ext cx="1524000" cy="3429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0754" name="Line 36"/>
          <p:cNvSpPr>
            <a:spLocks noChangeShapeType="1"/>
          </p:cNvSpPr>
          <p:nvPr/>
        </p:nvSpPr>
        <p:spPr bwMode="auto">
          <a:xfrm flipH="1" flipV="1">
            <a:off x="4648200" y="2209800"/>
            <a:ext cx="1752600" cy="3352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0755" name="Text Box 37"/>
          <p:cNvSpPr txBox="1">
            <a:spLocks noChangeArrowheads="1"/>
          </p:cNvSpPr>
          <p:nvPr/>
        </p:nvSpPr>
        <p:spPr bwMode="auto">
          <a:xfrm>
            <a:off x="3641725" y="1562100"/>
            <a:ext cx="8699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Waiter</a:t>
            </a:r>
          </a:p>
          <a:p>
            <a:pPr eaLnBrk="1" fontAlgn="base" hangingPunct="1">
              <a:spcBef>
                <a:spcPct val="0"/>
              </a:spcBef>
              <a:spcAft>
                <a:spcPct val="0"/>
              </a:spcAft>
              <a:buFontTx/>
              <a:buNone/>
            </a:pPr>
            <a:r>
              <a:rPr lang="en-US" altLang="fr-FR" sz="1800" b="0">
                <a:solidFill>
                  <a:srgbClr val="000000"/>
                </a:solidFill>
                <a:cs typeface="Arial" pitchFamily="34" charset="0"/>
              </a:rPr>
              <a:t>free</a:t>
            </a:r>
          </a:p>
        </p:txBody>
      </p:sp>
      <p:sp>
        <p:nvSpPr>
          <p:cNvPr id="30756" name="Text Box 38"/>
          <p:cNvSpPr txBox="1">
            <a:spLocks noChangeArrowheads="1"/>
          </p:cNvSpPr>
          <p:nvPr/>
        </p:nvSpPr>
        <p:spPr bwMode="auto">
          <a:xfrm>
            <a:off x="1219200" y="1752600"/>
            <a:ext cx="13208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Customer 1</a:t>
            </a:r>
          </a:p>
        </p:txBody>
      </p:sp>
      <p:sp>
        <p:nvSpPr>
          <p:cNvPr id="30757" name="Text Box 39"/>
          <p:cNvSpPr txBox="1">
            <a:spLocks noChangeArrowheads="1"/>
          </p:cNvSpPr>
          <p:nvPr/>
        </p:nvSpPr>
        <p:spPr bwMode="auto">
          <a:xfrm>
            <a:off x="6629400" y="1828800"/>
            <a:ext cx="13208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Customer 2</a:t>
            </a:r>
          </a:p>
        </p:txBody>
      </p:sp>
      <p:sp>
        <p:nvSpPr>
          <p:cNvPr id="30758" name="Text Box 40"/>
          <p:cNvSpPr txBox="1">
            <a:spLocks noChangeArrowheads="1"/>
          </p:cNvSpPr>
          <p:nvPr/>
        </p:nvSpPr>
        <p:spPr bwMode="auto">
          <a:xfrm>
            <a:off x="2651125" y="2781300"/>
            <a:ext cx="7302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Take</a:t>
            </a:r>
          </a:p>
          <a:p>
            <a:pPr eaLnBrk="1" fontAlgn="base" hangingPunct="1">
              <a:spcBef>
                <a:spcPct val="0"/>
              </a:spcBef>
              <a:spcAft>
                <a:spcPct val="0"/>
              </a:spcAft>
              <a:buFontTx/>
              <a:buNone/>
            </a:pPr>
            <a:r>
              <a:rPr lang="en-US" altLang="fr-FR" sz="1800" b="0">
                <a:solidFill>
                  <a:srgbClr val="000000"/>
                </a:solidFill>
                <a:cs typeface="Arial" pitchFamily="34" charset="0"/>
              </a:rPr>
              <a:t>order</a:t>
            </a:r>
          </a:p>
        </p:txBody>
      </p:sp>
      <p:sp>
        <p:nvSpPr>
          <p:cNvPr id="30759" name="Text Box 41"/>
          <p:cNvSpPr txBox="1">
            <a:spLocks noChangeArrowheads="1"/>
          </p:cNvSpPr>
          <p:nvPr/>
        </p:nvSpPr>
        <p:spPr bwMode="auto">
          <a:xfrm>
            <a:off x="5927725" y="2705100"/>
            <a:ext cx="7302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Take</a:t>
            </a:r>
          </a:p>
          <a:p>
            <a:pPr eaLnBrk="1" fontAlgn="base" hangingPunct="1">
              <a:spcBef>
                <a:spcPct val="0"/>
              </a:spcBef>
              <a:spcAft>
                <a:spcPct val="0"/>
              </a:spcAft>
              <a:buFontTx/>
              <a:buNone/>
            </a:pPr>
            <a:r>
              <a:rPr lang="en-US" altLang="fr-FR" sz="1800" b="0">
                <a:solidFill>
                  <a:srgbClr val="000000"/>
                </a:solidFill>
                <a:cs typeface="Arial" pitchFamily="34" charset="0"/>
              </a:rPr>
              <a:t>order</a:t>
            </a:r>
          </a:p>
        </p:txBody>
      </p:sp>
      <p:sp>
        <p:nvSpPr>
          <p:cNvPr id="30760" name="Text Box 42"/>
          <p:cNvSpPr txBox="1">
            <a:spLocks noChangeArrowheads="1"/>
          </p:cNvSpPr>
          <p:nvPr/>
        </p:nvSpPr>
        <p:spPr bwMode="auto">
          <a:xfrm>
            <a:off x="4860925" y="4076700"/>
            <a:ext cx="7937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Order</a:t>
            </a:r>
          </a:p>
          <a:p>
            <a:pPr eaLnBrk="1" fontAlgn="base" hangingPunct="1">
              <a:spcBef>
                <a:spcPct val="0"/>
              </a:spcBef>
              <a:spcAft>
                <a:spcPct val="0"/>
              </a:spcAft>
              <a:buFontTx/>
              <a:buNone/>
            </a:pPr>
            <a:r>
              <a:rPr lang="en-US" altLang="fr-FR" sz="1800" b="0">
                <a:solidFill>
                  <a:srgbClr val="000000"/>
                </a:solidFill>
                <a:cs typeface="Arial" pitchFamily="34" charset="0"/>
              </a:rPr>
              <a:t>taken</a:t>
            </a:r>
          </a:p>
        </p:txBody>
      </p:sp>
      <p:sp>
        <p:nvSpPr>
          <p:cNvPr id="30761" name="Text Box 43"/>
          <p:cNvSpPr txBox="1">
            <a:spLocks noChangeArrowheads="1"/>
          </p:cNvSpPr>
          <p:nvPr/>
        </p:nvSpPr>
        <p:spPr bwMode="auto">
          <a:xfrm>
            <a:off x="4937125" y="5295900"/>
            <a:ext cx="9080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Tell</a:t>
            </a:r>
          </a:p>
          <a:p>
            <a:pPr eaLnBrk="1" fontAlgn="base" hangingPunct="1">
              <a:spcBef>
                <a:spcPct val="0"/>
              </a:spcBef>
              <a:spcAft>
                <a:spcPct val="0"/>
              </a:spcAft>
              <a:buFontTx/>
              <a:buNone/>
            </a:pPr>
            <a:r>
              <a:rPr lang="en-US" altLang="fr-FR" sz="1800" b="0">
                <a:solidFill>
                  <a:srgbClr val="000000"/>
                </a:solidFill>
                <a:cs typeface="Arial" pitchFamily="34" charset="0"/>
              </a:rPr>
              <a:t>kitchen</a:t>
            </a:r>
          </a:p>
        </p:txBody>
      </p:sp>
      <p:sp>
        <p:nvSpPr>
          <p:cNvPr id="30762" name="Text Box 44"/>
          <p:cNvSpPr txBox="1">
            <a:spLocks noChangeArrowheads="1"/>
          </p:cNvSpPr>
          <p:nvPr/>
        </p:nvSpPr>
        <p:spPr bwMode="auto">
          <a:xfrm>
            <a:off x="1965325" y="4000500"/>
            <a:ext cx="6032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wait</a:t>
            </a:r>
          </a:p>
        </p:txBody>
      </p:sp>
      <p:sp>
        <p:nvSpPr>
          <p:cNvPr id="30763" name="Text Box 45"/>
          <p:cNvSpPr txBox="1">
            <a:spLocks noChangeArrowheads="1"/>
          </p:cNvSpPr>
          <p:nvPr/>
        </p:nvSpPr>
        <p:spPr bwMode="auto">
          <a:xfrm>
            <a:off x="6842125" y="4076700"/>
            <a:ext cx="6032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wait</a:t>
            </a:r>
          </a:p>
        </p:txBody>
      </p:sp>
      <p:sp>
        <p:nvSpPr>
          <p:cNvPr id="30764" name="Line 47"/>
          <p:cNvSpPr>
            <a:spLocks noChangeShapeType="1"/>
          </p:cNvSpPr>
          <p:nvPr/>
        </p:nvSpPr>
        <p:spPr bwMode="auto">
          <a:xfrm>
            <a:off x="4800600" y="2057400"/>
            <a:ext cx="3276600" cy="1219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0765" name="Line 48"/>
          <p:cNvSpPr>
            <a:spLocks noChangeShapeType="1"/>
          </p:cNvSpPr>
          <p:nvPr/>
        </p:nvSpPr>
        <p:spPr bwMode="auto">
          <a:xfrm flipH="1">
            <a:off x="1295400" y="1981200"/>
            <a:ext cx="3124200" cy="14478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0766" name="Line 49"/>
          <p:cNvSpPr>
            <a:spLocks noChangeShapeType="1"/>
          </p:cNvSpPr>
          <p:nvPr/>
        </p:nvSpPr>
        <p:spPr bwMode="auto">
          <a:xfrm>
            <a:off x="1295400" y="3429000"/>
            <a:ext cx="1295400" cy="1981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0767" name="Line 51"/>
          <p:cNvSpPr>
            <a:spLocks noChangeShapeType="1"/>
          </p:cNvSpPr>
          <p:nvPr/>
        </p:nvSpPr>
        <p:spPr bwMode="auto">
          <a:xfrm flipH="1">
            <a:off x="6781800" y="3276600"/>
            <a:ext cx="1295400" cy="2133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0768" name="Text Box 52"/>
          <p:cNvSpPr txBox="1">
            <a:spLocks noChangeArrowheads="1"/>
          </p:cNvSpPr>
          <p:nvPr/>
        </p:nvSpPr>
        <p:spPr bwMode="auto">
          <a:xfrm>
            <a:off x="2209800" y="5715000"/>
            <a:ext cx="12192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Serve food</a:t>
            </a:r>
          </a:p>
        </p:txBody>
      </p:sp>
      <p:sp>
        <p:nvSpPr>
          <p:cNvPr id="30769" name="Text Box 53"/>
          <p:cNvSpPr txBox="1">
            <a:spLocks noChangeArrowheads="1"/>
          </p:cNvSpPr>
          <p:nvPr/>
        </p:nvSpPr>
        <p:spPr bwMode="auto">
          <a:xfrm>
            <a:off x="6096000" y="5638800"/>
            <a:ext cx="12192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Serve food</a:t>
            </a:r>
          </a:p>
        </p:txBody>
      </p:sp>
      <p:sp>
        <p:nvSpPr>
          <p:cNvPr id="30770" name="Text Box 54"/>
          <p:cNvSpPr txBox="1">
            <a:spLocks noChangeArrowheads="1"/>
          </p:cNvSpPr>
          <p:nvPr/>
        </p:nvSpPr>
        <p:spPr bwMode="auto">
          <a:xfrm>
            <a:off x="1279525" y="5067300"/>
            <a:ext cx="7810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eating</a:t>
            </a:r>
          </a:p>
        </p:txBody>
      </p:sp>
      <p:sp>
        <p:nvSpPr>
          <p:cNvPr id="30771" name="Text Box 55"/>
          <p:cNvSpPr txBox="1">
            <a:spLocks noChangeArrowheads="1"/>
          </p:cNvSpPr>
          <p:nvPr/>
        </p:nvSpPr>
        <p:spPr bwMode="auto">
          <a:xfrm>
            <a:off x="7908925" y="5067300"/>
            <a:ext cx="7810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eating</a:t>
            </a:r>
          </a:p>
        </p:txBody>
      </p:sp>
      <p:sp>
        <p:nvSpPr>
          <p:cNvPr id="30772" name="Oval 56"/>
          <p:cNvSpPr>
            <a:spLocks noChangeArrowheads="1"/>
          </p:cNvSpPr>
          <p:nvPr/>
        </p:nvSpPr>
        <p:spPr bwMode="auto">
          <a:xfrm>
            <a:off x="2667000" y="19812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0773" name="Oval 59"/>
          <p:cNvSpPr>
            <a:spLocks noChangeArrowheads="1"/>
          </p:cNvSpPr>
          <p:nvPr/>
        </p:nvSpPr>
        <p:spPr bwMode="auto">
          <a:xfrm>
            <a:off x="4572000" y="19812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0774" name="Oval 60"/>
          <p:cNvSpPr>
            <a:spLocks noChangeArrowheads="1"/>
          </p:cNvSpPr>
          <p:nvPr/>
        </p:nvSpPr>
        <p:spPr bwMode="auto">
          <a:xfrm>
            <a:off x="6324600" y="19812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Tree>
    <p:extLst>
      <p:ext uri="{BB962C8B-B14F-4D97-AF65-F5344CB8AC3E}">
        <p14:creationId xmlns:p14="http://schemas.microsoft.com/office/powerpoint/2010/main" val="1564442907"/>
      </p:ext>
    </p:extLst>
  </p:cSld>
  <p:clrMapOvr>
    <a:masterClrMapping/>
  </p:clrMapOvr>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2"/>
          <p:cNvSpPr>
            <a:spLocks noGrp="1" noChangeArrowheads="1"/>
          </p:cNvSpPr>
          <p:nvPr>
            <p:ph type="title"/>
          </p:nvPr>
        </p:nvSpPr>
        <p:spPr>
          <a:xfrm>
            <a:off x="457200" y="152400"/>
            <a:ext cx="6934200" cy="1371600"/>
          </a:xfrm>
        </p:spPr>
        <p:txBody>
          <a:bodyPr/>
          <a:lstStyle/>
          <a:p>
            <a:pPr>
              <a:defRPr/>
            </a:pPr>
            <a:r>
              <a:rPr lang="en-US" altLang="fr-FR" sz="3200"/>
              <a:t>Example: In a Restaurant (Two Scenarios)</a:t>
            </a:r>
          </a:p>
        </p:txBody>
      </p:sp>
      <p:sp>
        <p:nvSpPr>
          <p:cNvPr id="31747" name="Rectangle 3"/>
          <p:cNvSpPr>
            <a:spLocks noGrp="1" noChangeArrowheads="1"/>
          </p:cNvSpPr>
          <p:nvPr>
            <p:ph type="body" idx="1"/>
          </p:nvPr>
        </p:nvSpPr>
        <p:spPr/>
        <p:txBody>
          <a:bodyPr/>
          <a:lstStyle/>
          <a:p>
            <a:pPr>
              <a:buFont typeface="Arial" charset="0"/>
              <a:buNone/>
              <a:defRPr/>
            </a:pPr>
            <a:r>
              <a:rPr lang="en-US" altLang="fr-FR" dirty="0" smtClean="0"/>
              <a:t>Scenario 1:</a:t>
            </a:r>
          </a:p>
          <a:p>
            <a:pPr marL="274637" lvl="1" indent="0">
              <a:buFont typeface="Arial" charset="0"/>
              <a:buNone/>
              <a:defRPr/>
            </a:pPr>
            <a:r>
              <a:rPr lang="en-US" altLang="fr-FR" i="1" dirty="0" smtClean="0"/>
              <a:t>Waiter</a:t>
            </a:r>
          </a:p>
          <a:p>
            <a:pPr marL="731837" lvl="1" indent="-457200">
              <a:buFont typeface="+mj-lt"/>
              <a:buAutoNum type="arabicPeriod"/>
              <a:defRPr/>
            </a:pPr>
            <a:r>
              <a:rPr lang="en-US" altLang="fr-FR" dirty="0" smtClean="0"/>
              <a:t>Takes order from customer 1</a:t>
            </a:r>
          </a:p>
          <a:p>
            <a:pPr marL="731837" lvl="1" indent="-457200">
              <a:buFont typeface="+mj-lt"/>
              <a:buAutoNum type="arabicPeriod"/>
              <a:defRPr/>
            </a:pPr>
            <a:r>
              <a:rPr lang="en-US" altLang="fr-FR" dirty="0" smtClean="0"/>
              <a:t>Serves customer 1</a:t>
            </a:r>
          </a:p>
          <a:p>
            <a:pPr marL="731837" lvl="1" indent="-457200">
              <a:buFont typeface="+mj-lt"/>
              <a:buAutoNum type="arabicPeriod"/>
              <a:defRPr/>
            </a:pPr>
            <a:r>
              <a:rPr lang="en-US" altLang="fr-FR" dirty="0" smtClean="0"/>
              <a:t>Takes order from customer 2</a:t>
            </a:r>
          </a:p>
          <a:p>
            <a:pPr marL="731837" lvl="1" indent="-457200">
              <a:buFont typeface="+mj-lt"/>
              <a:buAutoNum type="arabicPeriod"/>
              <a:defRPr/>
            </a:pPr>
            <a:r>
              <a:rPr lang="en-US" altLang="fr-FR" dirty="0" smtClean="0"/>
              <a:t>Serves customer 2</a:t>
            </a:r>
          </a:p>
          <a:p>
            <a:pPr>
              <a:buFont typeface="Arial" charset="0"/>
              <a:buNone/>
              <a:defRPr/>
            </a:pPr>
            <a:r>
              <a:rPr lang="en-US" altLang="fr-FR" dirty="0" smtClean="0"/>
              <a:t>Scenario 2:</a:t>
            </a:r>
          </a:p>
          <a:p>
            <a:pPr marL="274637" lvl="1" indent="0">
              <a:buFont typeface="Arial" charset="0"/>
              <a:buNone/>
              <a:defRPr/>
            </a:pPr>
            <a:r>
              <a:rPr lang="en-US" altLang="fr-FR" i="1" dirty="0" smtClean="0"/>
              <a:t>Waiter</a:t>
            </a:r>
          </a:p>
          <a:p>
            <a:pPr marL="731837" lvl="1" indent="-457200">
              <a:buFont typeface="+mj-lt"/>
              <a:buAutoNum type="arabicPeriod"/>
              <a:defRPr/>
            </a:pPr>
            <a:r>
              <a:rPr lang="en-US" altLang="fr-FR" dirty="0" smtClean="0"/>
              <a:t>Takes order from customer 1</a:t>
            </a:r>
          </a:p>
          <a:p>
            <a:pPr marL="731837" lvl="1" indent="-457200">
              <a:buFont typeface="+mj-lt"/>
              <a:buAutoNum type="arabicPeriod"/>
              <a:defRPr/>
            </a:pPr>
            <a:r>
              <a:rPr lang="en-US" altLang="fr-FR" dirty="0" smtClean="0"/>
              <a:t>Takes order from customer 2</a:t>
            </a:r>
          </a:p>
          <a:p>
            <a:pPr marL="731837" lvl="1" indent="-457200">
              <a:buFont typeface="+mj-lt"/>
              <a:buAutoNum type="arabicPeriod"/>
              <a:defRPr/>
            </a:pPr>
            <a:r>
              <a:rPr lang="en-US" altLang="fr-FR" dirty="0" smtClean="0"/>
              <a:t>Serves customer 2</a:t>
            </a:r>
          </a:p>
          <a:p>
            <a:pPr marL="731837" lvl="1" indent="-457200">
              <a:buFont typeface="+mj-lt"/>
              <a:buAutoNum type="arabicPeriod"/>
              <a:defRPr/>
            </a:pPr>
            <a:r>
              <a:rPr lang="en-US" altLang="fr-FR" dirty="0" smtClean="0"/>
              <a:t>Serves customer 1</a:t>
            </a:r>
          </a:p>
        </p:txBody>
      </p:sp>
      <p:sp>
        <p:nvSpPr>
          <p:cNvPr id="2" name="Slide Number Placeholder 1"/>
          <p:cNvSpPr>
            <a:spLocks noGrp="1"/>
          </p:cNvSpPr>
          <p:nvPr>
            <p:ph type="sldNum" sz="quarter" idx="11"/>
          </p:nvPr>
        </p:nvSpPr>
        <p:spPr/>
        <p:txBody>
          <a:bodyPr/>
          <a:lstStyle/>
          <a:p>
            <a:pPr>
              <a:defRPr/>
            </a:pPr>
            <a:fld id="{9B4BCA47-673D-4DDF-8178-FBC299DBF961}" type="slidenum">
              <a:rPr lang="fr-CA" smtClean="0"/>
              <a:pPr>
                <a:defRPr/>
              </a:pPr>
              <a:t>169</a:t>
            </a:fld>
            <a:endParaRPr lang="fr-CA"/>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Tree>
    <p:extLst>
      <p:ext uri="{BB962C8B-B14F-4D97-AF65-F5344CB8AC3E}">
        <p14:creationId xmlns:p14="http://schemas.microsoft.com/office/powerpoint/2010/main" val="586180160"/>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eaLnBrk="1" hangingPunct="1">
              <a:defRPr/>
            </a:pPr>
            <a:r>
              <a:rPr lang="en-CA" dirty="0" smtClean="0"/>
              <a:t>Lecture Topics</a:t>
            </a:r>
            <a:endParaRPr lang="en-CA" dirty="0"/>
          </a:p>
        </p:txBody>
      </p:sp>
      <p:sp>
        <p:nvSpPr>
          <p:cNvPr id="12291" name="Content Placeholder 2"/>
          <p:cNvSpPr>
            <a:spLocks noGrp="1"/>
          </p:cNvSpPr>
          <p:nvPr>
            <p:ph idx="1"/>
          </p:nvPr>
        </p:nvSpPr>
        <p:spPr/>
        <p:txBody>
          <a:bodyPr/>
          <a:lstStyle/>
          <a:p>
            <a:pPr eaLnBrk="1" hangingPunct="1"/>
            <a:r>
              <a:rPr lang="en-CA" altLang="fr-FR" sz="2800" dirty="0" smtClean="0"/>
              <a:t>This lecture will briefly touch on the following topics:</a:t>
            </a:r>
          </a:p>
          <a:p>
            <a:pPr lvl="1" eaLnBrk="1" hangingPunct="1"/>
            <a:r>
              <a:rPr lang="en-CA" altLang="fr-FR" sz="2800" dirty="0" smtClean="0"/>
              <a:t>Software Development Process</a:t>
            </a:r>
          </a:p>
          <a:p>
            <a:pPr lvl="1" eaLnBrk="1" hangingPunct="1"/>
            <a:r>
              <a:rPr lang="en-CA" altLang="fr-FR" sz="2800" dirty="0" smtClean="0"/>
              <a:t>Domain Analysis</a:t>
            </a:r>
          </a:p>
        </p:txBody>
      </p:sp>
    </p:spTree>
    <p:extLst>
      <p:ext uri="{BB962C8B-B14F-4D97-AF65-F5344CB8AC3E}">
        <p14:creationId xmlns:p14="http://schemas.microsoft.com/office/powerpoint/2010/main" val="184746269"/>
      </p:ext>
    </p:extLst>
  </p:cSld>
  <p:clrMapOvr>
    <a:masterClrMapping/>
  </p:clrMapOvr>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98306" name="Rectangle 2"/>
          <p:cNvSpPr>
            <a:spLocks noGrp="1" noChangeArrowheads="1"/>
          </p:cNvSpPr>
          <p:nvPr>
            <p:ph type="title"/>
          </p:nvPr>
        </p:nvSpPr>
        <p:spPr/>
        <p:txBody>
          <a:bodyPr>
            <a:normAutofit fontScale="90000"/>
          </a:bodyPr>
          <a:lstStyle/>
          <a:p>
            <a:pPr>
              <a:defRPr/>
            </a:pPr>
            <a:r>
              <a:rPr lang="en-US" altLang="fr-FR" sz="3200"/>
              <a:t>Example: In a Restaurant (Scenario 2)</a:t>
            </a:r>
          </a:p>
        </p:txBody>
      </p:sp>
      <p:grpSp>
        <p:nvGrpSpPr>
          <p:cNvPr id="98307" name="Group 3"/>
          <p:cNvGrpSpPr>
            <a:grpSpLocks/>
          </p:cNvGrpSpPr>
          <p:nvPr/>
        </p:nvGrpSpPr>
        <p:grpSpPr bwMode="auto">
          <a:xfrm>
            <a:off x="1219200" y="1562100"/>
            <a:ext cx="7470775" cy="4519613"/>
            <a:chOff x="768" y="984"/>
            <a:chExt cx="4706" cy="2847"/>
          </a:xfrm>
        </p:grpSpPr>
        <p:sp>
          <p:nvSpPr>
            <p:cNvPr id="32807" name="Oval 4"/>
            <p:cNvSpPr>
              <a:spLocks noChangeArrowheads="1"/>
            </p:cNvSpPr>
            <p:nvPr/>
          </p:nvSpPr>
          <p:spPr bwMode="auto">
            <a:xfrm>
              <a:off x="1584" y="1152"/>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2808" name="Rectangle 5"/>
            <p:cNvSpPr>
              <a:spLocks noChangeArrowheads="1"/>
            </p:cNvSpPr>
            <p:nvPr/>
          </p:nvSpPr>
          <p:spPr bwMode="auto">
            <a:xfrm>
              <a:off x="2112" y="1920"/>
              <a:ext cx="288"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2809" name="Oval 6"/>
            <p:cNvSpPr>
              <a:spLocks noChangeArrowheads="1"/>
            </p:cNvSpPr>
            <p:nvPr/>
          </p:nvSpPr>
          <p:spPr bwMode="auto">
            <a:xfrm>
              <a:off x="2784" y="1152"/>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2810" name="Oval 7"/>
            <p:cNvSpPr>
              <a:spLocks noChangeArrowheads="1"/>
            </p:cNvSpPr>
            <p:nvPr/>
          </p:nvSpPr>
          <p:spPr bwMode="auto">
            <a:xfrm>
              <a:off x="3888" y="1152"/>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2811" name="Rectangle 8"/>
            <p:cNvSpPr>
              <a:spLocks noChangeArrowheads="1"/>
            </p:cNvSpPr>
            <p:nvPr/>
          </p:nvSpPr>
          <p:spPr bwMode="auto">
            <a:xfrm>
              <a:off x="3360" y="1920"/>
              <a:ext cx="288"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2812" name="Line 9"/>
            <p:cNvSpPr>
              <a:spLocks noChangeShapeType="1"/>
            </p:cNvSpPr>
            <p:nvPr/>
          </p:nvSpPr>
          <p:spPr bwMode="auto">
            <a:xfrm>
              <a:off x="1776" y="1392"/>
              <a:ext cx="432" cy="52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2813" name="Line 10"/>
            <p:cNvSpPr>
              <a:spLocks noChangeShapeType="1"/>
            </p:cNvSpPr>
            <p:nvPr/>
          </p:nvSpPr>
          <p:spPr bwMode="auto">
            <a:xfrm flipH="1">
              <a:off x="2352" y="1344"/>
              <a:ext cx="432" cy="57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2814" name="Line 11"/>
            <p:cNvSpPr>
              <a:spLocks noChangeShapeType="1"/>
            </p:cNvSpPr>
            <p:nvPr/>
          </p:nvSpPr>
          <p:spPr bwMode="auto">
            <a:xfrm>
              <a:off x="2976" y="1344"/>
              <a:ext cx="480" cy="57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2815" name="Line 12"/>
            <p:cNvSpPr>
              <a:spLocks noChangeShapeType="1"/>
            </p:cNvSpPr>
            <p:nvPr/>
          </p:nvSpPr>
          <p:spPr bwMode="auto">
            <a:xfrm flipH="1">
              <a:off x="3600" y="1344"/>
              <a:ext cx="336" cy="57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2816" name="Line 13"/>
            <p:cNvSpPr>
              <a:spLocks noChangeShapeType="1"/>
            </p:cNvSpPr>
            <p:nvPr/>
          </p:nvSpPr>
          <p:spPr bwMode="auto">
            <a:xfrm flipH="1">
              <a:off x="1776" y="2112"/>
              <a:ext cx="432" cy="48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2817" name="Oval 14"/>
            <p:cNvSpPr>
              <a:spLocks noChangeArrowheads="1"/>
            </p:cNvSpPr>
            <p:nvPr/>
          </p:nvSpPr>
          <p:spPr bwMode="auto">
            <a:xfrm>
              <a:off x="1584" y="2544"/>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2818" name="Oval 15"/>
            <p:cNvSpPr>
              <a:spLocks noChangeArrowheads="1"/>
            </p:cNvSpPr>
            <p:nvPr/>
          </p:nvSpPr>
          <p:spPr bwMode="auto">
            <a:xfrm>
              <a:off x="2832" y="2592"/>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2819" name="Oval 16"/>
            <p:cNvSpPr>
              <a:spLocks noChangeArrowheads="1"/>
            </p:cNvSpPr>
            <p:nvPr/>
          </p:nvSpPr>
          <p:spPr bwMode="auto">
            <a:xfrm>
              <a:off x="4032" y="2592"/>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2820" name="Line 17"/>
            <p:cNvSpPr>
              <a:spLocks noChangeShapeType="1"/>
            </p:cNvSpPr>
            <p:nvPr/>
          </p:nvSpPr>
          <p:spPr bwMode="auto">
            <a:xfrm>
              <a:off x="2352" y="2112"/>
              <a:ext cx="528" cy="52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2821" name="Line 18"/>
            <p:cNvSpPr>
              <a:spLocks noChangeShapeType="1"/>
            </p:cNvSpPr>
            <p:nvPr/>
          </p:nvSpPr>
          <p:spPr bwMode="auto">
            <a:xfrm flipH="1">
              <a:off x="3024" y="2112"/>
              <a:ext cx="432" cy="52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2822" name="Line 19"/>
            <p:cNvSpPr>
              <a:spLocks noChangeShapeType="1"/>
            </p:cNvSpPr>
            <p:nvPr/>
          </p:nvSpPr>
          <p:spPr bwMode="auto">
            <a:xfrm>
              <a:off x="3552" y="2112"/>
              <a:ext cx="528" cy="52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2823" name="Rectangle 20"/>
            <p:cNvSpPr>
              <a:spLocks noChangeArrowheads="1"/>
            </p:cNvSpPr>
            <p:nvPr/>
          </p:nvSpPr>
          <p:spPr bwMode="auto">
            <a:xfrm>
              <a:off x="4032" y="3408"/>
              <a:ext cx="288"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2824" name="Oval 21"/>
            <p:cNvSpPr>
              <a:spLocks noChangeArrowheads="1"/>
            </p:cNvSpPr>
            <p:nvPr/>
          </p:nvSpPr>
          <p:spPr bwMode="auto">
            <a:xfrm>
              <a:off x="4992" y="3408"/>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2825" name="Rectangle 22"/>
            <p:cNvSpPr>
              <a:spLocks noChangeArrowheads="1"/>
            </p:cNvSpPr>
            <p:nvPr/>
          </p:nvSpPr>
          <p:spPr bwMode="auto">
            <a:xfrm>
              <a:off x="2832" y="3408"/>
              <a:ext cx="288"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2826" name="Line 23"/>
            <p:cNvSpPr>
              <a:spLocks noChangeShapeType="1"/>
            </p:cNvSpPr>
            <p:nvPr/>
          </p:nvSpPr>
          <p:spPr bwMode="auto">
            <a:xfrm>
              <a:off x="4176" y="2832"/>
              <a:ext cx="0" cy="57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2827" name="Line 24"/>
            <p:cNvSpPr>
              <a:spLocks noChangeShapeType="1"/>
            </p:cNvSpPr>
            <p:nvPr/>
          </p:nvSpPr>
          <p:spPr bwMode="auto">
            <a:xfrm>
              <a:off x="4320" y="3504"/>
              <a:ext cx="672"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2828" name="Line 25"/>
            <p:cNvSpPr>
              <a:spLocks noChangeShapeType="1"/>
            </p:cNvSpPr>
            <p:nvPr/>
          </p:nvSpPr>
          <p:spPr bwMode="auto">
            <a:xfrm>
              <a:off x="2976" y="2832"/>
              <a:ext cx="0" cy="57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2829" name="Line 26"/>
            <p:cNvSpPr>
              <a:spLocks noChangeShapeType="1"/>
            </p:cNvSpPr>
            <p:nvPr/>
          </p:nvSpPr>
          <p:spPr bwMode="auto">
            <a:xfrm flipH="1" flipV="1">
              <a:off x="2496" y="3024"/>
              <a:ext cx="336" cy="48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2830" name="Line 27"/>
            <p:cNvSpPr>
              <a:spLocks noChangeShapeType="1"/>
            </p:cNvSpPr>
            <p:nvPr/>
          </p:nvSpPr>
          <p:spPr bwMode="auto">
            <a:xfrm flipV="1">
              <a:off x="2496" y="1392"/>
              <a:ext cx="384" cy="163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2831" name="Rectangle 28"/>
            <p:cNvSpPr>
              <a:spLocks noChangeArrowheads="1"/>
            </p:cNvSpPr>
            <p:nvPr/>
          </p:nvSpPr>
          <p:spPr bwMode="auto">
            <a:xfrm>
              <a:off x="1584" y="3408"/>
              <a:ext cx="288"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2832" name="Line 29"/>
            <p:cNvSpPr>
              <a:spLocks noChangeShapeType="1"/>
            </p:cNvSpPr>
            <p:nvPr/>
          </p:nvSpPr>
          <p:spPr bwMode="auto">
            <a:xfrm>
              <a:off x="1728" y="2784"/>
              <a:ext cx="0" cy="62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2833" name="Oval 30"/>
            <p:cNvSpPr>
              <a:spLocks noChangeArrowheads="1"/>
            </p:cNvSpPr>
            <p:nvPr/>
          </p:nvSpPr>
          <p:spPr bwMode="auto">
            <a:xfrm>
              <a:off x="864" y="3408"/>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2834" name="Line 31"/>
            <p:cNvSpPr>
              <a:spLocks noChangeShapeType="1"/>
            </p:cNvSpPr>
            <p:nvPr/>
          </p:nvSpPr>
          <p:spPr bwMode="auto">
            <a:xfrm flipH="1">
              <a:off x="1104" y="3504"/>
              <a:ext cx="48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2835" name="Line 32"/>
            <p:cNvSpPr>
              <a:spLocks noChangeShapeType="1"/>
            </p:cNvSpPr>
            <p:nvPr/>
          </p:nvSpPr>
          <p:spPr bwMode="auto">
            <a:xfrm flipV="1">
              <a:off x="1872" y="1344"/>
              <a:ext cx="960" cy="216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2836" name="Line 33"/>
            <p:cNvSpPr>
              <a:spLocks noChangeShapeType="1"/>
            </p:cNvSpPr>
            <p:nvPr/>
          </p:nvSpPr>
          <p:spPr bwMode="auto">
            <a:xfrm flipH="1" flipV="1">
              <a:off x="2928" y="1392"/>
              <a:ext cx="1104" cy="211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2837" name="Text Box 34"/>
            <p:cNvSpPr txBox="1">
              <a:spLocks noChangeArrowheads="1"/>
            </p:cNvSpPr>
            <p:nvPr/>
          </p:nvSpPr>
          <p:spPr bwMode="auto">
            <a:xfrm>
              <a:off x="2294" y="984"/>
              <a:ext cx="548"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Waiter</a:t>
              </a:r>
            </a:p>
            <a:p>
              <a:pPr eaLnBrk="1" fontAlgn="base" hangingPunct="1">
                <a:spcBef>
                  <a:spcPct val="0"/>
                </a:spcBef>
                <a:spcAft>
                  <a:spcPct val="0"/>
                </a:spcAft>
                <a:buFontTx/>
                <a:buNone/>
              </a:pPr>
              <a:r>
                <a:rPr lang="en-US" altLang="fr-FR" sz="1800" b="0">
                  <a:solidFill>
                    <a:srgbClr val="000000"/>
                  </a:solidFill>
                  <a:cs typeface="Arial" pitchFamily="34" charset="0"/>
                </a:rPr>
                <a:t>free</a:t>
              </a:r>
            </a:p>
          </p:txBody>
        </p:sp>
        <p:sp>
          <p:nvSpPr>
            <p:cNvPr id="32838" name="Text Box 35"/>
            <p:cNvSpPr txBox="1">
              <a:spLocks noChangeArrowheads="1"/>
            </p:cNvSpPr>
            <p:nvPr/>
          </p:nvSpPr>
          <p:spPr bwMode="auto">
            <a:xfrm>
              <a:off x="768" y="1104"/>
              <a:ext cx="83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Customer 1</a:t>
              </a:r>
            </a:p>
          </p:txBody>
        </p:sp>
        <p:sp>
          <p:nvSpPr>
            <p:cNvPr id="32839" name="Text Box 36"/>
            <p:cNvSpPr txBox="1">
              <a:spLocks noChangeArrowheads="1"/>
            </p:cNvSpPr>
            <p:nvPr/>
          </p:nvSpPr>
          <p:spPr bwMode="auto">
            <a:xfrm>
              <a:off x="4176" y="1152"/>
              <a:ext cx="83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Customer 2</a:t>
              </a:r>
            </a:p>
          </p:txBody>
        </p:sp>
        <p:sp>
          <p:nvSpPr>
            <p:cNvPr id="32840" name="Text Box 37"/>
            <p:cNvSpPr txBox="1">
              <a:spLocks noChangeArrowheads="1"/>
            </p:cNvSpPr>
            <p:nvPr/>
          </p:nvSpPr>
          <p:spPr bwMode="auto">
            <a:xfrm>
              <a:off x="1670" y="1752"/>
              <a:ext cx="460"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Take</a:t>
              </a:r>
            </a:p>
            <a:p>
              <a:pPr eaLnBrk="1" fontAlgn="base" hangingPunct="1">
                <a:spcBef>
                  <a:spcPct val="0"/>
                </a:spcBef>
                <a:spcAft>
                  <a:spcPct val="0"/>
                </a:spcAft>
                <a:buFontTx/>
                <a:buNone/>
              </a:pPr>
              <a:r>
                <a:rPr lang="en-US" altLang="fr-FR" sz="1800" b="0">
                  <a:solidFill>
                    <a:srgbClr val="000000"/>
                  </a:solidFill>
                  <a:cs typeface="Arial" pitchFamily="34" charset="0"/>
                </a:rPr>
                <a:t>order</a:t>
              </a:r>
            </a:p>
          </p:txBody>
        </p:sp>
        <p:sp>
          <p:nvSpPr>
            <p:cNvPr id="32841" name="Text Box 38"/>
            <p:cNvSpPr txBox="1">
              <a:spLocks noChangeArrowheads="1"/>
            </p:cNvSpPr>
            <p:nvPr/>
          </p:nvSpPr>
          <p:spPr bwMode="auto">
            <a:xfrm>
              <a:off x="3734" y="1704"/>
              <a:ext cx="460"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Take</a:t>
              </a:r>
            </a:p>
            <a:p>
              <a:pPr eaLnBrk="1" fontAlgn="base" hangingPunct="1">
                <a:spcBef>
                  <a:spcPct val="0"/>
                </a:spcBef>
                <a:spcAft>
                  <a:spcPct val="0"/>
                </a:spcAft>
                <a:buFontTx/>
                <a:buNone/>
              </a:pPr>
              <a:r>
                <a:rPr lang="en-US" altLang="fr-FR" sz="1800" b="0">
                  <a:solidFill>
                    <a:srgbClr val="000000"/>
                  </a:solidFill>
                  <a:cs typeface="Arial" pitchFamily="34" charset="0"/>
                </a:rPr>
                <a:t>order</a:t>
              </a:r>
            </a:p>
          </p:txBody>
        </p:sp>
        <p:sp>
          <p:nvSpPr>
            <p:cNvPr id="32842" name="Text Box 39"/>
            <p:cNvSpPr txBox="1">
              <a:spLocks noChangeArrowheads="1"/>
            </p:cNvSpPr>
            <p:nvPr/>
          </p:nvSpPr>
          <p:spPr bwMode="auto">
            <a:xfrm>
              <a:off x="3062" y="2568"/>
              <a:ext cx="500"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Order</a:t>
              </a:r>
            </a:p>
            <a:p>
              <a:pPr eaLnBrk="1" fontAlgn="base" hangingPunct="1">
                <a:spcBef>
                  <a:spcPct val="0"/>
                </a:spcBef>
                <a:spcAft>
                  <a:spcPct val="0"/>
                </a:spcAft>
                <a:buFontTx/>
                <a:buNone/>
              </a:pPr>
              <a:r>
                <a:rPr lang="en-US" altLang="fr-FR" sz="1800" b="0">
                  <a:solidFill>
                    <a:srgbClr val="000000"/>
                  </a:solidFill>
                  <a:cs typeface="Arial" pitchFamily="34" charset="0"/>
                </a:rPr>
                <a:t>taken</a:t>
              </a:r>
            </a:p>
          </p:txBody>
        </p:sp>
        <p:sp>
          <p:nvSpPr>
            <p:cNvPr id="32843" name="Text Box 40"/>
            <p:cNvSpPr txBox="1">
              <a:spLocks noChangeArrowheads="1"/>
            </p:cNvSpPr>
            <p:nvPr/>
          </p:nvSpPr>
          <p:spPr bwMode="auto">
            <a:xfrm>
              <a:off x="3110" y="3336"/>
              <a:ext cx="572"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Tell</a:t>
              </a:r>
            </a:p>
            <a:p>
              <a:pPr eaLnBrk="1" fontAlgn="base" hangingPunct="1">
                <a:spcBef>
                  <a:spcPct val="0"/>
                </a:spcBef>
                <a:spcAft>
                  <a:spcPct val="0"/>
                </a:spcAft>
                <a:buFontTx/>
                <a:buNone/>
              </a:pPr>
              <a:r>
                <a:rPr lang="en-US" altLang="fr-FR" sz="1800" b="0">
                  <a:solidFill>
                    <a:srgbClr val="000000"/>
                  </a:solidFill>
                  <a:cs typeface="Arial" pitchFamily="34" charset="0"/>
                </a:rPr>
                <a:t>kitchen</a:t>
              </a:r>
            </a:p>
          </p:txBody>
        </p:sp>
        <p:sp>
          <p:nvSpPr>
            <p:cNvPr id="32844" name="Text Box 41"/>
            <p:cNvSpPr txBox="1">
              <a:spLocks noChangeArrowheads="1"/>
            </p:cNvSpPr>
            <p:nvPr/>
          </p:nvSpPr>
          <p:spPr bwMode="auto">
            <a:xfrm>
              <a:off x="1238" y="2520"/>
              <a:ext cx="38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wait</a:t>
              </a:r>
            </a:p>
          </p:txBody>
        </p:sp>
        <p:sp>
          <p:nvSpPr>
            <p:cNvPr id="32845" name="Text Box 42"/>
            <p:cNvSpPr txBox="1">
              <a:spLocks noChangeArrowheads="1"/>
            </p:cNvSpPr>
            <p:nvPr/>
          </p:nvSpPr>
          <p:spPr bwMode="auto">
            <a:xfrm>
              <a:off x="4310" y="2568"/>
              <a:ext cx="38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wait</a:t>
              </a:r>
            </a:p>
          </p:txBody>
        </p:sp>
        <p:sp>
          <p:nvSpPr>
            <p:cNvPr id="32846" name="Line 43"/>
            <p:cNvSpPr>
              <a:spLocks noChangeShapeType="1"/>
            </p:cNvSpPr>
            <p:nvPr/>
          </p:nvSpPr>
          <p:spPr bwMode="auto">
            <a:xfrm>
              <a:off x="3024" y="1296"/>
              <a:ext cx="2064" cy="76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2847" name="Line 44"/>
            <p:cNvSpPr>
              <a:spLocks noChangeShapeType="1"/>
            </p:cNvSpPr>
            <p:nvPr/>
          </p:nvSpPr>
          <p:spPr bwMode="auto">
            <a:xfrm flipH="1">
              <a:off x="816" y="1248"/>
              <a:ext cx="1968" cy="91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2848" name="Line 45"/>
            <p:cNvSpPr>
              <a:spLocks noChangeShapeType="1"/>
            </p:cNvSpPr>
            <p:nvPr/>
          </p:nvSpPr>
          <p:spPr bwMode="auto">
            <a:xfrm>
              <a:off x="816" y="2160"/>
              <a:ext cx="816" cy="124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2849" name="Line 46"/>
            <p:cNvSpPr>
              <a:spLocks noChangeShapeType="1"/>
            </p:cNvSpPr>
            <p:nvPr/>
          </p:nvSpPr>
          <p:spPr bwMode="auto">
            <a:xfrm flipH="1">
              <a:off x="4272" y="2064"/>
              <a:ext cx="816" cy="134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2850" name="Text Box 47"/>
            <p:cNvSpPr txBox="1">
              <a:spLocks noChangeArrowheads="1"/>
            </p:cNvSpPr>
            <p:nvPr/>
          </p:nvSpPr>
          <p:spPr bwMode="auto">
            <a:xfrm>
              <a:off x="1392" y="3600"/>
              <a:ext cx="76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Serve food</a:t>
              </a:r>
            </a:p>
          </p:txBody>
        </p:sp>
        <p:sp>
          <p:nvSpPr>
            <p:cNvPr id="32851" name="Text Box 48"/>
            <p:cNvSpPr txBox="1">
              <a:spLocks noChangeArrowheads="1"/>
            </p:cNvSpPr>
            <p:nvPr/>
          </p:nvSpPr>
          <p:spPr bwMode="auto">
            <a:xfrm>
              <a:off x="3840" y="3552"/>
              <a:ext cx="76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Serve food</a:t>
              </a:r>
            </a:p>
          </p:txBody>
        </p:sp>
        <p:sp>
          <p:nvSpPr>
            <p:cNvPr id="32852" name="Text Box 49"/>
            <p:cNvSpPr txBox="1">
              <a:spLocks noChangeArrowheads="1"/>
            </p:cNvSpPr>
            <p:nvPr/>
          </p:nvSpPr>
          <p:spPr bwMode="auto">
            <a:xfrm>
              <a:off x="806" y="3192"/>
              <a:ext cx="4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eating</a:t>
              </a:r>
            </a:p>
          </p:txBody>
        </p:sp>
        <p:sp>
          <p:nvSpPr>
            <p:cNvPr id="32853" name="Text Box 50"/>
            <p:cNvSpPr txBox="1">
              <a:spLocks noChangeArrowheads="1"/>
            </p:cNvSpPr>
            <p:nvPr/>
          </p:nvSpPr>
          <p:spPr bwMode="auto">
            <a:xfrm>
              <a:off x="4982" y="3192"/>
              <a:ext cx="4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eating</a:t>
              </a:r>
            </a:p>
          </p:txBody>
        </p:sp>
      </p:grpSp>
      <p:sp>
        <p:nvSpPr>
          <p:cNvPr id="98387" name="Oval 83"/>
          <p:cNvSpPr>
            <a:spLocks noChangeArrowheads="1"/>
          </p:cNvSpPr>
          <p:nvPr/>
        </p:nvSpPr>
        <p:spPr bwMode="auto">
          <a:xfrm>
            <a:off x="2667000" y="19050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98389" name="Oval 85"/>
          <p:cNvSpPr>
            <a:spLocks noChangeArrowheads="1"/>
          </p:cNvSpPr>
          <p:nvPr/>
        </p:nvSpPr>
        <p:spPr bwMode="auto">
          <a:xfrm>
            <a:off x="4495800" y="19812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98390" name="Oval 86"/>
          <p:cNvSpPr>
            <a:spLocks noChangeArrowheads="1"/>
          </p:cNvSpPr>
          <p:nvPr/>
        </p:nvSpPr>
        <p:spPr bwMode="auto">
          <a:xfrm>
            <a:off x="6324600" y="19050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grpSp>
        <p:nvGrpSpPr>
          <p:cNvPr id="98395" name="Group 91"/>
          <p:cNvGrpSpPr>
            <a:grpSpLocks/>
          </p:cNvGrpSpPr>
          <p:nvPr/>
        </p:nvGrpSpPr>
        <p:grpSpPr bwMode="auto">
          <a:xfrm>
            <a:off x="2667000" y="1905000"/>
            <a:ext cx="1981200" cy="228600"/>
            <a:chOff x="1680" y="1200"/>
            <a:chExt cx="1248" cy="144"/>
          </a:xfrm>
        </p:grpSpPr>
        <p:sp>
          <p:nvSpPr>
            <p:cNvPr id="32805" name="Oval 87"/>
            <p:cNvSpPr>
              <a:spLocks noChangeArrowheads="1"/>
            </p:cNvSpPr>
            <p:nvPr/>
          </p:nvSpPr>
          <p:spPr bwMode="auto">
            <a:xfrm>
              <a:off x="1680" y="1200"/>
              <a:ext cx="96" cy="96"/>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2806" name="Oval 90"/>
            <p:cNvSpPr>
              <a:spLocks noChangeArrowheads="1"/>
            </p:cNvSpPr>
            <p:nvPr/>
          </p:nvSpPr>
          <p:spPr bwMode="auto">
            <a:xfrm>
              <a:off x="2832" y="1248"/>
              <a:ext cx="96" cy="96"/>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grpSp>
      <p:sp>
        <p:nvSpPr>
          <p:cNvPr id="98396" name="Rectangle 92"/>
          <p:cNvSpPr>
            <a:spLocks noChangeArrowheads="1"/>
          </p:cNvSpPr>
          <p:nvPr/>
        </p:nvSpPr>
        <p:spPr bwMode="auto">
          <a:xfrm>
            <a:off x="3352800" y="3048000"/>
            <a:ext cx="4572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98397" name="Oval 93"/>
          <p:cNvSpPr>
            <a:spLocks noChangeArrowheads="1"/>
          </p:cNvSpPr>
          <p:nvPr/>
        </p:nvSpPr>
        <p:spPr bwMode="auto">
          <a:xfrm>
            <a:off x="2667000" y="41148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98398" name="Oval 94"/>
          <p:cNvSpPr>
            <a:spLocks noChangeArrowheads="1"/>
          </p:cNvSpPr>
          <p:nvPr/>
        </p:nvSpPr>
        <p:spPr bwMode="auto">
          <a:xfrm>
            <a:off x="4648200" y="41910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98400" name="Oval 96"/>
          <p:cNvSpPr>
            <a:spLocks noChangeArrowheads="1"/>
          </p:cNvSpPr>
          <p:nvPr/>
        </p:nvSpPr>
        <p:spPr bwMode="auto">
          <a:xfrm>
            <a:off x="4648200" y="4191000"/>
            <a:ext cx="152400" cy="152400"/>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98401" name="Rectangle 97"/>
          <p:cNvSpPr>
            <a:spLocks noChangeArrowheads="1"/>
          </p:cNvSpPr>
          <p:nvPr/>
        </p:nvSpPr>
        <p:spPr bwMode="auto">
          <a:xfrm>
            <a:off x="4495800" y="5410200"/>
            <a:ext cx="4572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98402" name="Oval 98"/>
          <p:cNvSpPr>
            <a:spLocks noChangeArrowheads="1"/>
          </p:cNvSpPr>
          <p:nvPr/>
        </p:nvSpPr>
        <p:spPr bwMode="auto">
          <a:xfrm>
            <a:off x="4495800" y="19812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grpSp>
        <p:nvGrpSpPr>
          <p:cNvPr id="98405" name="Group 101"/>
          <p:cNvGrpSpPr>
            <a:grpSpLocks/>
          </p:cNvGrpSpPr>
          <p:nvPr/>
        </p:nvGrpSpPr>
        <p:grpSpPr bwMode="auto">
          <a:xfrm>
            <a:off x="4495800" y="1905000"/>
            <a:ext cx="1981200" cy="228600"/>
            <a:chOff x="2832" y="1200"/>
            <a:chExt cx="1248" cy="144"/>
          </a:xfrm>
        </p:grpSpPr>
        <p:sp>
          <p:nvSpPr>
            <p:cNvPr id="32803" name="Oval 99"/>
            <p:cNvSpPr>
              <a:spLocks noChangeArrowheads="1"/>
            </p:cNvSpPr>
            <p:nvPr/>
          </p:nvSpPr>
          <p:spPr bwMode="auto">
            <a:xfrm>
              <a:off x="2832" y="1248"/>
              <a:ext cx="96" cy="96"/>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2804" name="Oval 100"/>
            <p:cNvSpPr>
              <a:spLocks noChangeArrowheads="1"/>
            </p:cNvSpPr>
            <p:nvPr/>
          </p:nvSpPr>
          <p:spPr bwMode="auto">
            <a:xfrm>
              <a:off x="3984" y="1200"/>
              <a:ext cx="96" cy="96"/>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grpSp>
      <p:sp>
        <p:nvSpPr>
          <p:cNvPr id="98406" name="Rectangle 102"/>
          <p:cNvSpPr>
            <a:spLocks noChangeArrowheads="1"/>
          </p:cNvSpPr>
          <p:nvPr/>
        </p:nvSpPr>
        <p:spPr bwMode="auto">
          <a:xfrm>
            <a:off x="5334000" y="3048000"/>
            <a:ext cx="4572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98407" name="Oval 103"/>
          <p:cNvSpPr>
            <a:spLocks noChangeArrowheads="1"/>
          </p:cNvSpPr>
          <p:nvPr/>
        </p:nvSpPr>
        <p:spPr bwMode="auto">
          <a:xfrm>
            <a:off x="4572000" y="41910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98408" name="Oval 104"/>
          <p:cNvSpPr>
            <a:spLocks noChangeArrowheads="1"/>
          </p:cNvSpPr>
          <p:nvPr/>
        </p:nvSpPr>
        <p:spPr bwMode="auto">
          <a:xfrm>
            <a:off x="6553200" y="42672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98410" name="Oval 106"/>
          <p:cNvSpPr>
            <a:spLocks noChangeArrowheads="1"/>
          </p:cNvSpPr>
          <p:nvPr/>
        </p:nvSpPr>
        <p:spPr bwMode="auto">
          <a:xfrm>
            <a:off x="4572000" y="4191000"/>
            <a:ext cx="152400" cy="152400"/>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98411" name="Rectangle 107"/>
          <p:cNvSpPr>
            <a:spLocks noChangeArrowheads="1"/>
          </p:cNvSpPr>
          <p:nvPr/>
        </p:nvSpPr>
        <p:spPr bwMode="auto">
          <a:xfrm>
            <a:off x="4495800" y="5410200"/>
            <a:ext cx="4572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98412" name="Oval 108"/>
          <p:cNvSpPr>
            <a:spLocks noChangeArrowheads="1"/>
          </p:cNvSpPr>
          <p:nvPr/>
        </p:nvSpPr>
        <p:spPr bwMode="auto">
          <a:xfrm>
            <a:off x="4495800" y="19812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grpSp>
        <p:nvGrpSpPr>
          <p:cNvPr id="98415" name="Group 111"/>
          <p:cNvGrpSpPr>
            <a:grpSpLocks/>
          </p:cNvGrpSpPr>
          <p:nvPr/>
        </p:nvGrpSpPr>
        <p:grpSpPr bwMode="auto">
          <a:xfrm>
            <a:off x="4495800" y="1981200"/>
            <a:ext cx="2209800" cy="2438400"/>
            <a:chOff x="2832" y="1248"/>
            <a:chExt cx="1392" cy="1536"/>
          </a:xfrm>
        </p:grpSpPr>
        <p:sp>
          <p:nvSpPr>
            <p:cNvPr id="32801" name="Oval 109"/>
            <p:cNvSpPr>
              <a:spLocks noChangeArrowheads="1"/>
            </p:cNvSpPr>
            <p:nvPr/>
          </p:nvSpPr>
          <p:spPr bwMode="auto">
            <a:xfrm>
              <a:off x="2832" y="1248"/>
              <a:ext cx="96" cy="96"/>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2802" name="Oval 110"/>
            <p:cNvSpPr>
              <a:spLocks noChangeArrowheads="1"/>
            </p:cNvSpPr>
            <p:nvPr/>
          </p:nvSpPr>
          <p:spPr bwMode="auto">
            <a:xfrm>
              <a:off x="4128" y="2688"/>
              <a:ext cx="96" cy="96"/>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grpSp>
      <p:sp>
        <p:nvSpPr>
          <p:cNvPr id="98416" name="Rectangle 112"/>
          <p:cNvSpPr>
            <a:spLocks noChangeArrowheads="1"/>
          </p:cNvSpPr>
          <p:nvPr/>
        </p:nvSpPr>
        <p:spPr bwMode="auto">
          <a:xfrm>
            <a:off x="6400800" y="5410200"/>
            <a:ext cx="4572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98417" name="Oval 113"/>
          <p:cNvSpPr>
            <a:spLocks noChangeArrowheads="1"/>
          </p:cNvSpPr>
          <p:nvPr/>
        </p:nvSpPr>
        <p:spPr bwMode="auto">
          <a:xfrm>
            <a:off x="8001000" y="55626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98418" name="Oval 114"/>
          <p:cNvSpPr>
            <a:spLocks noChangeArrowheads="1"/>
          </p:cNvSpPr>
          <p:nvPr/>
        </p:nvSpPr>
        <p:spPr bwMode="auto">
          <a:xfrm>
            <a:off x="4495800" y="19050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grpSp>
        <p:nvGrpSpPr>
          <p:cNvPr id="98421" name="Group 117"/>
          <p:cNvGrpSpPr>
            <a:grpSpLocks/>
          </p:cNvGrpSpPr>
          <p:nvPr/>
        </p:nvGrpSpPr>
        <p:grpSpPr bwMode="auto">
          <a:xfrm>
            <a:off x="2667000" y="1905000"/>
            <a:ext cx="1981200" cy="2362200"/>
            <a:chOff x="1680" y="1200"/>
            <a:chExt cx="1248" cy="1488"/>
          </a:xfrm>
        </p:grpSpPr>
        <p:sp>
          <p:nvSpPr>
            <p:cNvPr id="32799" name="Oval 115"/>
            <p:cNvSpPr>
              <a:spLocks noChangeArrowheads="1"/>
            </p:cNvSpPr>
            <p:nvPr/>
          </p:nvSpPr>
          <p:spPr bwMode="auto">
            <a:xfrm>
              <a:off x="1680" y="2592"/>
              <a:ext cx="96" cy="96"/>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2800" name="Oval 116"/>
            <p:cNvSpPr>
              <a:spLocks noChangeArrowheads="1"/>
            </p:cNvSpPr>
            <p:nvPr/>
          </p:nvSpPr>
          <p:spPr bwMode="auto">
            <a:xfrm>
              <a:off x="2832" y="1200"/>
              <a:ext cx="96" cy="96"/>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grpSp>
      <p:sp>
        <p:nvSpPr>
          <p:cNvPr id="98422" name="Rectangle 118"/>
          <p:cNvSpPr>
            <a:spLocks noChangeArrowheads="1"/>
          </p:cNvSpPr>
          <p:nvPr/>
        </p:nvSpPr>
        <p:spPr bwMode="auto">
          <a:xfrm>
            <a:off x="2514600" y="5410200"/>
            <a:ext cx="4572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98423" name="Oval 119"/>
          <p:cNvSpPr>
            <a:spLocks noChangeArrowheads="1"/>
          </p:cNvSpPr>
          <p:nvPr/>
        </p:nvSpPr>
        <p:spPr bwMode="auto">
          <a:xfrm>
            <a:off x="1524000" y="54864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98424" name="Oval 120"/>
          <p:cNvSpPr>
            <a:spLocks noChangeArrowheads="1"/>
          </p:cNvSpPr>
          <p:nvPr/>
        </p:nvSpPr>
        <p:spPr bwMode="auto">
          <a:xfrm>
            <a:off x="4572000" y="19050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2" name="Slide Number Placeholder 1"/>
          <p:cNvSpPr>
            <a:spLocks noGrp="1"/>
          </p:cNvSpPr>
          <p:nvPr>
            <p:ph type="sldNum" sz="quarter" idx="11"/>
          </p:nvPr>
        </p:nvSpPr>
        <p:spPr/>
        <p:txBody>
          <a:bodyPr/>
          <a:lstStyle/>
          <a:p>
            <a:pPr>
              <a:defRPr/>
            </a:pPr>
            <a:fld id="{2E66C8FD-699E-424F-9284-D82F47123F53}" type="slidenum">
              <a:rPr lang="fr-CA" smtClean="0"/>
              <a:pPr>
                <a:defRPr/>
              </a:pPr>
              <a:t>170</a:t>
            </a:fld>
            <a:endParaRPr lang="fr-CA"/>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Tree>
    <p:extLst>
      <p:ext uri="{BB962C8B-B14F-4D97-AF65-F5344CB8AC3E}">
        <p14:creationId xmlns:p14="http://schemas.microsoft.com/office/powerpoint/2010/main" val="299068229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nodeType="clickEffect">
                                  <p:stCondLst>
                                    <p:cond delay="0"/>
                                  </p:stCondLst>
                                  <p:childTnLst>
                                    <p:set>
                                      <p:cBhvr>
                                        <p:cTn id="6" dur="1" fill="hold">
                                          <p:stCondLst>
                                            <p:cond delay="0"/>
                                          </p:stCondLst>
                                        </p:cTn>
                                        <p:tgtEl>
                                          <p:spTgt spid="98307"/>
                                        </p:tgtEl>
                                        <p:attrNameLst>
                                          <p:attrName>style.visibility</p:attrName>
                                        </p:attrNameLst>
                                      </p:cBhvr>
                                      <p:to>
                                        <p:strVal val="visible"/>
                                      </p:to>
                                    </p:set>
                                    <p:animEffect transition="in" filter="box(in)">
                                      <p:cBhvr>
                                        <p:cTn id="7" dur="500"/>
                                        <p:tgtEl>
                                          <p:spTgt spid="9830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499"/>
                                          </p:stCondLst>
                                        </p:cTn>
                                        <p:tgtEl>
                                          <p:spTgt spid="98387"/>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499"/>
                                          </p:stCondLst>
                                        </p:cTn>
                                        <p:tgtEl>
                                          <p:spTgt spid="98389"/>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grpId="0" nodeType="clickEffect">
                                  <p:stCondLst>
                                    <p:cond delay="0"/>
                                  </p:stCondLst>
                                  <p:childTnLst>
                                    <p:set>
                                      <p:cBhvr>
                                        <p:cTn id="19" dur="1" fill="hold">
                                          <p:stCondLst>
                                            <p:cond delay="499"/>
                                          </p:stCondLst>
                                        </p:cTn>
                                        <p:tgtEl>
                                          <p:spTgt spid="98390"/>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1" presetClass="entr" presetSubtype="0" fill="hold" nodeType="clickEffect">
                                  <p:stCondLst>
                                    <p:cond delay="0"/>
                                  </p:stCondLst>
                                  <p:childTnLst>
                                    <p:set>
                                      <p:cBhvr>
                                        <p:cTn id="23" dur="1" fill="hold">
                                          <p:stCondLst>
                                            <p:cond delay="499"/>
                                          </p:stCondLst>
                                        </p:cTn>
                                        <p:tgtEl>
                                          <p:spTgt spid="98395"/>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11" presetClass="entr" presetSubtype="0" fill="hold" grpId="0" nodeType="clickEffect">
                                  <p:stCondLst>
                                    <p:cond delay="0"/>
                                  </p:stCondLst>
                                  <p:childTnLst>
                                    <p:set>
                                      <p:cBhvr>
                                        <p:cTn id="27" dur="1000">
                                          <p:stCondLst>
                                            <p:cond delay="0"/>
                                          </p:stCondLst>
                                        </p:cTn>
                                        <p:tgtEl>
                                          <p:spTgt spid="98396"/>
                                        </p:tgtEl>
                                        <p:attrNameLst>
                                          <p:attrName>style.visibility</p:attrName>
                                        </p:attrNameLst>
                                      </p:cBhvr>
                                      <p:to>
                                        <p:strVal val="visible"/>
                                      </p:to>
                                    </p:set>
                                  </p:childTnLst>
                                  <p:subTnLst>
                                    <p:set>
                                      <p:cBhvr override="childStyle">
                                        <p:cTn dur="1" fill="hold" display="0" masterRel="nextClick" afterEffect="1"/>
                                        <p:tgtEl>
                                          <p:spTgt spid="98396"/>
                                        </p:tgtEl>
                                        <p:attrNameLst>
                                          <p:attrName>style.visibility</p:attrName>
                                        </p:attrNameLst>
                                      </p:cBhvr>
                                      <p:to>
                                        <p:strVal val="hidden"/>
                                      </p:to>
                                    </p:set>
                                  </p:sub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grpId="0" nodeType="clickEffect">
                                  <p:stCondLst>
                                    <p:cond delay="0"/>
                                  </p:stCondLst>
                                  <p:childTnLst>
                                    <p:set>
                                      <p:cBhvr>
                                        <p:cTn id="31" dur="1" fill="hold">
                                          <p:stCondLst>
                                            <p:cond delay="499"/>
                                          </p:stCondLst>
                                        </p:cTn>
                                        <p:tgtEl>
                                          <p:spTgt spid="98397"/>
                                        </p:tgtEl>
                                        <p:attrNameLst>
                                          <p:attrName>style.visibility</p:attrName>
                                        </p:attrNameLst>
                                      </p:cBhvr>
                                      <p:to>
                                        <p:strVal val="visible"/>
                                      </p:to>
                                    </p:set>
                                  </p:childTnLst>
                                </p:cTn>
                              </p:par>
                            </p:childTnLst>
                          </p:cTn>
                        </p:par>
                      </p:childTnLst>
                    </p:cTn>
                  </p:par>
                  <p:par>
                    <p:cTn id="32" fill="hold" nodeType="clickPar">
                      <p:stCondLst>
                        <p:cond delay="indefinite"/>
                      </p:stCondLst>
                      <p:childTnLst>
                        <p:par>
                          <p:cTn id="33" fill="hold" nodeType="withGroup">
                            <p:stCondLst>
                              <p:cond delay="0"/>
                            </p:stCondLst>
                            <p:childTnLst>
                              <p:par>
                                <p:cTn id="34" presetID="1" presetClass="entr" presetSubtype="0" fill="hold" grpId="0" nodeType="clickEffect">
                                  <p:stCondLst>
                                    <p:cond delay="0"/>
                                  </p:stCondLst>
                                  <p:childTnLst>
                                    <p:set>
                                      <p:cBhvr>
                                        <p:cTn id="35" dur="1" fill="hold">
                                          <p:stCondLst>
                                            <p:cond delay="499"/>
                                          </p:stCondLst>
                                        </p:cTn>
                                        <p:tgtEl>
                                          <p:spTgt spid="98398"/>
                                        </p:tgtEl>
                                        <p:attrNameLst>
                                          <p:attrName>style.visibility</p:attrName>
                                        </p:attrNameLst>
                                      </p:cBhvr>
                                      <p:to>
                                        <p:strVal val="visible"/>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1" presetClass="entr" presetSubtype="0" fill="hold" grpId="0" nodeType="clickEffect">
                                  <p:stCondLst>
                                    <p:cond delay="0"/>
                                  </p:stCondLst>
                                  <p:childTnLst>
                                    <p:set>
                                      <p:cBhvr>
                                        <p:cTn id="39" dur="1" fill="hold">
                                          <p:stCondLst>
                                            <p:cond delay="499"/>
                                          </p:stCondLst>
                                        </p:cTn>
                                        <p:tgtEl>
                                          <p:spTgt spid="98400"/>
                                        </p:tgtEl>
                                        <p:attrNameLst>
                                          <p:attrName>style.visibility</p:attrName>
                                        </p:attrNameLst>
                                      </p:cBhvr>
                                      <p:to>
                                        <p:strVal val="visible"/>
                                      </p:to>
                                    </p:set>
                                  </p:childTnLst>
                                </p:cTn>
                              </p:par>
                            </p:childTnLst>
                          </p:cTn>
                        </p:par>
                      </p:childTnLst>
                    </p:cTn>
                  </p:par>
                  <p:par>
                    <p:cTn id="40" fill="hold" nodeType="clickPar">
                      <p:stCondLst>
                        <p:cond delay="indefinite"/>
                      </p:stCondLst>
                      <p:childTnLst>
                        <p:par>
                          <p:cTn id="41" fill="hold" nodeType="withGroup">
                            <p:stCondLst>
                              <p:cond delay="0"/>
                            </p:stCondLst>
                            <p:childTnLst>
                              <p:par>
                                <p:cTn id="42" presetID="11" presetClass="entr" presetSubtype="0" fill="hold" grpId="0" nodeType="clickEffect">
                                  <p:stCondLst>
                                    <p:cond delay="0"/>
                                  </p:stCondLst>
                                  <p:childTnLst>
                                    <p:set>
                                      <p:cBhvr>
                                        <p:cTn id="43" dur="1000">
                                          <p:stCondLst>
                                            <p:cond delay="0"/>
                                          </p:stCondLst>
                                        </p:cTn>
                                        <p:tgtEl>
                                          <p:spTgt spid="98401"/>
                                        </p:tgtEl>
                                        <p:attrNameLst>
                                          <p:attrName>style.visibility</p:attrName>
                                        </p:attrNameLst>
                                      </p:cBhvr>
                                      <p:to>
                                        <p:strVal val="visible"/>
                                      </p:to>
                                    </p:set>
                                  </p:childTnLst>
                                  <p:subTnLst>
                                    <p:set>
                                      <p:cBhvr override="childStyle">
                                        <p:cTn dur="1" fill="hold" display="0" masterRel="nextClick" afterEffect="1"/>
                                        <p:tgtEl>
                                          <p:spTgt spid="98401"/>
                                        </p:tgtEl>
                                        <p:attrNameLst>
                                          <p:attrName>style.visibility</p:attrName>
                                        </p:attrNameLst>
                                      </p:cBhvr>
                                      <p:to>
                                        <p:strVal val="hidden"/>
                                      </p:to>
                                    </p:set>
                                  </p:subTnLst>
                                </p:cTn>
                              </p:par>
                            </p:childTnLst>
                          </p:cTn>
                        </p:par>
                      </p:childTnLst>
                    </p:cTn>
                  </p:par>
                  <p:par>
                    <p:cTn id="44" fill="hold" nodeType="clickPar">
                      <p:stCondLst>
                        <p:cond delay="indefinite"/>
                      </p:stCondLst>
                      <p:childTnLst>
                        <p:par>
                          <p:cTn id="45" fill="hold" nodeType="withGroup">
                            <p:stCondLst>
                              <p:cond delay="0"/>
                            </p:stCondLst>
                            <p:childTnLst>
                              <p:par>
                                <p:cTn id="46" presetID="1" presetClass="entr" presetSubtype="0" fill="hold" grpId="0" nodeType="clickEffect">
                                  <p:stCondLst>
                                    <p:cond delay="0"/>
                                  </p:stCondLst>
                                  <p:childTnLst>
                                    <p:set>
                                      <p:cBhvr>
                                        <p:cTn id="47" dur="1" fill="hold">
                                          <p:stCondLst>
                                            <p:cond delay="499"/>
                                          </p:stCondLst>
                                        </p:cTn>
                                        <p:tgtEl>
                                          <p:spTgt spid="98402"/>
                                        </p:tgtEl>
                                        <p:attrNameLst>
                                          <p:attrName>style.visibility</p:attrName>
                                        </p:attrNameLst>
                                      </p:cBhvr>
                                      <p:to>
                                        <p:strVal val="visible"/>
                                      </p:to>
                                    </p:set>
                                  </p:childTnLst>
                                </p:cTn>
                              </p:par>
                            </p:childTnLst>
                          </p:cTn>
                        </p:par>
                      </p:childTnLst>
                    </p:cTn>
                  </p:par>
                  <p:par>
                    <p:cTn id="48" fill="hold" nodeType="clickPar">
                      <p:stCondLst>
                        <p:cond delay="indefinite"/>
                      </p:stCondLst>
                      <p:childTnLst>
                        <p:par>
                          <p:cTn id="49" fill="hold" nodeType="withGroup">
                            <p:stCondLst>
                              <p:cond delay="0"/>
                            </p:stCondLst>
                            <p:childTnLst>
                              <p:par>
                                <p:cTn id="50" presetID="1" presetClass="entr" presetSubtype="0" fill="hold" nodeType="clickEffect">
                                  <p:stCondLst>
                                    <p:cond delay="0"/>
                                  </p:stCondLst>
                                  <p:childTnLst>
                                    <p:set>
                                      <p:cBhvr>
                                        <p:cTn id="51" dur="1" fill="hold">
                                          <p:stCondLst>
                                            <p:cond delay="499"/>
                                          </p:stCondLst>
                                        </p:cTn>
                                        <p:tgtEl>
                                          <p:spTgt spid="98405"/>
                                        </p:tgtEl>
                                        <p:attrNameLst>
                                          <p:attrName>style.visibility</p:attrName>
                                        </p:attrNameLst>
                                      </p:cBhvr>
                                      <p:to>
                                        <p:strVal val="visible"/>
                                      </p:to>
                                    </p:set>
                                  </p:childTnLst>
                                </p:cTn>
                              </p:par>
                            </p:childTnLst>
                          </p:cTn>
                        </p:par>
                      </p:childTnLst>
                    </p:cTn>
                  </p:par>
                  <p:par>
                    <p:cTn id="52" fill="hold" nodeType="clickPar">
                      <p:stCondLst>
                        <p:cond delay="indefinite"/>
                      </p:stCondLst>
                      <p:childTnLst>
                        <p:par>
                          <p:cTn id="53" fill="hold" nodeType="withGroup">
                            <p:stCondLst>
                              <p:cond delay="0"/>
                            </p:stCondLst>
                            <p:childTnLst>
                              <p:par>
                                <p:cTn id="54" presetID="11" presetClass="entr" presetSubtype="0" fill="hold" grpId="0" nodeType="clickEffect">
                                  <p:stCondLst>
                                    <p:cond delay="0"/>
                                  </p:stCondLst>
                                  <p:childTnLst>
                                    <p:set>
                                      <p:cBhvr>
                                        <p:cTn id="55" dur="1000">
                                          <p:stCondLst>
                                            <p:cond delay="0"/>
                                          </p:stCondLst>
                                        </p:cTn>
                                        <p:tgtEl>
                                          <p:spTgt spid="98406"/>
                                        </p:tgtEl>
                                        <p:attrNameLst>
                                          <p:attrName>style.visibility</p:attrName>
                                        </p:attrNameLst>
                                      </p:cBhvr>
                                      <p:to>
                                        <p:strVal val="visible"/>
                                      </p:to>
                                    </p:set>
                                  </p:childTnLst>
                                  <p:subTnLst>
                                    <p:set>
                                      <p:cBhvr override="childStyle">
                                        <p:cTn dur="1" fill="hold" display="0" masterRel="nextClick" afterEffect="1"/>
                                        <p:tgtEl>
                                          <p:spTgt spid="98406"/>
                                        </p:tgtEl>
                                        <p:attrNameLst>
                                          <p:attrName>style.visibility</p:attrName>
                                        </p:attrNameLst>
                                      </p:cBhvr>
                                      <p:to>
                                        <p:strVal val="hidden"/>
                                      </p:to>
                                    </p:set>
                                  </p:subTnLst>
                                </p:cTn>
                              </p:par>
                            </p:childTnLst>
                          </p:cTn>
                        </p:par>
                      </p:childTnLst>
                    </p:cTn>
                  </p:par>
                  <p:par>
                    <p:cTn id="56" fill="hold" nodeType="clickPar">
                      <p:stCondLst>
                        <p:cond delay="indefinite"/>
                      </p:stCondLst>
                      <p:childTnLst>
                        <p:par>
                          <p:cTn id="57" fill="hold" nodeType="withGroup">
                            <p:stCondLst>
                              <p:cond delay="0"/>
                            </p:stCondLst>
                            <p:childTnLst>
                              <p:par>
                                <p:cTn id="58" presetID="1" presetClass="entr" presetSubtype="0" fill="hold" grpId="0" nodeType="clickEffect">
                                  <p:stCondLst>
                                    <p:cond delay="0"/>
                                  </p:stCondLst>
                                  <p:childTnLst>
                                    <p:set>
                                      <p:cBhvr>
                                        <p:cTn id="59" dur="1" fill="hold">
                                          <p:stCondLst>
                                            <p:cond delay="499"/>
                                          </p:stCondLst>
                                        </p:cTn>
                                        <p:tgtEl>
                                          <p:spTgt spid="98407"/>
                                        </p:tgtEl>
                                        <p:attrNameLst>
                                          <p:attrName>style.visibility</p:attrName>
                                        </p:attrNameLst>
                                      </p:cBhvr>
                                      <p:to>
                                        <p:strVal val="visible"/>
                                      </p:to>
                                    </p:set>
                                  </p:childTnLst>
                                </p:cTn>
                              </p:par>
                            </p:childTnLst>
                          </p:cTn>
                        </p:par>
                      </p:childTnLst>
                    </p:cTn>
                  </p:par>
                  <p:par>
                    <p:cTn id="60" fill="hold" nodeType="clickPar">
                      <p:stCondLst>
                        <p:cond delay="indefinite"/>
                      </p:stCondLst>
                      <p:childTnLst>
                        <p:par>
                          <p:cTn id="61" fill="hold" nodeType="withGroup">
                            <p:stCondLst>
                              <p:cond delay="0"/>
                            </p:stCondLst>
                            <p:childTnLst>
                              <p:par>
                                <p:cTn id="62" presetID="1" presetClass="entr" presetSubtype="0" fill="hold" grpId="0" nodeType="clickEffect">
                                  <p:stCondLst>
                                    <p:cond delay="0"/>
                                  </p:stCondLst>
                                  <p:childTnLst>
                                    <p:set>
                                      <p:cBhvr>
                                        <p:cTn id="63" dur="1" fill="hold">
                                          <p:stCondLst>
                                            <p:cond delay="499"/>
                                          </p:stCondLst>
                                        </p:cTn>
                                        <p:tgtEl>
                                          <p:spTgt spid="98408"/>
                                        </p:tgtEl>
                                        <p:attrNameLst>
                                          <p:attrName>style.visibility</p:attrName>
                                        </p:attrNameLst>
                                      </p:cBhvr>
                                      <p:to>
                                        <p:strVal val="visible"/>
                                      </p:to>
                                    </p:set>
                                  </p:childTnLst>
                                </p:cTn>
                              </p:par>
                            </p:childTnLst>
                          </p:cTn>
                        </p:par>
                      </p:childTnLst>
                    </p:cTn>
                  </p:par>
                  <p:par>
                    <p:cTn id="64" fill="hold" nodeType="clickPar">
                      <p:stCondLst>
                        <p:cond delay="indefinite"/>
                      </p:stCondLst>
                      <p:childTnLst>
                        <p:par>
                          <p:cTn id="65" fill="hold" nodeType="withGroup">
                            <p:stCondLst>
                              <p:cond delay="0"/>
                            </p:stCondLst>
                            <p:childTnLst>
                              <p:par>
                                <p:cTn id="66" presetID="1" presetClass="entr" presetSubtype="0" fill="hold" grpId="0" nodeType="clickEffect">
                                  <p:stCondLst>
                                    <p:cond delay="0"/>
                                  </p:stCondLst>
                                  <p:childTnLst>
                                    <p:set>
                                      <p:cBhvr>
                                        <p:cTn id="67" dur="1" fill="hold">
                                          <p:stCondLst>
                                            <p:cond delay="499"/>
                                          </p:stCondLst>
                                        </p:cTn>
                                        <p:tgtEl>
                                          <p:spTgt spid="98410"/>
                                        </p:tgtEl>
                                        <p:attrNameLst>
                                          <p:attrName>style.visibility</p:attrName>
                                        </p:attrNameLst>
                                      </p:cBhvr>
                                      <p:to>
                                        <p:strVal val="visible"/>
                                      </p:to>
                                    </p:set>
                                  </p:childTnLst>
                                </p:cTn>
                              </p:par>
                            </p:childTnLst>
                          </p:cTn>
                        </p:par>
                      </p:childTnLst>
                    </p:cTn>
                  </p:par>
                  <p:par>
                    <p:cTn id="68" fill="hold" nodeType="clickPar">
                      <p:stCondLst>
                        <p:cond delay="indefinite"/>
                      </p:stCondLst>
                      <p:childTnLst>
                        <p:par>
                          <p:cTn id="69" fill="hold" nodeType="withGroup">
                            <p:stCondLst>
                              <p:cond delay="0"/>
                            </p:stCondLst>
                            <p:childTnLst>
                              <p:par>
                                <p:cTn id="70" presetID="11" presetClass="entr" presetSubtype="0" fill="hold" grpId="0" nodeType="clickEffect">
                                  <p:stCondLst>
                                    <p:cond delay="0"/>
                                  </p:stCondLst>
                                  <p:childTnLst>
                                    <p:set>
                                      <p:cBhvr>
                                        <p:cTn id="71" dur="1000">
                                          <p:stCondLst>
                                            <p:cond delay="0"/>
                                          </p:stCondLst>
                                        </p:cTn>
                                        <p:tgtEl>
                                          <p:spTgt spid="98411"/>
                                        </p:tgtEl>
                                        <p:attrNameLst>
                                          <p:attrName>style.visibility</p:attrName>
                                        </p:attrNameLst>
                                      </p:cBhvr>
                                      <p:to>
                                        <p:strVal val="visible"/>
                                      </p:to>
                                    </p:set>
                                  </p:childTnLst>
                                  <p:subTnLst>
                                    <p:set>
                                      <p:cBhvr override="childStyle">
                                        <p:cTn dur="1" fill="hold" display="0" masterRel="nextClick" afterEffect="1"/>
                                        <p:tgtEl>
                                          <p:spTgt spid="98411"/>
                                        </p:tgtEl>
                                        <p:attrNameLst>
                                          <p:attrName>style.visibility</p:attrName>
                                        </p:attrNameLst>
                                      </p:cBhvr>
                                      <p:to>
                                        <p:strVal val="hidden"/>
                                      </p:to>
                                    </p:set>
                                  </p:subTnLst>
                                </p:cTn>
                              </p:par>
                            </p:childTnLst>
                          </p:cTn>
                        </p:par>
                      </p:childTnLst>
                    </p:cTn>
                  </p:par>
                  <p:par>
                    <p:cTn id="72" fill="hold" nodeType="clickPar">
                      <p:stCondLst>
                        <p:cond delay="indefinite"/>
                      </p:stCondLst>
                      <p:childTnLst>
                        <p:par>
                          <p:cTn id="73" fill="hold" nodeType="withGroup">
                            <p:stCondLst>
                              <p:cond delay="0"/>
                            </p:stCondLst>
                            <p:childTnLst>
                              <p:par>
                                <p:cTn id="74" presetID="1" presetClass="entr" presetSubtype="0" fill="hold" grpId="0" nodeType="clickEffect">
                                  <p:stCondLst>
                                    <p:cond delay="0"/>
                                  </p:stCondLst>
                                  <p:childTnLst>
                                    <p:set>
                                      <p:cBhvr>
                                        <p:cTn id="75" dur="1" fill="hold">
                                          <p:stCondLst>
                                            <p:cond delay="499"/>
                                          </p:stCondLst>
                                        </p:cTn>
                                        <p:tgtEl>
                                          <p:spTgt spid="98412"/>
                                        </p:tgtEl>
                                        <p:attrNameLst>
                                          <p:attrName>style.visibility</p:attrName>
                                        </p:attrNameLst>
                                      </p:cBhvr>
                                      <p:to>
                                        <p:strVal val="visible"/>
                                      </p:to>
                                    </p:set>
                                  </p:childTnLst>
                                </p:cTn>
                              </p:par>
                            </p:childTnLst>
                          </p:cTn>
                        </p:par>
                      </p:childTnLst>
                    </p:cTn>
                  </p:par>
                  <p:par>
                    <p:cTn id="76" fill="hold" nodeType="clickPar">
                      <p:stCondLst>
                        <p:cond delay="indefinite"/>
                      </p:stCondLst>
                      <p:childTnLst>
                        <p:par>
                          <p:cTn id="77" fill="hold" nodeType="withGroup">
                            <p:stCondLst>
                              <p:cond delay="0"/>
                            </p:stCondLst>
                            <p:childTnLst>
                              <p:par>
                                <p:cTn id="78" presetID="1" presetClass="entr" presetSubtype="0" fill="hold" nodeType="clickEffect">
                                  <p:stCondLst>
                                    <p:cond delay="0"/>
                                  </p:stCondLst>
                                  <p:childTnLst>
                                    <p:set>
                                      <p:cBhvr>
                                        <p:cTn id="79" dur="1" fill="hold">
                                          <p:stCondLst>
                                            <p:cond delay="499"/>
                                          </p:stCondLst>
                                        </p:cTn>
                                        <p:tgtEl>
                                          <p:spTgt spid="98415"/>
                                        </p:tgtEl>
                                        <p:attrNameLst>
                                          <p:attrName>style.visibility</p:attrName>
                                        </p:attrNameLst>
                                      </p:cBhvr>
                                      <p:to>
                                        <p:strVal val="visible"/>
                                      </p:to>
                                    </p:set>
                                  </p:childTnLst>
                                </p:cTn>
                              </p:par>
                            </p:childTnLst>
                          </p:cTn>
                        </p:par>
                      </p:childTnLst>
                    </p:cTn>
                  </p:par>
                  <p:par>
                    <p:cTn id="80" fill="hold" nodeType="clickPar">
                      <p:stCondLst>
                        <p:cond delay="indefinite"/>
                      </p:stCondLst>
                      <p:childTnLst>
                        <p:par>
                          <p:cTn id="81" fill="hold" nodeType="withGroup">
                            <p:stCondLst>
                              <p:cond delay="0"/>
                            </p:stCondLst>
                            <p:childTnLst>
                              <p:par>
                                <p:cTn id="82" presetID="11" presetClass="entr" presetSubtype="0" fill="hold" grpId="0" nodeType="clickEffect">
                                  <p:stCondLst>
                                    <p:cond delay="0"/>
                                  </p:stCondLst>
                                  <p:childTnLst>
                                    <p:set>
                                      <p:cBhvr>
                                        <p:cTn id="83" dur="1000">
                                          <p:stCondLst>
                                            <p:cond delay="0"/>
                                          </p:stCondLst>
                                        </p:cTn>
                                        <p:tgtEl>
                                          <p:spTgt spid="98416"/>
                                        </p:tgtEl>
                                        <p:attrNameLst>
                                          <p:attrName>style.visibility</p:attrName>
                                        </p:attrNameLst>
                                      </p:cBhvr>
                                      <p:to>
                                        <p:strVal val="visible"/>
                                      </p:to>
                                    </p:set>
                                  </p:childTnLst>
                                  <p:subTnLst>
                                    <p:set>
                                      <p:cBhvr override="childStyle">
                                        <p:cTn dur="1" fill="hold" display="0" masterRel="nextClick" afterEffect="1"/>
                                        <p:tgtEl>
                                          <p:spTgt spid="98416"/>
                                        </p:tgtEl>
                                        <p:attrNameLst>
                                          <p:attrName>style.visibility</p:attrName>
                                        </p:attrNameLst>
                                      </p:cBhvr>
                                      <p:to>
                                        <p:strVal val="hidden"/>
                                      </p:to>
                                    </p:set>
                                  </p:subTnLst>
                                </p:cTn>
                              </p:par>
                            </p:childTnLst>
                          </p:cTn>
                        </p:par>
                      </p:childTnLst>
                    </p:cTn>
                  </p:par>
                  <p:par>
                    <p:cTn id="84" fill="hold" nodeType="clickPar">
                      <p:stCondLst>
                        <p:cond delay="indefinite"/>
                      </p:stCondLst>
                      <p:childTnLst>
                        <p:par>
                          <p:cTn id="85" fill="hold" nodeType="withGroup">
                            <p:stCondLst>
                              <p:cond delay="0"/>
                            </p:stCondLst>
                            <p:childTnLst>
                              <p:par>
                                <p:cTn id="86" presetID="1" presetClass="entr" presetSubtype="0" fill="hold" grpId="0" nodeType="clickEffect">
                                  <p:stCondLst>
                                    <p:cond delay="0"/>
                                  </p:stCondLst>
                                  <p:childTnLst>
                                    <p:set>
                                      <p:cBhvr>
                                        <p:cTn id="87" dur="1" fill="hold">
                                          <p:stCondLst>
                                            <p:cond delay="499"/>
                                          </p:stCondLst>
                                        </p:cTn>
                                        <p:tgtEl>
                                          <p:spTgt spid="98417"/>
                                        </p:tgtEl>
                                        <p:attrNameLst>
                                          <p:attrName>style.visibility</p:attrName>
                                        </p:attrNameLst>
                                      </p:cBhvr>
                                      <p:to>
                                        <p:strVal val="visible"/>
                                      </p:to>
                                    </p:set>
                                  </p:childTnLst>
                                </p:cTn>
                              </p:par>
                            </p:childTnLst>
                          </p:cTn>
                        </p:par>
                      </p:childTnLst>
                    </p:cTn>
                  </p:par>
                  <p:par>
                    <p:cTn id="88" fill="hold" nodeType="clickPar">
                      <p:stCondLst>
                        <p:cond delay="indefinite"/>
                      </p:stCondLst>
                      <p:childTnLst>
                        <p:par>
                          <p:cTn id="89" fill="hold" nodeType="withGroup">
                            <p:stCondLst>
                              <p:cond delay="0"/>
                            </p:stCondLst>
                            <p:childTnLst>
                              <p:par>
                                <p:cTn id="90" presetID="1" presetClass="entr" presetSubtype="0" fill="hold" grpId="0" nodeType="clickEffect">
                                  <p:stCondLst>
                                    <p:cond delay="0"/>
                                  </p:stCondLst>
                                  <p:childTnLst>
                                    <p:set>
                                      <p:cBhvr>
                                        <p:cTn id="91" dur="1" fill="hold">
                                          <p:stCondLst>
                                            <p:cond delay="499"/>
                                          </p:stCondLst>
                                        </p:cTn>
                                        <p:tgtEl>
                                          <p:spTgt spid="98418"/>
                                        </p:tgtEl>
                                        <p:attrNameLst>
                                          <p:attrName>style.visibility</p:attrName>
                                        </p:attrNameLst>
                                      </p:cBhvr>
                                      <p:to>
                                        <p:strVal val="visible"/>
                                      </p:to>
                                    </p:set>
                                  </p:childTnLst>
                                </p:cTn>
                              </p:par>
                            </p:childTnLst>
                          </p:cTn>
                        </p:par>
                      </p:childTnLst>
                    </p:cTn>
                  </p:par>
                  <p:par>
                    <p:cTn id="92" fill="hold" nodeType="clickPar">
                      <p:stCondLst>
                        <p:cond delay="indefinite"/>
                      </p:stCondLst>
                      <p:childTnLst>
                        <p:par>
                          <p:cTn id="93" fill="hold" nodeType="withGroup">
                            <p:stCondLst>
                              <p:cond delay="0"/>
                            </p:stCondLst>
                            <p:childTnLst>
                              <p:par>
                                <p:cTn id="94" presetID="1" presetClass="entr" presetSubtype="0" fill="hold" nodeType="clickEffect">
                                  <p:stCondLst>
                                    <p:cond delay="0"/>
                                  </p:stCondLst>
                                  <p:childTnLst>
                                    <p:set>
                                      <p:cBhvr>
                                        <p:cTn id="95" dur="1" fill="hold">
                                          <p:stCondLst>
                                            <p:cond delay="499"/>
                                          </p:stCondLst>
                                        </p:cTn>
                                        <p:tgtEl>
                                          <p:spTgt spid="98421"/>
                                        </p:tgtEl>
                                        <p:attrNameLst>
                                          <p:attrName>style.visibility</p:attrName>
                                        </p:attrNameLst>
                                      </p:cBhvr>
                                      <p:to>
                                        <p:strVal val="visible"/>
                                      </p:to>
                                    </p:set>
                                  </p:childTnLst>
                                </p:cTn>
                              </p:par>
                            </p:childTnLst>
                          </p:cTn>
                        </p:par>
                      </p:childTnLst>
                    </p:cTn>
                  </p:par>
                  <p:par>
                    <p:cTn id="96" fill="hold" nodeType="clickPar">
                      <p:stCondLst>
                        <p:cond delay="indefinite"/>
                      </p:stCondLst>
                      <p:childTnLst>
                        <p:par>
                          <p:cTn id="97" fill="hold" nodeType="withGroup">
                            <p:stCondLst>
                              <p:cond delay="0"/>
                            </p:stCondLst>
                            <p:childTnLst>
                              <p:par>
                                <p:cTn id="98" presetID="11" presetClass="entr" presetSubtype="0" fill="hold" grpId="0" nodeType="clickEffect">
                                  <p:stCondLst>
                                    <p:cond delay="0"/>
                                  </p:stCondLst>
                                  <p:childTnLst>
                                    <p:set>
                                      <p:cBhvr>
                                        <p:cTn id="99" dur="1000">
                                          <p:stCondLst>
                                            <p:cond delay="0"/>
                                          </p:stCondLst>
                                        </p:cTn>
                                        <p:tgtEl>
                                          <p:spTgt spid="98422"/>
                                        </p:tgtEl>
                                        <p:attrNameLst>
                                          <p:attrName>style.visibility</p:attrName>
                                        </p:attrNameLst>
                                      </p:cBhvr>
                                      <p:to>
                                        <p:strVal val="visible"/>
                                      </p:to>
                                    </p:set>
                                  </p:childTnLst>
                                  <p:subTnLst>
                                    <p:set>
                                      <p:cBhvr override="childStyle">
                                        <p:cTn dur="1" fill="hold" display="0" masterRel="nextClick" afterEffect="1"/>
                                        <p:tgtEl>
                                          <p:spTgt spid="98422"/>
                                        </p:tgtEl>
                                        <p:attrNameLst>
                                          <p:attrName>style.visibility</p:attrName>
                                        </p:attrNameLst>
                                      </p:cBhvr>
                                      <p:to>
                                        <p:strVal val="hidden"/>
                                      </p:to>
                                    </p:set>
                                  </p:subTnLst>
                                </p:cTn>
                              </p:par>
                            </p:childTnLst>
                          </p:cTn>
                        </p:par>
                      </p:childTnLst>
                    </p:cTn>
                  </p:par>
                  <p:par>
                    <p:cTn id="100" fill="hold" nodeType="clickPar">
                      <p:stCondLst>
                        <p:cond delay="indefinite"/>
                      </p:stCondLst>
                      <p:childTnLst>
                        <p:par>
                          <p:cTn id="101" fill="hold" nodeType="withGroup">
                            <p:stCondLst>
                              <p:cond delay="0"/>
                            </p:stCondLst>
                            <p:childTnLst>
                              <p:par>
                                <p:cTn id="102" presetID="1" presetClass="entr" presetSubtype="0" fill="hold" grpId="0" nodeType="clickEffect">
                                  <p:stCondLst>
                                    <p:cond delay="0"/>
                                  </p:stCondLst>
                                  <p:childTnLst>
                                    <p:set>
                                      <p:cBhvr>
                                        <p:cTn id="103" dur="1" fill="hold">
                                          <p:stCondLst>
                                            <p:cond delay="499"/>
                                          </p:stCondLst>
                                        </p:cTn>
                                        <p:tgtEl>
                                          <p:spTgt spid="98423"/>
                                        </p:tgtEl>
                                        <p:attrNameLst>
                                          <p:attrName>style.visibility</p:attrName>
                                        </p:attrNameLst>
                                      </p:cBhvr>
                                      <p:to>
                                        <p:strVal val="visible"/>
                                      </p:to>
                                    </p:set>
                                  </p:childTnLst>
                                </p:cTn>
                              </p:par>
                            </p:childTnLst>
                          </p:cTn>
                        </p:par>
                      </p:childTnLst>
                    </p:cTn>
                  </p:par>
                  <p:par>
                    <p:cTn id="104" fill="hold" nodeType="clickPar">
                      <p:stCondLst>
                        <p:cond delay="indefinite"/>
                      </p:stCondLst>
                      <p:childTnLst>
                        <p:par>
                          <p:cTn id="105" fill="hold" nodeType="withGroup">
                            <p:stCondLst>
                              <p:cond delay="0"/>
                            </p:stCondLst>
                            <p:childTnLst>
                              <p:par>
                                <p:cTn id="106" presetID="1" presetClass="entr" presetSubtype="0" fill="hold" grpId="0" nodeType="clickEffect">
                                  <p:stCondLst>
                                    <p:cond delay="0"/>
                                  </p:stCondLst>
                                  <p:childTnLst>
                                    <p:set>
                                      <p:cBhvr>
                                        <p:cTn id="107" dur="1" fill="hold">
                                          <p:stCondLst>
                                            <p:cond delay="499"/>
                                          </p:stCondLst>
                                        </p:cTn>
                                        <p:tgtEl>
                                          <p:spTgt spid="9842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387" grpId="0" animBg="1"/>
      <p:bldP spid="98389" grpId="0" animBg="1"/>
      <p:bldP spid="98390" grpId="0" animBg="1"/>
      <p:bldP spid="98396" grpId="0" animBg="1"/>
      <p:bldP spid="98397" grpId="0" animBg="1"/>
      <p:bldP spid="98398" grpId="0" animBg="1"/>
      <p:bldP spid="98400" grpId="0" animBg="1"/>
      <p:bldP spid="98401" grpId="0" animBg="1"/>
      <p:bldP spid="98402" grpId="0" animBg="1"/>
      <p:bldP spid="98406" grpId="0" animBg="1"/>
      <p:bldP spid="98407" grpId="0" animBg="1"/>
      <p:bldP spid="98408" grpId="0" animBg="1"/>
      <p:bldP spid="98410" grpId="0" animBg="1"/>
      <p:bldP spid="98411" grpId="0" animBg="1"/>
      <p:bldP spid="98412" grpId="0" animBg="1"/>
      <p:bldP spid="98416" grpId="0" animBg="1"/>
      <p:bldP spid="98417" grpId="0" animBg="1"/>
      <p:bldP spid="98418" grpId="0" animBg="1"/>
      <p:bldP spid="98422" grpId="0" animBg="1"/>
      <p:bldP spid="98423" grpId="0" animBg="1"/>
      <p:bldP spid="98424" grpId="0" animBg="1"/>
    </p:bldLst>
  </p:timing>
</p:sld>
</file>

<file path=ppt/slides/slide17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89090" name="Rectangle 2"/>
          <p:cNvSpPr>
            <a:spLocks noGrp="1" noChangeArrowheads="1"/>
          </p:cNvSpPr>
          <p:nvPr>
            <p:ph type="title"/>
          </p:nvPr>
        </p:nvSpPr>
        <p:spPr/>
        <p:txBody>
          <a:bodyPr>
            <a:normAutofit fontScale="90000"/>
          </a:bodyPr>
          <a:lstStyle/>
          <a:p>
            <a:pPr>
              <a:defRPr/>
            </a:pPr>
            <a:r>
              <a:rPr lang="en-US" altLang="fr-FR" sz="3200"/>
              <a:t>Example: In a Restaurant (Scenario 1)</a:t>
            </a:r>
          </a:p>
        </p:txBody>
      </p:sp>
      <p:grpSp>
        <p:nvGrpSpPr>
          <p:cNvPr id="89139" name="Group 51"/>
          <p:cNvGrpSpPr>
            <a:grpSpLocks/>
          </p:cNvGrpSpPr>
          <p:nvPr/>
        </p:nvGrpSpPr>
        <p:grpSpPr bwMode="auto">
          <a:xfrm>
            <a:off x="1219200" y="1562100"/>
            <a:ext cx="7470775" cy="4519613"/>
            <a:chOff x="768" y="984"/>
            <a:chExt cx="4706" cy="2847"/>
          </a:xfrm>
        </p:grpSpPr>
        <p:sp>
          <p:nvSpPr>
            <p:cNvPr id="33831" name="Oval 3"/>
            <p:cNvSpPr>
              <a:spLocks noChangeArrowheads="1"/>
            </p:cNvSpPr>
            <p:nvPr/>
          </p:nvSpPr>
          <p:spPr bwMode="auto">
            <a:xfrm>
              <a:off x="1584" y="1152"/>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3832" name="Rectangle 4"/>
            <p:cNvSpPr>
              <a:spLocks noChangeArrowheads="1"/>
            </p:cNvSpPr>
            <p:nvPr/>
          </p:nvSpPr>
          <p:spPr bwMode="auto">
            <a:xfrm>
              <a:off x="2112" y="1920"/>
              <a:ext cx="288"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3833" name="Oval 5"/>
            <p:cNvSpPr>
              <a:spLocks noChangeArrowheads="1"/>
            </p:cNvSpPr>
            <p:nvPr/>
          </p:nvSpPr>
          <p:spPr bwMode="auto">
            <a:xfrm>
              <a:off x="2784" y="1152"/>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3834" name="Oval 6"/>
            <p:cNvSpPr>
              <a:spLocks noChangeArrowheads="1"/>
            </p:cNvSpPr>
            <p:nvPr/>
          </p:nvSpPr>
          <p:spPr bwMode="auto">
            <a:xfrm>
              <a:off x="3888" y="1152"/>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3835" name="Rectangle 7"/>
            <p:cNvSpPr>
              <a:spLocks noChangeArrowheads="1"/>
            </p:cNvSpPr>
            <p:nvPr/>
          </p:nvSpPr>
          <p:spPr bwMode="auto">
            <a:xfrm>
              <a:off x="3360" y="1920"/>
              <a:ext cx="288"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3836" name="Line 8"/>
            <p:cNvSpPr>
              <a:spLocks noChangeShapeType="1"/>
            </p:cNvSpPr>
            <p:nvPr/>
          </p:nvSpPr>
          <p:spPr bwMode="auto">
            <a:xfrm>
              <a:off x="1776" y="1392"/>
              <a:ext cx="432" cy="52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3837" name="Line 9"/>
            <p:cNvSpPr>
              <a:spLocks noChangeShapeType="1"/>
            </p:cNvSpPr>
            <p:nvPr/>
          </p:nvSpPr>
          <p:spPr bwMode="auto">
            <a:xfrm flipH="1">
              <a:off x="2352" y="1344"/>
              <a:ext cx="432" cy="57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3838" name="Line 10"/>
            <p:cNvSpPr>
              <a:spLocks noChangeShapeType="1"/>
            </p:cNvSpPr>
            <p:nvPr/>
          </p:nvSpPr>
          <p:spPr bwMode="auto">
            <a:xfrm>
              <a:off x="2976" y="1344"/>
              <a:ext cx="480" cy="57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3839" name="Line 11"/>
            <p:cNvSpPr>
              <a:spLocks noChangeShapeType="1"/>
            </p:cNvSpPr>
            <p:nvPr/>
          </p:nvSpPr>
          <p:spPr bwMode="auto">
            <a:xfrm flipH="1">
              <a:off x="3600" y="1344"/>
              <a:ext cx="336" cy="57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3840" name="Line 12"/>
            <p:cNvSpPr>
              <a:spLocks noChangeShapeType="1"/>
            </p:cNvSpPr>
            <p:nvPr/>
          </p:nvSpPr>
          <p:spPr bwMode="auto">
            <a:xfrm flipH="1">
              <a:off x="1776" y="2112"/>
              <a:ext cx="432" cy="48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3841" name="Oval 13"/>
            <p:cNvSpPr>
              <a:spLocks noChangeArrowheads="1"/>
            </p:cNvSpPr>
            <p:nvPr/>
          </p:nvSpPr>
          <p:spPr bwMode="auto">
            <a:xfrm>
              <a:off x="1584" y="2544"/>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3842" name="Oval 14"/>
            <p:cNvSpPr>
              <a:spLocks noChangeArrowheads="1"/>
            </p:cNvSpPr>
            <p:nvPr/>
          </p:nvSpPr>
          <p:spPr bwMode="auto">
            <a:xfrm>
              <a:off x="2832" y="2592"/>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3843" name="Oval 15"/>
            <p:cNvSpPr>
              <a:spLocks noChangeArrowheads="1"/>
            </p:cNvSpPr>
            <p:nvPr/>
          </p:nvSpPr>
          <p:spPr bwMode="auto">
            <a:xfrm>
              <a:off x="4032" y="2592"/>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3844" name="Line 16"/>
            <p:cNvSpPr>
              <a:spLocks noChangeShapeType="1"/>
            </p:cNvSpPr>
            <p:nvPr/>
          </p:nvSpPr>
          <p:spPr bwMode="auto">
            <a:xfrm>
              <a:off x="2352" y="2112"/>
              <a:ext cx="528" cy="52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3845" name="Line 17"/>
            <p:cNvSpPr>
              <a:spLocks noChangeShapeType="1"/>
            </p:cNvSpPr>
            <p:nvPr/>
          </p:nvSpPr>
          <p:spPr bwMode="auto">
            <a:xfrm flipH="1">
              <a:off x="3024" y="2112"/>
              <a:ext cx="432" cy="52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3846" name="Line 18"/>
            <p:cNvSpPr>
              <a:spLocks noChangeShapeType="1"/>
            </p:cNvSpPr>
            <p:nvPr/>
          </p:nvSpPr>
          <p:spPr bwMode="auto">
            <a:xfrm>
              <a:off x="3552" y="2112"/>
              <a:ext cx="528" cy="52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3847" name="Rectangle 19"/>
            <p:cNvSpPr>
              <a:spLocks noChangeArrowheads="1"/>
            </p:cNvSpPr>
            <p:nvPr/>
          </p:nvSpPr>
          <p:spPr bwMode="auto">
            <a:xfrm>
              <a:off x="4032" y="3408"/>
              <a:ext cx="288"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3848" name="Oval 20"/>
            <p:cNvSpPr>
              <a:spLocks noChangeArrowheads="1"/>
            </p:cNvSpPr>
            <p:nvPr/>
          </p:nvSpPr>
          <p:spPr bwMode="auto">
            <a:xfrm>
              <a:off x="4992" y="3408"/>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3849" name="Rectangle 21"/>
            <p:cNvSpPr>
              <a:spLocks noChangeArrowheads="1"/>
            </p:cNvSpPr>
            <p:nvPr/>
          </p:nvSpPr>
          <p:spPr bwMode="auto">
            <a:xfrm>
              <a:off x="2832" y="3408"/>
              <a:ext cx="288"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3850" name="Line 22"/>
            <p:cNvSpPr>
              <a:spLocks noChangeShapeType="1"/>
            </p:cNvSpPr>
            <p:nvPr/>
          </p:nvSpPr>
          <p:spPr bwMode="auto">
            <a:xfrm>
              <a:off x="4176" y="2832"/>
              <a:ext cx="0" cy="57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3851" name="Line 23"/>
            <p:cNvSpPr>
              <a:spLocks noChangeShapeType="1"/>
            </p:cNvSpPr>
            <p:nvPr/>
          </p:nvSpPr>
          <p:spPr bwMode="auto">
            <a:xfrm>
              <a:off x="4320" y="3504"/>
              <a:ext cx="672"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3852" name="Line 24"/>
            <p:cNvSpPr>
              <a:spLocks noChangeShapeType="1"/>
            </p:cNvSpPr>
            <p:nvPr/>
          </p:nvSpPr>
          <p:spPr bwMode="auto">
            <a:xfrm>
              <a:off x="2976" y="2832"/>
              <a:ext cx="0" cy="57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3853" name="Line 25"/>
            <p:cNvSpPr>
              <a:spLocks noChangeShapeType="1"/>
            </p:cNvSpPr>
            <p:nvPr/>
          </p:nvSpPr>
          <p:spPr bwMode="auto">
            <a:xfrm flipH="1" flipV="1">
              <a:off x="2496" y="3024"/>
              <a:ext cx="336" cy="48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3854" name="Line 26"/>
            <p:cNvSpPr>
              <a:spLocks noChangeShapeType="1"/>
            </p:cNvSpPr>
            <p:nvPr/>
          </p:nvSpPr>
          <p:spPr bwMode="auto">
            <a:xfrm flipV="1">
              <a:off x="2496" y="1392"/>
              <a:ext cx="384" cy="163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3855" name="Rectangle 27"/>
            <p:cNvSpPr>
              <a:spLocks noChangeArrowheads="1"/>
            </p:cNvSpPr>
            <p:nvPr/>
          </p:nvSpPr>
          <p:spPr bwMode="auto">
            <a:xfrm>
              <a:off x="1584" y="3408"/>
              <a:ext cx="288"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3856" name="Line 28"/>
            <p:cNvSpPr>
              <a:spLocks noChangeShapeType="1"/>
            </p:cNvSpPr>
            <p:nvPr/>
          </p:nvSpPr>
          <p:spPr bwMode="auto">
            <a:xfrm>
              <a:off x="1728" y="2784"/>
              <a:ext cx="0" cy="62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3857" name="Oval 29"/>
            <p:cNvSpPr>
              <a:spLocks noChangeArrowheads="1"/>
            </p:cNvSpPr>
            <p:nvPr/>
          </p:nvSpPr>
          <p:spPr bwMode="auto">
            <a:xfrm>
              <a:off x="864" y="3408"/>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3858" name="Line 30"/>
            <p:cNvSpPr>
              <a:spLocks noChangeShapeType="1"/>
            </p:cNvSpPr>
            <p:nvPr/>
          </p:nvSpPr>
          <p:spPr bwMode="auto">
            <a:xfrm flipH="1">
              <a:off x="1104" y="3504"/>
              <a:ext cx="48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3859" name="Line 31"/>
            <p:cNvSpPr>
              <a:spLocks noChangeShapeType="1"/>
            </p:cNvSpPr>
            <p:nvPr/>
          </p:nvSpPr>
          <p:spPr bwMode="auto">
            <a:xfrm flipV="1">
              <a:off x="1872" y="1344"/>
              <a:ext cx="960" cy="216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3860" name="Line 32"/>
            <p:cNvSpPr>
              <a:spLocks noChangeShapeType="1"/>
            </p:cNvSpPr>
            <p:nvPr/>
          </p:nvSpPr>
          <p:spPr bwMode="auto">
            <a:xfrm flipH="1" flipV="1">
              <a:off x="2928" y="1392"/>
              <a:ext cx="1104" cy="211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3861" name="Text Box 33"/>
            <p:cNvSpPr txBox="1">
              <a:spLocks noChangeArrowheads="1"/>
            </p:cNvSpPr>
            <p:nvPr/>
          </p:nvSpPr>
          <p:spPr bwMode="auto">
            <a:xfrm>
              <a:off x="2294" y="984"/>
              <a:ext cx="548"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Waiter</a:t>
              </a:r>
            </a:p>
            <a:p>
              <a:pPr eaLnBrk="1" fontAlgn="base" hangingPunct="1">
                <a:spcBef>
                  <a:spcPct val="0"/>
                </a:spcBef>
                <a:spcAft>
                  <a:spcPct val="0"/>
                </a:spcAft>
                <a:buFontTx/>
                <a:buNone/>
              </a:pPr>
              <a:r>
                <a:rPr lang="en-US" altLang="fr-FR" sz="1800" b="0">
                  <a:solidFill>
                    <a:srgbClr val="000000"/>
                  </a:solidFill>
                  <a:cs typeface="Arial" pitchFamily="34" charset="0"/>
                </a:rPr>
                <a:t>free</a:t>
              </a:r>
            </a:p>
          </p:txBody>
        </p:sp>
        <p:sp>
          <p:nvSpPr>
            <p:cNvPr id="33862" name="Text Box 34"/>
            <p:cNvSpPr txBox="1">
              <a:spLocks noChangeArrowheads="1"/>
            </p:cNvSpPr>
            <p:nvPr/>
          </p:nvSpPr>
          <p:spPr bwMode="auto">
            <a:xfrm>
              <a:off x="768" y="1104"/>
              <a:ext cx="83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Customer 1</a:t>
              </a:r>
            </a:p>
          </p:txBody>
        </p:sp>
        <p:sp>
          <p:nvSpPr>
            <p:cNvPr id="33863" name="Text Box 35"/>
            <p:cNvSpPr txBox="1">
              <a:spLocks noChangeArrowheads="1"/>
            </p:cNvSpPr>
            <p:nvPr/>
          </p:nvSpPr>
          <p:spPr bwMode="auto">
            <a:xfrm>
              <a:off x="4176" y="1152"/>
              <a:ext cx="83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Customer 2</a:t>
              </a:r>
            </a:p>
          </p:txBody>
        </p:sp>
        <p:sp>
          <p:nvSpPr>
            <p:cNvPr id="33864" name="Text Box 36"/>
            <p:cNvSpPr txBox="1">
              <a:spLocks noChangeArrowheads="1"/>
            </p:cNvSpPr>
            <p:nvPr/>
          </p:nvSpPr>
          <p:spPr bwMode="auto">
            <a:xfrm>
              <a:off x="1670" y="1752"/>
              <a:ext cx="460"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Take</a:t>
              </a:r>
            </a:p>
            <a:p>
              <a:pPr eaLnBrk="1" fontAlgn="base" hangingPunct="1">
                <a:spcBef>
                  <a:spcPct val="0"/>
                </a:spcBef>
                <a:spcAft>
                  <a:spcPct val="0"/>
                </a:spcAft>
                <a:buFontTx/>
                <a:buNone/>
              </a:pPr>
              <a:r>
                <a:rPr lang="en-US" altLang="fr-FR" sz="1800" b="0">
                  <a:solidFill>
                    <a:srgbClr val="000000"/>
                  </a:solidFill>
                  <a:cs typeface="Arial" pitchFamily="34" charset="0"/>
                </a:rPr>
                <a:t>order</a:t>
              </a:r>
            </a:p>
          </p:txBody>
        </p:sp>
        <p:sp>
          <p:nvSpPr>
            <p:cNvPr id="33865" name="Text Box 37"/>
            <p:cNvSpPr txBox="1">
              <a:spLocks noChangeArrowheads="1"/>
            </p:cNvSpPr>
            <p:nvPr/>
          </p:nvSpPr>
          <p:spPr bwMode="auto">
            <a:xfrm>
              <a:off x="3734" y="1704"/>
              <a:ext cx="460"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Take</a:t>
              </a:r>
            </a:p>
            <a:p>
              <a:pPr eaLnBrk="1" fontAlgn="base" hangingPunct="1">
                <a:spcBef>
                  <a:spcPct val="0"/>
                </a:spcBef>
                <a:spcAft>
                  <a:spcPct val="0"/>
                </a:spcAft>
                <a:buFontTx/>
                <a:buNone/>
              </a:pPr>
              <a:r>
                <a:rPr lang="en-US" altLang="fr-FR" sz="1800" b="0">
                  <a:solidFill>
                    <a:srgbClr val="000000"/>
                  </a:solidFill>
                  <a:cs typeface="Arial" pitchFamily="34" charset="0"/>
                </a:rPr>
                <a:t>order</a:t>
              </a:r>
            </a:p>
          </p:txBody>
        </p:sp>
        <p:sp>
          <p:nvSpPr>
            <p:cNvPr id="33866" name="Text Box 38"/>
            <p:cNvSpPr txBox="1">
              <a:spLocks noChangeArrowheads="1"/>
            </p:cNvSpPr>
            <p:nvPr/>
          </p:nvSpPr>
          <p:spPr bwMode="auto">
            <a:xfrm>
              <a:off x="3062" y="2568"/>
              <a:ext cx="500"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Order</a:t>
              </a:r>
            </a:p>
            <a:p>
              <a:pPr eaLnBrk="1" fontAlgn="base" hangingPunct="1">
                <a:spcBef>
                  <a:spcPct val="0"/>
                </a:spcBef>
                <a:spcAft>
                  <a:spcPct val="0"/>
                </a:spcAft>
                <a:buFontTx/>
                <a:buNone/>
              </a:pPr>
              <a:r>
                <a:rPr lang="en-US" altLang="fr-FR" sz="1800" b="0">
                  <a:solidFill>
                    <a:srgbClr val="000000"/>
                  </a:solidFill>
                  <a:cs typeface="Arial" pitchFamily="34" charset="0"/>
                </a:rPr>
                <a:t>taken</a:t>
              </a:r>
            </a:p>
          </p:txBody>
        </p:sp>
        <p:sp>
          <p:nvSpPr>
            <p:cNvPr id="33867" name="Text Box 39"/>
            <p:cNvSpPr txBox="1">
              <a:spLocks noChangeArrowheads="1"/>
            </p:cNvSpPr>
            <p:nvPr/>
          </p:nvSpPr>
          <p:spPr bwMode="auto">
            <a:xfrm>
              <a:off x="3110" y="3336"/>
              <a:ext cx="572"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Tell</a:t>
              </a:r>
            </a:p>
            <a:p>
              <a:pPr eaLnBrk="1" fontAlgn="base" hangingPunct="1">
                <a:spcBef>
                  <a:spcPct val="0"/>
                </a:spcBef>
                <a:spcAft>
                  <a:spcPct val="0"/>
                </a:spcAft>
                <a:buFontTx/>
                <a:buNone/>
              </a:pPr>
              <a:r>
                <a:rPr lang="en-US" altLang="fr-FR" sz="1800" b="0">
                  <a:solidFill>
                    <a:srgbClr val="000000"/>
                  </a:solidFill>
                  <a:cs typeface="Arial" pitchFamily="34" charset="0"/>
                </a:rPr>
                <a:t>kitchen</a:t>
              </a:r>
            </a:p>
          </p:txBody>
        </p:sp>
        <p:sp>
          <p:nvSpPr>
            <p:cNvPr id="33868" name="Text Box 40"/>
            <p:cNvSpPr txBox="1">
              <a:spLocks noChangeArrowheads="1"/>
            </p:cNvSpPr>
            <p:nvPr/>
          </p:nvSpPr>
          <p:spPr bwMode="auto">
            <a:xfrm>
              <a:off x="1238" y="2520"/>
              <a:ext cx="38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wait</a:t>
              </a:r>
            </a:p>
          </p:txBody>
        </p:sp>
        <p:sp>
          <p:nvSpPr>
            <p:cNvPr id="33869" name="Text Box 41"/>
            <p:cNvSpPr txBox="1">
              <a:spLocks noChangeArrowheads="1"/>
            </p:cNvSpPr>
            <p:nvPr/>
          </p:nvSpPr>
          <p:spPr bwMode="auto">
            <a:xfrm>
              <a:off x="4310" y="2568"/>
              <a:ext cx="38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wait</a:t>
              </a:r>
            </a:p>
          </p:txBody>
        </p:sp>
        <p:sp>
          <p:nvSpPr>
            <p:cNvPr id="33870" name="Line 42"/>
            <p:cNvSpPr>
              <a:spLocks noChangeShapeType="1"/>
            </p:cNvSpPr>
            <p:nvPr/>
          </p:nvSpPr>
          <p:spPr bwMode="auto">
            <a:xfrm>
              <a:off x="3024" y="1296"/>
              <a:ext cx="2064" cy="76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3871" name="Line 43"/>
            <p:cNvSpPr>
              <a:spLocks noChangeShapeType="1"/>
            </p:cNvSpPr>
            <p:nvPr/>
          </p:nvSpPr>
          <p:spPr bwMode="auto">
            <a:xfrm flipH="1">
              <a:off x="816" y="1248"/>
              <a:ext cx="1968" cy="91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3872" name="Line 44"/>
            <p:cNvSpPr>
              <a:spLocks noChangeShapeType="1"/>
            </p:cNvSpPr>
            <p:nvPr/>
          </p:nvSpPr>
          <p:spPr bwMode="auto">
            <a:xfrm>
              <a:off x="816" y="2160"/>
              <a:ext cx="816" cy="124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3873" name="Line 45"/>
            <p:cNvSpPr>
              <a:spLocks noChangeShapeType="1"/>
            </p:cNvSpPr>
            <p:nvPr/>
          </p:nvSpPr>
          <p:spPr bwMode="auto">
            <a:xfrm flipH="1">
              <a:off x="4272" y="2064"/>
              <a:ext cx="816" cy="134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3874" name="Text Box 46"/>
            <p:cNvSpPr txBox="1">
              <a:spLocks noChangeArrowheads="1"/>
            </p:cNvSpPr>
            <p:nvPr/>
          </p:nvSpPr>
          <p:spPr bwMode="auto">
            <a:xfrm>
              <a:off x="1392" y="3600"/>
              <a:ext cx="76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Serve food</a:t>
              </a:r>
            </a:p>
          </p:txBody>
        </p:sp>
        <p:sp>
          <p:nvSpPr>
            <p:cNvPr id="33875" name="Text Box 47"/>
            <p:cNvSpPr txBox="1">
              <a:spLocks noChangeArrowheads="1"/>
            </p:cNvSpPr>
            <p:nvPr/>
          </p:nvSpPr>
          <p:spPr bwMode="auto">
            <a:xfrm>
              <a:off x="3840" y="3552"/>
              <a:ext cx="76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Serve food</a:t>
              </a:r>
            </a:p>
          </p:txBody>
        </p:sp>
        <p:sp>
          <p:nvSpPr>
            <p:cNvPr id="33876" name="Text Box 48"/>
            <p:cNvSpPr txBox="1">
              <a:spLocks noChangeArrowheads="1"/>
            </p:cNvSpPr>
            <p:nvPr/>
          </p:nvSpPr>
          <p:spPr bwMode="auto">
            <a:xfrm>
              <a:off x="806" y="3192"/>
              <a:ext cx="4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eating</a:t>
              </a:r>
            </a:p>
          </p:txBody>
        </p:sp>
        <p:sp>
          <p:nvSpPr>
            <p:cNvPr id="33877" name="Text Box 49"/>
            <p:cNvSpPr txBox="1">
              <a:spLocks noChangeArrowheads="1"/>
            </p:cNvSpPr>
            <p:nvPr/>
          </p:nvSpPr>
          <p:spPr bwMode="auto">
            <a:xfrm>
              <a:off x="4982" y="3192"/>
              <a:ext cx="4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eating</a:t>
              </a:r>
            </a:p>
          </p:txBody>
        </p:sp>
      </p:grpSp>
      <p:sp>
        <p:nvSpPr>
          <p:cNvPr id="89138" name="Oval 50"/>
          <p:cNvSpPr>
            <a:spLocks noChangeArrowheads="1"/>
          </p:cNvSpPr>
          <p:nvPr/>
        </p:nvSpPr>
        <p:spPr bwMode="auto">
          <a:xfrm>
            <a:off x="2667000" y="19812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89140" name="Oval 52"/>
          <p:cNvSpPr>
            <a:spLocks noChangeArrowheads="1"/>
          </p:cNvSpPr>
          <p:nvPr/>
        </p:nvSpPr>
        <p:spPr bwMode="auto">
          <a:xfrm>
            <a:off x="4572000" y="19050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89141" name="Oval 53"/>
          <p:cNvSpPr>
            <a:spLocks noChangeArrowheads="1"/>
          </p:cNvSpPr>
          <p:nvPr/>
        </p:nvSpPr>
        <p:spPr bwMode="auto">
          <a:xfrm>
            <a:off x="6324600" y="19050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grpSp>
        <p:nvGrpSpPr>
          <p:cNvPr id="89144" name="Group 56"/>
          <p:cNvGrpSpPr>
            <a:grpSpLocks/>
          </p:cNvGrpSpPr>
          <p:nvPr/>
        </p:nvGrpSpPr>
        <p:grpSpPr bwMode="auto">
          <a:xfrm>
            <a:off x="2667000" y="1905000"/>
            <a:ext cx="2057400" cy="228600"/>
            <a:chOff x="1680" y="1200"/>
            <a:chExt cx="1296" cy="144"/>
          </a:xfrm>
        </p:grpSpPr>
        <p:sp>
          <p:nvSpPr>
            <p:cNvPr id="33829" name="Oval 54"/>
            <p:cNvSpPr>
              <a:spLocks noChangeArrowheads="1"/>
            </p:cNvSpPr>
            <p:nvPr/>
          </p:nvSpPr>
          <p:spPr bwMode="auto">
            <a:xfrm>
              <a:off x="1680" y="1248"/>
              <a:ext cx="96" cy="96"/>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3830" name="Oval 55"/>
            <p:cNvSpPr>
              <a:spLocks noChangeArrowheads="1"/>
            </p:cNvSpPr>
            <p:nvPr/>
          </p:nvSpPr>
          <p:spPr bwMode="auto">
            <a:xfrm>
              <a:off x="2880" y="1200"/>
              <a:ext cx="96" cy="96"/>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grpSp>
      <p:sp>
        <p:nvSpPr>
          <p:cNvPr id="89146" name="Rectangle 58"/>
          <p:cNvSpPr>
            <a:spLocks noChangeArrowheads="1"/>
          </p:cNvSpPr>
          <p:nvPr/>
        </p:nvSpPr>
        <p:spPr bwMode="auto">
          <a:xfrm>
            <a:off x="3352800" y="3048000"/>
            <a:ext cx="4572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89147" name="Oval 59"/>
          <p:cNvSpPr>
            <a:spLocks noChangeArrowheads="1"/>
          </p:cNvSpPr>
          <p:nvPr/>
        </p:nvSpPr>
        <p:spPr bwMode="auto">
          <a:xfrm>
            <a:off x="2667000" y="41910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89150" name="Oval 62"/>
          <p:cNvSpPr>
            <a:spLocks noChangeArrowheads="1"/>
          </p:cNvSpPr>
          <p:nvPr/>
        </p:nvSpPr>
        <p:spPr bwMode="auto">
          <a:xfrm>
            <a:off x="4648200" y="41910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89151" name="Oval 63"/>
          <p:cNvSpPr>
            <a:spLocks noChangeArrowheads="1"/>
          </p:cNvSpPr>
          <p:nvPr/>
        </p:nvSpPr>
        <p:spPr bwMode="auto">
          <a:xfrm>
            <a:off x="4648200" y="4191000"/>
            <a:ext cx="152400" cy="152400"/>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89152" name="Rectangle 64"/>
          <p:cNvSpPr>
            <a:spLocks noChangeArrowheads="1"/>
          </p:cNvSpPr>
          <p:nvPr/>
        </p:nvSpPr>
        <p:spPr bwMode="auto">
          <a:xfrm>
            <a:off x="4495800" y="5410200"/>
            <a:ext cx="4572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89153" name="Oval 65"/>
          <p:cNvSpPr>
            <a:spLocks noChangeArrowheads="1"/>
          </p:cNvSpPr>
          <p:nvPr/>
        </p:nvSpPr>
        <p:spPr bwMode="auto">
          <a:xfrm>
            <a:off x="4572000" y="19812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grpSp>
        <p:nvGrpSpPr>
          <p:cNvPr id="89157" name="Group 69"/>
          <p:cNvGrpSpPr>
            <a:grpSpLocks/>
          </p:cNvGrpSpPr>
          <p:nvPr/>
        </p:nvGrpSpPr>
        <p:grpSpPr bwMode="auto">
          <a:xfrm>
            <a:off x="2667000" y="1981200"/>
            <a:ext cx="2057400" cy="2362200"/>
            <a:chOff x="1680" y="1248"/>
            <a:chExt cx="1296" cy="1488"/>
          </a:xfrm>
        </p:grpSpPr>
        <p:sp>
          <p:nvSpPr>
            <p:cNvPr id="33827" name="Oval 66"/>
            <p:cNvSpPr>
              <a:spLocks noChangeArrowheads="1"/>
            </p:cNvSpPr>
            <p:nvPr/>
          </p:nvSpPr>
          <p:spPr bwMode="auto">
            <a:xfrm>
              <a:off x="2880" y="1248"/>
              <a:ext cx="96" cy="96"/>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3828" name="Oval 68"/>
            <p:cNvSpPr>
              <a:spLocks noChangeArrowheads="1"/>
            </p:cNvSpPr>
            <p:nvPr/>
          </p:nvSpPr>
          <p:spPr bwMode="auto">
            <a:xfrm>
              <a:off x="1680" y="2640"/>
              <a:ext cx="96" cy="96"/>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grpSp>
      <p:sp>
        <p:nvSpPr>
          <p:cNvPr id="89158" name="Rectangle 70"/>
          <p:cNvSpPr>
            <a:spLocks noChangeArrowheads="1"/>
          </p:cNvSpPr>
          <p:nvPr/>
        </p:nvSpPr>
        <p:spPr bwMode="auto">
          <a:xfrm>
            <a:off x="2514600" y="5410200"/>
            <a:ext cx="4572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89159" name="Oval 71"/>
          <p:cNvSpPr>
            <a:spLocks noChangeArrowheads="1"/>
          </p:cNvSpPr>
          <p:nvPr/>
        </p:nvSpPr>
        <p:spPr bwMode="auto">
          <a:xfrm>
            <a:off x="1524000" y="55626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89160" name="Oval 72"/>
          <p:cNvSpPr>
            <a:spLocks noChangeArrowheads="1"/>
          </p:cNvSpPr>
          <p:nvPr/>
        </p:nvSpPr>
        <p:spPr bwMode="auto">
          <a:xfrm>
            <a:off x="4495800" y="19050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grpSp>
        <p:nvGrpSpPr>
          <p:cNvPr id="89163" name="Group 75"/>
          <p:cNvGrpSpPr>
            <a:grpSpLocks/>
          </p:cNvGrpSpPr>
          <p:nvPr/>
        </p:nvGrpSpPr>
        <p:grpSpPr bwMode="auto">
          <a:xfrm>
            <a:off x="4495800" y="1905000"/>
            <a:ext cx="1981200" cy="152400"/>
            <a:chOff x="2832" y="1200"/>
            <a:chExt cx="1248" cy="96"/>
          </a:xfrm>
        </p:grpSpPr>
        <p:sp>
          <p:nvSpPr>
            <p:cNvPr id="33825" name="Oval 73"/>
            <p:cNvSpPr>
              <a:spLocks noChangeArrowheads="1"/>
            </p:cNvSpPr>
            <p:nvPr/>
          </p:nvSpPr>
          <p:spPr bwMode="auto">
            <a:xfrm>
              <a:off x="2832" y="1200"/>
              <a:ext cx="96" cy="96"/>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3826" name="Oval 74"/>
            <p:cNvSpPr>
              <a:spLocks noChangeArrowheads="1"/>
            </p:cNvSpPr>
            <p:nvPr/>
          </p:nvSpPr>
          <p:spPr bwMode="auto">
            <a:xfrm>
              <a:off x="3984" y="1200"/>
              <a:ext cx="96" cy="96"/>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grpSp>
      <p:sp>
        <p:nvSpPr>
          <p:cNvPr id="89164" name="Rectangle 76"/>
          <p:cNvSpPr>
            <a:spLocks noChangeArrowheads="1"/>
          </p:cNvSpPr>
          <p:nvPr/>
        </p:nvSpPr>
        <p:spPr bwMode="auto">
          <a:xfrm>
            <a:off x="5334000" y="3048000"/>
            <a:ext cx="4572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89165" name="Oval 77"/>
          <p:cNvSpPr>
            <a:spLocks noChangeArrowheads="1"/>
          </p:cNvSpPr>
          <p:nvPr/>
        </p:nvSpPr>
        <p:spPr bwMode="auto">
          <a:xfrm>
            <a:off x="4648200" y="41910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89166" name="Oval 78"/>
          <p:cNvSpPr>
            <a:spLocks noChangeArrowheads="1"/>
          </p:cNvSpPr>
          <p:nvPr/>
        </p:nvSpPr>
        <p:spPr bwMode="auto">
          <a:xfrm>
            <a:off x="6553200" y="41910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89167" name="Rectangle 79"/>
          <p:cNvSpPr>
            <a:spLocks noChangeArrowheads="1"/>
          </p:cNvSpPr>
          <p:nvPr/>
        </p:nvSpPr>
        <p:spPr bwMode="auto">
          <a:xfrm>
            <a:off x="4495800" y="5410200"/>
            <a:ext cx="4572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89168" name="Oval 80"/>
          <p:cNvSpPr>
            <a:spLocks noChangeArrowheads="1"/>
          </p:cNvSpPr>
          <p:nvPr/>
        </p:nvSpPr>
        <p:spPr bwMode="auto">
          <a:xfrm>
            <a:off x="4572000" y="19050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grpSp>
        <p:nvGrpSpPr>
          <p:cNvPr id="89171" name="Group 83"/>
          <p:cNvGrpSpPr>
            <a:grpSpLocks/>
          </p:cNvGrpSpPr>
          <p:nvPr/>
        </p:nvGrpSpPr>
        <p:grpSpPr bwMode="auto">
          <a:xfrm>
            <a:off x="4572000" y="1905000"/>
            <a:ext cx="2133600" cy="2438400"/>
            <a:chOff x="2880" y="1200"/>
            <a:chExt cx="1344" cy="1536"/>
          </a:xfrm>
        </p:grpSpPr>
        <p:sp>
          <p:nvSpPr>
            <p:cNvPr id="33823" name="Oval 81"/>
            <p:cNvSpPr>
              <a:spLocks noChangeArrowheads="1"/>
            </p:cNvSpPr>
            <p:nvPr/>
          </p:nvSpPr>
          <p:spPr bwMode="auto">
            <a:xfrm>
              <a:off x="2880" y="1200"/>
              <a:ext cx="96" cy="96"/>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3824" name="Oval 82"/>
            <p:cNvSpPr>
              <a:spLocks noChangeArrowheads="1"/>
            </p:cNvSpPr>
            <p:nvPr/>
          </p:nvSpPr>
          <p:spPr bwMode="auto">
            <a:xfrm>
              <a:off x="4128" y="2640"/>
              <a:ext cx="96" cy="96"/>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grpSp>
      <p:sp>
        <p:nvSpPr>
          <p:cNvPr id="89172" name="Rectangle 84"/>
          <p:cNvSpPr>
            <a:spLocks noChangeArrowheads="1"/>
          </p:cNvSpPr>
          <p:nvPr/>
        </p:nvSpPr>
        <p:spPr bwMode="auto">
          <a:xfrm>
            <a:off x="6400800" y="5410200"/>
            <a:ext cx="4572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89173" name="Oval 85"/>
          <p:cNvSpPr>
            <a:spLocks noChangeArrowheads="1"/>
          </p:cNvSpPr>
          <p:nvPr/>
        </p:nvSpPr>
        <p:spPr bwMode="auto">
          <a:xfrm>
            <a:off x="8077200" y="54864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89174" name="Oval 86"/>
          <p:cNvSpPr>
            <a:spLocks noChangeArrowheads="1"/>
          </p:cNvSpPr>
          <p:nvPr/>
        </p:nvSpPr>
        <p:spPr bwMode="auto">
          <a:xfrm>
            <a:off x="4648200" y="4191000"/>
            <a:ext cx="152400" cy="152400"/>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89175" name="Oval 87"/>
          <p:cNvSpPr>
            <a:spLocks noChangeArrowheads="1"/>
          </p:cNvSpPr>
          <p:nvPr/>
        </p:nvSpPr>
        <p:spPr bwMode="auto">
          <a:xfrm>
            <a:off x="4572000" y="19812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2" name="Slide Number Placeholder 1"/>
          <p:cNvSpPr>
            <a:spLocks noGrp="1"/>
          </p:cNvSpPr>
          <p:nvPr>
            <p:ph type="sldNum" sz="quarter" idx="11"/>
          </p:nvPr>
        </p:nvSpPr>
        <p:spPr/>
        <p:txBody>
          <a:bodyPr/>
          <a:lstStyle/>
          <a:p>
            <a:pPr>
              <a:defRPr/>
            </a:pPr>
            <a:fld id="{7687EA03-8F36-48B4-B622-0ADCD13880AA}" type="slidenum">
              <a:rPr lang="fr-CA" smtClean="0"/>
              <a:pPr>
                <a:defRPr/>
              </a:pPr>
              <a:t>171</a:t>
            </a:fld>
            <a:endParaRPr lang="fr-CA"/>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Tree>
    <p:extLst>
      <p:ext uri="{BB962C8B-B14F-4D97-AF65-F5344CB8AC3E}">
        <p14:creationId xmlns:p14="http://schemas.microsoft.com/office/powerpoint/2010/main" val="213909444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nodeType="clickEffect">
                                  <p:stCondLst>
                                    <p:cond delay="0"/>
                                  </p:stCondLst>
                                  <p:childTnLst>
                                    <p:set>
                                      <p:cBhvr>
                                        <p:cTn id="6" dur="1" fill="hold">
                                          <p:stCondLst>
                                            <p:cond delay="0"/>
                                          </p:stCondLst>
                                        </p:cTn>
                                        <p:tgtEl>
                                          <p:spTgt spid="89139"/>
                                        </p:tgtEl>
                                        <p:attrNameLst>
                                          <p:attrName>style.visibility</p:attrName>
                                        </p:attrNameLst>
                                      </p:cBhvr>
                                      <p:to>
                                        <p:strVal val="visible"/>
                                      </p:to>
                                    </p:set>
                                    <p:animEffect transition="in" filter="box(in)">
                                      <p:cBhvr>
                                        <p:cTn id="7" dur="500"/>
                                        <p:tgtEl>
                                          <p:spTgt spid="8913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499"/>
                                          </p:stCondLst>
                                        </p:cTn>
                                        <p:tgtEl>
                                          <p:spTgt spid="89138"/>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499"/>
                                          </p:stCondLst>
                                        </p:cTn>
                                        <p:tgtEl>
                                          <p:spTgt spid="89140"/>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grpId="0" nodeType="clickEffect">
                                  <p:stCondLst>
                                    <p:cond delay="0"/>
                                  </p:stCondLst>
                                  <p:childTnLst>
                                    <p:set>
                                      <p:cBhvr>
                                        <p:cTn id="19" dur="1" fill="hold">
                                          <p:stCondLst>
                                            <p:cond delay="499"/>
                                          </p:stCondLst>
                                        </p:cTn>
                                        <p:tgtEl>
                                          <p:spTgt spid="89141"/>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1" presetClass="entr" presetSubtype="0" fill="hold" nodeType="clickEffect">
                                  <p:stCondLst>
                                    <p:cond delay="0"/>
                                  </p:stCondLst>
                                  <p:childTnLst>
                                    <p:set>
                                      <p:cBhvr>
                                        <p:cTn id="23" dur="1" fill="hold">
                                          <p:stCondLst>
                                            <p:cond delay="499"/>
                                          </p:stCondLst>
                                        </p:cTn>
                                        <p:tgtEl>
                                          <p:spTgt spid="89144"/>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11" presetClass="entr" presetSubtype="0" fill="hold" grpId="0" nodeType="clickEffect">
                                  <p:stCondLst>
                                    <p:cond delay="0"/>
                                  </p:stCondLst>
                                  <p:childTnLst>
                                    <p:set>
                                      <p:cBhvr>
                                        <p:cTn id="27" dur="1000">
                                          <p:stCondLst>
                                            <p:cond delay="0"/>
                                          </p:stCondLst>
                                        </p:cTn>
                                        <p:tgtEl>
                                          <p:spTgt spid="89146"/>
                                        </p:tgtEl>
                                        <p:attrNameLst>
                                          <p:attrName>style.visibility</p:attrName>
                                        </p:attrNameLst>
                                      </p:cBhvr>
                                      <p:to>
                                        <p:strVal val="visible"/>
                                      </p:to>
                                    </p:set>
                                  </p:childTnLst>
                                  <p:subTnLst>
                                    <p:set>
                                      <p:cBhvr override="childStyle">
                                        <p:cTn dur="1" fill="hold" display="0" masterRel="nextClick" afterEffect="1"/>
                                        <p:tgtEl>
                                          <p:spTgt spid="89146"/>
                                        </p:tgtEl>
                                        <p:attrNameLst>
                                          <p:attrName>style.visibility</p:attrName>
                                        </p:attrNameLst>
                                      </p:cBhvr>
                                      <p:to>
                                        <p:strVal val="hidden"/>
                                      </p:to>
                                    </p:set>
                                  </p:sub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grpId="0" nodeType="clickEffect">
                                  <p:stCondLst>
                                    <p:cond delay="0"/>
                                  </p:stCondLst>
                                  <p:childTnLst>
                                    <p:set>
                                      <p:cBhvr>
                                        <p:cTn id="31" dur="1" fill="hold">
                                          <p:stCondLst>
                                            <p:cond delay="499"/>
                                          </p:stCondLst>
                                        </p:cTn>
                                        <p:tgtEl>
                                          <p:spTgt spid="89147"/>
                                        </p:tgtEl>
                                        <p:attrNameLst>
                                          <p:attrName>style.visibility</p:attrName>
                                        </p:attrNameLst>
                                      </p:cBhvr>
                                      <p:to>
                                        <p:strVal val="visible"/>
                                      </p:to>
                                    </p:set>
                                  </p:childTnLst>
                                </p:cTn>
                              </p:par>
                            </p:childTnLst>
                          </p:cTn>
                        </p:par>
                      </p:childTnLst>
                    </p:cTn>
                  </p:par>
                  <p:par>
                    <p:cTn id="32" fill="hold" nodeType="clickPar">
                      <p:stCondLst>
                        <p:cond delay="indefinite"/>
                      </p:stCondLst>
                      <p:childTnLst>
                        <p:par>
                          <p:cTn id="33" fill="hold" nodeType="withGroup">
                            <p:stCondLst>
                              <p:cond delay="0"/>
                            </p:stCondLst>
                            <p:childTnLst>
                              <p:par>
                                <p:cTn id="34" presetID="1" presetClass="entr" presetSubtype="0" fill="hold" grpId="0" nodeType="clickEffect">
                                  <p:stCondLst>
                                    <p:cond delay="0"/>
                                  </p:stCondLst>
                                  <p:childTnLst>
                                    <p:set>
                                      <p:cBhvr>
                                        <p:cTn id="35" dur="1" fill="hold">
                                          <p:stCondLst>
                                            <p:cond delay="499"/>
                                          </p:stCondLst>
                                        </p:cTn>
                                        <p:tgtEl>
                                          <p:spTgt spid="89150"/>
                                        </p:tgtEl>
                                        <p:attrNameLst>
                                          <p:attrName>style.visibility</p:attrName>
                                        </p:attrNameLst>
                                      </p:cBhvr>
                                      <p:to>
                                        <p:strVal val="visible"/>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1" presetClass="entr" presetSubtype="0" fill="hold" grpId="0" nodeType="clickEffect">
                                  <p:stCondLst>
                                    <p:cond delay="0"/>
                                  </p:stCondLst>
                                  <p:childTnLst>
                                    <p:set>
                                      <p:cBhvr>
                                        <p:cTn id="39" dur="1" fill="hold">
                                          <p:stCondLst>
                                            <p:cond delay="499"/>
                                          </p:stCondLst>
                                        </p:cTn>
                                        <p:tgtEl>
                                          <p:spTgt spid="89151"/>
                                        </p:tgtEl>
                                        <p:attrNameLst>
                                          <p:attrName>style.visibility</p:attrName>
                                        </p:attrNameLst>
                                      </p:cBhvr>
                                      <p:to>
                                        <p:strVal val="visible"/>
                                      </p:to>
                                    </p:set>
                                  </p:childTnLst>
                                </p:cTn>
                              </p:par>
                            </p:childTnLst>
                          </p:cTn>
                        </p:par>
                      </p:childTnLst>
                    </p:cTn>
                  </p:par>
                  <p:par>
                    <p:cTn id="40" fill="hold" nodeType="clickPar">
                      <p:stCondLst>
                        <p:cond delay="indefinite"/>
                      </p:stCondLst>
                      <p:childTnLst>
                        <p:par>
                          <p:cTn id="41" fill="hold" nodeType="withGroup">
                            <p:stCondLst>
                              <p:cond delay="0"/>
                            </p:stCondLst>
                            <p:childTnLst>
                              <p:par>
                                <p:cTn id="42" presetID="11" presetClass="entr" presetSubtype="0" fill="hold" grpId="0" nodeType="clickEffect">
                                  <p:stCondLst>
                                    <p:cond delay="0"/>
                                  </p:stCondLst>
                                  <p:childTnLst>
                                    <p:set>
                                      <p:cBhvr>
                                        <p:cTn id="43" dur="1000">
                                          <p:stCondLst>
                                            <p:cond delay="0"/>
                                          </p:stCondLst>
                                        </p:cTn>
                                        <p:tgtEl>
                                          <p:spTgt spid="89152"/>
                                        </p:tgtEl>
                                        <p:attrNameLst>
                                          <p:attrName>style.visibility</p:attrName>
                                        </p:attrNameLst>
                                      </p:cBhvr>
                                      <p:to>
                                        <p:strVal val="visible"/>
                                      </p:to>
                                    </p:set>
                                  </p:childTnLst>
                                  <p:subTnLst>
                                    <p:set>
                                      <p:cBhvr override="childStyle">
                                        <p:cTn dur="1" fill="hold" display="0" masterRel="nextClick" afterEffect="1"/>
                                        <p:tgtEl>
                                          <p:spTgt spid="89152"/>
                                        </p:tgtEl>
                                        <p:attrNameLst>
                                          <p:attrName>style.visibility</p:attrName>
                                        </p:attrNameLst>
                                      </p:cBhvr>
                                      <p:to>
                                        <p:strVal val="hidden"/>
                                      </p:to>
                                    </p:set>
                                  </p:subTnLst>
                                </p:cTn>
                              </p:par>
                            </p:childTnLst>
                          </p:cTn>
                        </p:par>
                      </p:childTnLst>
                    </p:cTn>
                  </p:par>
                  <p:par>
                    <p:cTn id="44" fill="hold" nodeType="clickPar">
                      <p:stCondLst>
                        <p:cond delay="indefinite"/>
                      </p:stCondLst>
                      <p:childTnLst>
                        <p:par>
                          <p:cTn id="45" fill="hold" nodeType="withGroup">
                            <p:stCondLst>
                              <p:cond delay="0"/>
                            </p:stCondLst>
                            <p:childTnLst>
                              <p:par>
                                <p:cTn id="46" presetID="1" presetClass="entr" presetSubtype="0" fill="hold" grpId="0" nodeType="clickEffect">
                                  <p:stCondLst>
                                    <p:cond delay="0"/>
                                  </p:stCondLst>
                                  <p:childTnLst>
                                    <p:set>
                                      <p:cBhvr>
                                        <p:cTn id="47" dur="1" fill="hold">
                                          <p:stCondLst>
                                            <p:cond delay="499"/>
                                          </p:stCondLst>
                                        </p:cTn>
                                        <p:tgtEl>
                                          <p:spTgt spid="89153"/>
                                        </p:tgtEl>
                                        <p:attrNameLst>
                                          <p:attrName>style.visibility</p:attrName>
                                        </p:attrNameLst>
                                      </p:cBhvr>
                                      <p:to>
                                        <p:strVal val="visible"/>
                                      </p:to>
                                    </p:set>
                                  </p:childTnLst>
                                </p:cTn>
                              </p:par>
                            </p:childTnLst>
                          </p:cTn>
                        </p:par>
                      </p:childTnLst>
                    </p:cTn>
                  </p:par>
                  <p:par>
                    <p:cTn id="48" fill="hold" nodeType="clickPar">
                      <p:stCondLst>
                        <p:cond delay="indefinite"/>
                      </p:stCondLst>
                      <p:childTnLst>
                        <p:par>
                          <p:cTn id="49" fill="hold" nodeType="withGroup">
                            <p:stCondLst>
                              <p:cond delay="0"/>
                            </p:stCondLst>
                            <p:childTnLst>
                              <p:par>
                                <p:cTn id="50" presetID="1" presetClass="entr" presetSubtype="0" fill="hold" nodeType="clickEffect">
                                  <p:stCondLst>
                                    <p:cond delay="0"/>
                                  </p:stCondLst>
                                  <p:childTnLst>
                                    <p:set>
                                      <p:cBhvr>
                                        <p:cTn id="51" dur="1" fill="hold">
                                          <p:stCondLst>
                                            <p:cond delay="499"/>
                                          </p:stCondLst>
                                        </p:cTn>
                                        <p:tgtEl>
                                          <p:spTgt spid="89157"/>
                                        </p:tgtEl>
                                        <p:attrNameLst>
                                          <p:attrName>style.visibility</p:attrName>
                                        </p:attrNameLst>
                                      </p:cBhvr>
                                      <p:to>
                                        <p:strVal val="visible"/>
                                      </p:to>
                                    </p:set>
                                  </p:childTnLst>
                                </p:cTn>
                              </p:par>
                            </p:childTnLst>
                          </p:cTn>
                        </p:par>
                      </p:childTnLst>
                    </p:cTn>
                  </p:par>
                  <p:par>
                    <p:cTn id="52" fill="hold" nodeType="clickPar">
                      <p:stCondLst>
                        <p:cond delay="indefinite"/>
                      </p:stCondLst>
                      <p:childTnLst>
                        <p:par>
                          <p:cTn id="53" fill="hold" nodeType="withGroup">
                            <p:stCondLst>
                              <p:cond delay="0"/>
                            </p:stCondLst>
                            <p:childTnLst>
                              <p:par>
                                <p:cTn id="54" presetID="11" presetClass="entr" presetSubtype="0" fill="hold" grpId="0" nodeType="clickEffect">
                                  <p:stCondLst>
                                    <p:cond delay="0"/>
                                  </p:stCondLst>
                                  <p:childTnLst>
                                    <p:set>
                                      <p:cBhvr>
                                        <p:cTn id="55" dur="1000">
                                          <p:stCondLst>
                                            <p:cond delay="0"/>
                                          </p:stCondLst>
                                        </p:cTn>
                                        <p:tgtEl>
                                          <p:spTgt spid="89158"/>
                                        </p:tgtEl>
                                        <p:attrNameLst>
                                          <p:attrName>style.visibility</p:attrName>
                                        </p:attrNameLst>
                                      </p:cBhvr>
                                      <p:to>
                                        <p:strVal val="visible"/>
                                      </p:to>
                                    </p:set>
                                  </p:childTnLst>
                                  <p:subTnLst>
                                    <p:set>
                                      <p:cBhvr override="childStyle">
                                        <p:cTn dur="1" fill="hold" display="0" masterRel="nextClick" afterEffect="1"/>
                                        <p:tgtEl>
                                          <p:spTgt spid="89158"/>
                                        </p:tgtEl>
                                        <p:attrNameLst>
                                          <p:attrName>style.visibility</p:attrName>
                                        </p:attrNameLst>
                                      </p:cBhvr>
                                      <p:to>
                                        <p:strVal val="hidden"/>
                                      </p:to>
                                    </p:set>
                                  </p:subTnLst>
                                </p:cTn>
                              </p:par>
                            </p:childTnLst>
                          </p:cTn>
                        </p:par>
                      </p:childTnLst>
                    </p:cTn>
                  </p:par>
                  <p:par>
                    <p:cTn id="56" fill="hold" nodeType="clickPar">
                      <p:stCondLst>
                        <p:cond delay="indefinite"/>
                      </p:stCondLst>
                      <p:childTnLst>
                        <p:par>
                          <p:cTn id="57" fill="hold" nodeType="withGroup">
                            <p:stCondLst>
                              <p:cond delay="0"/>
                            </p:stCondLst>
                            <p:childTnLst>
                              <p:par>
                                <p:cTn id="58" presetID="1" presetClass="entr" presetSubtype="0" fill="hold" grpId="0" nodeType="clickEffect">
                                  <p:stCondLst>
                                    <p:cond delay="0"/>
                                  </p:stCondLst>
                                  <p:childTnLst>
                                    <p:set>
                                      <p:cBhvr>
                                        <p:cTn id="59" dur="1" fill="hold">
                                          <p:stCondLst>
                                            <p:cond delay="499"/>
                                          </p:stCondLst>
                                        </p:cTn>
                                        <p:tgtEl>
                                          <p:spTgt spid="89159"/>
                                        </p:tgtEl>
                                        <p:attrNameLst>
                                          <p:attrName>style.visibility</p:attrName>
                                        </p:attrNameLst>
                                      </p:cBhvr>
                                      <p:to>
                                        <p:strVal val="visible"/>
                                      </p:to>
                                    </p:set>
                                  </p:childTnLst>
                                </p:cTn>
                              </p:par>
                            </p:childTnLst>
                          </p:cTn>
                        </p:par>
                      </p:childTnLst>
                    </p:cTn>
                  </p:par>
                  <p:par>
                    <p:cTn id="60" fill="hold" nodeType="clickPar">
                      <p:stCondLst>
                        <p:cond delay="indefinite"/>
                      </p:stCondLst>
                      <p:childTnLst>
                        <p:par>
                          <p:cTn id="61" fill="hold" nodeType="withGroup">
                            <p:stCondLst>
                              <p:cond delay="0"/>
                            </p:stCondLst>
                            <p:childTnLst>
                              <p:par>
                                <p:cTn id="62" presetID="1" presetClass="entr" presetSubtype="0" fill="hold" grpId="0" nodeType="clickEffect">
                                  <p:stCondLst>
                                    <p:cond delay="0"/>
                                  </p:stCondLst>
                                  <p:childTnLst>
                                    <p:set>
                                      <p:cBhvr>
                                        <p:cTn id="63" dur="1" fill="hold">
                                          <p:stCondLst>
                                            <p:cond delay="499"/>
                                          </p:stCondLst>
                                        </p:cTn>
                                        <p:tgtEl>
                                          <p:spTgt spid="89160"/>
                                        </p:tgtEl>
                                        <p:attrNameLst>
                                          <p:attrName>style.visibility</p:attrName>
                                        </p:attrNameLst>
                                      </p:cBhvr>
                                      <p:to>
                                        <p:strVal val="visible"/>
                                      </p:to>
                                    </p:set>
                                  </p:childTnLst>
                                </p:cTn>
                              </p:par>
                            </p:childTnLst>
                          </p:cTn>
                        </p:par>
                      </p:childTnLst>
                    </p:cTn>
                  </p:par>
                  <p:par>
                    <p:cTn id="64" fill="hold" nodeType="clickPar">
                      <p:stCondLst>
                        <p:cond delay="indefinite"/>
                      </p:stCondLst>
                      <p:childTnLst>
                        <p:par>
                          <p:cTn id="65" fill="hold" nodeType="withGroup">
                            <p:stCondLst>
                              <p:cond delay="0"/>
                            </p:stCondLst>
                            <p:childTnLst>
                              <p:par>
                                <p:cTn id="66" presetID="1" presetClass="entr" presetSubtype="0" fill="hold" nodeType="clickEffect">
                                  <p:stCondLst>
                                    <p:cond delay="0"/>
                                  </p:stCondLst>
                                  <p:childTnLst>
                                    <p:set>
                                      <p:cBhvr>
                                        <p:cTn id="67" dur="1" fill="hold">
                                          <p:stCondLst>
                                            <p:cond delay="499"/>
                                          </p:stCondLst>
                                        </p:cTn>
                                        <p:tgtEl>
                                          <p:spTgt spid="89163"/>
                                        </p:tgtEl>
                                        <p:attrNameLst>
                                          <p:attrName>style.visibility</p:attrName>
                                        </p:attrNameLst>
                                      </p:cBhvr>
                                      <p:to>
                                        <p:strVal val="visible"/>
                                      </p:to>
                                    </p:set>
                                  </p:childTnLst>
                                </p:cTn>
                              </p:par>
                            </p:childTnLst>
                          </p:cTn>
                        </p:par>
                      </p:childTnLst>
                    </p:cTn>
                  </p:par>
                  <p:par>
                    <p:cTn id="68" fill="hold" nodeType="clickPar">
                      <p:stCondLst>
                        <p:cond delay="indefinite"/>
                      </p:stCondLst>
                      <p:childTnLst>
                        <p:par>
                          <p:cTn id="69" fill="hold" nodeType="withGroup">
                            <p:stCondLst>
                              <p:cond delay="0"/>
                            </p:stCondLst>
                            <p:childTnLst>
                              <p:par>
                                <p:cTn id="70" presetID="11" presetClass="entr" presetSubtype="0" fill="hold" grpId="0" nodeType="clickEffect">
                                  <p:stCondLst>
                                    <p:cond delay="0"/>
                                  </p:stCondLst>
                                  <p:childTnLst>
                                    <p:set>
                                      <p:cBhvr>
                                        <p:cTn id="71" dur="1000">
                                          <p:stCondLst>
                                            <p:cond delay="0"/>
                                          </p:stCondLst>
                                        </p:cTn>
                                        <p:tgtEl>
                                          <p:spTgt spid="89164"/>
                                        </p:tgtEl>
                                        <p:attrNameLst>
                                          <p:attrName>style.visibility</p:attrName>
                                        </p:attrNameLst>
                                      </p:cBhvr>
                                      <p:to>
                                        <p:strVal val="visible"/>
                                      </p:to>
                                    </p:set>
                                  </p:childTnLst>
                                  <p:subTnLst>
                                    <p:set>
                                      <p:cBhvr override="childStyle">
                                        <p:cTn dur="1" fill="hold" display="0" masterRel="nextClick" afterEffect="1"/>
                                        <p:tgtEl>
                                          <p:spTgt spid="89164"/>
                                        </p:tgtEl>
                                        <p:attrNameLst>
                                          <p:attrName>style.visibility</p:attrName>
                                        </p:attrNameLst>
                                      </p:cBhvr>
                                      <p:to>
                                        <p:strVal val="hidden"/>
                                      </p:to>
                                    </p:set>
                                  </p:subTnLst>
                                </p:cTn>
                              </p:par>
                            </p:childTnLst>
                          </p:cTn>
                        </p:par>
                      </p:childTnLst>
                    </p:cTn>
                  </p:par>
                  <p:par>
                    <p:cTn id="72" fill="hold" nodeType="clickPar">
                      <p:stCondLst>
                        <p:cond delay="indefinite"/>
                      </p:stCondLst>
                      <p:childTnLst>
                        <p:par>
                          <p:cTn id="73" fill="hold" nodeType="withGroup">
                            <p:stCondLst>
                              <p:cond delay="0"/>
                            </p:stCondLst>
                            <p:childTnLst>
                              <p:par>
                                <p:cTn id="74" presetID="1" presetClass="entr" presetSubtype="0" fill="hold" grpId="0" nodeType="clickEffect">
                                  <p:stCondLst>
                                    <p:cond delay="0"/>
                                  </p:stCondLst>
                                  <p:childTnLst>
                                    <p:set>
                                      <p:cBhvr>
                                        <p:cTn id="75" dur="1" fill="hold">
                                          <p:stCondLst>
                                            <p:cond delay="499"/>
                                          </p:stCondLst>
                                        </p:cTn>
                                        <p:tgtEl>
                                          <p:spTgt spid="89165"/>
                                        </p:tgtEl>
                                        <p:attrNameLst>
                                          <p:attrName>style.visibility</p:attrName>
                                        </p:attrNameLst>
                                      </p:cBhvr>
                                      <p:to>
                                        <p:strVal val="visible"/>
                                      </p:to>
                                    </p:set>
                                  </p:childTnLst>
                                </p:cTn>
                              </p:par>
                            </p:childTnLst>
                          </p:cTn>
                        </p:par>
                      </p:childTnLst>
                    </p:cTn>
                  </p:par>
                  <p:par>
                    <p:cTn id="76" fill="hold" nodeType="clickPar">
                      <p:stCondLst>
                        <p:cond delay="indefinite"/>
                      </p:stCondLst>
                      <p:childTnLst>
                        <p:par>
                          <p:cTn id="77" fill="hold" nodeType="withGroup">
                            <p:stCondLst>
                              <p:cond delay="0"/>
                            </p:stCondLst>
                            <p:childTnLst>
                              <p:par>
                                <p:cTn id="78" presetID="1" presetClass="entr" presetSubtype="0" fill="hold" grpId="0" nodeType="clickEffect">
                                  <p:stCondLst>
                                    <p:cond delay="0"/>
                                  </p:stCondLst>
                                  <p:childTnLst>
                                    <p:set>
                                      <p:cBhvr>
                                        <p:cTn id="79" dur="1" fill="hold">
                                          <p:stCondLst>
                                            <p:cond delay="499"/>
                                          </p:stCondLst>
                                        </p:cTn>
                                        <p:tgtEl>
                                          <p:spTgt spid="89166"/>
                                        </p:tgtEl>
                                        <p:attrNameLst>
                                          <p:attrName>style.visibility</p:attrName>
                                        </p:attrNameLst>
                                      </p:cBhvr>
                                      <p:to>
                                        <p:strVal val="visible"/>
                                      </p:to>
                                    </p:set>
                                  </p:childTnLst>
                                </p:cTn>
                              </p:par>
                            </p:childTnLst>
                          </p:cTn>
                        </p:par>
                      </p:childTnLst>
                    </p:cTn>
                  </p:par>
                  <p:par>
                    <p:cTn id="80" fill="hold" nodeType="clickPar">
                      <p:stCondLst>
                        <p:cond delay="indefinite"/>
                      </p:stCondLst>
                      <p:childTnLst>
                        <p:par>
                          <p:cTn id="81" fill="hold" nodeType="withGroup">
                            <p:stCondLst>
                              <p:cond delay="0"/>
                            </p:stCondLst>
                            <p:childTnLst>
                              <p:par>
                                <p:cTn id="82" presetID="1" presetClass="entr" presetSubtype="0" fill="hold" grpId="0" nodeType="clickEffect">
                                  <p:stCondLst>
                                    <p:cond delay="0"/>
                                  </p:stCondLst>
                                  <p:childTnLst>
                                    <p:set>
                                      <p:cBhvr>
                                        <p:cTn id="83" dur="1" fill="hold">
                                          <p:stCondLst>
                                            <p:cond delay="499"/>
                                          </p:stCondLst>
                                        </p:cTn>
                                        <p:tgtEl>
                                          <p:spTgt spid="89174"/>
                                        </p:tgtEl>
                                        <p:attrNameLst>
                                          <p:attrName>style.visibility</p:attrName>
                                        </p:attrNameLst>
                                      </p:cBhvr>
                                      <p:to>
                                        <p:strVal val="visible"/>
                                      </p:to>
                                    </p:set>
                                  </p:childTnLst>
                                </p:cTn>
                              </p:par>
                            </p:childTnLst>
                          </p:cTn>
                        </p:par>
                      </p:childTnLst>
                    </p:cTn>
                  </p:par>
                  <p:par>
                    <p:cTn id="84" fill="hold" nodeType="clickPar">
                      <p:stCondLst>
                        <p:cond delay="indefinite"/>
                      </p:stCondLst>
                      <p:childTnLst>
                        <p:par>
                          <p:cTn id="85" fill="hold" nodeType="withGroup">
                            <p:stCondLst>
                              <p:cond delay="0"/>
                            </p:stCondLst>
                            <p:childTnLst>
                              <p:par>
                                <p:cTn id="86" presetID="11" presetClass="entr" presetSubtype="0" fill="hold" grpId="0" nodeType="clickEffect">
                                  <p:stCondLst>
                                    <p:cond delay="0"/>
                                  </p:stCondLst>
                                  <p:childTnLst>
                                    <p:set>
                                      <p:cBhvr>
                                        <p:cTn id="87" dur="1000">
                                          <p:stCondLst>
                                            <p:cond delay="0"/>
                                          </p:stCondLst>
                                        </p:cTn>
                                        <p:tgtEl>
                                          <p:spTgt spid="89167"/>
                                        </p:tgtEl>
                                        <p:attrNameLst>
                                          <p:attrName>style.visibility</p:attrName>
                                        </p:attrNameLst>
                                      </p:cBhvr>
                                      <p:to>
                                        <p:strVal val="visible"/>
                                      </p:to>
                                    </p:set>
                                  </p:childTnLst>
                                  <p:subTnLst>
                                    <p:set>
                                      <p:cBhvr override="childStyle">
                                        <p:cTn dur="1" fill="hold" display="0" masterRel="nextClick" afterEffect="1"/>
                                        <p:tgtEl>
                                          <p:spTgt spid="89167"/>
                                        </p:tgtEl>
                                        <p:attrNameLst>
                                          <p:attrName>style.visibility</p:attrName>
                                        </p:attrNameLst>
                                      </p:cBhvr>
                                      <p:to>
                                        <p:strVal val="hidden"/>
                                      </p:to>
                                    </p:set>
                                  </p:subTnLst>
                                </p:cTn>
                              </p:par>
                            </p:childTnLst>
                          </p:cTn>
                        </p:par>
                      </p:childTnLst>
                    </p:cTn>
                  </p:par>
                  <p:par>
                    <p:cTn id="88" fill="hold" nodeType="clickPar">
                      <p:stCondLst>
                        <p:cond delay="indefinite"/>
                      </p:stCondLst>
                      <p:childTnLst>
                        <p:par>
                          <p:cTn id="89" fill="hold" nodeType="withGroup">
                            <p:stCondLst>
                              <p:cond delay="0"/>
                            </p:stCondLst>
                            <p:childTnLst>
                              <p:par>
                                <p:cTn id="90" presetID="1" presetClass="entr" presetSubtype="0" fill="hold" grpId="0" nodeType="clickEffect">
                                  <p:stCondLst>
                                    <p:cond delay="0"/>
                                  </p:stCondLst>
                                  <p:childTnLst>
                                    <p:set>
                                      <p:cBhvr>
                                        <p:cTn id="91" dur="1" fill="hold">
                                          <p:stCondLst>
                                            <p:cond delay="499"/>
                                          </p:stCondLst>
                                        </p:cTn>
                                        <p:tgtEl>
                                          <p:spTgt spid="89168"/>
                                        </p:tgtEl>
                                        <p:attrNameLst>
                                          <p:attrName>style.visibility</p:attrName>
                                        </p:attrNameLst>
                                      </p:cBhvr>
                                      <p:to>
                                        <p:strVal val="visible"/>
                                      </p:to>
                                    </p:set>
                                  </p:childTnLst>
                                </p:cTn>
                              </p:par>
                            </p:childTnLst>
                          </p:cTn>
                        </p:par>
                      </p:childTnLst>
                    </p:cTn>
                  </p:par>
                  <p:par>
                    <p:cTn id="92" fill="hold" nodeType="clickPar">
                      <p:stCondLst>
                        <p:cond delay="indefinite"/>
                      </p:stCondLst>
                      <p:childTnLst>
                        <p:par>
                          <p:cTn id="93" fill="hold" nodeType="withGroup">
                            <p:stCondLst>
                              <p:cond delay="0"/>
                            </p:stCondLst>
                            <p:childTnLst>
                              <p:par>
                                <p:cTn id="94" presetID="1" presetClass="entr" presetSubtype="0" fill="hold" nodeType="clickEffect">
                                  <p:stCondLst>
                                    <p:cond delay="0"/>
                                  </p:stCondLst>
                                  <p:childTnLst>
                                    <p:set>
                                      <p:cBhvr>
                                        <p:cTn id="95" dur="1" fill="hold">
                                          <p:stCondLst>
                                            <p:cond delay="499"/>
                                          </p:stCondLst>
                                        </p:cTn>
                                        <p:tgtEl>
                                          <p:spTgt spid="89171"/>
                                        </p:tgtEl>
                                        <p:attrNameLst>
                                          <p:attrName>style.visibility</p:attrName>
                                        </p:attrNameLst>
                                      </p:cBhvr>
                                      <p:to>
                                        <p:strVal val="visible"/>
                                      </p:to>
                                    </p:set>
                                  </p:childTnLst>
                                </p:cTn>
                              </p:par>
                            </p:childTnLst>
                          </p:cTn>
                        </p:par>
                      </p:childTnLst>
                    </p:cTn>
                  </p:par>
                  <p:par>
                    <p:cTn id="96" fill="hold" nodeType="clickPar">
                      <p:stCondLst>
                        <p:cond delay="indefinite"/>
                      </p:stCondLst>
                      <p:childTnLst>
                        <p:par>
                          <p:cTn id="97" fill="hold" nodeType="withGroup">
                            <p:stCondLst>
                              <p:cond delay="0"/>
                            </p:stCondLst>
                            <p:childTnLst>
                              <p:par>
                                <p:cTn id="98" presetID="11" presetClass="entr" presetSubtype="0" fill="hold" grpId="0" nodeType="clickEffect">
                                  <p:stCondLst>
                                    <p:cond delay="0"/>
                                  </p:stCondLst>
                                  <p:childTnLst>
                                    <p:set>
                                      <p:cBhvr>
                                        <p:cTn id="99" dur="1000">
                                          <p:stCondLst>
                                            <p:cond delay="0"/>
                                          </p:stCondLst>
                                        </p:cTn>
                                        <p:tgtEl>
                                          <p:spTgt spid="89172"/>
                                        </p:tgtEl>
                                        <p:attrNameLst>
                                          <p:attrName>style.visibility</p:attrName>
                                        </p:attrNameLst>
                                      </p:cBhvr>
                                      <p:to>
                                        <p:strVal val="visible"/>
                                      </p:to>
                                    </p:set>
                                  </p:childTnLst>
                                  <p:subTnLst>
                                    <p:set>
                                      <p:cBhvr override="childStyle">
                                        <p:cTn dur="1" fill="hold" display="0" masterRel="nextClick" afterEffect="1"/>
                                        <p:tgtEl>
                                          <p:spTgt spid="89172"/>
                                        </p:tgtEl>
                                        <p:attrNameLst>
                                          <p:attrName>style.visibility</p:attrName>
                                        </p:attrNameLst>
                                      </p:cBhvr>
                                      <p:to>
                                        <p:strVal val="hidden"/>
                                      </p:to>
                                    </p:set>
                                  </p:subTnLst>
                                </p:cTn>
                              </p:par>
                            </p:childTnLst>
                          </p:cTn>
                        </p:par>
                      </p:childTnLst>
                    </p:cTn>
                  </p:par>
                  <p:par>
                    <p:cTn id="100" fill="hold" nodeType="clickPar">
                      <p:stCondLst>
                        <p:cond delay="indefinite"/>
                      </p:stCondLst>
                      <p:childTnLst>
                        <p:par>
                          <p:cTn id="101" fill="hold" nodeType="withGroup">
                            <p:stCondLst>
                              <p:cond delay="0"/>
                            </p:stCondLst>
                            <p:childTnLst>
                              <p:par>
                                <p:cTn id="102" presetID="1" presetClass="entr" presetSubtype="0" fill="hold" grpId="0" nodeType="clickEffect">
                                  <p:stCondLst>
                                    <p:cond delay="0"/>
                                  </p:stCondLst>
                                  <p:childTnLst>
                                    <p:set>
                                      <p:cBhvr>
                                        <p:cTn id="103" dur="1" fill="hold">
                                          <p:stCondLst>
                                            <p:cond delay="499"/>
                                          </p:stCondLst>
                                        </p:cTn>
                                        <p:tgtEl>
                                          <p:spTgt spid="89173"/>
                                        </p:tgtEl>
                                        <p:attrNameLst>
                                          <p:attrName>style.visibility</p:attrName>
                                        </p:attrNameLst>
                                      </p:cBhvr>
                                      <p:to>
                                        <p:strVal val="visible"/>
                                      </p:to>
                                    </p:set>
                                  </p:childTnLst>
                                </p:cTn>
                              </p:par>
                            </p:childTnLst>
                          </p:cTn>
                        </p:par>
                      </p:childTnLst>
                    </p:cTn>
                  </p:par>
                  <p:par>
                    <p:cTn id="104" fill="hold" nodeType="clickPar">
                      <p:stCondLst>
                        <p:cond delay="indefinite"/>
                      </p:stCondLst>
                      <p:childTnLst>
                        <p:par>
                          <p:cTn id="105" fill="hold" nodeType="withGroup">
                            <p:stCondLst>
                              <p:cond delay="0"/>
                            </p:stCondLst>
                            <p:childTnLst>
                              <p:par>
                                <p:cTn id="106" presetID="1" presetClass="entr" presetSubtype="0" fill="hold" grpId="0" nodeType="clickEffect">
                                  <p:stCondLst>
                                    <p:cond delay="0"/>
                                  </p:stCondLst>
                                  <p:childTnLst>
                                    <p:set>
                                      <p:cBhvr>
                                        <p:cTn id="107" dur="1" fill="hold">
                                          <p:stCondLst>
                                            <p:cond delay="499"/>
                                          </p:stCondLst>
                                        </p:cTn>
                                        <p:tgtEl>
                                          <p:spTgt spid="8917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138" grpId="0" animBg="1"/>
      <p:bldP spid="89140" grpId="0" animBg="1"/>
      <p:bldP spid="89141" grpId="0" animBg="1"/>
      <p:bldP spid="89146" grpId="0" animBg="1"/>
      <p:bldP spid="89147" grpId="0" animBg="1"/>
      <p:bldP spid="89150" grpId="0" animBg="1"/>
      <p:bldP spid="89151" grpId="0" animBg="1"/>
      <p:bldP spid="89152" grpId="0" animBg="1"/>
      <p:bldP spid="89153" grpId="0" animBg="1"/>
      <p:bldP spid="89158" grpId="0" animBg="1"/>
      <p:bldP spid="89159" grpId="0" animBg="1"/>
      <p:bldP spid="89160" grpId="0" animBg="1"/>
      <p:bldP spid="89164" grpId="0" animBg="1"/>
      <p:bldP spid="89165" grpId="0" animBg="1"/>
      <p:bldP spid="89166" grpId="0" animBg="1"/>
      <p:bldP spid="89167" grpId="0" animBg="1"/>
      <p:bldP spid="89168" grpId="0" animBg="1"/>
      <p:bldP spid="89172" grpId="0" animBg="1"/>
      <p:bldP spid="89173" grpId="0" animBg="1"/>
      <p:bldP spid="89174" grpId="0" animBg="1"/>
      <p:bldP spid="89175" grpId="0" animBg="1"/>
    </p:bldLst>
  </p:timing>
</p:sld>
</file>

<file path=ppt/slides/slide17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1074" name="Rectangle 2"/>
          <p:cNvSpPr>
            <a:spLocks noGrp="1" noChangeArrowheads="1"/>
          </p:cNvSpPr>
          <p:nvPr>
            <p:ph type="title"/>
          </p:nvPr>
        </p:nvSpPr>
        <p:spPr>
          <a:xfrm>
            <a:off x="457200" y="152400"/>
            <a:ext cx="6934200" cy="1371600"/>
          </a:xfrm>
        </p:spPr>
        <p:txBody>
          <a:bodyPr/>
          <a:lstStyle/>
          <a:p>
            <a:pPr>
              <a:defRPr/>
            </a:pPr>
            <a:r>
              <a:rPr lang="en-US" altLang="fr-FR"/>
              <a:t>Net Structures</a:t>
            </a:r>
          </a:p>
        </p:txBody>
      </p:sp>
      <p:sp>
        <p:nvSpPr>
          <p:cNvPr id="131075" name="Rectangle 3"/>
          <p:cNvSpPr>
            <a:spLocks noGrp="1" noChangeArrowheads="1"/>
          </p:cNvSpPr>
          <p:nvPr>
            <p:ph type="body" idx="1"/>
          </p:nvPr>
        </p:nvSpPr>
        <p:spPr/>
        <p:txBody>
          <a:bodyPr/>
          <a:lstStyle/>
          <a:p>
            <a:r>
              <a:rPr lang="en-US" altLang="fr-FR" smtClean="0"/>
              <a:t>A sequence of events/actions: </a:t>
            </a:r>
          </a:p>
          <a:p>
            <a:endParaRPr lang="en-US" altLang="fr-FR" smtClean="0"/>
          </a:p>
          <a:p>
            <a:pPr>
              <a:buFont typeface="Monotype Sorts" pitchFamily="2" charset="2"/>
              <a:buNone/>
            </a:pPr>
            <a:endParaRPr lang="en-US" altLang="fr-FR" smtClean="0"/>
          </a:p>
          <a:p>
            <a:endParaRPr lang="en-US" altLang="fr-FR" smtClean="0"/>
          </a:p>
          <a:p>
            <a:r>
              <a:rPr lang="en-US" altLang="fr-FR" smtClean="0"/>
              <a:t>Concurrent executions:</a:t>
            </a:r>
          </a:p>
        </p:txBody>
      </p:sp>
      <p:sp>
        <p:nvSpPr>
          <p:cNvPr id="131076" name="Oval 4"/>
          <p:cNvSpPr>
            <a:spLocks noChangeArrowheads="1"/>
          </p:cNvSpPr>
          <p:nvPr/>
        </p:nvSpPr>
        <p:spPr bwMode="auto">
          <a:xfrm>
            <a:off x="1844675" y="2757488"/>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31077" name="Oval 5"/>
          <p:cNvSpPr>
            <a:spLocks noChangeArrowheads="1"/>
          </p:cNvSpPr>
          <p:nvPr/>
        </p:nvSpPr>
        <p:spPr bwMode="auto">
          <a:xfrm>
            <a:off x="1844675" y="5043488"/>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grpSp>
        <p:nvGrpSpPr>
          <p:cNvPr id="131078" name="Group 6"/>
          <p:cNvGrpSpPr>
            <a:grpSpLocks/>
          </p:cNvGrpSpPr>
          <p:nvPr/>
        </p:nvGrpSpPr>
        <p:grpSpPr bwMode="auto">
          <a:xfrm>
            <a:off x="1692275" y="2605088"/>
            <a:ext cx="6553200" cy="779462"/>
            <a:chOff x="1066" y="1641"/>
            <a:chExt cx="4128" cy="491"/>
          </a:xfrm>
        </p:grpSpPr>
        <p:sp>
          <p:nvSpPr>
            <p:cNvPr id="34868" name="Rectangle 7"/>
            <p:cNvSpPr>
              <a:spLocks noChangeArrowheads="1"/>
            </p:cNvSpPr>
            <p:nvPr/>
          </p:nvSpPr>
          <p:spPr bwMode="auto">
            <a:xfrm>
              <a:off x="1690" y="1689"/>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4869" name="Oval 8"/>
            <p:cNvSpPr>
              <a:spLocks noChangeArrowheads="1"/>
            </p:cNvSpPr>
            <p:nvPr/>
          </p:nvSpPr>
          <p:spPr bwMode="auto">
            <a:xfrm>
              <a:off x="1066" y="1641"/>
              <a:ext cx="288" cy="288"/>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4870" name="Line 9"/>
            <p:cNvSpPr>
              <a:spLocks noChangeShapeType="1"/>
            </p:cNvSpPr>
            <p:nvPr/>
          </p:nvSpPr>
          <p:spPr bwMode="auto">
            <a:xfrm>
              <a:off x="1354" y="1785"/>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34871" name="Line 10"/>
            <p:cNvSpPr>
              <a:spLocks noChangeShapeType="1"/>
            </p:cNvSpPr>
            <p:nvPr/>
          </p:nvSpPr>
          <p:spPr bwMode="auto">
            <a:xfrm>
              <a:off x="1834" y="1785"/>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34872" name="Rectangle 11"/>
            <p:cNvSpPr>
              <a:spLocks noChangeArrowheads="1"/>
            </p:cNvSpPr>
            <p:nvPr/>
          </p:nvSpPr>
          <p:spPr bwMode="auto">
            <a:xfrm>
              <a:off x="2794" y="1689"/>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4873" name="Oval 12"/>
            <p:cNvSpPr>
              <a:spLocks noChangeArrowheads="1"/>
            </p:cNvSpPr>
            <p:nvPr/>
          </p:nvSpPr>
          <p:spPr bwMode="auto">
            <a:xfrm>
              <a:off x="2170" y="1641"/>
              <a:ext cx="288" cy="288"/>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4874" name="Line 13"/>
            <p:cNvSpPr>
              <a:spLocks noChangeShapeType="1"/>
            </p:cNvSpPr>
            <p:nvPr/>
          </p:nvSpPr>
          <p:spPr bwMode="auto">
            <a:xfrm>
              <a:off x="2458" y="1785"/>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34875" name="Line 14"/>
            <p:cNvSpPr>
              <a:spLocks noChangeShapeType="1"/>
            </p:cNvSpPr>
            <p:nvPr/>
          </p:nvSpPr>
          <p:spPr bwMode="auto">
            <a:xfrm>
              <a:off x="2938" y="1785"/>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34876" name="Rectangle 15"/>
            <p:cNvSpPr>
              <a:spLocks noChangeArrowheads="1"/>
            </p:cNvSpPr>
            <p:nvPr/>
          </p:nvSpPr>
          <p:spPr bwMode="auto">
            <a:xfrm>
              <a:off x="3898" y="1689"/>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4877" name="Oval 16"/>
            <p:cNvSpPr>
              <a:spLocks noChangeArrowheads="1"/>
            </p:cNvSpPr>
            <p:nvPr/>
          </p:nvSpPr>
          <p:spPr bwMode="auto">
            <a:xfrm>
              <a:off x="3274" y="1641"/>
              <a:ext cx="288" cy="288"/>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4878" name="Line 17"/>
            <p:cNvSpPr>
              <a:spLocks noChangeShapeType="1"/>
            </p:cNvSpPr>
            <p:nvPr/>
          </p:nvSpPr>
          <p:spPr bwMode="auto">
            <a:xfrm>
              <a:off x="3562" y="1785"/>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34879" name="Line 18"/>
            <p:cNvSpPr>
              <a:spLocks noChangeShapeType="1"/>
            </p:cNvSpPr>
            <p:nvPr/>
          </p:nvSpPr>
          <p:spPr bwMode="auto">
            <a:xfrm>
              <a:off x="4042" y="1785"/>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34880" name="Line 19"/>
            <p:cNvSpPr>
              <a:spLocks noChangeShapeType="1"/>
            </p:cNvSpPr>
            <p:nvPr/>
          </p:nvSpPr>
          <p:spPr bwMode="auto">
            <a:xfrm>
              <a:off x="4522" y="1785"/>
              <a:ext cx="672"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34881" name="Text Box 20"/>
            <p:cNvSpPr txBox="1">
              <a:spLocks noChangeArrowheads="1"/>
            </p:cNvSpPr>
            <p:nvPr/>
          </p:nvSpPr>
          <p:spPr bwMode="auto">
            <a:xfrm>
              <a:off x="1632" y="1920"/>
              <a:ext cx="23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600" b="0">
                  <a:solidFill>
                    <a:srgbClr val="000000"/>
                  </a:solidFill>
                  <a:cs typeface="Arial" pitchFamily="34" charset="0"/>
                </a:rPr>
                <a:t>e1</a:t>
              </a:r>
            </a:p>
          </p:txBody>
        </p:sp>
        <p:sp>
          <p:nvSpPr>
            <p:cNvPr id="34882" name="Text Box 21"/>
            <p:cNvSpPr txBox="1">
              <a:spLocks noChangeArrowheads="1"/>
            </p:cNvSpPr>
            <p:nvPr/>
          </p:nvSpPr>
          <p:spPr bwMode="auto">
            <a:xfrm>
              <a:off x="2746" y="1881"/>
              <a:ext cx="23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600" b="0">
                  <a:solidFill>
                    <a:srgbClr val="000000"/>
                  </a:solidFill>
                  <a:cs typeface="Arial" pitchFamily="34" charset="0"/>
                </a:rPr>
                <a:t>e2</a:t>
              </a:r>
            </a:p>
          </p:txBody>
        </p:sp>
        <p:sp>
          <p:nvSpPr>
            <p:cNvPr id="34883" name="Text Box 22"/>
            <p:cNvSpPr txBox="1">
              <a:spLocks noChangeArrowheads="1"/>
            </p:cNvSpPr>
            <p:nvPr/>
          </p:nvSpPr>
          <p:spPr bwMode="auto">
            <a:xfrm>
              <a:off x="3850" y="1881"/>
              <a:ext cx="23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600" b="0">
                  <a:solidFill>
                    <a:srgbClr val="000000"/>
                  </a:solidFill>
                  <a:cs typeface="Arial" pitchFamily="34" charset="0"/>
                </a:rPr>
                <a:t>e3</a:t>
              </a:r>
            </a:p>
          </p:txBody>
        </p:sp>
      </p:grpSp>
      <p:grpSp>
        <p:nvGrpSpPr>
          <p:cNvPr id="131095" name="Group 23"/>
          <p:cNvGrpSpPr>
            <a:grpSpLocks/>
          </p:cNvGrpSpPr>
          <p:nvPr/>
        </p:nvGrpSpPr>
        <p:grpSpPr bwMode="auto">
          <a:xfrm>
            <a:off x="1692275" y="4281488"/>
            <a:ext cx="6613525" cy="1998662"/>
            <a:chOff x="1066" y="2697"/>
            <a:chExt cx="4166" cy="1259"/>
          </a:xfrm>
        </p:grpSpPr>
        <p:sp>
          <p:nvSpPr>
            <p:cNvPr id="34840" name="Rectangle 24"/>
            <p:cNvSpPr>
              <a:spLocks noChangeArrowheads="1"/>
            </p:cNvSpPr>
            <p:nvPr/>
          </p:nvSpPr>
          <p:spPr bwMode="auto">
            <a:xfrm>
              <a:off x="1690" y="3129"/>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4841" name="Oval 25"/>
            <p:cNvSpPr>
              <a:spLocks noChangeArrowheads="1"/>
            </p:cNvSpPr>
            <p:nvPr/>
          </p:nvSpPr>
          <p:spPr bwMode="auto">
            <a:xfrm>
              <a:off x="1066" y="3081"/>
              <a:ext cx="288" cy="288"/>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4842" name="Line 26"/>
            <p:cNvSpPr>
              <a:spLocks noChangeShapeType="1"/>
            </p:cNvSpPr>
            <p:nvPr/>
          </p:nvSpPr>
          <p:spPr bwMode="auto">
            <a:xfrm>
              <a:off x="1354" y="3225"/>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34843" name="Text Box 27"/>
            <p:cNvSpPr txBox="1">
              <a:spLocks noChangeArrowheads="1"/>
            </p:cNvSpPr>
            <p:nvPr/>
          </p:nvSpPr>
          <p:spPr bwMode="auto">
            <a:xfrm>
              <a:off x="1632" y="3360"/>
              <a:ext cx="23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600" b="0">
                  <a:solidFill>
                    <a:srgbClr val="000000"/>
                  </a:solidFill>
                  <a:cs typeface="Arial" pitchFamily="34" charset="0"/>
                </a:rPr>
                <a:t>e1</a:t>
              </a:r>
            </a:p>
          </p:txBody>
        </p:sp>
        <p:sp>
          <p:nvSpPr>
            <p:cNvPr id="34844" name="Rectangle 28"/>
            <p:cNvSpPr>
              <a:spLocks noChangeArrowheads="1"/>
            </p:cNvSpPr>
            <p:nvPr/>
          </p:nvSpPr>
          <p:spPr bwMode="auto">
            <a:xfrm>
              <a:off x="2794" y="2745"/>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4845" name="Oval 29"/>
            <p:cNvSpPr>
              <a:spLocks noChangeArrowheads="1"/>
            </p:cNvSpPr>
            <p:nvPr/>
          </p:nvSpPr>
          <p:spPr bwMode="auto">
            <a:xfrm>
              <a:off x="2170" y="2697"/>
              <a:ext cx="288" cy="288"/>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4846" name="Line 30"/>
            <p:cNvSpPr>
              <a:spLocks noChangeShapeType="1"/>
            </p:cNvSpPr>
            <p:nvPr/>
          </p:nvSpPr>
          <p:spPr bwMode="auto">
            <a:xfrm>
              <a:off x="2458" y="2841"/>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34847" name="Line 31"/>
            <p:cNvSpPr>
              <a:spLocks noChangeShapeType="1"/>
            </p:cNvSpPr>
            <p:nvPr/>
          </p:nvSpPr>
          <p:spPr bwMode="auto">
            <a:xfrm>
              <a:off x="2938" y="2841"/>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34848" name="Rectangle 32"/>
            <p:cNvSpPr>
              <a:spLocks noChangeArrowheads="1"/>
            </p:cNvSpPr>
            <p:nvPr/>
          </p:nvSpPr>
          <p:spPr bwMode="auto">
            <a:xfrm>
              <a:off x="3898" y="2745"/>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4849" name="Oval 33"/>
            <p:cNvSpPr>
              <a:spLocks noChangeArrowheads="1"/>
            </p:cNvSpPr>
            <p:nvPr/>
          </p:nvSpPr>
          <p:spPr bwMode="auto">
            <a:xfrm>
              <a:off x="3274" y="2697"/>
              <a:ext cx="288" cy="288"/>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4850" name="Line 34"/>
            <p:cNvSpPr>
              <a:spLocks noChangeShapeType="1"/>
            </p:cNvSpPr>
            <p:nvPr/>
          </p:nvSpPr>
          <p:spPr bwMode="auto">
            <a:xfrm>
              <a:off x="3562" y="2841"/>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34851" name="Line 35"/>
            <p:cNvSpPr>
              <a:spLocks noChangeShapeType="1"/>
            </p:cNvSpPr>
            <p:nvPr/>
          </p:nvSpPr>
          <p:spPr bwMode="auto">
            <a:xfrm>
              <a:off x="4042" y="2841"/>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34852" name="Text Box 36"/>
            <p:cNvSpPr txBox="1">
              <a:spLocks noChangeArrowheads="1"/>
            </p:cNvSpPr>
            <p:nvPr/>
          </p:nvSpPr>
          <p:spPr bwMode="auto">
            <a:xfrm>
              <a:off x="2736" y="2976"/>
              <a:ext cx="23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600" b="0">
                  <a:solidFill>
                    <a:srgbClr val="000000"/>
                  </a:solidFill>
                  <a:cs typeface="Arial" pitchFamily="34" charset="0"/>
                </a:rPr>
                <a:t>e2</a:t>
              </a:r>
            </a:p>
          </p:txBody>
        </p:sp>
        <p:sp>
          <p:nvSpPr>
            <p:cNvPr id="34853" name="Text Box 37"/>
            <p:cNvSpPr txBox="1">
              <a:spLocks noChangeArrowheads="1"/>
            </p:cNvSpPr>
            <p:nvPr/>
          </p:nvSpPr>
          <p:spPr bwMode="auto">
            <a:xfrm>
              <a:off x="3850" y="2937"/>
              <a:ext cx="23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600" b="0">
                  <a:solidFill>
                    <a:srgbClr val="000000"/>
                  </a:solidFill>
                  <a:cs typeface="Arial" pitchFamily="34" charset="0"/>
                </a:rPr>
                <a:t>e3</a:t>
              </a:r>
            </a:p>
          </p:txBody>
        </p:sp>
        <p:sp>
          <p:nvSpPr>
            <p:cNvPr id="34854" name="Rectangle 38"/>
            <p:cNvSpPr>
              <a:spLocks noChangeArrowheads="1"/>
            </p:cNvSpPr>
            <p:nvPr/>
          </p:nvSpPr>
          <p:spPr bwMode="auto">
            <a:xfrm>
              <a:off x="2794" y="3513"/>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4855" name="Oval 39"/>
            <p:cNvSpPr>
              <a:spLocks noChangeArrowheads="1"/>
            </p:cNvSpPr>
            <p:nvPr/>
          </p:nvSpPr>
          <p:spPr bwMode="auto">
            <a:xfrm>
              <a:off x="2170" y="3465"/>
              <a:ext cx="288" cy="288"/>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4856" name="Line 40"/>
            <p:cNvSpPr>
              <a:spLocks noChangeShapeType="1"/>
            </p:cNvSpPr>
            <p:nvPr/>
          </p:nvSpPr>
          <p:spPr bwMode="auto">
            <a:xfrm>
              <a:off x="2458" y="3609"/>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34857" name="Line 41"/>
            <p:cNvSpPr>
              <a:spLocks noChangeShapeType="1"/>
            </p:cNvSpPr>
            <p:nvPr/>
          </p:nvSpPr>
          <p:spPr bwMode="auto">
            <a:xfrm>
              <a:off x="2938" y="3609"/>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34858" name="Rectangle 42"/>
            <p:cNvSpPr>
              <a:spLocks noChangeArrowheads="1"/>
            </p:cNvSpPr>
            <p:nvPr/>
          </p:nvSpPr>
          <p:spPr bwMode="auto">
            <a:xfrm>
              <a:off x="3898" y="3513"/>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4859" name="Oval 43"/>
            <p:cNvSpPr>
              <a:spLocks noChangeArrowheads="1"/>
            </p:cNvSpPr>
            <p:nvPr/>
          </p:nvSpPr>
          <p:spPr bwMode="auto">
            <a:xfrm>
              <a:off x="3274" y="3465"/>
              <a:ext cx="288" cy="288"/>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4860" name="Line 44"/>
            <p:cNvSpPr>
              <a:spLocks noChangeShapeType="1"/>
            </p:cNvSpPr>
            <p:nvPr/>
          </p:nvSpPr>
          <p:spPr bwMode="auto">
            <a:xfrm>
              <a:off x="3562" y="3609"/>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34861" name="Line 45"/>
            <p:cNvSpPr>
              <a:spLocks noChangeShapeType="1"/>
            </p:cNvSpPr>
            <p:nvPr/>
          </p:nvSpPr>
          <p:spPr bwMode="auto">
            <a:xfrm>
              <a:off x="4042" y="3609"/>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34862" name="Text Box 46"/>
            <p:cNvSpPr txBox="1">
              <a:spLocks noChangeArrowheads="1"/>
            </p:cNvSpPr>
            <p:nvPr/>
          </p:nvSpPr>
          <p:spPr bwMode="auto">
            <a:xfrm>
              <a:off x="2736" y="3744"/>
              <a:ext cx="23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600" b="0">
                  <a:solidFill>
                    <a:srgbClr val="000000"/>
                  </a:solidFill>
                  <a:cs typeface="Arial" pitchFamily="34" charset="0"/>
                </a:rPr>
                <a:t>e4</a:t>
              </a:r>
            </a:p>
          </p:txBody>
        </p:sp>
        <p:sp>
          <p:nvSpPr>
            <p:cNvPr id="34863" name="Text Box 47"/>
            <p:cNvSpPr txBox="1">
              <a:spLocks noChangeArrowheads="1"/>
            </p:cNvSpPr>
            <p:nvPr/>
          </p:nvSpPr>
          <p:spPr bwMode="auto">
            <a:xfrm>
              <a:off x="3850" y="3705"/>
              <a:ext cx="23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600" b="0">
                  <a:solidFill>
                    <a:srgbClr val="000000"/>
                  </a:solidFill>
                  <a:cs typeface="Arial" pitchFamily="34" charset="0"/>
                </a:rPr>
                <a:t>e5</a:t>
              </a:r>
            </a:p>
          </p:txBody>
        </p:sp>
        <p:sp>
          <p:nvSpPr>
            <p:cNvPr id="34864" name="Line 48"/>
            <p:cNvSpPr>
              <a:spLocks noChangeShapeType="1"/>
            </p:cNvSpPr>
            <p:nvPr/>
          </p:nvSpPr>
          <p:spPr bwMode="auto">
            <a:xfrm flipV="1">
              <a:off x="1824" y="2880"/>
              <a:ext cx="336" cy="28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34865" name="Line 49"/>
            <p:cNvSpPr>
              <a:spLocks noChangeShapeType="1"/>
            </p:cNvSpPr>
            <p:nvPr/>
          </p:nvSpPr>
          <p:spPr bwMode="auto">
            <a:xfrm>
              <a:off x="1824" y="3312"/>
              <a:ext cx="336" cy="28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34866" name="Line 50"/>
            <p:cNvSpPr>
              <a:spLocks noChangeShapeType="1"/>
            </p:cNvSpPr>
            <p:nvPr/>
          </p:nvSpPr>
          <p:spPr bwMode="auto">
            <a:xfrm>
              <a:off x="4512" y="2832"/>
              <a:ext cx="672"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34867" name="Line 51"/>
            <p:cNvSpPr>
              <a:spLocks noChangeShapeType="1"/>
            </p:cNvSpPr>
            <p:nvPr/>
          </p:nvSpPr>
          <p:spPr bwMode="auto">
            <a:xfrm>
              <a:off x="4560" y="3600"/>
              <a:ext cx="672"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grpSp>
      <p:sp>
        <p:nvSpPr>
          <p:cNvPr id="131124" name="Oval 52"/>
          <p:cNvSpPr>
            <a:spLocks noChangeArrowheads="1"/>
          </p:cNvSpPr>
          <p:nvPr/>
        </p:nvSpPr>
        <p:spPr bwMode="auto">
          <a:xfrm>
            <a:off x="3581400" y="28194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31125" name="Oval 53"/>
          <p:cNvSpPr>
            <a:spLocks noChangeArrowheads="1"/>
          </p:cNvSpPr>
          <p:nvPr/>
        </p:nvSpPr>
        <p:spPr bwMode="auto">
          <a:xfrm>
            <a:off x="5410200" y="28194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grpSp>
        <p:nvGrpSpPr>
          <p:cNvPr id="131126" name="Group 54"/>
          <p:cNvGrpSpPr>
            <a:grpSpLocks/>
          </p:cNvGrpSpPr>
          <p:nvPr/>
        </p:nvGrpSpPr>
        <p:grpSpPr bwMode="auto">
          <a:xfrm>
            <a:off x="3581400" y="4419600"/>
            <a:ext cx="228600" cy="1371600"/>
            <a:chOff x="2256" y="2784"/>
            <a:chExt cx="144" cy="864"/>
          </a:xfrm>
        </p:grpSpPr>
        <p:sp>
          <p:nvSpPr>
            <p:cNvPr id="4" name="Oval 55"/>
            <p:cNvSpPr>
              <a:spLocks noChangeArrowheads="1"/>
            </p:cNvSpPr>
            <p:nvPr/>
          </p:nvSpPr>
          <p:spPr bwMode="auto">
            <a:xfrm>
              <a:off x="2304" y="2784"/>
              <a:ext cx="96" cy="9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5" name="Oval 56"/>
            <p:cNvSpPr>
              <a:spLocks noChangeArrowheads="1"/>
            </p:cNvSpPr>
            <p:nvPr/>
          </p:nvSpPr>
          <p:spPr bwMode="auto">
            <a:xfrm>
              <a:off x="2256" y="3552"/>
              <a:ext cx="96" cy="9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grpSp>
      <p:grpSp>
        <p:nvGrpSpPr>
          <p:cNvPr id="131129" name="Group 57"/>
          <p:cNvGrpSpPr>
            <a:grpSpLocks/>
          </p:cNvGrpSpPr>
          <p:nvPr/>
        </p:nvGrpSpPr>
        <p:grpSpPr bwMode="auto">
          <a:xfrm>
            <a:off x="5334000" y="4419600"/>
            <a:ext cx="152400" cy="1371600"/>
            <a:chOff x="3360" y="2784"/>
            <a:chExt cx="96" cy="864"/>
          </a:xfrm>
        </p:grpSpPr>
        <p:sp>
          <p:nvSpPr>
            <p:cNvPr id="6" name="Oval 58"/>
            <p:cNvSpPr>
              <a:spLocks noChangeArrowheads="1"/>
            </p:cNvSpPr>
            <p:nvPr/>
          </p:nvSpPr>
          <p:spPr bwMode="auto">
            <a:xfrm>
              <a:off x="3360" y="2784"/>
              <a:ext cx="96" cy="9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7" name="Oval 59"/>
            <p:cNvSpPr>
              <a:spLocks noChangeArrowheads="1"/>
            </p:cNvSpPr>
            <p:nvPr/>
          </p:nvSpPr>
          <p:spPr bwMode="auto">
            <a:xfrm>
              <a:off x="3360" y="3552"/>
              <a:ext cx="96" cy="9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grpSp>
      <p:sp>
        <p:nvSpPr>
          <p:cNvPr id="131132" name="Rectangle 60"/>
          <p:cNvSpPr>
            <a:spLocks noChangeArrowheads="1"/>
          </p:cNvSpPr>
          <p:nvPr/>
        </p:nvSpPr>
        <p:spPr bwMode="auto">
          <a:xfrm>
            <a:off x="2667000" y="2667000"/>
            <a:ext cx="2286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31133" name="Rectangle 61"/>
          <p:cNvSpPr>
            <a:spLocks noChangeArrowheads="1"/>
          </p:cNvSpPr>
          <p:nvPr/>
        </p:nvSpPr>
        <p:spPr bwMode="auto">
          <a:xfrm>
            <a:off x="4419600" y="2667000"/>
            <a:ext cx="2286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31134" name="Rectangle 62"/>
          <p:cNvSpPr>
            <a:spLocks noChangeArrowheads="1"/>
          </p:cNvSpPr>
          <p:nvPr/>
        </p:nvSpPr>
        <p:spPr bwMode="auto">
          <a:xfrm>
            <a:off x="6172200" y="2667000"/>
            <a:ext cx="2286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31135" name="Rectangle 63"/>
          <p:cNvSpPr>
            <a:spLocks noChangeArrowheads="1"/>
          </p:cNvSpPr>
          <p:nvPr/>
        </p:nvSpPr>
        <p:spPr bwMode="auto">
          <a:xfrm>
            <a:off x="2667000" y="4953000"/>
            <a:ext cx="2286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grpSp>
        <p:nvGrpSpPr>
          <p:cNvPr id="131136" name="Group 64"/>
          <p:cNvGrpSpPr>
            <a:grpSpLocks/>
          </p:cNvGrpSpPr>
          <p:nvPr/>
        </p:nvGrpSpPr>
        <p:grpSpPr bwMode="auto">
          <a:xfrm>
            <a:off x="4419600" y="4343400"/>
            <a:ext cx="228600" cy="1524000"/>
            <a:chOff x="2784" y="2736"/>
            <a:chExt cx="144" cy="960"/>
          </a:xfrm>
          <a:gradFill flip="none" rotWithShape="1">
            <a:gsLst>
              <a:gs pos="0">
                <a:srgbClr val="C00000">
                  <a:tint val="66000"/>
                  <a:satMod val="160000"/>
                </a:srgbClr>
              </a:gs>
              <a:gs pos="50000">
                <a:srgbClr val="C00000">
                  <a:tint val="44500"/>
                  <a:satMod val="160000"/>
                </a:srgbClr>
              </a:gs>
              <a:gs pos="100000">
                <a:srgbClr val="C00000">
                  <a:tint val="23500"/>
                  <a:satMod val="160000"/>
                </a:srgbClr>
              </a:gs>
            </a:gsLst>
            <a:lin ang="2700000" scaled="1"/>
            <a:tileRect/>
          </a:gradFill>
        </p:grpSpPr>
        <p:sp>
          <p:nvSpPr>
            <p:cNvPr id="34838" name="Rectangle 65"/>
            <p:cNvSpPr>
              <a:spLocks noChangeArrowheads="1"/>
            </p:cNvSpPr>
            <p:nvPr/>
          </p:nvSpPr>
          <p:spPr bwMode="auto">
            <a:xfrm>
              <a:off x="2784" y="2736"/>
              <a:ext cx="144" cy="192"/>
            </a:xfrm>
            <a:prstGeom prst="rect">
              <a:avLst/>
            </a:prstGeom>
            <a:grp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defRPr/>
              </a:pPr>
              <a:endParaRPr lang="fr-CA" altLang="fr-FR" sz="1800" b="0" smtClean="0">
                <a:solidFill>
                  <a:srgbClr val="000000"/>
                </a:solidFill>
                <a:cs typeface="Arial" charset="0"/>
              </a:endParaRPr>
            </a:p>
          </p:txBody>
        </p:sp>
        <p:sp>
          <p:nvSpPr>
            <p:cNvPr id="34839" name="Rectangle 66"/>
            <p:cNvSpPr>
              <a:spLocks noChangeArrowheads="1"/>
            </p:cNvSpPr>
            <p:nvPr/>
          </p:nvSpPr>
          <p:spPr bwMode="auto">
            <a:xfrm>
              <a:off x="2784" y="3504"/>
              <a:ext cx="144" cy="192"/>
            </a:xfrm>
            <a:prstGeom prst="rect">
              <a:avLst/>
            </a:prstGeom>
            <a:grp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defRPr/>
              </a:pPr>
              <a:endParaRPr lang="fr-CA" altLang="fr-FR" sz="1800" b="0" smtClean="0">
                <a:solidFill>
                  <a:srgbClr val="000000"/>
                </a:solidFill>
                <a:cs typeface="Arial" charset="0"/>
              </a:endParaRPr>
            </a:p>
          </p:txBody>
        </p:sp>
      </p:grpSp>
      <p:grpSp>
        <p:nvGrpSpPr>
          <p:cNvPr id="131139" name="Group 67"/>
          <p:cNvGrpSpPr>
            <a:grpSpLocks/>
          </p:cNvGrpSpPr>
          <p:nvPr/>
        </p:nvGrpSpPr>
        <p:grpSpPr bwMode="auto">
          <a:xfrm>
            <a:off x="6172200" y="4343400"/>
            <a:ext cx="228600" cy="1524000"/>
            <a:chOff x="3888" y="2736"/>
            <a:chExt cx="144" cy="960"/>
          </a:xfrm>
          <a:gradFill flip="none" rotWithShape="1">
            <a:gsLst>
              <a:gs pos="0">
                <a:srgbClr val="C00000">
                  <a:tint val="66000"/>
                  <a:satMod val="160000"/>
                </a:srgbClr>
              </a:gs>
              <a:gs pos="50000">
                <a:srgbClr val="C00000">
                  <a:tint val="44500"/>
                  <a:satMod val="160000"/>
                </a:srgbClr>
              </a:gs>
              <a:gs pos="100000">
                <a:srgbClr val="C00000">
                  <a:tint val="23500"/>
                  <a:satMod val="160000"/>
                </a:srgbClr>
              </a:gs>
            </a:gsLst>
            <a:lin ang="2700000" scaled="1"/>
            <a:tileRect/>
          </a:gradFill>
        </p:grpSpPr>
        <p:sp>
          <p:nvSpPr>
            <p:cNvPr id="34836" name="Rectangle 68"/>
            <p:cNvSpPr>
              <a:spLocks noChangeArrowheads="1"/>
            </p:cNvSpPr>
            <p:nvPr/>
          </p:nvSpPr>
          <p:spPr bwMode="auto">
            <a:xfrm>
              <a:off x="3888" y="2736"/>
              <a:ext cx="144" cy="192"/>
            </a:xfrm>
            <a:prstGeom prst="rect">
              <a:avLst/>
            </a:prstGeom>
            <a:grp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defRPr/>
              </a:pPr>
              <a:endParaRPr lang="fr-CA" altLang="fr-FR" sz="1800" b="0" smtClean="0">
                <a:solidFill>
                  <a:srgbClr val="000000"/>
                </a:solidFill>
                <a:cs typeface="Arial" charset="0"/>
              </a:endParaRPr>
            </a:p>
          </p:txBody>
        </p:sp>
        <p:sp>
          <p:nvSpPr>
            <p:cNvPr id="34837" name="Rectangle 69"/>
            <p:cNvSpPr>
              <a:spLocks noChangeArrowheads="1"/>
            </p:cNvSpPr>
            <p:nvPr/>
          </p:nvSpPr>
          <p:spPr bwMode="auto">
            <a:xfrm>
              <a:off x="3888" y="3504"/>
              <a:ext cx="144" cy="192"/>
            </a:xfrm>
            <a:prstGeom prst="rect">
              <a:avLst/>
            </a:prstGeom>
            <a:grp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defRPr/>
              </a:pPr>
              <a:endParaRPr lang="fr-CA" altLang="fr-FR" sz="1800" b="0" smtClean="0">
                <a:solidFill>
                  <a:srgbClr val="000000"/>
                </a:solidFill>
                <a:cs typeface="Arial" charset="0"/>
              </a:endParaRPr>
            </a:p>
          </p:txBody>
        </p:sp>
      </p:grpSp>
      <p:sp>
        <p:nvSpPr>
          <p:cNvPr id="2" name="Slide Number Placeholder 1"/>
          <p:cNvSpPr>
            <a:spLocks noGrp="1"/>
          </p:cNvSpPr>
          <p:nvPr>
            <p:ph type="sldNum" sz="quarter" idx="11"/>
          </p:nvPr>
        </p:nvSpPr>
        <p:spPr/>
        <p:txBody>
          <a:bodyPr/>
          <a:lstStyle/>
          <a:p>
            <a:pPr>
              <a:defRPr/>
            </a:pPr>
            <a:fld id="{6B784B61-F817-4B1E-99C3-ACAD9FE621E3}" type="slidenum">
              <a:rPr lang="fr-CA" smtClean="0"/>
              <a:pPr>
                <a:defRPr/>
              </a:pPr>
              <a:t>172</a:t>
            </a:fld>
            <a:endParaRPr lang="fr-CA"/>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Tree>
    <p:extLst>
      <p:ext uri="{BB962C8B-B14F-4D97-AF65-F5344CB8AC3E}">
        <p14:creationId xmlns:p14="http://schemas.microsoft.com/office/powerpoint/2010/main" val="66718644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31075">
                                            <p:txEl>
                                              <p:pRg st="0" end="0"/>
                                            </p:txEl>
                                          </p:spTgt>
                                        </p:tgtEl>
                                        <p:attrNameLst>
                                          <p:attrName>style.visibility</p:attrName>
                                        </p:attrNameLst>
                                      </p:cBhvr>
                                      <p:to>
                                        <p:strVal val="visible"/>
                                      </p:to>
                                    </p:set>
                                    <p:anim calcmode="lin" valueType="num">
                                      <p:cBhvr additive="base">
                                        <p:cTn id="7" dur="500" fill="hold"/>
                                        <p:tgtEl>
                                          <p:spTgt spid="13107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3107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31075">
                                            <p:txEl>
                                              <p:pRg st="4" end="4"/>
                                            </p:txEl>
                                          </p:spTgt>
                                        </p:tgtEl>
                                        <p:attrNameLst>
                                          <p:attrName>style.visibility</p:attrName>
                                        </p:attrNameLst>
                                      </p:cBhvr>
                                      <p:to>
                                        <p:strVal val="visible"/>
                                      </p:to>
                                    </p:set>
                                    <p:anim calcmode="lin" valueType="num">
                                      <p:cBhvr additive="base">
                                        <p:cTn id="13" dur="500" fill="hold"/>
                                        <p:tgtEl>
                                          <p:spTgt spid="131075">
                                            <p:txEl>
                                              <p:pRg st="4" end="4"/>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31075">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131078"/>
                                        </p:tgtEl>
                                        <p:attrNameLst>
                                          <p:attrName>style.visibility</p:attrName>
                                        </p:attrNameLst>
                                      </p:cBhvr>
                                      <p:to>
                                        <p:strVal val="visible"/>
                                      </p:to>
                                    </p:set>
                                    <p:anim calcmode="lin" valueType="num">
                                      <p:cBhvr additive="base">
                                        <p:cTn id="19" dur="500" fill="hold"/>
                                        <p:tgtEl>
                                          <p:spTgt spid="131078"/>
                                        </p:tgtEl>
                                        <p:attrNameLst>
                                          <p:attrName>ppt_x</p:attrName>
                                        </p:attrNameLst>
                                      </p:cBhvr>
                                      <p:tavLst>
                                        <p:tav tm="0">
                                          <p:val>
                                            <p:strVal val="0-#ppt_w/2"/>
                                          </p:val>
                                        </p:tav>
                                        <p:tav tm="100000">
                                          <p:val>
                                            <p:strVal val="#ppt_x"/>
                                          </p:val>
                                        </p:tav>
                                      </p:tavLst>
                                    </p:anim>
                                    <p:anim calcmode="lin" valueType="num">
                                      <p:cBhvr additive="base">
                                        <p:cTn id="20" dur="500" fill="hold"/>
                                        <p:tgtEl>
                                          <p:spTgt spid="131078"/>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31076"/>
                                        </p:tgtEl>
                                        <p:attrNameLst>
                                          <p:attrName>style.visibility</p:attrName>
                                        </p:attrNameLst>
                                      </p:cBhvr>
                                      <p:to>
                                        <p:strVal val="visible"/>
                                      </p:to>
                                    </p:set>
                                    <p:anim calcmode="lin" valueType="num">
                                      <p:cBhvr additive="base">
                                        <p:cTn id="25" dur="500" fill="hold"/>
                                        <p:tgtEl>
                                          <p:spTgt spid="131076"/>
                                        </p:tgtEl>
                                        <p:attrNameLst>
                                          <p:attrName>ppt_x</p:attrName>
                                        </p:attrNameLst>
                                      </p:cBhvr>
                                      <p:tavLst>
                                        <p:tav tm="0">
                                          <p:val>
                                            <p:strVal val="0-#ppt_w/2"/>
                                          </p:val>
                                        </p:tav>
                                        <p:tav tm="100000">
                                          <p:val>
                                            <p:strVal val="#ppt_x"/>
                                          </p:val>
                                        </p:tav>
                                      </p:tavLst>
                                    </p:anim>
                                    <p:anim calcmode="lin" valueType="num">
                                      <p:cBhvr additive="base">
                                        <p:cTn id="26" dur="500" fill="hold"/>
                                        <p:tgtEl>
                                          <p:spTgt spid="131076"/>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131076"/>
                                        </p:tgtEl>
                                        <p:attrNameLst>
                                          <p:attrName>style.visibility</p:attrName>
                                        </p:attrNameLst>
                                      </p:cBhvr>
                                      <p:to>
                                        <p:strVal val="hidden"/>
                                      </p:to>
                                    </p:set>
                                  </p:subTnLst>
                                </p:cTn>
                              </p:par>
                            </p:childTnLst>
                          </p:cTn>
                        </p:par>
                      </p:childTnLst>
                    </p:cTn>
                  </p:par>
                  <p:par>
                    <p:cTn id="27" fill="hold" nodeType="clickPar">
                      <p:stCondLst>
                        <p:cond delay="indefinite"/>
                      </p:stCondLst>
                      <p:childTnLst>
                        <p:par>
                          <p:cTn id="28" fill="hold" nodeType="withGroup">
                            <p:stCondLst>
                              <p:cond delay="0"/>
                            </p:stCondLst>
                            <p:childTnLst>
                              <p:par>
                                <p:cTn id="29" presetID="11" presetClass="entr" presetSubtype="0" fill="hold" grpId="0" nodeType="clickEffect">
                                  <p:stCondLst>
                                    <p:cond delay="0"/>
                                  </p:stCondLst>
                                  <p:childTnLst>
                                    <p:set>
                                      <p:cBhvr>
                                        <p:cTn id="30" dur="1000">
                                          <p:stCondLst>
                                            <p:cond delay="0"/>
                                          </p:stCondLst>
                                        </p:cTn>
                                        <p:tgtEl>
                                          <p:spTgt spid="131132"/>
                                        </p:tgtEl>
                                        <p:attrNameLst>
                                          <p:attrName>style.visibility</p:attrName>
                                        </p:attrNameLst>
                                      </p:cBhvr>
                                      <p:to>
                                        <p:strVal val="visible"/>
                                      </p:to>
                                    </p:set>
                                  </p:childTnLst>
                                  <p:subTnLst>
                                    <p:set>
                                      <p:cBhvr override="childStyle">
                                        <p:cTn dur="1" fill="hold" display="0" masterRel="nextClick" afterEffect="1"/>
                                        <p:tgtEl>
                                          <p:spTgt spid="131132"/>
                                        </p:tgtEl>
                                        <p:attrNameLst>
                                          <p:attrName>style.visibility</p:attrName>
                                        </p:attrNameLst>
                                      </p:cBhvr>
                                      <p:to>
                                        <p:strVal val="hidden"/>
                                      </p:to>
                                    </p:set>
                                  </p:subTnLst>
                                </p:cTn>
                              </p:par>
                            </p:childTnLst>
                          </p:cTn>
                        </p:par>
                      </p:childTnLst>
                    </p:cTn>
                  </p:par>
                  <p:par>
                    <p:cTn id="31" fill="hold" nodeType="clickPar">
                      <p:stCondLst>
                        <p:cond delay="indefinite"/>
                      </p:stCondLst>
                      <p:childTnLst>
                        <p:par>
                          <p:cTn id="32" fill="hold" nodeType="withGroup">
                            <p:stCondLst>
                              <p:cond delay="0"/>
                            </p:stCondLst>
                            <p:childTnLst>
                              <p:par>
                                <p:cTn id="33" presetID="4" presetClass="entr" presetSubtype="16" fill="hold" grpId="0" nodeType="clickEffect">
                                  <p:stCondLst>
                                    <p:cond delay="0"/>
                                  </p:stCondLst>
                                  <p:childTnLst>
                                    <p:set>
                                      <p:cBhvr>
                                        <p:cTn id="34" dur="1" fill="hold">
                                          <p:stCondLst>
                                            <p:cond delay="0"/>
                                          </p:stCondLst>
                                        </p:cTn>
                                        <p:tgtEl>
                                          <p:spTgt spid="131124"/>
                                        </p:tgtEl>
                                        <p:attrNameLst>
                                          <p:attrName>style.visibility</p:attrName>
                                        </p:attrNameLst>
                                      </p:cBhvr>
                                      <p:to>
                                        <p:strVal val="visible"/>
                                      </p:to>
                                    </p:set>
                                    <p:animEffect transition="in" filter="box(in)">
                                      <p:cBhvr>
                                        <p:cTn id="35" dur="500"/>
                                        <p:tgtEl>
                                          <p:spTgt spid="131124"/>
                                        </p:tgtEl>
                                      </p:cBhvr>
                                    </p:animEffect>
                                  </p:childTnLst>
                                  <p:subTnLst>
                                    <p:set>
                                      <p:cBhvr override="childStyle">
                                        <p:cTn dur="1" fill="hold" display="0" masterRel="nextClick" afterEffect="1"/>
                                        <p:tgtEl>
                                          <p:spTgt spid="131124"/>
                                        </p:tgtEl>
                                        <p:attrNameLst>
                                          <p:attrName>style.visibility</p:attrName>
                                        </p:attrNameLst>
                                      </p:cBhvr>
                                      <p:to>
                                        <p:strVal val="hidden"/>
                                      </p:to>
                                    </p:set>
                                  </p:subTnLst>
                                </p:cTn>
                              </p:par>
                            </p:childTnLst>
                          </p:cTn>
                        </p:par>
                      </p:childTnLst>
                    </p:cTn>
                  </p:par>
                  <p:par>
                    <p:cTn id="36" fill="hold" nodeType="clickPar">
                      <p:stCondLst>
                        <p:cond delay="indefinite"/>
                      </p:stCondLst>
                      <p:childTnLst>
                        <p:par>
                          <p:cTn id="37" fill="hold" nodeType="withGroup">
                            <p:stCondLst>
                              <p:cond delay="0"/>
                            </p:stCondLst>
                            <p:childTnLst>
                              <p:par>
                                <p:cTn id="38" presetID="11" presetClass="entr" presetSubtype="0" fill="hold" grpId="0" nodeType="clickEffect">
                                  <p:stCondLst>
                                    <p:cond delay="0"/>
                                  </p:stCondLst>
                                  <p:childTnLst>
                                    <p:set>
                                      <p:cBhvr>
                                        <p:cTn id="39" dur="1000">
                                          <p:stCondLst>
                                            <p:cond delay="0"/>
                                          </p:stCondLst>
                                        </p:cTn>
                                        <p:tgtEl>
                                          <p:spTgt spid="131133"/>
                                        </p:tgtEl>
                                        <p:attrNameLst>
                                          <p:attrName>style.visibility</p:attrName>
                                        </p:attrNameLst>
                                      </p:cBhvr>
                                      <p:to>
                                        <p:strVal val="visible"/>
                                      </p:to>
                                    </p:set>
                                  </p:childTnLst>
                                  <p:subTnLst>
                                    <p:set>
                                      <p:cBhvr override="childStyle">
                                        <p:cTn dur="1" fill="hold" display="0" masterRel="nextClick" afterEffect="1"/>
                                        <p:tgtEl>
                                          <p:spTgt spid="131133"/>
                                        </p:tgtEl>
                                        <p:attrNameLst>
                                          <p:attrName>style.visibility</p:attrName>
                                        </p:attrNameLst>
                                      </p:cBhvr>
                                      <p:to>
                                        <p:strVal val="hidden"/>
                                      </p:to>
                                    </p:set>
                                  </p:subTnLst>
                                </p:cTn>
                              </p:par>
                            </p:childTnLst>
                          </p:cTn>
                        </p:par>
                      </p:childTnLst>
                    </p:cTn>
                  </p:par>
                  <p:par>
                    <p:cTn id="40" fill="hold" nodeType="clickPar">
                      <p:stCondLst>
                        <p:cond delay="indefinite"/>
                      </p:stCondLst>
                      <p:childTnLst>
                        <p:par>
                          <p:cTn id="41" fill="hold" nodeType="withGroup">
                            <p:stCondLst>
                              <p:cond delay="0"/>
                            </p:stCondLst>
                            <p:childTnLst>
                              <p:par>
                                <p:cTn id="42" presetID="4" presetClass="entr" presetSubtype="16" fill="hold" grpId="0" nodeType="clickEffect">
                                  <p:stCondLst>
                                    <p:cond delay="0"/>
                                  </p:stCondLst>
                                  <p:childTnLst>
                                    <p:set>
                                      <p:cBhvr>
                                        <p:cTn id="43" dur="1" fill="hold">
                                          <p:stCondLst>
                                            <p:cond delay="0"/>
                                          </p:stCondLst>
                                        </p:cTn>
                                        <p:tgtEl>
                                          <p:spTgt spid="131125"/>
                                        </p:tgtEl>
                                        <p:attrNameLst>
                                          <p:attrName>style.visibility</p:attrName>
                                        </p:attrNameLst>
                                      </p:cBhvr>
                                      <p:to>
                                        <p:strVal val="visible"/>
                                      </p:to>
                                    </p:set>
                                    <p:animEffect transition="in" filter="box(in)">
                                      <p:cBhvr>
                                        <p:cTn id="44" dur="500"/>
                                        <p:tgtEl>
                                          <p:spTgt spid="131125"/>
                                        </p:tgtEl>
                                      </p:cBhvr>
                                    </p:animEffect>
                                  </p:childTnLst>
                                  <p:subTnLst>
                                    <p:set>
                                      <p:cBhvr override="childStyle">
                                        <p:cTn dur="1" fill="hold" display="0" masterRel="nextClick" afterEffect="1"/>
                                        <p:tgtEl>
                                          <p:spTgt spid="131125"/>
                                        </p:tgtEl>
                                        <p:attrNameLst>
                                          <p:attrName>style.visibility</p:attrName>
                                        </p:attrNameLst>
                                      </p:cBhvr>
                                      <p:to>
                                        <p:strVal val="hidden"/>
                                      </p:to>
                                    </p:set>
                                  </p:subTnLst>
                                </p:cTn>
                              </p:par>
                            </p:childTnLst>
                          </p:cTn>
                        </p:par>
                      </p:childTnLst>
                    </p:cTn>
                  </p:par>
                  <p:par>
                    <p:cTn id="45" fill="hold" nodeType="clickPar">
                      <p:stCondLst>
                        <p:cond delay="indefinite"/>
                      </p:stCondLst>
                      <p:childTnLst>
                        <p:par>
                          <p:cTn id="46" fill="hold" nodeType="withGroup">
                            <p:stCondLst>
                              <p:cond delay="0"/>
                            </p:stCondLst>
                            <p:childTnLst>
                              <p:par>
                                <p:cTn id="47" presetID="11" presetClass="entr" presetSubtype="0" fill="hold" grpId="0" nodeType="clickEffect">
                                  <p:stCondLst>
                                    <p:cond delay="0"/>
                                  </p:stCondLst>
                                  <p:childTnLst>
                                    <p:set>
                                      <p:cBhvr>
                                        <p:cTn id="48" dur="1000">
                                          <p:stCondLst>
                                            <p:cond delay="0"/>
                                          </p:stCondLst>
                                        </p:cTn>
                                        <p:tgtEl>
                                          <p:spTgt spid="131134"/>
                                        </p:tgtEl>
                                        <p:attrNameLst>
                                          <p:attrName>style.visibility</p:attrName>
                                        </p:attrNameLst>
                                      </p:cBhvr>
                                      <p:to>
                                        <p:strVal val="visible"/>
                                      </p:to>
                                    </p:set>
                                  </p:childTnLst>
                                  <p:subTnLst>
                                    <p:set>
                                      <p:cBhvr override="childStyle">
                                        <p:cTn dur="1" fill="hold" display="0" masterRel="nextClick" afterEffect="1"/>
                                        <p:tgtEl>
                                          <p:spTgt spid="131134"/>
                                        </p:tgtEl>
                                        <p:attrNameLst>
                                          <p:attrName>style.visibility</p:attrName>
                                        </p:attrNameLst>
                                      </p:cBhvr>
                                      <p:to>
                                        <p:strVal val="hidden"/>
                                      </p:to>
                                    </p:set>
                                  </p:sub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8" fill="hold" nodeType="clickEffect">
                                  <p:stCondLst>
                                    <p:cond delay="0"/>
                                  </p:stCondLst>
                                  <p:childTnLst>
                                    <p:set>
                                      <p:cBhvr>
                                        <p:cTn id="52" dur="1" fill="hold">
                                          <p:stCondLst>
                                            <p:cond delay="0"/>
                                          </p:stCondLst>
                                        </p:cTn>
                                        <p:tgtEl>
                                          <p:spTgt spid="131095"/>
                                        </p:tgtEl>
                                        <p:attrNameLst>
                                          <p:attrName>style.visibility</p:attrName>
                                        </p:attrNameLst>
                                      </p:cBhvr>
                                      <p:to>
                                        <p:strVal val="visible"/>
                                      </p:to>
                                    </p:set>
                                    <p:anim calcmode="lin" valueType="num">
                                      <p:cBhvr additive="base">
                                        <p:cTn id="53" dur="500" fill="hold"/>
                                        <p:tgtEl>
                                          <p:spTgt spid="131095"/>
                                        </p:tgtEl>
                                        <p:attrNameLst>
                                          <p:attrName>ppt_x</p:attrName>
                                        </p:attrNameLst>
                                      </p:cBhvr>
                                      <p:tavLst>
                                        <p:tav tm="0">
                                          <p:val>
                                            <p:strVal val="0-#ppt_w/2"/>
                                          </p:val>
                                        </p:tav>
                                        <p:tav tm="100000">
                                          <p:val>
                                            <p:strVal val="#ppt_x"/>
                                          </p:val>
                                        </p:tav>
                                      </p:tavLst>
                                    </p:anim>
                                    <p:anim calcmode="lin" valueType="num">
                                      <p:cBhvr additive="base">
                                        <p:cTn id="54" dur="500" fill="hold"/>
                                        <p:tgtEl>
                                          <p:spTgt spid="131095"/>
                                        </p:tgtEl>
                                        <p:attrNameLst>
                                          <p:attrName>ppt_y</p:attrName>
                                        </p:attrNameLst>
                                      </p:cBhvr>
                                      <p:tavLst>
                                        <p:tav tm="0">
                                          <p:val>
                                            <p:strVal val="#ppt_y"/>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131077"/>
                                        </p:tgtEl>
                                        <p:attrNameLst>
                                          <p:attrName>style.visibility</p:attrName>
                                        </p:attrNameLst>
                                      </p:cBhvr>
                                      <p:to>
                                        <p:strVal val="visible"/>
                                      </p:to>
                                    </p:set>
                                    <p:anim calcmode="lin" valueType="num">
                                      <p:cBhvr additive="base">
                                        <p:cTn id="59" dur="500" fill="hold"/>
                                        <p:tgtEl>
                                          <p:spTgt spid="131077"/>
                                        </p:tgtEl>
                                        <p:attrNameLst>
                                          <p:attrName>ppt_x</p:attrName>
                                        </p:attrNameLst>
                                      </p:cBhvr>
                                      <p:tavLst>
                                        <p:tav tm="0">
                                          <p:val>
                                            <p:strVal val="0-#ppt_w/2"/>
                                          </p:val>
                                        </p:tav>
                                        <p:tav tm="100000">
                                          <p:val>
                                            <p:strVal val="#ppt_x"/>
                                          </p:val>
                                        </p:tav>
                                      </p:tavLst>
                                    </p:anim>
                                    <p:anim calcmode="lin" valueType="num">
                                      <p:cBhvr additive="base">
                                        <p:cTn id="60" dur="500" fill="hold"/>
                                        <p:tgtEl>
                                          <p:spTgt spid="131077"/>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131077"/>
                                        </p:tgtEl>
                                        <p:attrNameLst>
                                          <p:attrName>style.visibility</p:attrName>
                                        </p:attrNameLst>
                                      </p:cBhvr>
                                      <p:to>
                                        <p:strVal val="hidden"/>
                                      </p:to>
                                    </p:set>
                                  </p:subTnLst>
                                </p:cTn>
                              </p:par>
                            </p:childTnLst>
                          </p:cTn>
                        </p:par>
                      </p:childTnLst>
                    </p:cTn>
                  </p:par>
                  <p:par>
                    <p:cTn id="61" fill="hold" nodeType="clickPar">
                      <p:stCondLst>
                        <p:cond delay="indefinite"/>
                      </p:stCondLst>
                      <p:childTnLst>
                        <p:par>
                          <p:cTn id="62" fill="hold" nodeType="withGroup">
                            <p:stCondLst>
                              <p:cond delay="0"/>
                            </p:stCondLst>
                            <p:childTnLst>
                              <p:par>
                                <p:cTn id="63" presetID="11" presetClass="entr" presetSubtype="0" fill="hold" grpId="0" nodeType="clickEffect">
                                  <p:stCondLst>
                                    <p:cond delay="0"/>
                                  </p:stCondLst>
                                  <p:childTnLst>
                                    <p:set>
                                      <p:cBhvr>
                                        <p:cTn id="64" dur="1000">
                                          <p:stCondLst>
                                            <p:cond delay="0"/>
                                          </p:stCondLst>
                                        </p:cTn>
                                        <p:tgtEl>
                                          <p:spTgt spid="131135"/>
                                        </p:tgtEl>
                                        <p:attrNameLst>
                                          <p:attrName>style.visibility</p:attrName>
                                        </p:attrNameLst>
                                      </p:cBhvr>
                                      <p:to>
                                        <p:strVal val="visible"/>
                                      </p:to>
                                    </p:set>
                                  </p:childTnLst>
                                  <p:subTnLst>
                                    <p:set>
                                      <p:cBhvr override="childStyle">
                                        <p:cTn dur="1" fill="hold" display="0" masterRel="nextClick" afterEffect="1"/>
                                        <p:tgtEl>
                                          <p:spTgt spid="131135"/>
                                        </p:tgtEl>
                                        <p:attrNameLst>
                                          <p:attrName>style.visibility</p:attrName>
                                        </p:attrNameLst>
                                      </p:cBhvr>
                                      <p:to>
                                        <p:strVal val="hidden"/>
                                      </p:to>
                                    </p:set>
                                  </p:subTnLst>
                                </p:cTn>
                              </p:par>
                            </p:childTnLst>
                          </p:cTn>
                        </p:par>
                      </p:childTnLst>
                    </p:cTn>
                  </p:par>
                  <p:par>
                    <p:cTn id="65" fill="hold" nodeType="clickPar">
                      <p:stCondLst>
                        <p:cond delay="indefinite"/>
                      </p:stCondLst>
                      <p:childTnLst>
                        <p:par>
                          <p:cTn id="66" fill="hold" nodeType="withGroup">
                            <p:stCondLst>
                              <p:cond delay="0"/>
                            </p:stCondLst>
                            <p:childTnLst>
                              <p:par>
                                <p:cTn id="67" presetID="1" presetClass="entr" presetSubtype="0" fill="hold" nodeType="clickEffect">
                                  <p:stCondLst>
                                    <p:cond delay="0"/>
                                  </p:stCondLst>
                                  <p:childTnLst>
                                    <p:set>
                                      <p:cBhvr>
                                        <p:cTn id="68" dur="1" fill="hold">
                                          <p:stCondLst>
                                            <p:cond delay="499"/>
                                          </p:stCondLst>
                                        </p:cTn>
                                        <p:tgtEl>
                                          <p:spTgt spid="131126"/>
                                        </p:tgtEl>
                                        <p:attrNameLst>
                                          <p:attrName>style.visibility</p:attrName>
                                        </p:attrNameLst>
                                      </p:cBhvr>
                                      <p:to>
                                        <p:strVal val="visible"/>
                                      </p:to>
                                    </p:set>
                                  </p:childTnLst>
                                  <p:subTnLst>
                                    <p:set>
                                      <p:cBhvr override="childStyle">
                                        <p:cTn dur="1" fill="hold" display="0" masterRel="nextClick" afterEffect="1"/>
                                        <p:tgtEl>
                                          <p:spTgt spid="131126"/>
                                        </p:tgtEl>
                                        <p:attrNameLst>
                                          <p:attrName>style.visibility</p:attrName>
                                        </p:attrNameLst>
                                      </p:cBhvr>
                                      <p:to>
                                        <p:strVal val="hidden"/>
                                      </p:to>
                                    </p:set>
                                  </p:subTnLst>
                                </p:cTn>
                              </p:par>
                            </p:childTnLst>
                          </p:cTn>
                        </p:par>
                      </p:childTnLst>
                    </p:cTn>
                  </p:par>
                  <p:par>
                    <p:cTn id="69" fill="hold" nodeType="clickPar">
                      <p:stCondLst>
                        <p:cond delay="indefinite"/>
                      </p:stCondLst>
                      <p:childTnLst>
                        <p:par>
                          <p:cTn id="70" fill="hold" nodeType="withGroup">
                            <p:stCondLst>
                              <p:cond delay="0"/>
                            </p:stCondLst>
                            <p:childTnLst>
                              <p:par>
                                <p:cTn id="71" presetID="11" presetClass="entr" presetSubtype="0" fill="hold" nodeType="clickEffect">
                                  <p:stCondLst>
                                    <p:cond delay="0"/>
                                  </p:stCondLst>
                                  <p:childTnLst>
                                    <p:set>
                                      <p:cBhvr>
                                        <p:cTn id="72" dur="1000">
                                          <p:stCondLst>
                                            <p:cond delay="0"/>
                                          </p:stCondLst>
                                        </p:cTn>
                                        <p:tgtEl>
                                          <p:spTgt spid="131136"/>
                                        </p:tgtEl>
                                        <p:attrNameLst>
                                          <p:attrName>style.visibility</p:attrName>
                                        </p:attrNameLst>
                                      </p:cBhvr>
                                      <p:to>
                                        <p:strVal val="visible"/>
                                      </p:to>
                                    </p:set>
                                  </p:childTnLst>
                                  <p:subTnLst>
                                    <p:set>
                                      <p:cBhvr override="childStyle">
                                        <p:cTn dur="1" fill="hold" display="0" masterRel="nextClick" afterEffect="1"/>
                                        <p:tgtEl>
                                          <p:spTgt spid="131136"/>
                                        </p:tgtEl>
                                        <p:attrNameLst>
                                          <p:attrName>style.visibility</p:attrName>
                                        </p:attrNameLst>
                                      </p:cBhvr>
                                      <p:to>
                                        <p:strVal val="hidden"/>
                                      </p:to>
                                    </p:set>
                                  </p:subTnLst>
                                </p:cTn>
                              </p:par>
                            </p:childTnLst>
                          </p:cTn>
                        </p:par>
                      </p:childTnLst>
                    </p:cTn>
                  </p:par>
                  <p:par>
                    <p:cTn id="73" fill="hold" nodeType="clickPar">
                      <p:stCondLst>
                        <p:cond delay="indefinite"/>
                      </p:stCondLst>
                      <p:childTnLst>
                        <p:par>
                          <p:cTn id="74" fill="hold" nodeType="withGroup">
                            <p:stCondLst>
                              <p:cond delay="0"/>
                            </p:stCondLst>
                            <p:childTnLst>
                              <p:par>
                                <p:cTn id="75" presetID="4" presetClass="entr" presetSubtype="16" fill="hold" nodeType="clickEffect">
                                  <p:stCondLst>
                                    <p:cond delay="0"/>
                                  </p:stCondLst>
                                  <p:childTnLst>
                                    <p:set>
                                      <p:cBhvr>
                                        <p:cTn id="76" dur="1" fill="hold">
                                          <p:stCondLst>
                                            <p:cond delay="0"/>
                                          </p:stCondLst>
                                        </p:cTn>
                                        <p:tgtEl>
                                          <p:spTgt spid="131129"/>
                                        </p:tgtEl>
                                        <p:attrNameLst>
                                          <p:attrName>style.visibility</p:attrName>
                                        </p:attrNameLst>
                                      </p:cBhvr>
                                      <p:to>
                                        <p:strVal val="visible"/>
                                      </p:to>
                                    </p:set>
                                    <p:animEffect transition="in" filter="box(in)">
                                      <p:cBhvr>
                                        <p:cTn id="77" dur="500"/>
                                        <p:tgtEl>
                                          <p:spTgt spid="131129"/>
                                        </p:tgtEl>
                                      </p:cBhvr>
                                    </p:animEffect>
                                  </p:childTnLst>
                                  <p:subTnLst>
                                    <p:set>
                                      <p:cBhvr override="childStyle">
                                        <p:cTn dur="1" fill="hold" display="0" masterRel="nextClick" afterEffect="1"/>
                                        <p:tgtEl>
                                          <p:spTgt spid="131129"/>
                                        </p:tgtEl>
                                        <p:attrNameLst>
                                          <p:attrName>style.visibility</p:attrName>
                                        </p:attrNameLst>
                                      </p:cBhvr>
                                      <p:to>
                                        <p:strVal val="hidden"/>
                                      </p:to>
                                    </p:set>
                                  </p:subTnLst>
                                </p:cTn>
                              </p:par>
                            </p:childTnLst>
                          </p:cTn>
                        </p:par>
                      </p:childTnLst>
                    </p:cTn>
                  </p:par>
                  <p:par>
                    <p:cTn id="78" fill="hold" nodeType="clickPar">
                      <p:stCondLst>
                        <p:cond delay="indefinite"/>
                      </p:stCondLst>
                      <p:childTnLst>
                        <p:par>
                          <p:cTn id="79" fill="hold" nodeType="withGroup">
                            <p:stCondLst>
                              <p:cond delay="0"/>
                            </p:stCondLst>
                            <p:childTnLst>
                              <p:par>
                                <p:cTn id="80" presetID="11" presetClass="entr" presetSubtype="0" fill="hold" nodeType="clickEffect">
                                  <p:stCondLst>
                                    <p:cond delay="0"/>
                                  </p:stCondLst>
                                  <p:childTnLst>
                                    <p:set>
                                      <p:cBhvr>
                                        <p:cTn id="81" dur="1000">
                                          <p:stCondLst>
                                            <p:cond delay="0"/>
                                          </p:stCondLst>
                                        </p:cTn>
                                        <p:tgtEl>
                                          <p:spTgt spid="131139"/>
                                        </p:tgtEl>
                                        <p:attrNameLst>
                                          <p:attrName>style.visibility</p:attrName>
                                        </p:attrNameLst>
                                      </p:cBhvr>
                                      <p:to>
                                        <p:strVal val="visible"/>
                                      </p:to>
                                    </p:set>
                                  </p:childTnLst>
                                  <p:subTnLst>
                                    <p:set>
                                      <p:cBhvr override="childStyle">
                                        <p:cTn dur="1" fill="hold" display="0" masterRel="nextClick" afterEffect="1"/>
                                        <p:tgtEl>
                                          <p:spTgt spid="131139"/>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075" grpId="0" build="p" autoUpdateAnimBg="0"/>
      <p:bldP spid="131076" grpId="0" animBg="1"/>
      <p:bldP spid="131077" grpId="0" animBg="1"/>
      <p:bldP spid="131124" grpId="0" animBg="1"/>
      <p:bldP spid="131125" grpId="0" animBg="1"/>
      <p:bldP spid="131132" grpId="0" animBg="1"/>
      <p:bldP spid="131133" grpId="0" animBg="1"/>
      <p:bldP spid="131134" grpId="0" animBg="1"/>
      <p:bldP spid="131135" grpId="0" animBg="1"/>
    </p:bldLst>
  </p:timing>
</p:sld>
</file>

<file path=ppt/slides/slide17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2098" name="Rectangle 2"/>
          <p:cNvSpPr>
            <a:spLocks noGrp="1" noChangeArrowheads="1"/>
          </p:cNvSpPr>
          <p:nvPr>
            <p:ph type="title"/>
          </p:nvPr>
        </p:nvSpPr>
        <p:spPr>
          <a:xfrm>
            <a:off x="457200" y="152400"/>
            <a:ext cx="6934200" cy="1371600"/>
          </a:xfrm>
        </p:spPr>
        <p:txBody>
          <a:bodyPr/>
          <a:lstStyle/>
          <a:p>
            <a:pPr>
              <a:defRPr/>
            </a:pPr>
            <a:r>
              <a:rPr lang="en-US" altLang="fr-FR"/>
              <a:t>Net Structures</a:t>
            </a:r>
          </a:p>
        </p:txBody>
      </p:sp>
      <p:sp>
        <p:nvSpPr>
          <p:cNvPr id="132099" name="Rectangle 3"/>
          <p:cNvSpPr>
            <a:spLocks noGrp="1" noChangeArrowheads="1"/>
          </p:cNvSpPr>
          <p:nvPr>
            <p:ph type="body" idx="1"/>
          </p:nvPr>
        </p:nvSpPr>
        <p:spPr/>
        <p:txBody>
          <a:bodyPr/>
          <a:lstStyle/>
          <a:p>
            <a:r>
              <a:rPr lang="en-US" altLang="fr-FR" sz="2800" smtClean="0"/>
              <a:t>Non-deterministic events - conflict, choice or decision: A choice of either e1, e2 …  or e3, e4 ...</a:t>
            </a:r>
          </a:p>
        </p:txBody>
      </p:sp>
      <p:grpSp>
        <p:nvGrpSpPr>
          <p:cNvPr id="132100" name="Group 4"/>
          <p:cNvGrpSpPr>
            <a:grpSpLocks/>
          </p:cNvGrpSpPr>
          <p:nvPr/>
        </p:nvGrpSpPr>
        <p:grpSpPr bwMode="auto">
          <a:xfrm>
            <a:off x="1905000" y="3200400"/>
            <a:ext cx="5791200" cy="1860550"/>
            <a:chOff x="1200" y="2016"/>
            <a:chExt cx="3648" cy="1172"/>
          </a:xfrm>
        </p:grpSpPr>
        <p:sp>
          <p:nvSpPr>
            <p:cNvPr id="35857" name="Oval 5"/>
            <p:cNvSpPr>
              <a:spLocks noChangeArrowheads="1"/>
            </p:cNvSpPr>
            <p:nvPr/>
          </p:nvSpPr>
          <p:spPr bwMode="auto">
            <a:xfrm>
              <a:off x="1200" y="2400"/>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5858" name="Rectangle 6"/>
            <p:cNvSpPr>
              <a:spLocks noChangeArrowheads="1"/>
            </p:cNvSpPr>
            <p:nvPr/>
          </p:nvSpPr>
          <p:spPr bwMode="auto">
            <a:xfrm>
              <a:off x="1776" y="2016"/>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5859" name="Rectangle 7"/>
            <p:cNvSpPr>
              <a:spLocks noChangeArrowheads="1"/>
            </p:cNvSpPr>
            <p:nvPr/>
          </p:nvSpPr>
          <p:spPr bwMode="auto">
            <a:xfrm>
              <a:off x="1776" y="2784"/>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5860" name="Line 8"/>
            <p:cNvSpPr>
              <a:spLocks noChangeShapeType="1"/>
            </p:cNvSpPr>
            <p:nvPr/>
          </p:nvSpPr>
          <p:spPr bwMode="auto">
            <a:xfrm flipV="1">
              <a:off x="1440" y="2160"/>
              <a:ext cx="336" cy="28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35861" name="Line 9"/>
            <p:cNvSpPr>
              <a:spLocks noChangeShapeType="1"/>
            </p:cNvSpPr>
            <p:nvPr/>
          </p:nvSpPr>
          <p:spPr bwMode="auto">
            <a:xfrm>
              <a:off x="1440" y="2592"/>
              <a:ext cx="336" cy="28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35862" name="Oval 10"/>
            <p:cNvSpPr>
              <a:spLocks noChangeArrowheads="1"/>
            </p:cNvSpPr>
            <p:nvPr/>
          </p:nvSpPr>
          <p:spPr bwMode="auto">
            <a:xfrm>
              <a:off x="2304" y="2016"/>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5863" name="Line 11"/>
            <p:cNvSpPr>
              <a:spLocks noChangeShapeType="1"/>
            </p:cNvSpPr>
            <p:nvPr/>
          </p:nvSpPr>
          <p:spPr bwMode="auto">
            <a:xfrm>
              <a:off x="1920" y="2112"/>
              <a:ext cx="384"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35864" name="Line 12"/>
            <p:cNvSpPr>
              <a:spLocks noChangeShapeType="1"/>
            </p:cNvSpPr>
            <p:nvPr/>
          </p:nvSpPr>
          <p:spPr bwMode="auto">
            <a:xfrm>
              <a:off x="2544" y="2112"/>
              <a:ext cx="384"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35865" name="Oval 13"/>
            <p:cNvSpPr>
              <a:spLocks noChangeArrowheads="1"/>
            </p:cNvSpPr>
            <p:nvPr/>
          </p:nvSpPr>
          <p:spPr bwMode="auto">
            <a:xfrm>
              <a:off x="2304" y="2784"/>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5866" name="Line 14"/>
            <p:cNvSpPr>
              <a:spLocks noChangeShapeType="1"/>
            </p:cNvSpPr>
            <p:nvPr/>
          </p:nvSpPr>
          <p:spPr bwMode="auto">
            <a:xfrm>
              <a:off x="1920" y="2880"/>
              <a:ext cx="384"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35867" name="Line 15"/>
            <p:cNvSpPr>
              <a:spLocks noChangeShapeType="1"/>
            </p:cNvSpPr>
            <p:nvPr/>
          </p:nvSpPr>
          <p:spPr bwMode="auto">
            <a:xfrm>
              <a:off x="2544" y="2880"/>
              <a:ext cx="384"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35868" name="Rectangle 16"/>
            <p:cNvSpPr>
              <a:spLocks noChangeArrowheads="1"/>
            </p:cNvSpPr>
            <p:nvPr/>
          </p:nvSpPr>
          <p:spPr bwMode="auto">
            <a:xfrm>
              <a:off x="2928" y="2016"/>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5869" name="Oval 17"/>
            <p:cNvSpPr>
              <a:spLocks noChangeArrowheads="1"/>
            </p:cNvSpPr>
            <p:nvPr/>
          </p:nvSpPr>
          <p:spPr bwMode="auto">
            <a:xfrm>
              <a:off x="3456" y="2016"/>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5870" name="Line 18"/>
            <p:cNvSpPr>
              <a:spLocks noChangeShapeType="1"/>
            </p:cNvSpPr>
            <p:nvPr/>
          </p:nvSpPr>
          <p:spPr bwMode="auto">
            <a:xfrm>
              <a:off x="3072" y="2112"/>
              <a:ext cx="384"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35871" name="Line 19"/>
            <p:cNvSpPr>
              <a:spLocks noChangeShapeType="1"/>
            </p:cNvSpPr>
            <p:nvPr/>
          </p:nvSpPr>
          <p:spPr bwMode="auto">
            <a:xfrm>
              <a:off x="3696" y="2112"/>
              <a:ext cx="384"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35872" name="Rectangle 20"/>
            <p:cNvSpPr>
              <a:spLocks noChangeArrowheads="1"/>
            </p:cNvSpPr>
            <p:nvPr/>
          </p:nvSpPr>
          <p:spPr bwMode="auto">
            <a:xfrm>
              <a:off x="2928" y="2784"/>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5873" name="Oval 21"/>
            <p:cNvSpPr>
              <a:spLocks noChangeArrowheads="1"/>
            </p:cNvSpPr>
            <p:nvPr/>
          </p:nvSpPr>
          <p:spPr bwMode="auto">
            <a:xfrm>
              <a:off x="3456" y="2784"/>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5874" name="Line 22"/>
            <p:cNvSpPr>
              <a:spLocks noChangeShapeType="1"/>
            </p:cNvSpPr>
            <p:nvPr/>
          </p:nvSpPr>
          <p:spPr bwMode="auto">
            <a:xfrm>
              <a:off x="3072" y="2880"/>
              <a:ext cx="384"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35875" name="Line 23"/>
            <p:cNvSpPr>
              <a:spLocks noChangeShapeType="1"/>
            </p:cNvSpPr>
            <p:nvPr/>
          </p:nvSpPr>
          <p:spPr bwMode="auto">
            <a:xfrm>
              <a:off x="3696" y="2880"/>
              <a:ext cx="384"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35876" name="Line 24"/>
            <p:cNvSpPr>
              <a:spLocks noChangeShapeType="1"/>
            </p:cNvSpPr>
            <p:nvPr/>
          </p:nvSpPr>
          <p:spPr bwMode="auto">
            <a:xfrm>
              <a:off x="4224" y="2112"/>
              <a:ext cx="576"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35877" name="Line 25"/>
            <p:cNvSpPr>
              <a:spLocks noChangeShapeType="1"/>
            </p:cNvSpPr>
            <p:nvPr/>
          </p:nvSpPr>
          <p:spPr bwMode="auto">
            <a:xfrm>
              <a:off x="4272" y="2880"/>
              <a:ext cx="576"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35878" name="Text Box 26"/>
            <p:cNvSpPr txBox="1">
              <a:spLocks noChangeArrowheads="1"/>
            </p:cNvSpPr>
            <p:nvPr/>
          </p:nvSpPr>
          <p:spPr bwMode="auto">
            <a:xfrm>
              <a:off x="1728" y="2208"/>
              <a:ext cx="23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600" b="0">
                  <a:solidFill>
                    <a:srgbClr val="000000"/>
                  </a:solidFill>
                  <a:cs typeface="Arial" pitchFamily="34" charset="0"/>
                </a:rPr>
                <a:t>e1</a:t>
              </a:r>
            </a:p>
          </p:txBody>
        </p:sp>
        <p:sp>
          <p:nvSpPr>
            <p:cNvPr id="35879" name="Text Box 27"/>
            <p:cNvSpPr txBox="1">
              <a:spLocks noChangeArrowheads="1"/>
            </p:cNvSpPr>
            <p:nvPr/>
          </p:nvSpPr>
          <p:spPr bwMode="auto">
            <a:xfrm>
              <a:off x="2880" y="2208"/>
              <a:ext cx="23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600" b="0">
                  <a:solidFill>
                    <a:srgbClr val="000000"/>
                  </a:solidFill>
                  <a:cs typeface="Arial" pitchFamily="34" charset="0"/>
                </a:rPr>
                <a:t>e2</a:t>
              </a:r>
            </a:p>
          </p:txBody>
        </p:sp>
        <p:sp>
          <p:nvSpPr>
            <p:cNvPr id="35880" name="Text Box 28"/>
            <p:cNvSpPr txBox="1">
              <a:spLocks noChangeArrowheads="1"/>
            </p:cNvSpPr>
            <p:nvPr/>
          </p:nvSpPr>
          <p:spPr bwMode="auto">
            <a:xfrm>
              <a:off x="1728" y="2976"/>
              <a:ext cx="23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600" b="0">
                  <a:solidFill>
                    <a:srgbClr val="000000"/>
                  </a:solidFill>
                  <a:cs typeface="Arial" pitchFamily="34" charset="0"/>
                </a:rPr>
                <a:t>e3</a:t>
              </a:r>
            </a:p>
          </p:txBody>
        </p:sp>
        <p:sp>
          <p:nvSpPr>
            <p:cNvPr id="35881" name="Text Box 29"/>
            <p:cNvSpPr txBox="1">
              <a:spLocks noChangeArrowheads="1"/>
            </p:cNvSpPr>
            <p:nvPr/>
          </p:nvSpPr>
          <p:spPr bwMode="auto">
            <a:xfrm>
              <a:off x="2880" y="2976"/>
              <a:ext cx="23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600" b="0">
                  <a:solidFill>
                    <a:srgbClr val="000000"/>
                  </a:solidFill>
                  <a:cs typeface="Arial" pitchFamily="34" charset="0"/>
                </a:rPr>
                <a:t>e4</a:t>
              </a:r>
            </a:p>
          </p:txBody>
        </p:sp>
      </p:grpSp>
      <p:sp>
        <p:nvSpPr>
          <p:cNvPr id="132126" name="Oval 30"/>
          <p:cNvSpPr>
            <a:spLocks noChangeArrowheads="1"/>
          </p:cNvSpPr>
          <p:nvPr/>
        </p:nvSpPr>
        <p:spPr bwMode="auto">
          <a:xfrm>
            <a:off x="1981200" y="39624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32127" name="Oval 31"/>
          <p:cNvSpPr>
            <a:spLocks noChangeArrowheads="1"/>
          </p:cNvSpPr>
          <p:nvPr/>
        </p:nvSpPr>
        <p:spPr bwMode="auto">
          <a:xfrm>
            <a:off x="3733800" y="45720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32128" name="Oval 32"/>
          <p:cNvSpPr>
            <a:spLocks noChangeArrowheads="1"/>
          </p:cNvSpPr>
          <p:nvPr/>
        </p:nvSpPr>
        <p:spPr bwMode="auto">
          <a:xfrm>
            <a:off x="5638800" y="45720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32129" name="Oval 33"/>
          <p:cNvSpPr>
            <a:spLocks noChangeArrowheads="1"/>
          </p:cNvSpPr>
          <p:nvPr/>
        </p:nvSpPr>
        <p:spPr bwMode="auto">
          <a:xfrm>
            <a:off x="2057400" y="38862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32130" name="Oval 34"/>
          <p:cNvSpPr>
            <a:spLocks noChangeArrowheads="1"/>
          </p:cNvSpPr>
          <p:nvPr/>
        </p:nvSpPr>
        <p:spPr bwMode="auto">
          <a:xfrm>
            <a:off x="3810000" y="33528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32131" name="Oval 35"/>
          <p:cNvSpPr>
            <a:spLocks noChangeArrowheads="1"/>
          </p:cNvSpPr>
          <p:nvPr/>
        </p:nvSpPr>
        <p:spPr bwMode="auto">
          <a:xfrm>
            <a:off x="5562600" y="33528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32132" name="Rectangle 36"/>
          <p:cNvSpPr>
            <a:spLocks noChangeArrowheads="1"/>
          </p:cNvSpPr>
          <p:nvPr/>
        </p:nvSpPr>
        <p:spPr bwMode="auto">
          <a:xfrm>
            <a:off x="2819400" y="4419600"/>
            <a:ext cx="2286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32133" name="Rectangle 37"/>
          <p:cNvSpPr>
            <a:spLocks noChangeArrowheads="1"/>
          </p:cNvSpPr>
          <p:nvPr/>
        </p:nvSpPr>
        <p:spPr bwMode="auto">
          <a:xfrm>
            <a:off x="4648200" y="4419600"/>
            <a:ext cx="2286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32134" name="Rectangle 38"/>
          <p:cNvSpPr>
            <a:spLocks noChangeArrowheads="1"/>
          </p:cNvSpPr>
          <p:nvPr/>
        </p:nvSpPr>
        <p:spPr bwMode="auto">
          <a:xfrm>
            <a:off x="2819400" y="3200400"/>
            <a:ext cx="2286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32135" name="Rectangle 39"/>
          <p:cNvSpPr>
            <a:spLocks noChangeArrowheads="1"/>
          </p:cNvSpPr>
          <p:nvPr/>
        </p:nvSpPr>
        <p:spPr bwMode="auto">
          <a:xfrm>
            <a:off x="4648200" y="3200400"/>
            <a:ext cx="2286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2" name="Slide Number Placeholder 1"/>
          <p:cNvSpPr>
            <a:spLocks noGrp="1"/>
          </p:cNvSpPr>
          <p:nvPr>
            <p:ph type="sldNum" sz="quarter" idx="11"/>
          </p:nvPr>
        </p:nvSpPr>
        <p:spPr/>
        <p:txBody>
          <a:bodyPr/>
          <a:lstStyle/>
          <a:p>
            <a:pPr>
              <a:defRPr/>
            </a:pPr>
            <a:fld id="{C2D0736C-3EF2-4334-9A82-E07743712B0A}" type="slidenum">
              <a:rPr lang="fr-CA" smtClean="0"/>
              <a:pPr>
                <a:defRPr/>
              </a:pPr>
              <a:t>173</a:t>
            </a:fld>
            <a:endParaRPr lang="fr-CA"/>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Tree>
    <p:extLst>
      <p:ext uri="{BB962C8B-B14F-4D97-AF65-F5344CB8AC3E}">
        <p14:creationId xmlns:p14="http://schemas.microsoft.com/office/powerpoint/2010/main" val="143313195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32099">
                                            <p:txEl>
                                              <p:pRg st="0" end="0"/>
                                            </p:txEl>
                                          </p:spTgt>
                                        </p:tgtEl>
                                        <p:attrNameLst>
                                          <p:attrName>style.visibility</p:attrName>
                                        </p:attrNameLst>
                                      </p:cBhvr>
                                      <p:to>
                                        <p:strVal val="visible"/>
                                      </p:to>
                                    </p:set>
                                    <p:anim calcmode="lin" valueType="num">
                                      <p:cBhvr additive="base">
                                        <p:cTn id="7" dur="500" fill="hold"/>
                                        <p:tgtEl>
                                          <p:spTgt spid="13209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3209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32100"/>
                                        </p:tgtEl>
                                        <p:attrNameLst>
                                          <p:attrName>style.visibility</p:attrName>
                                        </p:attrNameLst>
                                      </p:cBhvr>
                                      <p:to>
                                        <p:strVal val="visible"/>
                                      </p:to>
                                    </p:set>
                                    <p:anim calcmode="lin" valueType="num">
                                      <p:cBhvr additive="base">
                                        <p:cTn id="13" dur="500" fill="hold"/>
                                        <p:tgtEl>
                                          <p:spTgt spid="132100"/>
                                        </p:tgtEl>
                                        <p:attrNameLst>
                                          <p:attrName>ppt_x</p:attrName>
                                        </p:attrNameLst>
                                      </p:cBhvr>
                                      <p:tavLst>
                                        <p:tav tm="0">
                                          <p:val>
                                            <p:strVal val="0-#ppt_w/2"/>
                                          </p:val>
                                        </p:tav>
                                        <p:tav tm="100000">
                                          <p:val>
                                            <p:strVal val="#ppt_x"/>
                                          </p:val>
                                        </p:tav>
                                      </p:tavLst>
                                    </p:anim>
                                    <p:anim calcmode="lin" valueType="num">
                                      <p:cBhvr additive="base">
                                        <p:cTn id="14" dur="500" fill="hold"/>
                                        <p:tgtEl>
                                          <p:spTgt spid="132100"/>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32126"/>
                                        </p:tgtEl>
                                        <p:attrNameLst>
                                          <p:attrName>style.visibility</p:attrName>
                                        </p:attrNameLst>
                                      </p:cBhvr>
                                      <p:to>
                                        <p:strVal val="visible"/>
                                      </p:to>
                                    </p:set>
                                    <p:anim calcmode="lin" valueType="num">
                                      <p:cBhvr additive="base">
                                        <p:cTn id="19" dur="500" fill="hold"/>
                                        <p:tgtEl>
                                          <p:spTgt spid="132126"/>
                                        </p:tgtEl>
                                        <p:attrNameLst>
                                          <p:attrName>ppt_x</p:attrName>
                                        </p:attrNameLst>
                                      </p:cBhvr>
                                      <p:tavLst>
                                        <p:tav tm="0">
                                          <p:val>
                                            <p:strVal val="0-#ppt_w/2"/>
                                          </p:val>
                                        </p:tav>
                                        <p:tav tm="100000">
                                          <p:val>
                                            <p:strVal val="#ppt_x"/>
                                          </p:val>
                                        </p:tav>
                                      </p:tavLst>
                                    </p:anim>
                                    <p:anim calcmode="lin" valueType="num">
                                      <p:cBhvr additive="base">
                                        <p:cTn id="20" dur="500" fill="hold"/>
                                        <p:tgtEl>
                                          <p:spTgt spid="132126"/>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132126"/>
                                        </p:tgtEl>
                                        <p:attrNameLst>
                                          <p:attrName>style.visibility</p:attrName>
                                        </p:attrNameLst>
                                      </p:cBhvr>
                                      <p:to>
                                        <p:strVal val="hidden"/>
                                      </p:to>
                                    </p:set>
                                  </p:subTnLst>
                                </p:cTn>
                              </p:par>
                            </p:childTnLst>
                          </p:cTn>
                        </p:par>
                      </p:childTnLst>
                    </p:cTn>
                  </p:par>
                  <p:par>
                    <p:cTn id="21" fill="hold" nodeType="clickPar">
                      <p:stCondLst>
                        <p:cond delay="indefinite"/>
                      </p:stCondLst>
                      <p:childTnLst>
                        <p:par>
                          <p:cTn id="22" fill="hold" nodeType="withGroup">
                            <p:stCondLst>
                              <p:cond delay="0"/>
                            </p:stCondLst>
                            <p:childTnLst>
                              <p:par>
                                <p:cTn id="23" presetID="11" presetClass="entr" presetSubtype="0" fill="hold" grpId="0" nodeType="clickEffect">
                                  <p:stCondLst>
                                    <p:cond delay="0"/>
                                  </p:stCondLst>
                                  <p:childTnLst>
                                    <p:set>
                                      <p:cBhvr>
                                        <p:cTn id="24" dur="1000">
                                          <p:stCondLst>
                                            <p:cond delay="0"/>
                                          </p:stCondLst>
                                        </p:cTn>
                                        <p:tgtEl>
                                          <p:spTgt spid="132132"/>
                                        </p:tgtEl>
                                        <p:attrNameLst>
                                          <p:attrName>style.visibility</p:attrName>
                                        </p:attrNameLst>
                                      </p:cBhvr>
                                      <p:to>
                                        <p:strVal val="visible"/>
                                      </p:to>
                                    </p:set>
                                  </p:childTnLst>
                                  <p:subTnLst>
                                    <p:set>
                                      <p:cBhvr override="childStyle">
                                        <p:cTn dur="1" fill="hold" display="0" masterRel="nextClick" afterEffect="1"/>
                                        <p:tgtEl>
                                          <p:spTgt spid="132132"/>
                                        </p:tgtEl>
                                        <p:attrNameLst>
                                          <p:attrName>style.visibility</p:attrName>
                                        </p:attrNameLst>
                                      </p:cBhvr>
                                      <p:to>
                                        <p:strVal val="hidden"/>
                                      </p:to>
                                    </p:set>
                                  </p:subTnLst>
                                </p:cTn>
                              </p:par>
                            </p:childTnLst>
                          </p:cTn>
                        </p:par>
                      </p:childTnLst>
                    </p:cTn>
                  </p:par>
                  <p:par>
                    <p:cTn id="25" fill="hold" nodeType="clickPar">
                      <p:stCondLst>
                        <p:cond delay="indefinite"/>
                      </p:stCondLst>
                      <p:childTnLst>
                        <p:par>
                          <p:cTn id="26" fill="hold" nodeType="withGroup">
                            <p:stCondLst>
                              <p:cond delay="0"/>
                            </p:stCondLst>
                            <p:childTnLst>
                              <p:par>
                                <p:cTn id="27" presetID="4" presetClass="entr" presetSubtype="16" fill="hold" grpId="0" nodeType="clickEffect">
                                  <p:stCondLst>
                                    <p:cond delay="0"/>
                                  </p:stCondLst>
                                  <p:childTnLst>
                                    <p:set>
                                      <p:cBhvr>
                                        <p:cTn id="28" dur="1" fill="hold">
                                          <p:stCondLst>
                                            <p:cond delay="0"/>
                                          </p:stCondLst>
                                        </p:cTn>
                                        <p:tgtEl>
                                          <p:spTgt spid="132127"/>
                                        </p:tgtEl>
                                        <p:attrNameLst>
                                          <p:attrName>style.visibility</p:attrName>
                                        </p:attrNameLst>
                                      </p:cBhvr>
                                      <p:to>
                                        <p:strVal val="visible"/>
                                      </p:to>
                                    </p:set>
                                    <p:animEffect transition="in" filter="box(in)">
                                      <p:cBhvr>
                                        <p:cTn id="29" dur="500"/>
                                        <p:tgtEl>
                                          <p:spTgt spid="132127"/>
                                        </p:tgtEl>
                                      </p:cBhvr>
                                    </p:animEffect>
                                  </p:childTnLst>
                                  <p:subTnLst>
                                    <p:set>
                                      <p:cBhvr override="childStyle">
                                        <p:cTn dur="1" fill="hold" display="0" masterRel="nextClick" afterEffect="1"/>
                                        <p:tgtEl>
                                          <p:spTgt spid="132127"/>
                                        </p:tgtEl>
                                        <p:attrNameLst>
                                          <p:attrName>style.visibility</p:attrName>
                                        </p:attrNameLst>
                                      </p:cBhvr>
                                      <p:to>
                                        <p:strVal val="hidden"/>
                                      </p:to>
                                    </p:set>
                                  </p:subTnLst>
                                </p:cTn>
                              </p:par>
                            </p:childTnLst>
                          </p:cTn>
                        </p:par>
                      </p:childTnLst>
                    </p:cTn>
                  </p:par>
                  <p:par>
                    <p:cTn id="30" fill="hold" nodeType="clickPar">
                      <p:stCondLst>
                        <p:cond delay="indefinite"/>
                      </p:stCondLst>
                      <p:childTnLst>
                        <p:par>
                          <p:cTn id="31" fill="hold" nodeType="withGroup">
                            <p:stCondLst>
                              <p:cond delay="0"/>
                            </p:stCondLst>
                            <p:childTnLst>
                              <p:par>
                                <p:cTn id="32" presetID="11" presetClass="entr" presetSubtype="0" fill="hold" grpId="0" nodeType="clickEffect">
                                  <p:stCondLst>
                                    <p:cond delay="0"/>
                                  </p:stCondLst>
                                  <p:childTnLst>
                                    <p:set>
                                      <p:cBhvr>
                                        <p:cTn id="33" dur="1000">
                                          <p:stCondLst>
                                            <p:cond delay="0"/>
                                          </p:stCondLst>
                                        </p:cTn>
                                        <p:tgtEl>
                                          <p:spTgt spid="132133"/>
                                        </p:tgtEl>
                                        <p:attrNameLst>
                                          <p:attrName>style.visibility</p:attrName>
                                        </p:attrNameLst>
                                      </p:cBhvr>
                                      <p:to>
                                        <p:strVal val="visible"/>
                                      </p:to>
                                    </p:set>
                                  </p:childTnLst>
                                  <p:subTnLst>
                                    <p:set>
                                      <p:cBhvr override="childStyle">
                                        <p:cTn dur="1" fill="hold" display="0" masterRel="nextClick" afterEffect="1"/>
                                        <p:tgtEl>
                                          <p:spTgt spid="132133"/>
                                        </p:tgtEl>
                                        <p:attrNameLst>
                                          <p:attrName>style.visibility</p:attrName>
                                        </p:attrNameLst>
                                      </p:cBhvr>
                                      <p:to>
                                        <p:strVal val="hidden"/>
                                      </p:to>
                                    </p:set>
                                  </p:subTnLst>
                                </p:cTn>
                              </p:par>
                            </p:childTnLst>
                          </p:cTn>
                        </p:par>
                      </p:childTnLst>
                    </p:cTn>
                  </p:par>
                  <p:par>
                    <p:cTn id="34" fill="hold" nodeType="clickPar">
                      <p:stCondLst>
                        <p:cond delay="indefinite"/>
                      </p:stCondLst>
                      <p:childTnLst>
                        <p:par>
                          <p:cTn id="35" fill="hold" nodeType="withGroup">
                            <p:stCondLst>
                              <p:cond delay="0"/>
                            </p:stCondLst>
                            <p:childTnLst>
                              <p:par>
                                <p:cTn id="36" presetID="4" presetClass="entr" presetSubtype="16" fill="hold" grpId="0" nodeType="clickEffect">
                                  <p:stCondLst>
                                    <p:cond delay="0"/>
                                  </p:stCondLst>
                                  <p:childTnLst>
                                    <p:set>
                                      <p:cBhvr>
                                        <p:cTn id="37" dur="1" fill="hold">
                                          <p:stCondLst>
                                            <p:cond delay="0"/>
                                          </p:stCondLst>
                                        </p:cTn>
                                        <p:tgtEl>
                                          <p:spTgt spid="132128"/>
                                        </p:tgtEl>
                                        <p:attrNameLst>
                                          <p:attrName>style.visibility</p:attrName>
                                        </p:attrNameLst>
                                      </p:cBhvr>
                                      <p:to>
                                        <p:strVal val="visible"/>
                                      </p:to>
                                    </p:set>
                                    <p:animEffect transition="in" filter="box(in)">
                                      <p:cBhvr>
                                        <p:cTn id="38" dur="500"/>
                                        <p:tgtEl>
                                          <p:spTgt spid="132128"/>
                                        </p:tgtEl>
                                      </p:cBhvr>
                                    </p:animEffect>
                                  </p:childTnLst>
                                  <p:subTnLst>
                                    <p:set>
                                      <p:cBhvr override="childStyle">
                                        <p:cTn dur="1" fill="hold" display="0" masterRel="nextClick" afterEffect="1"/>
                                        <p:tgtEl>
                                          <p:spTgt spid="132128"/>
                                        </p:tgtEl>
                                        <p:attrNameLst>
                                          <p:attrName>style.visibility</p:attrName>
                                        </p:attrNameLst>
                                      </p:cBhvr>
                                      <p:to>
                                        <p:strVal val="hidden"/>
                                      </p:to>
                                    </p:set>
                                  </p:sub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132129"/>
                                        </p:tgtEl>
                                        <p:attrNameLst>
                                          <p:attrName>style.visibility</p:attrName>
                                        </p:attrNameLst>
                                      </p:cBhvr>
                                      <p:to>
                                        <p:strVal val="visible"/>
                                      </p:to>
                                    </p:set>
                                    <p:anim calcmode="lin" valueType="num">
                                      <p:cBhvr additive="base">
                                        <p:cTn id="43" dur="500" fill="hold"/>
                                        <p:tgtEl>
                                          <p:spTgt spid="132129"/>
                                        </p:tgtEl>
                                        <p:attrNameLst>
                                          <p:attrName>ppt_x</p:attrName>
                                        </p:attrNameLst>
                                      </p:cBhvr>
                                      <p:tavLst>
                                        <p:tav tm="0">
                                          <p:val>
                                            <p:strVal val="0-#ppt_w/2"/>
                                          </p:val>
                                        </p:tav>
                                        <p:tav tm="100000">
                                          <p:val>
                                            <p:strVal val="#ppt_x"/>
                                          </p:val>
                                        </p:tav>
                                      </p:tavLst>
                                    </p:anim>
                                    <p:anim calcmode="lin" valueType="num">
                                      <p:cBhvr additive="base">
                                        <p:cTn id="44" dur="500" fill="hold"/>
                                        <p:tgtEl>
                                          <p:spTgt spid="132129"/>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132129"/>
                                        </p:tgtEl>
                                        <p:attrNameLst>
                                          <p:attrName>style.visibility</p:attrName>
                                        </p:attrNameLst>
                                      </p:cBhvr>
                                      <p:to>
                                        <p:strVal val="hidden"/>
                                      </p:to>
                                    </p:set>
                                  </p:subTnLst>
                                </p:cTn>
                              </p:par>
                            </p:childTnLst>
                          </p:cTn>
                        </p:par>
                      </p:childTnLst>
                    </p:cTn>
                  </p:par>
                  <p:par>
                    <p:cTn id="45" fill="hold" nodeType="clickPar">
                      <p:stCondLst>
                        <p:cond delay="indefinite"/>
                      </p:stCondLst>
                      <p:childTnLst>
                        <p:par>
                          <p:cTn id="46" fill="hold" nodeType="withGroup">
                            <p:stCondLst>
                              <p:cond delay="0"/>
                            </p:stCondLst>
                            <p:childTnLst>
                              <p:par>
                                <p:cTn id="47" presetID="11" presetClass="entr" presetSubtype="0" fill="hold" grpId="0" nodeType="clickEffect">
                                  <p:stCondLst>
                                    <p:cond delay="0"/>
                                  </p:stCondLst>
                                  <p:childTnLst>
                                    <p:set>
                                      <p:cBhvr>
                                        <p:cTn id="48" dur="1000">
                                          <p:stCondLst>
                                            <p:cond delay="0"/>
                                          </p:stCondLst>
                                        </p:cTn>
                                        <p:tgtEl>
                                          <p:spTgt spid="132134"/>
                                        </p:tgtEl>
                                        <p:attrNameLst>
                                          <p:attrName>style.visibility</p:attrName>
                                        </p:attrNameLst>
                                      </p:cBhvr>
                                      <p:to>
                                        <p:strVal val="visible"/>
                                      </p:to>
                                    </p:set>
                                  </p:childTnLst>
                                  <p:subTnLst>
                                    <p:set>
                                      <p:cBhvr override="childStyle">
                                        <p:cTn dur="1" fill="hold" display="0" masterRel="nextClick" afterEffect="1"/>
                                        <p:tgtEl>
                                          <p:spTgt spid="132134"/>
                                        </p:tgtEl>
                                        <p:attrNameLst>
                                          <p:attrName>style.visibility</p:attrName>
                                        </p:attrNameLst>
                                      </p:cBhvr>
                                      <p:to>
                                        <p:strVal val="hidden"/>
                                      </p:to>
                                    </p:set>
                                  </p:subTnLst>
                                </p:cTn>
                              </p:par>
                            </p:childTnLst>
                          </p:cTn>
                        </p:par>
                      </p:childTnLst>
                    </p:cTn>
                  </p:par>
                  <p:par>
                    <p:cTn id="49" fill="hold" nodeType="clickPar">
                      <p:stCondLst>
                        <p:cond delay="indefinite"/>
                      </p:stCondLst>
                      <p:childTnLst>
                        <p:par>
                          <p:cTn id="50" fill="hold" nodeType="withGroup">
                            <p:stCondLst>
                              <p:cond delay="0"/>
                            </p:stCondLst>
                            <p:childTnLst>
                              <p:par>
                                <p:cTn id="51" presetID="4" presetClass="entr" presetSubtype="16" fill="hold" grpId="0" nodeType="clickEffect">
                                  <p:stCondLst>
                                    <p:cond delay="0"/>
                                  </p:stCondLst>
                                  <p:childTnLst>
                                    <p:set>
                                      <p:cBhvr>
                                        <p:cTn id="52" dur="1" fill="hold">
                                          <p:stCondLst>
                                            <p:cond delay="0"/>
                                          </p:stCondLst>
                                        </p:cTn>
                                        <p:tgtEl>
                                          <p:spTgt spid="132130"/>
                                        </p:tgtEl>
                                        <p:attrNameLst>
                                          <p:attrName>style.visibility</p:attrName>
                                        </p:attrNameLst>
                                      </p:cBhvr>
                                      <p:to>
                                        <p:strVal val="visible"/>
                                      </p:to>
                                    </p:set>
                                    <p:animEffect transition="in" filter="box(in)">
                                      <p:cBhvr>
                                        <p:cTn id="53" dur="500"/>
                                        <p:tgtEl>
                                          <p:spTgt spid="132130"/>
                                        </p:tgtEl>
                                      </p:cBhvr>
                                    </p:animEffect>
                                  </p:childTnLst>
                                  <p:subTnLst>
                                    <p:set>
                                      <p:cBhvr override="childStyle">
                                        <p:cTn dur="1" fill="hold" display="0" masterRel="nextClick" afterEffect="1"/>
                                        <p:tgtEl>
                                          <p:spTgt spid="132130"/>
                                        </p:tgtEl>
                                        <p:attrNameLst>
                                          <p:attrName>style.visibility</p:attrName>
                                        </p:attrNameLst>
                                      </p:cBhvr>
                                      <p:to>
                                        <p:strVal val="hidden"/>
                                      </p:to>
                                    </p:set>
                                  </p:subTnLst>
                                </p:cTn>
                              </p:par>
                            </p:childTnLst>
                          </p:cTn>
                        </p:par>
                      </p:childTnLst>
                    </p:cTn>
                  </p:par>
                  <p:par>
                    <p:cTn id="54" fill="hold" nodeType="clickPar">
                      <p:stCondLst>
                        <p:cond delay="indefinite"/>
                      </p:stCondLst>
                      <p:childTnLst>
                        <p:par>
                          <p:cTn id="55" fill="hold" nodeType="withGroup">
                            <p:stCondLst>
                              <p:cond delay="0"/>
                            </p:stCondLst>
                            <p:childTnLst>
                              <p:par>
                                <p:cTn id="56" presetID="11" presetClass="entr" presetSubtype="0" fill="hold" grpId="0" nodeType="clickEffect">
                                  <p:stCondLst>
                                    <p:cond delay="0"/>
                                  </p:stCondLst>
                                  <p:childTnLst>
                                    <p:set>
                                      <p:cBhvr>
                                        <p:cTn id="57" dur="1000">
                                          <p:stCondLst>
                                            <p:cond delay="0"/>
                                          </p:stCondLst>
                                        </p:cTn>
                                        <p:tgtEl>
                                          <p:spTgt spid="132135"/>
                                        </p:tgtEl>
                                        <p:attrNameLst>
                                          <p:attrName>style.visibility</p:attrName>
                                        </p:attrNameLst>
                                      </p:cBhvr>
                                      <p:to>
                                        <p:strVal val="visible"/>
                                      </p:to>
                                    </p:set>
                                  </p:childTnLst>
                                  <p:subTnLst>
                                    <p:set>
                                      <p:cBhvr override="childStyle">
                                        <p:cTn dur="1" fill="hold" display="0" masterRel="nextClick" afterEffect="1"/>
                                        <p:tgtEl>
                                          <p:spTgt spid="132135"/>
                                        </p:tgtEl>
                                        <p:attrNameLst>
                                          <p:attrName>style.visibility</p:attrName>
                                        </p:attrNameLst>
                                      </p:cBhvr>
                                      <p:to>
                                        <p:strVal val="hidden"/>
                                      </p:to>
                                    </p:set>
                                  </p:subTnLst>
                                </p:cTn>
                              </p:par>
                            </p:childTnLst>
                          </p:cTn>
                        </p:par>
                      </p:childTnLst>
                    </p:cTn>
                  </p:par>
                  <p:par>
                    <p:cTn id="58" fill="hold" nodeType="clickPar">
                      <p:stCondLst>
                        <p:cond delay="indefinite"/>
                      </p:stCondLst>
                      <p:childTnLst>
                        <p:par>
                          <p:cTn id="59" fill="hold" nodeType="withGroup">
                            <p:stCondLst>
                              <p:cond delay="0"/>
                            </p:stCondLst>
                            <p:childTnLst>
                              <p:par>
                                <p:cTn id="60" presetID="4" presetClass="entr" presetSubtype="16" fill="hold" grpId="0" nodeType="clickEffect">
                                  <p:stCondLst>
                                    <p:cond delay="0"/>
                                  </p:stCondLst>
                                  <p:childTnLst>
                                    <p:set>
                                      <p:cBhvr>
                                        <p:cTn id="61" dur="1" fill="hold">
                                          <p:stCondLst>
                                            <p:cond delay="0"/>
                                          </p:stCondLst>
                                        </p:cTn>
                                        <p:tgtEl>
                                          <p:spTgt spid="132131"/>
                                        </p:tgtEl>
                                        <p:attrNameLst>
                                          <p:attrName>style.visibility</p:attrName>
                                        </p:attrNameLst>
                                      </p:cBhvr>
                                      <p:to>
                                        <p:strVal val="visible"/>
                                      </p:to>
                                    </p:set>
                                    <p:animEffect transition="in" filter="box(in)">
                                      <p:cBhvr>
                                        <p:cTn id="62" dur="500"/>
                                        <p:tgtEl>
                                          <p:spTgt spid="132131"/>
                                        </p:tgtEl>
                                      </p:cBhvr>
                                    </p:animEffect>
                                  </p:childTnLst>
                                  <p:subTnLst>
                                    <p:set>
                                      <p:cBhvr override="childStyle">
                                        <p:cTn dur="1" fill="hold" display="0" masterRel="nextClick" afterEffect="1"/>
                                        <p:tgtEl>
                                          <p:spTgt spid="132131"/>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099" grpId="0" build="p" autoUpdateAnimBg="0"/>
      <p:bldP spid="132126" grpId="0" animBg="1"/>
      <p:bldP spid="132127" grpId="0" animBg="1"/>
      <p:bldP spid="132128" grpId="0" animBg="1"/>
      <p:bldP spid="132129" grpId="0" animBg="1"/>
      <p:bldP spid="132130" grpId="0" animBg="1"/>
      <p:bldP spid="132131" grpId="0" animBg="1"/>
      <p:bldP spid="132132" grpId="0" animBg="1"/>
      <p:bldP spid="132133" grpId="0" animBg="1"/>
      <p:bldP spid="132134" grpId="0" animBg="1"/>
      <p:bldP spid="132135" grpId="0" animBg="1"/>
    </p:bldLst>
  </p:timing>
</p:sld>
</file>

<file path=ppt/slides/slide17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3122" name="Rectangle 2"/>
          <p:cNvSpPr>
            <a:spLocks noGrp="1" noChangeArrowheads="1"/>
          </p:cNvSpPr>
          <p:nvPr>
            <p:ph type="title"/>
          </p:nvPr>
        </p:nvSpPr>
        <p:spPr>
          <a:xfrm>
            <a:off x="457200" y="152400"/>
            <a:ext cx="6934200" cy="1371600"/>
          </a:xfrm>
        </p:spPr>
        <p:txBody>
          <a:bodyPr/>
          <a:lstStyle/>
          <a:p>
            <a:pPr>
              <a:defRPr/>
            </a:pPr>
            <a:r>
              <a:rPr lang="en-US" altLang="fr-FR"/>
              <a:t>Net Structures</a:t>
            </a:r>
          </a:p>
        </p:txBody>
      </p:sp>
      <p:sp>
        <p:nvSpPr>
          <p:cNvPr id="133123" name="Rectangle 3"/>
          <p:cNvSpPr>
            <a:spLocks noGrp="1" noChangeArrowheads="1"/>
          </p:cNvSpPr>
          <p:nvPr>
            <p:ph type="body" idx="1"/>
          </p:nvPr>
        </p:nvSpPr>
        <p:spPr/>
        <p:txBody>
          <a:bodyPr/>
          <a:lstStyle/>
          <a:p>
            <a:r>
              <a:rPr lang="en-US" altLang="fr-FR" smtClean="0"/>
              <a:t>Synchronization</a:t>
            </a:r>
          </a:p>
        </p:txBody>
      </p:sp>
      <p:sp>
        <p:nvSpPr>
          <p:cNvPr id="133124" name="Oval 4"/>
          <p:cNvSpPr>
            <a:spLocks noChangeArrowheads="1"/>
          </p:cNvSpPr>
          <p:nvPr/>
        </p:nvSpPr>
        <p:spPr bwMode="auto">
          <a:xfrm>
            <a:off x="2133600" y="28956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33125" name="Oval 5"/>
          <p:cNvSpPr>
            <a:spLocks noChangeArrowheads="1"/>
          </p:cNvSpPr>
          <p:nvPr/>
        </p:nvSpPr>
        <p:spPr bwMode="auto">
          <a:xfrm>
            <a:off x="2057400" y="38100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33126" name="Oval 6"/>
          <p:cNvSpPr>
            <a:spLocks noChangeArrowheads="1"/>
          </p:cNvSpPr>
          <p:nvPr/>
        </p:nvSpPr>
        <p:spPr bwMode="auto">
          <a:xfrm>
            <a:off x="2133600" y="51054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33127" name="Rectangle 7"/>
          <p:cNvSpPr>
            <a:spLocks noChangeArrowheads="1"/>
          </p:cNvSpPr>
          <p:nvPr/>
        </p:nvSpPr>
        <p:spPr bwMode="auto">
          <a:xfrm>
            <a:off x="3505200" y="3733800"/>
            <a:ext cx="304800" cy="4572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33128" name="Oval 8"/>
          <p:cNvSpPr>
            <a:spLocks noChangeArrowheads="1"/>
          </p:cNvSpPr>
          <p:nvPr/>
        </p:nvSpPr>
        <p:spPr bwMode="auto">
          <a:xfrm>
            <a:off x="5105400" y="39624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grpSp>
        <p:nvGrpSpPr>
          <p:cNvPr id="133129" name="Group 9"/>
          <p:cNvGrpSpPr>
            <a:grpSpLocks/>
          </p:cNvGrpSpPr>
          <p:nvPr/>
        </p:nvGrpSpPr>
        <p:grpSpPr bwMode="auto">
          <a:xfrm>
            <a:off x="2057400" y="2895600"/>
            <a:ext cx="228600" cy="2362200"/>
            <a:chOff x="1296" y="1824"/>
            <a:chExt cx="144" cy="1488"/>
          </a:xfrm>
        </p:grpSpPr>
        <p:sp>
          <p:nvSpPr>
            <p:cNvPr id="36892" name="Oval 10"/>
            <p:cNvSpPr>
              <a:spLocks noChangeArrowheads="1"/>
            </p:cNvSpPr>
            <p:nvPr/>
          </p:nvSpPr>
          <p:spPr bwMode="auto">
            <a:xfrm>
              <a:off x="1344" y="1824"/>
              <a:ext cx="96" cy="96"/>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6893" name="Oval 11"/>
            <p:cNvSpPr>
              <a:spLocks noChangeArrowheads="1"/>
            </p:cNvSpPr>
            <p:nvPr/>
          </p:nvSpPr>
          <p:spPr bwMode="auto">
            <a:xfrm>
              <a:off x="1296" y="2400"/>
              <a:ext cx="96" cy="96"/>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6894" name="Oval 12"/>
            <p:cNvSpPr>
              <a:spLocks noChangeArrowheads="1"/>
            </p:cNvSpPr>
            <p:nvPr/>
          </p:nvSpPr>
          <p:spPr bwMode="auto">
            <a:xfrm>
              <a:off x="1344" y="3216"/>
              <a:ext cx="96" cy="96"/>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grpSp>
      <p:grpSp>
        <p:nvGrpSpPr>
          <p:cNvPr id="133133" name="Group 13"/>
          <p:cNvGrpSpPr>
            <a:grpSpLocks/>
          </p:cNvGrpSpPr>
          <p:nvPr/>
        </p:nvGrpSpPr>
        <p:grpSpPr bwMode="auto">
          <a:xfrm>
            <a:off x="1447800" y="2819400"/>
            <a:ext cx="5410200" cy="2514600"/>
            <a:chOff x="912" y="1776"/>
            <a:chExt cx="3408" cy="1584"/>
          </a:xfrm>
        </p:grpSpPr>
        <p:grpSp>
          <p:nvGrpSpPr>
            <p:cNvPr id="36877" name="Group 14"/>
            <p:cNvGrpSpPr>
              <a:grpSpLocks/>
            </p:cNvGrpSpPr>
            <p:nvPr/>
          </p:nvGrpSpPr>
          <p:grpSpPr bwMode="auto">
            <a:xfrm>
              <a:off x="912" y="1776"/>
              <a:ext cx="3408" cy="1584"/>
              <a:chOff x="912" y="1776"/>
              <a:chExt cx="3408" cy="1584"/>
            </a:xfrm>
          </p:grpSpPr>
          <p:sp>
            <p:nvSpPr>
              <p:cNvPr id="36879" name="Oval 15"/>
              <p:cNvSpPr>
                <a:spLocks noChangeArrowheads="1"/>
              </p:cNvSpPr>
              <p:nvPr/>
            </p:nvSpPr>
            <p:spPr bwMode="auto">
              <a:xfrm>
                <a:off x="1248" y="1776"/>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6880" name="Oval 16"/>
              <p:cNvSpPr>
                <a:spLocks noChangeArrowheads="1"/>
              </p:cNvSpPr>
              <p:nvPr/>
            </p:nvSpPr>
            <p:spPr bwMode="auto">
              <a:xfrm>
                <a:off x="1248" y="2352"/>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6881" name="Oval 17"/>
              <p:cNvSpPr>
                <a:spLocks noChangeArrowheads="1"/>
              </p:cNvSpPr>
              <p:nvPr/>
            </p:nvSpPr>
            <p:spPr bwMode="auto">
              <a:xfrm>
                <a:off x="1248" y="3120"/>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6882" name="Rectangle 18"/>
              <p:cNvSpPr>
                <a:spLocks noChangeArrowheads="1"/>
              </p:cNvSpPr>
              <p:nvPr/>
            </p:nvSpPr>
            <p:spPr bwMode="auto">
              <a:xfrm>
                <a:off x="2208" y="2352"/>
                <a:ext cx="192" cy="288"/>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6883" name="Line 19"/>
              <p:cNvSpPr>
                <a:spLocks noChangeShapeType="1"/>
              </p:cNvSpPr>
              <p:nvPr/>
            </p:nvSpPr>
            <p:spPr bwMode="auto">
              <a:xfrm>
                <a:off x="1488" y="1920"/>
                <a:ext cx="720" cy="48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6884" name="Line 20"/>
              <p:cNvSpPr>
                <a:spLocks noChangeShapeType="1"/>
              </p:cNvSpPr>
              <p:nvPr/>
            </p:nvSpPr>
            <p:spPr bwMode="auto">
              <a:xfrm>
                <a:off x="1488" y="2496"/>
                <a:ext cx="72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6885" name="Line 21"/>
              <p:cNvSpPr>
                <a:spLocks noChangeShapeType="1"/>
              </p:cNvSpPr>
              <p:nvPr/>
            </p:nvSpPr>
            <p:spPr bwMode="auto">
              <a:xfrm flipV="1">
                <a:off x="1488" y="2592"/>
                <a:ext cx="720" cy="62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6886" name="Line 22"/>
              <p:cNvSpPr>
                <a:spLocks noChangeShapeType="1"/>
              </p:cNvSpPr>
              <p:nvPr/>
            </p:nvSpPr>
            <p:spPr bwMode="auto">
              <a:xfrm>
                <a:off x="912" y="1872"/>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6887" name="Line 23"/>
              <p:cNvSpPr>
                <a:spLocks noChangeShapeType="1"/>
              </p:cNvSpPr>
              <p:nvPr/>
            </p:nvSpPr>
            <p:spPr bwMode="auto">
              <a:xfrm>
                <a:off x="960" y="2496"/>
                <a:ext cx="288"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6888" name="Line 24"/>
              <p:cNvSpPr>
                <a:spLocks noChangeShapeType="1"/>
              </p:cNvSpPr>
              <p:nvPr/>
            </p:nvSpPr>
            <p:spPr bwMode="auto">
              <a:xfrm>
                <a:off x="960" y="3216"/>
                <a:ext cx="288"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6889" name="Line 25"/>
              <p:cNvSpPr>
                <a:spLocks noChangeShapeType="1"/>
              </p:cNvSpPr>
              <p:nvPr/>
            </p:nvSpPr>
            <p:spPr bwMode="auto">
              <a:xfrm>
                <a:off x="2400" y="2496"/>
                <a:ext cx="768"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6890" name="Oval 26"/>
              <p:cNvSpPr>
                <a:spLocks noChangeArrowheads="1"/>
              </p:cNvSpPr>
              <p:nvPr/>
            </p:nvSpPr>
            <p:spPr bwMode="auto">
              <a:xfrm>
                <a:off x="3168" y="2400"/>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6891" name="Line 27"/>
              <p:cNvSpPr>
                <a:spLocks noChangeShapeType="1"/>
              </p:cNvSpPr>
              <p:nvPr/>
            </p:nvSpPr>
            <p:spPr bwMode="auto">
              <a:xfrm>
                <a:off x="3408" y="2496"/>
                <a:ext cx="912"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grpSp>
        <p:sp>
          <p:nvSpPr>
            <p:cNvPr id="36878" name="Text Box 28"/>
            <p:cNvSpPr txBox="1">
              <a:spLocks noChangeArrowheads="1"/>
            </p:cNvSpPr>
            <p:nvPr/>
          </p:nvSpPr>
          <p:spPr bwMode="auto">
            <a:xfrm>
              <a:off x="2198" y="2664"/>
              <a:ext cx="25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e1</a:t>
              </a:r>
            </a:p>
          </p:txBody>
        </p:sp>
      </p:grpSp>
      <p:sp>
        <p:nvSpPr>
          <p:cNvPr id="2" name="Slide Number Placeholder 1"/>
          <p:cNvSpPr>
            <a:spLocks noGrp="1"/>
          </p:cNvSpPr>
          <p:nvPr>
            <p:ph type="sldNum" sz="quarter" idx="11"/>
          </p:nvPr>
        </p:nvSpPr>
        <p:spPr/>
        <p:txBody>
          <a:bodyPr/>
          <a:lstStyle/>
          <a:p>
            <a:pPr>
              <a:defRPr/>
            </a:pPr>
            <a:fld id="{ECEBF075-1461-438B-B2F7-AE1438249A5A}" type="slidenum">
              <a:rPr lang="fr-CA" smtClean="0"/>
              <a:pPr>
                <a:defRPr/>
              </a:pPr>
              <a:t>174</a:t>
            </a:fld>
            <a:endParaRPr lang="fr-CA"/>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Tree>
    <p:extLst>
      <p:ext uri="{BB962C8B-B14F-4D97-AF65-F5344CB8AC3E}">
        <p14:creationId xmlns:p14="http://schemas.microsoft.com/office/powerpoint/2010/main" val="356837396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nodeType="clickEffect">
                                  <p:stCondLst>
                                    <p:cond delay="0"/>
                                  </p:stCondLst>
                                  <p:childTnLst>
                                    <p:set>
                                      <p:cBhvr>
                                        <p:cTn id="6" dur="1" fill="hold">
                                          <p:stCondLst>
                                            <p:cond delay="0"/>
                                          </p:stCondLst>
                                        </p:cTn>
                                        <p:tgtEl>
                                          <p:spTgt spid="133133"/>
                                        </p:tgtEl>
                                        <p:attrNameLst>
                                          <p:attrName>style.visibility</p:attrName>
                                        </p:attrNameLst>
                                      </p:cBhvr>
                                      <p:to>
                                        <p:strVal val="visible"/>
                                      </p:to>
                                    </p:set>
                                    <p:animEffect transition="in" filter="box(in)">
                                      <p:cBhvr>
                                        <p:cTn id="7" dur="500"/>
                                        <p:tgtEl>
                                          <p:spTgt spid="13313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133123">
                                            <p:txEl>
                                              <p:pRg st="0" end="0"/>
                                            </p:txEl>
                                          </p:spTgt>
                                        </p:tgtEl>
                                        <p:attrNameLst>
                                          <p:attrName>style.visibility</p:attrName>
                                        </p:attrNameLst>
                                      </p:cBhvr>
                                      <p:to>
                                        <p:strVal val="visible"/>
                                      </p:to>
                                    </p:set>
                                    <p:anim calcmode="lin" valueType="num">
                                      <p:cBhvr additive="base">
                                        <p:cTn id="12" dur="500" fill="hold"/>
                                        <p:tgtEl>
                                          <p:spTgt spid="133123">
                                            <p:txEl>
                                              <p:pRg st="0" end="0"/>
                                            </p:txEl>
                                          </p:spTgt>
                                        </p:tgtEl>
                                        <p:attrNameLst>
                                          <p:attrName>ppt_x</p:attrName>
                                        </p:attrNameLst>
                                      </p:cBhvr>
                                      <p:tavLst>
                                        <p:tav tm="0">
                                          <p:val>
                                            <p:strVal val="0-#ppt_w/2"/>
                                          </p:val>
                                        </p:tav>
                                        <p:tav tm="100000">
                                          <p:val>
                                            <p:strVal val="#ppt_x"/>
                                          </p:val>
                                        </p:tav>
                                      </p:tavLst>
                                    </p:anim>
                                    <p:anim calcmode="lin" valueType="num">
                                      <p:cBhvr additive="base">
                                        <p:cTn id="13" dur="500" fill="hold"/>
                                        <p:tgtEl>
                                          <p:spTgt spid="13312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133124"/>
                                        </p:tgtEl>
                                        <p:attrNameLst>
                                          <p:attrName>style.visibility</p:attrName>
                                        </p:attrNameLst>
                                      </p:cBhvr>
                                      <p:to>
                                        <p:strVal val="visible"/>
                                      </p:to>
                                    </p:set>
                                    <p:anim calcmode="lin" valueType="num">
                                      <p:cBhvr additive="base">
                                        <p:cTn id="18" dur="500" fill="hold"/>
                                        <p:tgtEl>
                                          <p:spTgt spid="133124"/>
                                        </p:tgtEl>
                                        <p:attrNameLst>
                                          <p:attrName>ppt_x</p:attrName>
                                        </p:attrNameLst>
                                      </p:cBhvr>
                                      <p:tavLst>
                                        <p:tav tm="0">
                                          <p:val>
                                            <p:strVal val="0-#ppt_w/2"/>
                                          </p:val>
                                        </p:tav>
                                        <p:tav tm="100000">
                                          <p:val>
                                            <p:strVal val="#ppt_x"/>
                                          </p:val>
                                        </p:tav>
                                      </p:tavLst>
                                    </p:anim>
                                    <p:anim calcmode="lin" valueType="num">
                                      <p:cBhvr additive="base">
                                        <p:cTn id="19" dur="500" fill="hold"/>
                                        <p:tgtEl>
                                          <p:spTgt spid="133124"/>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133126"/>
                                        </p:tgtEl>
                                        <p:attrNameLst>
                                          <p:attrName>style.visibility</p:attrName>
                                        </p:attrNameLst>
                                      </p:cBhvr>
                                      <p:to>
                                        <p:strVal val="visible"/>
                                      </p:to>
                                    </p:set>
                                    <p:anim calcmode="lin" valueType="num">
                                      <p:cBhvr additive="base">
                                        <p:cTn id="24" dur="500" fill="hold"/>
                                        <p:tgtEl>
                                          <p:spTgt spid="133126"/>
                                        </p:tgtEl>
                                        <p:attrNameLst>
                                          <p:attrName>ppt_x</p:attrName>
                                        </p:attrNameLst>
                                      </p:cBhvr>
                                      <p:tavLst>
                                        <p:tav tm="0">
                                          <p:val>
                                            <p:strVal val="0-#ppt_w/2"/>
                                          </p:val>
                                        </p:tav>
                                        <p:tav tm="100000">
                                          <p:val>
                                            <p:strVal val="#ppt_x"/>
                                          </p:val>
                                        </p:tav>
                                      </p:tavLst>
                                    </p:anim>
                                    <p:anim calcmode="lin" valueType="num">
                                      <p:cBhvr additive="base">
                                        <p:cTn id="25" dur="500" fill="hold"/>
                                        <p:tgtEl>
                                          <p:spTgt spid="133126"/>
                                        </p:tgtEl>
                                        <p:attrNameLst>
                                          <p:attrName>ppt_y</p:attrName>
                                        </p:attrNameLst>
                                      </p:cBhvr>
                                      <p:tavLst>
                                        <p:tav tm="0">
                                          <p:val>
                                            <p:strVal val="#ppt_y"/>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133125"/>
                                        </p:tgtEl>
                                        <p:attrNameLst>
                                          <p:attrName>style.visibility</p:attrName>
                                        </p:attrNameLst>
                                      </p:cBhvr>
                                      <p:to>
                                        <p:strVal val="visible"/>
                                      </p:to>
                                    </p:set>
                                    <p:anim calcmode="lin" valueType="num">
                                      <p:cBhvr additive="base">
                                        <p:cTn id="30" dur="500" fill="hold"/>
                                        <p:tgtEl>
                                          <p:spTgt spid="133125"/>
                                        </p:tgtEl>
                                        <p:attrNameLst>
                                          <p:attrName>ppt_x</p:attrName>
                                        </p:attrNameLst>
                                      </p:cBhvr>
                                      <p:tavLst>
                                        <p:tav tm="0">
                                          <p:val>
                                            <p:strVal val="0-#ppt_w/2"/>
                                          </p:val>
                                        </p:tav>
                                        <p:tav tm="100000">
                                          <p:val>
                                            <p:strVal val="#ppt_x"/>
                                          </p:val>
                                        </p:tav>
                                      </p:tavLst>
                                    </p:anim>
                                    <p:anim calcmode="lin" valueType="num">
                                      <p:cBhvr additive="base">
                                        <p:cTn id="31" dur="500" fill="hold"/>
                                        <p:tgtEl>
                                          <p:spTgt spid="133125"/>
                                        </p:tgtEl>
                                        <p:attrNameLst>
                                          <p:attrName>ppt_y</p:attrName>
                                        </p:attrNameLst>
                                      </p:cBhvr>
                                      <p:tavLst>
                                        <p:tav tm="0">
                                          <p:val>
                                            <p:strVal val="#ppt_y"/>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1" presetClass="entr" presetSubtype="0" fill="hold" nodeType="clickEffect">
                                  <p:stCondLst>
                                    <p:cond delay="0"/>
                                  </p:stCondLst>
                                  <p:childTnLst>
                                    <p:set>
                                      <p:cBhvr>
                                        <p:cTn id="35" dur="1" fill="hold">
                                          <p:stCondLst>
                                            <p:cond delay="499"/>
                                          </p:stCondLst>
                                        </p:cTn>
                                        <p:tgtEl>
                                          <p:spTgt spid="133129"/>
                                        </p:tgtEl>
                                        <p:attrNameLst>
                                          <p:attrName>style.visibility</p:attrName>
                                        </p:attrNameLst>
                                      </p:cBhvr>
                                      <p:to>
                                        <p:strVal val="visible"/>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11" presetClass="entr" presetSubtype="0" fill="hold" grpId="0" nodeType="clickEffect">
                                  <p:stCondLst>
                                    <p:cond delay="0"/>
                                  </p:stCondLst>
                                  <p:childTnLst>
                                    <p:set>
                                      <p:cBhvr>
                                        <p:cTn id="39" dur="1000">
                                          <p:stCondLst>
                                            <p:cond delay="0"/>
                                          </p:stCondLst>
                                        </p:cTn>
                                        <p:tgtEl>
                                          <p:spTgt spid="133127"/>
                                        </p:tgtEl>
                                        <p:attrNameLst>
                                          <p:attrName>style.visibility</p:attrName>
                                        </p:attrNameLst>
                                      </p:cBhvr>
                                      <p:to>
                                        <p:strVal val="visible"/>
                                      </p:to>
                                    </p:set>
                                  </p:childTnLst>
                                  <p:subTnLst>
                                    <p:set>
                                      <p:cBhvr override="childStyle">
                                        <p:cTn dur="1" fill="hold" display="0" masterRel="nextClick" afterEffect="1"/>
                                        <p:tgtEl>
                                          <p:spTgt spid="133127"/>
                                        </p:tgtEl>
                                        <p:attrNameLst>
                                          <p:attrName>style.visibility</p:attrName>
                                        </p:attrNameLst>
                                      </p:cBhvr>
                                      <p:to>
                                        <p:strVal val="hidden"/>
                                      </p:to>
                                    </p:set>
                                  </p:subTnLst>
                                </p:cTn>
                              </p:par>
                            </p:childTnLst>
                          </p:cTn>
                        </p:par>
                      </p:childTnLst>
                    </p:cTn>
                  </p:par>
                  <p:par>
                    <p:cTn id="40" fill="hold" nodeType="clickPar">
                      <p:stCondLst>
                        <p:cond delay="indefinite"/>
                      </p:stCondLst>
                      <p:childTnLst>
                        <p:par>
                          <p:cTn id="41" fill="hold" nodeType="withGroup">
                            <p:stCondLst>
                              <p:cond delay="0"/>
                            </p:stCondLst>
                            <p:childTnLst>
                              <p:par>
                                <p:cTn id="42" presetID="1" presetClass="entr" presetSubtype="0" fill="hold" grpId="0" nodeType="clickEffect">
                                  <p:stCondLst>
                                    <p:cond delay="0"/>
                                  </p:stCondLst>
                                  <p:childTnLst>
                                    <p:set>
                                      <p:cBhvr>
                                        <p:cTn id="43" dur="1" fill="hold">
                                          <p:stCondLst>
                                            <p:cond delay="499"/>
                                          </p:stCondLst>
                                        </p:cTn>
                                        <p:tgtEl>
                                          <p:spTgt spid="1331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23" grpId="0" build="p" autoUpdateAnimBg="0"/>
      <p:bldP spid="133124" grpId="0" animBg="1"/>
      <p:bldP spid="133125" grpId="0" animBg="1"/>
      <p:bldP spid="133126" grpId="0" animBg="1"/>
      <p:bldP spid="133127" grpId="0" animBg="1"/>
      <p:bldP spid="133128" grpId="0" animBg="1"/>
    </p:bldLst>
  </p:timing>
</p:sld>
</file>

<file path=ppt/slides/slide17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4146" name="Rectangle 2"/>
          <p:cNvSpPr>
            <a:spLocks noGrp="1" noChangeArrowheads="1"/>
          </p:cNvSpPr>
          <p:nvPr>
            <p:ph type="title"/>
          </p:nvPr>
        </p:nvSpPr>
        <p:spPr>
          <a:xfrm>
            <a:off x="457200" y="152400"/>
            <a:ext cx="6934200" cy="1371600"/>
          </a:xfrm>
        </p:spPr>
        <p:txBody>
          <a:bodyPr/>
          <a:lstStyle/>
          <a:p>
            <a:pPr>
              <a:defRPr/>
            </a:pPr>
            <a:r>
              <a:rPr lang="en-US" altLang="fr-FR"/>
              <a:t>Net Structures</a:t>
            </a:r>
          </a:p>
        </p:txBody>
      </p:sp>
      <p:sp>
        <p:nvSpPr>
          <p:cNvPr id="134147" name="Rectangle 3"/>
          <p:cNvSpPr>
            <a:spLocks noGrp="1" noChangeArrowheads="1"/>
          </p:cNvSpPr>
          <p:nvPr>
            <p:ph type="body" idx="1"/>
          </p:nvPr>
        </p:nvSpPr>
        <p:spPr/>
        <p:txBody>
          <a:bodyPr/>
          <a:lstStyle/>
          <a:p>
            <a:r>
              <a:rPr lang="en-US" altLang="fr-FR" smtClean="0"/>
              <a:t>Synchronization and Concurrency</a:t>
            </a:r>
          </a:p>
        </p:txBody>
      </p:sp>
      <p:sp>
        <p:nvSpPr>
          <p:cNvPr id="134148" name="Oval 4"/>
          <p:cNvSpPr>
            <a:spLocks noChangeArrowheads="1"/>
          </p:cNvSpPr>
          <p:nvPr/>
        </p:nvSpPr>
        <p:spPr bwMode="auto">
          <a:xfrm>
            <a:off x="2286000" y="30480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34149" name="Oval 5"/>
          <p:cNvSpPr>
            <a:spLocks noChangeArrowheads="1"/>
          </p:cNvSpPr>
          <p:nvPr/>
        </p:nvSpPr>
        <p:spPr bwMode="auto">
          <a:xfrm>
            <a:off x="2209800" y="39624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34150" name="Oval 6"/>
          <p:cNvSpPr>
            <a:spLocks noChangeArrowheads="1"/>
          </p:cNvSpPr>
          <p:nvPr/>
        </p:nvSpPr>
        <p:spPr bwMode="auto">
          <a:xfrm>
            <a:off x="2286000" y="52578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34151" name="Rectangle 7"/>
          <p:cNvSpPr>
            <a:spLocks noChangeArrowheads="1"/>
          </p:cNvSpPr>
          <p:nvPr/>
        </p:nvSpPr>
        <p:spPr bwMode="auto">
          <a:xfrm>
            <a:off x="3657600" y="3886200"/>
            <a:ext cx="304800" cy="4572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grpSp>
        <p:nvGrpSpPr>
          <p:cNvPr id="134152" name="Group 8"/>
          <p:cNvGrpSpPr>
            <a:grpSpLocks/>
          </p:cNvGrpSpPr>
          <p:nvPr/>
        </p:nvGrpSpPr>
        <p:grpSpPr bwMode="auto">
          <a:xfrm>
            <a:off x="2209800" y="3048000"/>
            <a:ext cx="228600" cy="2362200"/>
            <a:chOff x="1296" y="1824"/>
            <a:chExt cx="144" cy="1488"/>
          </a:xfrm>
        </p:grpSpPr>
        <p:sp>
          <p:nvSpPr>
            <p:cNvPr id="37930" name="Oval 9"/>
            <p:cNvSpPr>
              <a:spLocks noChangeArrowheads="1"/>
            </p:cNvSpPr>
            <p:nvPr/>
          </p:nvSpPr>
          <p:spPr bwMode="auto">
            <a:xfrm>
              <a:off x="1344" y="1824"/>
              <a:ext cx="96" cy="96"/>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7931" name="Oval 10"/>
            <p:cNvSpPr>
              <a:spLocks noChangeArrowheads="1"/>
            </p:cNvSpPr>
            <p:nvPr/>
          </p:nvSpPr>
          <p:spPr bwMode="auto">
            <a:xfrm>
              <a:off x="1296" y="2400"/>
              <a:ext cx="96" cy="96"/>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7932" name="Oval 11"/>
            <p:cNvSpPr>
              <a:spLocks noChangeArrowheads="1"/>
            </p:cNvSpPr>
            <p:nvPr/>
          </p:nvSpPr>
          <p:spPr bwMode="auto">
            <a:xfrm>
              <a:off x="1344" y="3216"/>
              <a:ext cx="96" cy="96"/>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grpSp>
      <p:grpSp>
        <p:nvGrpSpPr>
          <p:cNvPr id="134156" name="Group 12"/>
          <p:cNvGrpSpPr>
            <a:grpSpLocks/>
          </p:cNvGrpSpPr>
          <p:nvPr/>
        </p:nvGrpSpPr>
        <p:grpSpPr bwMode="auto">
          <a:xfrm>
            <a:off x="1600200" y="2819400"/>
            <a:ext cx="5410200" cy="3429000"/>
            <a:chOff x="1008" y="1776"/>
            <a:chExt cx="3408" cy="2160"/>
          </a:xfrm>
        </p:grpSpPr>
        <p:sp>
          <p:nvSpPr>
            <p:cNvPr id="37905" name="Line 13"/>
            <p:cNvSpPr>
              <a:spLocks noChangeShapeType="1"/>
            </p:cNvSpPr>
            <p:nvPr/>
          </p:nvSpPr>
          <p:spPr bwMode="auto">
            <a:xfrm>
              <a:off x="3504" y="1920"/>
              <a:ext cx="864"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grpSp>
          <p:nvGrpSpPr>
            <p:cNvPr id="37906" name="Group 14"/>
            <p:cNvGrpSpPr>
              <a:grpSpLocks/>
            </p:cNvGrpSpPr>
            <p:nvPr/>
          </p:nvGrpSpPr>
          <p:grpSpPr bwMode="auto">
            <a:xfrm>
              <a:off x="1008" y="1776"/>
              <a:ext cx="3408" cy="2160"/>
              <a:chOff x="1008" y="1776"/>
              <a:chExt cx="3408" cy="2160"/>
            </a:xfrm>
          </p:grpSpPr>
          <p:grpSp>
            <p:nvGrpSpPr>
              <p:cNvPr id="37907" name="Group 15"/>
              <p:cNvGrpSpPr>
                <a:grpSpLocks/>
              </p:cNvGrpSpPr>
              <p:nvPr/>
            </p:nvGrpSpPr>
            <p:grpSpPr bwMode="auto">
              <a:xfrm>
                <a:off x="1008" y="1872"/>
                <a:ext cx="3408" cy="1584"/>
                <a:chOff x="912" y="1776"/>
                <a:chExt cx="3408" cy="1584"/>
              </a:xfrm>
            </p:grpSpPr>
            <p:sp>
              <p:nvSpPr>
                <p:cNvPr id="37917" name="Oval 16"/>
                <p:cNvSpPr>
                  <a:spLocks noChangeArrowheads="1"/>
                </p:cNvSpPr>
                <p:nvPr/>
              </p:nvSpPr>
              <p:spPr bwMode="auto">
                <a:xfrm>
                  <a:off x="1248" y="1776"/>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7918" name="Oval 17"/>
                <p:cNvSpPr>
                  <a:spLocks noChangeArrowheads="1"/>
                </p:cNvSpPr>
                <p:nvPr/>
              </p:nvSpPr>
              <p:spPr bwMode="auto">
                <a:xfrm>
                  <a:off x="1248" y="2352"/>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7919" name="Oval 18"/>
                <p:cNvSpPr>
                  <a:spLocks noChangeArrowheads="1"/>
                </p:cNvSpPr>
                <p:nvPr/>
              </p:nvSpPr>
              <p:spPr bwMode="auto">
                <a:xfrm>
                  <a:off x="1248" y="3120"/>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7920" name="Rectangle 19"/>
                <p:cNvSpPr>
                  <a:spLocks noChangeArrowheads="1"/>
                </p:cNvSpPr>
                <p:nvPr/>
              </p:nvSpPr>
              <p:spPr bwMode="auto">
                <a:xfrm>
                  <a:off x="2208" y="2352"/>
                  <a:ext cx="192" cy="288"/>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7921" name="Line 20"/>
                <p:cNvSpPr>
                  <a:spLocks noChangeShapeType="1"/>
                </p:cNvSpPr>
                <p:nvPr/>
              </p:nvSpPr>
              <p:spPr bwMode="auto">
                <a:xfrm>
                  <a:off x="1488" y="1920"/>
                  <a:ext cx="720" cy="48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7922" name="Line 21"/>
                <p:cNvSpPr>
                  <a:spLocks noChangeShapeType="1"/>
                </p:cNvSpPr>
                <p:nvPr/>
              </p:nvSpPr>
              <p:spPr bwMode="auto">
                <a:xfrm>
                  <a:off x="1488" y="2496"/>
                  <a:ext cx="72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7923" name="Line 22"/>
                <p:cNvSpPr>
                  <a:spLocks noChangeShapeType="1"/>
                </p:cNvSpPr>
                <p:nvPr/>
              </p:nvSpPr>
              <p:spPr bwMode="auto">
                <a:xfrm flipV="1">
                  <a:off x="1488" y="2592"/>
                  <a:ext cx="720" cy="62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7924" name="Line 23"/>
                <p:cNvSpPr>
                  <a:spLocks noChangeShapeType="1"/>
                </p:cNvSpPr>
                <p:nvPr/>
              </p:nvSpPr>
              <p:spPr bwMode="auto">
                <a:xfrm>
                  <a:off x="912" y="1872"/>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7925" name="Line 24"/>
                <p:cNvSpPr>
                  <a:spLocks noChangeShapeType="1"/>
                </p:cNvSpPr>
                <p:nvPr/>
              </p:nvSpPr>
              <p:spPr bwMode="auto">
                <a:xfrm>
                  <a:off x="960" y="2496"/>
                  <a:ext cx="288"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7926" name="Line 25"/>
                <p:cNvSpPr>
                  <a:spLocks noChangeShapeType="1"/>
                </p:cNvSpPr>
                <p:nvPr/>
              </p:nvSpPr>
              <p:spPr bwMode="auto">
                <a:xfrm>
                  <a:off x="960" y="3216"/>
                  <a:ext cx="288"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7927" name="Line 26"/>
                <p:cNvSpPr>
                  <a:spLocks noChangeShapeType="1"/>
                </p:cNvSpPr>
                <p:nvPr/>
              </p:nvSpPr>
              <p:spPr bwMode="auto">
                <a:xfrm>
                  <a:off x="2400" y="2496"/>
                  <a:ext cx="768"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7928" name="Oval 27"/>
                <p:cNvSpPr>
                  <a:spLocks noChangeArrowheads="1"/>
                </p:cNvSpPr>
                <p:nvPr/>
              </p:nvSpPr>
              <p:spPr bwMode="auto">
                <a:xfrm>
                  <a:off x="3168" y="2400"/>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7929" name="Line 28"/>
                <p:cNvSpPr>
                  <a:spLocks noChangeShapeType="1"/>
                </p:cNvSpPr>
                <p:nvPr/>
              </p:nvSpPr>
              <p:spPr bwMode="auto">
                <a:xfrm>
                  <a:off x="3408" y="2496"/>
                  <a:ext cx="912"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grpSp>
          <p:sp>
            <p:nvSpPr>
              <p:cNvPr id="37908" name="Text Box 29"/>
              <p:cNvSpPr txBox="1">
                <a:spLocks noChangeArrowheads="1"/>
              </p:cNvSpPr>
              <p:nvPr/>
            </p:nvSpPr>
            <p:spPr bwMode="auto">
              <a:xfrm>
                <a:off x="2294" y="2760"/>
                <a:ext cx="25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e1</a:t>
                </a:r>
              </a:p>
            </p:txBody>
          </p:sp>
          <p:sp>
            <p:nvSpPr>
              <p:cNvPr id="37909" name="Line 30"/>
              <p:cNvSpPr>
                <a:spLocks noChangeShapeType="1"/>
              </p:cNvSpPr>
              <p:nvPr/>
            </p:nvSpPr>
            <p:spPr bwMode="auto">
              <a:xfrm flipV="1">
                <a:off x="2496" y="1920"/>
                <a:ext cx="768" cy="57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7910" name="Line 31"/>
              <p:cNvSpPr>
                <a:spLocks noChangeShapeType="1"/>
              </p:cNvSpPr>
              <p:nvPr/>
            </p:nvSpPr>
            <p:spPr bwMode="auto">
              <a:xfrm>
                <a:off x="2496" y="2688"/>
                <a:ext cx="864" cy="100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7911" name="Line 32"/>
              <p:cNvSpPr>
                <a:spLocks noChangeShapeType="1"/>
              </p:cNvSpPr>
              <p:nvPr/>
            </p:nvSpPr>
            <p:spPr bwMode="auto">
              <a:xfrm>
                <a:off x="2496" y="2640"/>
                <a:ext cx="816" cy="52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7912" name="Oval 33"/>
              <p:cNvSpPr>
                <a:spLocks noChangeArrowheads="1"/>
              </p:cNvSpPr>
              <p:nvPr/>
            </p:nvSpPr>
            <p:spPr bwMode="auto">
              <a:xfrm>
                <a:off x="3312" y="3072"/>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7913" name="Oval 34"/>
              <p:cNvSpPr>
                <a:spLocks noChangeArrowheads="1"/>
              </p:cNvSpPr>
              <p:nvPr/>
            </p:nvSpPr>
            <p:spPr bwMode="auto">
              <a:xfrm>
                <a:off x="3312" y="3696"/>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7914" name="Oval 35"/>
              <p:cNvSpPr>
                <a:spLocks noChangeArrowheads="1"/>
              </p:cNvSpPr>
              <p:nvPr/>
            </p:nvSpPr>
            <p:spPr bwMode="auto">
              <a:xfrm>
                <a:off x="3264" y="1776"/>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7915" name="Line 36"/>
              <p:cNvSpPr>
                <a:spLocks noChangeShapeType="1"/>
              </p:cNvSpPr>
              <p:nvPr/>
            </p:nvSpPr>
            <p:spPr bwMode="auto">
              <a:xfrm>
                <a:off x="3552" y="3168"/>
                <a:ext cx="864"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37916" name="Line 37"/>
              <p:cNvSpPr>
                <a:spLocks noChangeShapeType="1"/>
              </p:cNvSpPr>
              <p:nvPr/>
            </p:nvSpPr>
            <p:spPr bwMode="auto">
              <a:xfrm>
                <a:off x="3552" y="3792"/>
                <a:ext cx="864"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grpSp>
      </p:grpSp>
      <p:grpSp>
        <p:nvGrpSpPr>
          <p:cNvPr id="134182" name="Group 38"/>
          <p:cNvGrpSpPr>
            <a:grpSpLocks/>
          </p:cNvGrpSpPr>
          <p:nvPr/>
        </p:nvGrpSpPr>
        <p:grpSpPr bwMode="auto">
          <a:xfrm>
            <a:off x="5257800" y="2971800"/>
            <a:ext cx="304800" cy="3200400"/>
            <a:chOff x="3312" y="1872"/>
            <a:chExt cx="192" cy="2016"/>
          </a:xfrm>
        </p:grpSpPr>
        <p:sp>
          <p:nvSpPr>
            <p:cNvPr id="37901" name="Oval 39"/>
            <p:cNvSpPr>
              <a:spLocks noChangeArrowheads="1"/>
            </p:cNvSpPr>
            <p:nvPr/>
          </p:nvSpPr>
          <p:spPr bwMode="auto">
            <a:xfrm>
              <a:off x="3312" y="2592"/>
              <a:ext cx="96" cy="9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7902" name="Oval 40"/>
            <p:cNvSpPr>
              <a:spLocks noChangeArrowheads="1"/>
            </p:cNvSpPr>
            <p:nvPr/>
          </p:nvSpPr>
          <p:spPr bwMode="auto">
            <a:xfrm>
              <a:off x="3360" y="1872"/>
              <a:ext cx="96" cy="9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7903" name="Oval 41"/>
            <p:cNvSpPr>
              <a:spLocks noChangeArrowheads="1"/>
            </p:cNvSpPr>
            <p:nvPr/>
          </p:nvSpPr>
          <p:spPr bwMode="auto">
            <a:xfrm>
              <a:off x="3408" y="3120"/>
              <a:ext cx="96" cy="9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7904" name="Oval 42"/>
            <p:cNvSpPr>
              <a:spLocks noChangeArrowheads="1"/>
            </p:cNvSpPr>
            <p:nvPr/>
          </p:nvSpPr>
          <p:spPr bwMode="auto">
            <a:xfrm>
              <a:off x="3360" y="3792"/>
              <a:ext cx="96" cy="9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grpSp>
      <p:sp>
        <p:nvSpPr>
          <p:cNvPr id="2" name="Slide Number Placeholder 1"/>
          <p:cNvSpPr>
            <a:spLocks noGrp="1"/>
          </p:cNvSpPr>
          <p:nvPr>
            <p:ph type="sldNum" sz="quarter" idx="11"/>
          </p:nvPr>
        </p:nvSpPr>
        <p:spPr/>
        <p:txBody>
          <a:bodyPr/>
          <a:lstStyle/>
          <a:p>
            <a:pPr>
              <a:defRPr/>
            </a:pPr>
            <a:fld id="{1AC50F81-6FE4-4047-9CC3-16374BE54C5E}" type="slidenum">
              <a:rPr lang="fr-CA" smtClean="0"/>
              <a:pPr>
                <a:defRPr/>
              </a:pPr>
              <a:t>175</a:t>
            </a:fld>
            <a:endParaRPr lang="fr-CA"/>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Tree>
    <p:extLst>
      <p:ext uri="{BB962C8B-B14F-4D97-AF65-F5344CB8AC3E}">
        <p14:creationId xmlns:p14="http://schemas.microsoft.com/office/powerpoint/2010/main" val="15467106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34147">
                                            <p:txEl>
                                              <p:pRg st="0" end="0"/>
                                            </p:txEl>
                                          </p:spTgt>
                                        </p:tgtEl>
                                        <p:attrNameLst>
                                          <p:attrName>style.visibility</p:attrName>
                                        </p:attrNameLst>
                                      </p:cBhvr>
                                      <p:to>
                                        <p:strVal val="visible"/>
                                      </p:to>
                                    </p:set>
                                    <p:anim calcmode="lin" valueType="num">
                                      <p:cBhvr additive="base">
                                        <p:cTn id="7" dur="500" fill="hold"/>
                                        <p:tgtEl>
                                          <p:spTgt spid="13414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3414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4" presetClass="entr" presetSubtype="16" fill="hold" nodeType="clickEffect">
                                  <p:stCondLst>
                                    <p:cond delay="0"/>
                                  </p:stCondLst>
                                  <p:childTnLst>
                                    <p:set>
                                      <p:cBhvr>
                                        <p:cTn id="12" dur="1" fill="hold">
                                          <p:stCondLst>
                                            <p:cond delay="0"/>
                                          </p:stCondLst>
                                        </p:cTn>
                                        <p:tgtEl>
                                          <p:spTgt spid="134156"/>
                                        </p:tgtEl>
                                        <p:attrNameLst>
                                          <p:attrName>style.visibility</p:attrName>
                                        </p:attrNameLst>
                                      </p:cBhvr>
                                      <p:to>
                                        <p:strVal val="visible"/>
                                      </p:to>
                                    </p:set>
                                    <p:animEffect transition="in" filter="box(in)">
                                      <p:cBhvr>
                                        <p:cTn id="13" dur="500"/>
                                        <p:tgtEl>
                                          <p:spTgt spid="134156"/>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134148"/>
                                        </p:tgtEl>
                                        <p:attrNameLst>
                                          <p:attrName>style.visibility</p:attrName>
                                        </p:attrNameLst>
                                      </p:cBhvr>
                                      <p:to>
                                        <p:strVal val="visible"/>
                                      </p:to>
                                    </p:set>
                                    <p:anim calcmode="lin" valueType="num">
                                      <p:cBhvr additive="base">
                                        <p:cTn id="18" dur="500" fill="hold"/>
                                        <p:tgtEl>
                                          <p:spTgt spid="134148"/>
                                        </p:tgtEl>
                                        <p:attrNameLst>
                                          <p:attrName>ppt_x</p:attrName>
                                        </p:attrNameLst>
                                      </p:cBhvr>
                                      <p:tavLst>
                                        <p:tav tm="0">
                                          <p:val>
                                            <p:strVal val="0-#ppt_w/2"/>
                                          </p:val>
                                        </p:tav>
                                        <p:tav tm="100000">
                                          <p:val>
                                            <p:strVal val="#ppt_x"/>
                                          </p:val>
                                        </p:tav>
                                      </p:tavLst>
                                    </p:anim>
                                    <p:anim calcmode="lin" valueType="num">
                                      <p:cBhvr additive="base">
                                        <p:cTn id="19" dur="500" fill="hold"/>
                                        <p:tgtEl>
                                          <p:spTgt spid="134148"/>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134150"/>
                                        </p:tgtEl>
                                        <p:attrNameLst>
                                          <p:attrName>style.visibility</p:attrName>
                                        </p:attrNameLst>
                                      </p:cBhvr>
                                      <p:to>
                                        <p:strVal val="visible"/>
                                      </p:to>
                                    </p:set>
                                    <p:anim calcmode="lin" valueType="num">
                                      <p:cBhvr additive="base">
                                        <p:cTn id="24" dur="500" fill="hold"/>
                                        <p:tgtEl>
                                          <p:spTgt spid="134150"/>
                                        </p:tgtEl>
                                        <p:attrNameLst>
                                          <p:attrName>ppt_x</p:attrName>
                                        </p:attrNameLst>
                                      </p:cBhvr>
                                      <p:tavLst>
                                        <p:tav tm="0">
                                          <p:val>
                                            <p:strVal val="0-#ppt_w/2"/>
                                          </p:val>
                                        </p:tav>
                                        <p:tav tm="100000">
                                          <p:val>
                                            <p:strVal val="#ppt_x"/>
                                          </p:val>
                                        </p:tav>
                                      </p:tavLst>
                                    </p:anim>
                                    <p:anim calcmode="lin" valueType="num">
                                      <p:cBhvr additive="base">
                                        <p:cTn id="25" dur="500" fill="hold"/>
                                        <p:tgtEl>
                                          <p:spTgt spid="134150"/>
                                        </p:tgtEl>
                                        <p:attrNameLst>
                                          <p:attrName>ppt_y</p:attrName>
                                        </p:attrNameLst>
                                      </p:cBhvr>
                                      <p:tavLst>
                                        <p:tav tm="0">
                                          <p:val>
                                            <p:strVal val="#ppt_y"/>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134149"/>
                                        </p:tgtEl>
                                        <p:attrNameLst>
                                          <p:attrName>style.visibility</p:attrName>
                                        </p:attrNameLst>
                                      </p:cBhvr>
                                      <p:to>
                                        <p:strVal val="visible"/>
                                      </p:to>
                                    </p:set>
                                    <p:anim calcmode="lin" valueType="num">
                                      <p:cBhvr additive="base">
                                        <p:cTn id="30" dur="500" fill="hold"/>
                                        <p:tgtEl>
                                          <p:spTgt spid="134149"/>
                                        </p:tgtEl>
                                        <p:attrNameLst>
                                          <p:attrName>ppt_x</p:attrName>
                                        </p:attrNameLst>
                                      </p:cBhvr>
                                      <p:tavLst>
                                        <p:tav tm="0">
                                          <p:val>
                                            <p:strVal val="0-#ppt_w/2"/>
                                          </p:val>
                                        </p:tav>
                                        <p:tav tm="100000">
                                          <p:val>
                                            <p:strVal val="#ppt_x"/>
                                          </p:val>
                                        </p:tav>
                                      </p:tavLst>
                                    </p:anim>
                                    <p:anim calcmode="lin" valueType="num">
                                      <p:cBhvr additive="base">
                                        <p:cTn id="31" dur="500" fill="hold"/>
                                        <p:tgtEl>
                                          <p:spTgt spid="134149"/>
                                        </p:tgtEl>
                                        <p:attrNameLst>
                                          <p:attrName>ppt_y</p:attrName>
                                        </p:attrNameLst>
                                      </p:cBhvr>
                                      <p:tavLst>
                                        <p:tav tm="0">
                                          <p:val>
                                            <p:strVal val="#ppt_y"/>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1" presetClass="entr" presetSubtype="0" fill="hold" nodeType="clickEffect">
                                  <p:stCondLst>
                                    <p:cond delay="0"/>
                                  </p:stCondLst>
                                  <p:childTnLst>
                                    <p:set>
                                      <p:cBhvr>
                                        <p:cTn id="35" dur="1" fill="hold">
                                          <p:stCondLst>
                                            <p:cond delay="499"/>
                                          </p:stCondLst>
                                        </p:cTn>
                                        <p:tgtEl>
                                          <p:spTgt spid="134152"/>
                                        </p:tgtEl>
                                        <p:attrNameLst>
                                          <p:attrName>style.visibility</p:attrName>
                                        </p:attrNameLst>
                                      </p:cBhvr>
                                      <p:to>
                                        <p:strVal val="visible"/>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11" presetClass="entr" presetSubtype="0" fill="hold" grpId="0" nodeType="clickEffect">
                                  <p:stCondLst>
                                    <p:cond delay="0"/>
                                  </p:stCondLst>
                                  <p:childTnLst>
                                    <p:set>
                                      <p:cBhvr>
                                        <p:cTn id="39" dur="1000">
                                          <p:stCondLst>
                                            <p:cond delay="0"/>
                                          </p:stCondLst>
                                        </p:cTn>
                                        <p:tgtEl>
                                          <p:spTgt spid="134151"/>
                                        </p:tgtEl>
                                        <p:attrNameLst>
                                          <p:attrName>style.visibility</p:attrName>
                                        </p:attrNameLst>
                                      </p:cBhvr>
                                      <p:to>
                                        <p:strVal val="visible"/>
                                      </p:to>
                                    </p:set>
                                  </p:childTnLst>
                                  <p:subTnLst>
                                    <p:set>
                                      <p:cBhvr override="childStyle">
                                        <p:cTn dur="1" fill="hold" display="0" masterRel="nextClick" afterEffect="1"/>
                                        <p:tgtEl>
                                          <p:spTgt spid="134151"/>
                                        </p:tgtEl>
                                        <p:attrNameLst>
                                          <p:attrName>style.visibility</p:attrName>
                                        </p:attrNameLst>
                                      </p:cBhvr>
                                      <p:to>
                                        <p:strVal val="hidden"/>
                                      </p:to>
                                    </p:set>
                                  </p:subTnLst>
                                </p:cTn>
                              </p:par>
                            </p:childTnLst>
                          </p:cTn>
                        </p:par>
                      </p:childTnLst>
                    </p:cTn>
                  </p:par>
                  <p:par>
                    <p:cTn id="40" fill="hold" nodeType="clickPar">
                      <p:stCondLst>
                        <p:cond delay="indefinite"/>
                      </p:stCondLst>
                      <p:childTnLst>
                        <p:par>
                          <p:cTn id="41" fill="hold" nodeType="withGroup">
                            <p:stCondLst>
                              <p:cond delay="0"/>
                            </p:stCondLst>
                            <p:childTnLst>
                              <p:par>
                                <p:cTn id="42" presetID="1" presetClass="entr" presetSubtype="0" fill="hold" nodeType="clickEffect">
                                  <p:stCondLst>
                                    <p:cond delay="0"/>
                                  </p:stCondLst>
                                  <p:childTnLst>
                                    <p:set>
                                      <p:cBhvr>
                                        <p:cTn id="43" dur="1" fill="hold">
                                          <p:stCondLst>
                                            <p:cond delay="499"/>
                                          </p:stCondLst>
                                        </p:cTn>
                                        <p:tgtEl>
                                          <p:spTgt spid="13418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147" grpId="0" build="p" autoUpdateAnimBg="0"/>
      <p:bldP spid="134148" grpId="0" animBg="1"/>
      <p:bldP spid="134149" grpId="0" animBg="1"/>
      <p:bldP spid="134150" grpId="0" animBg="1"/>
      <p:bldP spid="134151" grpId="0" animBg="1"/>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2"/>
          <p:cNvSpPr>
            <a:spLocks noGrp="1" noChangeArrowheads="1"/>
          </p:cNvSpPr>
          <p:nvPr>
            <p:ph type="title"/>
          </p:nvPr>
        </p:nvSpPr>
        <p:spPr>
          <a:xfrm>
            <a:off x="457200" y="152400"/>
            <a:ext cx="6934200" cy="1371600"/>
          </a:xfrm>
        </p:spPr>
        <p:txBody>
          <a:bodyPr/>
          <a:lstStyle/>
          <a:p>
            <a:pPr>
              <a:defRPr/>
            </a:pPr>
            <a:r>
              <a:rPr lang="en-US" altLang="fr-FR"/>
              <a:t>Another Example</a:t>
            </a:r>
          </a:p>
        </p:txBody>
      </p:sp>
      <p:sp>
        <p:nvSpPr>
          <p:cNvPr id="103427" name="Rectangle 3"/>
          <p:cNvSpPr>
            <a:spLocks noGrp="1" noChangeArrowheads="1"/>
          </p:cNvSpPr>
          <p:nvPr>
            <p:ph idx="1"/>
          </p:nvPr>
        </p:nvSpPr>
        <p:spPr/>
        <p:txBody>
          <a:bodyPr/>
          <a:lstStyle/>
          <a:p>
            <a:pPr>
              <a:buClr>
                <a:schemeClr val="tx1"/>
              </a:buClr>
              <a:buFont typeface="Arial" charset="0"/>
              <a:buNone/>
              <a:defRPr/>
            </a:pPr>
            <a:r>
              <a:rPr lang="en-US" altLang="fr-FR" sz="2800" dirty="0"/>
              <a:t>A producer-consumer system, consist </a:t>
            </a:r>
            <a:r>
              <a:rPr lang="en-US" altLang="fr-FR" sz="2800" dirty="0" smtClean="0"/>
              <a:t>of:</a:t>
            </a:r>
          </a:p>
          <a:p>
            <a:pPr lvl="1">
              <a:buFont typeface="Arial" charset="0"/>
              <a:buChar char="•"/>
              <a:defRPr/>
            </a:pPr>
            <a:r>
              <a:rPr lang="en-US" altLang="fr-FR" dirty="0"/>
              <a:t>One producer</a:t>
            </a:r>
          </a:p>
          <a:p>
            <a:pPr lvl="1">
              <a:buFont typeface="Arial" charset="0"/>
              <a:buChar char="•"/>
              <a:defRPr/>
            </a:pPr>
            <a:r>
              <a:rPr lang="en-US" altLang="fr-FR" dirty="0"/>
              <a:t>Two consumers</a:t>
            </a:r>
          </a:p>
          <a:p>
            <a:pPr lvl="1">
              <a:buFont typeface="Arial" charset="0"/>
              <a:buChar char="•"/>
              <a:defRPr/>
            </a:pPr>
            <a:r>
              <a:rPr lang="en-US" altLang="fr-FR" dirty="0"/>
              <a:t>One storage buffer </a:t>
            </a:r>
          </a:p>
          <a:p>
            <a:pPr indent="-182563">
              <a:buClr>
                <a:schemeClr val="tx1"/>
              </a:buClr>
              <a:buFont typeface="Arial" charset="0"/>
              <a:buNone/>
              <a:defRPr/>
            </a:pPr>
            <a:r>
              <a:rPr lang="en-US" altLang="fr-FR" sz="2800" dirty="0" smtClean="0"/>
              <a:t>With </a:t>
            </a:r>
            <a:r>
              <a:rPr lang="en-US" altLang="fr-FR" sz="2800" dirty="0"/>
              <a:t>the following conditions:</a:t>
            </a:r>
          </a:p>
          <a:p>
            <a:pPr lvl="1">
              <a:buFont typeface="Arial" charset="0"/>
              <a:buChar char="•"/>
              <a:defRPr/>
            </a:pPr>
            <a:r>
              <a:rPr lang="en-US" altLang="fr-FR" dirty="0"/>
              <a:t>The storage buffer may contain at most 5 items;</a:t>
            </a:r>
          </a:p>
          <a:p>
            <a:pPr lvl="1">
              <a:buFont typeface="Arial" charset="0"/>
              <a:buChar char="•"/>
              <a:defRPr/>
            </a:pPr>
            <a:r>
              <a:rPr lang="en-US" altLang="fr-FR" dirty="0"/>
              <a:t>The producer sends 3 items in each production;</a:t>
            </a:r>
          </a:p>
          <a:p>
            <a:pPr lvl="1">
              <a:buFont typeface="Arial" charset="0"/>
              <a:buChar char="•"/>
              <a:defRPr/>
            </a:pPr>
            <a:r>
              <a:rPr lang="en-US" altLang="fr-FR" dirty="0"/>
              <a:t>At most one consumer is able to access the storage buffer at one time;</a:t>
            </a:r>
          </a:p>
          <a:p>
            <a:pPr lvl="1">
              <a:buFont typeface="Arial" charset="0"/>
              <a:buChar char="•"/>
              <a:defRPr/>
            </a:pPr>
            <a:r>
              <a:rPr lang="en-US" altLang="fr-FR" dirty="0"/>
              <a:t>Each consumer removes two items when accessing the storage buffer</a:t>
            </a:r>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
        <p:nvSpPr>
          <p:cNvPr id="2" name="Slide Number Placeholder 1"/>
          <p:cNvSpPr>
            <a:spLocks noGrp="1"/>
          </p:cNvSpPr>
          <p:nvPr>
            <p:ph type="sldNum" sz="quarter" idx="11"/>
          </p:nvPr>
        </p:nvSpPr>
        <p:spPr/>
        <p:txBody>
          <a:bodyPr/>
          <a:lstStyle/>
          <a:p>
            <a:pPr>
              <a:defRPr/>
            </a:pPr>
            <a:fld id="{9F5556C1-C092-4FBC-AD2C-C6F9FE43E560}" type="slidenum">
              <a:rPr lang="fr-CA" smtClean="0"/>
              <a:pPr>
                <a:defRPr/>
              </a:pPr>
              <a:t>176</a:t>
            </a:fld>
            <a:endParaRPr lang="fr-CA"/>
          </a:p>
        </p:txBody>
      </p:sp>
    </p:spTree>
    <p:extLst>
      <p:ext uri="{BB962C8B-B14F-4D97-AF65-F5344CB8AC3E}">
        <p14:creationId xmlns:p14="http://schemas.microsoft.com/office/powerpoint/2010/main" val="2327057337"/>
      </p:ext>
    </p:extLst>
  </p:cSld>
  <p:clrMapOvr>
    <a:masterClrMapping/>
  </p:clrMapOvr>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p:txBody>
          <a:bodyPr/>
          <a:lstStyle/>
          <a:p>
            <a:pPr>
              <a:defRPr/>
            </a:pPr>
            <a:r>
              <a:rPr lang="en-US" altLang="fr-FR"/>
              <a:t>A Producer-Consumer System</a:t>
            </a:r>
          </a:p>
        </p:txBody>
      </p:sp>
      <p:sp>
        <p:nvSpPr>
          <p:cNvPr id="39939" name="Oval 3"/>
          <p:cNvSpPr>
            <a:spLocks noChangeArrowheads="1"/>
          </p:cNvSpPr>
          <p:nvPr/>
        </p:nvSpPr>
        <p:spPr bwMode="auto">
          <a:xfrm>
            <a:off x="2133600" y="20574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9940" name="Rectangle 4"/>
          <p:cNvSpPr>
            <a:spLocks noChangeArrowheads="1"/>
          </p:cNvSpPr>
          <p:nvPr/>
        </p:nvSpPr>
        <p:spPr bwMode="auto">
          <a:xfrm>
            <a:off x="1371600" y="2971800"/>
            <a:ext cx="228600" cy="3048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9941" name="Oval 5"/>
          <p:cNvSpPr>
            <a:spLocks noChangeArrowheads="1"/>
          </p:cNvSpPr>
          <p:nvPr/>
        </p:nvSpPr>
        <p:spPr bwMode="auto">
          <a:xfrm>
            <a:off x="2133600" y="39624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9942" name="Rectangle 6"/>
          <p:cNvSpPr>
            <a:spLocks noChangeArrowheads="1"/>
          </p:cNvSpPr>
          <p:nvPr/>
        </p:nvSpPr>
        <p:spPr bwMode="auto">
          <a:xfrm>
            <a:off x="2971800" y="2971800"/>
            <a:ext cx="228600" cy="3048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9943" name="Rectangle 7"/>
          <p:cNvSpPr>
            <a:spLocks noChangeArrowheads="1"/>
          </p:cNvSpPr>
          <p:nvPr/>
        </p:nvSpPr>
        <p:spPr bwMode="auto">
          <a:xfrm>
            <a:off x="5943600" y="2971800"/>
            <a:ext cx="228600" cy="3048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9944" name="Oval 8"/>
          <p:cNvSpPr>
            <a:spLocks noChangeArrowheads="1"/>
          </p:cNvSpPr>
          <p:nvPr/>
        </p:nvSpPr>
        <p:spPr bwMode="auto">
          <a:xfrm>
            <a:off x="6705600" y="3962400"/>
            <a:ext cx="457200" cy="4572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9945" name="Rectangle 9"/>
          <p:cNvSpPr>
            <a:spLocks noChangeArrowheads="1"/>
          </p:cNvSpPr>
          <p:nvPr/>
        </p:nvSpPr>
        <p:spPr bwMode="auto">
          <a:xfrm>
            <a:off x="7543800" y="2971800"/>
            <a:ext cx="228600" cy="3048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9946" name="Oval 10"/>
          <p:cNvSpPr>
            <a:spLocks noChangeArrowheads="1"/>
          </p:cNvSpPr>
          <p:nvPr/>
        </p:nvSpPr>
        <p:spPr bwMode="auto">
          <a:xfrm>
            <a:off x="4267200" y="2819400"/>
            <a:ext cx="609600" cy="6096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9947" name="Line 11"/>
          <p:cNvSpPr>
            <a:spLocks noChangeShapeType="1"/>
          </p:cNvSpPr>
          <p:nvPr/>
        </p:nvSpPr>
        <p:spPr bwMode="auto">
          <a:xfrm flipV="1">
            <a:off x="1524000" y="2362200"/>
            <a:ext cx="6096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39948" name="Line 12"/>
          <p:cNvSpPr>
            <a:spLocks noChangeShapeType="1"/>
          </p:cNvSpPr>
          <p:nvPr/>
        </p:nvSpPr>
        <p:spPr bwMode="auto">
          <a:xfrm>
            <a:off x="2514600" y="2362200"/>
            <a:ext cx="6096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39949" name="Line 13"/>
          <p:cNvSpPr>
            <a:spLocks noChangeShapeType="1"/>
          </p:cNvSpPr>
          <p:nvPr/>
        </p:nvSpPr>
        <p:spPr bwMode="auto">
          <a:xfrm flipH="1">
            <a:off x="2514600" y="3276600"/>
            <a:ext cx="609600" cy="762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39950" name="Line 14"/>
          <p:cNvSpPr>
            <a:spLocks noChangeShapeType="1"/>
          </p:cNvSpPr>
          <p:nvPr/>
        </p:nvSpPr>
        <p:spPr bwMode="auto">
          <a:xfrm flipH="1" flipV="1">
            <a:off x="1524000" y="3276600"/>
            <a:ext cx="609600" cy="762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39951" name="Line 15"/>
          <p:cNvSpPr>
            <a:spLocks noChangeShapeType="1"/>
          </p:cNvSpPr>
          <p:nvPr/>
        </p:nvSpPr>
        <p:spPr bwMode="auto">
          <a:xfrm flipV="1">
            <a:off x="6096000" y="2362200"/>
            <a:ext cx="6096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39952" name="Line 16"/>
          <p:cNvSpPr>
            <a:spLocks noChangeShapeType="1"/>
          </p:cNvSpPr>
          <p:nvPr/>
        </p:nvSpPr>
        <p:spPr bwMode="auto">
          <a:xfrm>
            <a:off x="7086600" y="2362200"/>
            <a:ext cx="6096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39953" name="Line 17"/>
          <p:cNvSpPr>
            <a:spLocks noChangeShapeType="1"/>
          </p:cNvSpPr>
          <p:nvPr/>
        </p:nvSpPr>
        <p:spPr bwMode="auto">
          <a:xfrm flipH="1">
            <a:off x="7086600" y="3276600"/>
            <a:ext cx="533400" cy="762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39954" name="Line 18"/>
          <p:cNvSpPr>
            <a:spLocks noChangeShapeType="1"/>
          </p:cNvSpPr>
          <p:nvPr/>
        </p:nvSpPr>
        <p:spPr bwMode="auto">
          <a:xfrm flipH="1" flipV="1">
            <a:off x="6096000" y="3276600"/>
            <a:ext cx="685800" cy="762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39955" name="Line 19"/>
          <p:cNvSpPr>
            <a:spLocks noChangeShapeType="1"/>
          </p:cNvSpPr>
          <p:nvPr/>
        </p:nvSpPr>
        <p:spPr bwMode="auto">
          <a:xfrm>
            <a:off x="3200400" y="3124200"/>
            <a:ext cx="10668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39956" name="Line 20"/>
          <p:cNvSpPr>
            <a:spLocks noChangeShapeType="1"/>
          </p:cNvSpPr>
          <p:nvPr/>
        </p:nvSpPr>
        <p:spPr bwMode="auto">
          <a:xfrm>
            <a:off x="4876800" y="3124200"/>
            <a:ext cx="10668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39957" name="Text Box 21"/>
          <p:cNvSpPr txBox="1">
            <a:spLocks noChangeArrowheads="1"/>
          </p:cNvSpPr>
          <p:nvPr/>
        </p:nvSpPr>
        <p:spPr bwMode="auto">
          <a:xfrm>
            <a:off x="1600200" y="2057400"/>
            <a:ext cx="63658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600" b="0">
                <a:solidFill>
                  <a:srgbClr val="000000"/>
                </a:solidFill>
                <a:cs typeface="Arial" pitchFamily="34" charset="0"/>
              </a:rPr>
              <a:t>ready</a:t>
            </a:r>
          </a:p>
        </p:txBody>
      </p:sp>
      <p:sp>
        <p:nvSpPr>
          <p:cNvPr id="39958" name="Text Box 22"/>
          <p:cNvSpPr txBox="1">
            <a:spLocks noChangeArrowheads="1"/>
          </p:cNvSpPr>
          <p:nvPr/>
        </p:nvSpPr>
        <p:spPr bwMode="auto">
          <a:xfrm>
            <a:off x="2133600" y="2362200"/>
            <a:ext cx="3873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600" b="0">
                <a:solidFill>
                  <a:srgbClr val="000000"/>
                </a:solidFill>
                <a:cs typeface="Arial" pitchFamily="34" charset="0"/>
              </a:rPr>
              <a:t>p1</a:t>
            </a:r>
            <a:endParaRPr lang="en-US" altLang="fr-FR" b="0">
              <a:solidFill>
                <a:srgbClr val="000000"/>
              </a:solidFill>
              <a:cs typeface="Arial" pitchFamily="34" charset="0"/>
            </a:endParaRPr>
          </a:p>
        </p:txBody>
      </p:sp>
      <p:sp>
        <p:nvSpPr>
          <p:cNvPr id="104471" name="Oval 23"/>
          <p:cNvSpPr>
            <a:spLocks noChangeArrowheads="1"/>
          </p:cNvSpPr>
          <p:nvPr/>
        </p:nvSpPr>
        <p:spPr bwMode="auto">
          <a:xfrm>
            <a:off x="2209800" y="40386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9960" name="Text Box 24"/>
          <p:cNvSpPr txBox="1">
            <a:spLocks noChangeArrowheads="1"/>
          </p:cNvSpPr>
          <p:nvPr/>
        </p:nvSpPr>
        <p:spPr bwMode="auto">
          <a:xfrm>
            <a:off x="1600200" y="297180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t1</a:t>
            </a:r>
          </a:p>
        </p:txBody>
      </p:sp>
      <p:sp>
        <p:nvSpPr>
          <p:cNvPr id="39961" name="Text Box 25"/>
          <p:cNvSpPr txBox="1">
            <a:spLocks noChangeArrowheads="1"/>
          </p:cNvSpPr>
          <p:nvPr/>
        </p:nvSpPr>
        <p:spPr bwMode="auto">
          <a:xfrm>
            <a:off x="914400" y="2667000"/>
            <a:ext cx="83978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600" b="0">
                <a:solidFill>
                  <a:srgbClr val="000000"/>
                </a:solidFill>
                <a:cs typeface="Arial" pitchFamily="34" charset="0"/>
              </a:rPr>
              <a:t>produce</a:t>
            </a:r>
            <a:endParaRPr lang="en-US" altLang="fr-FR" sz="1800" b="0">
              <a:solidFill>
                <a:srgbClr val="000000"/>
              </a:solidFill>
              <a:cs typeface="Arial" pitchFamily="34" charset="0"/>
            </a:endParaRPr>
          </a:p>
        </p:txBody>
      </p:sp>
      <p:sp>
        <p:nvSpPr>
          <p:cNvPr id="39962" name="Text Box 26"/>
          <p:cNvSpPr txBox="1">
            <a:spLocks noChangeArrowheads="1"/>
          </p:cNvSpPr>
          <p:nvPr/>
        </p:nvSpPr>
        <p:spPr bwMode="auto">
          <a:xfrm>
            <a:off x="1676400" y="3962400"/>
            <a:ext cx="5270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idle</a:t>
            </a:r>
            <a:endParaRPr lang="en-US" altLang="fr-FR" sz="2400" b="0">
              <a:solidFill>
                <a:srgbClr val="000000"/>
              </a:solidFill>
              <a:cs typeface="Arial" pitchFamily="34" charset="0"/>
            </a:endParaRPr>
          </a:p>
        </p:txBody>
      </p:sp>
      <p:sp>
        <p:nvSpPr>
          <p:cNvPr id="39963" name="Text Box 27"/>
          <p:cNvSpPr txBox="1">
            <a:spLocks noChangeArrowheads="1"/>
          </p:cNvSpPr>
          <p:nvPr/>
        </p:nvSpPr>
        <p:spPr bwMode="auto">
          <a:xfrm>
            <a:off x="3108325" y="3262313"/>
            <a:ext cx="55721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600" b="0">
                <a:solidFill>
                  <a:srgbClr val="000000"/>
                </a:solidFill>
                <a:cs typeface="Arial" pitchFamily="34" charset="0"/>
              </a:rPr>
              <a:t>send</a:t>
            </a:r>
          </a:p>
        </p:txBody>
      </p:sp>
      <p:sp>
        <p:nvSpPr>
          <p:cNvPr id="39964" name="Text Box 28"/>
          <p:cNvSpPr txBox="1">
            <a:spLocks noChangeArrowheads="1"/>
          </p:cNvSpPr>
          <p:nvPr/>
        </p:nvSpPr>
        <p:spPr bwMode="auto">
          <a:xfrm>
            <a:off x="2133600" y="3657600"/>
            <a:ext cx="3873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600" b="0">
                <a:solidFill>
                  <a:srgbClr val="000000"/>
                </a:solidFill>
                <a:cs typeface="Arial" pitchFamily="34" charset="0"/>
              </a:rPr>
              <a:t>p2</a:t>
            </a:r>
            <a:endParaRPr lang="en-US" altLang="fr-FR" sz="1800" b="0">
              <a:solidFill>
                <a:srgbClr val="000000"/>
              </a:solidFill>
              <a:cs typeface="Arial" pitchFamily="34" charset="0"/>
            </a:endParaRPr>
          </a:p>
        </p:txBody>
      </p:sp>
      <p:sp>
        <p:nvSpPr>
          <p:cNvPr id="39965" name="Text Box 29"/>
          <p:cNvSpPr txBox="1">
            <a:spLocks noChangeArrowheads="1"/>
          </p:cNvSpPr>
          <p:nvPr/>
        </p:nvSpPr>
        <p:spPr bwMode="auto">
          <a:xfrm>
            <a:off x="2651125" y="2957513"/>
            <a:ext cx="3429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600" b="0">
                <a:solidFill>
                  <a:srgbClr val="000000"/>
                </a:solidFill>
                <a:cs typeface="Arial" pitchFamily="34" charset="0"/>
              </a:rPr>
              <a:t>t2</a:t>
            </a:r>
            <a:endParaRPr lang="en-US" altLang="fr-FR" sz="2400" b="0">
              <a:solidFill>
                <a:srgbClr val="000000"/>
              </a:solidFill>
              <a:cs typeface="Arial" pitchFamily="34" charset="0"/>
            </a:endParaRPr>
          </a:p>
        </p:txBody>
      </p:sp>
      <p:sp>
        <p:nvSpPr>
          <p:cNvPr id="39966" name="Text Box 30"/>
          <p:cNvSpPr txBox="1">
            <a:spLocks noChangeArrowheads="1"/>
          </p:cNvSpPr>
          <p:nvPr/>
        </p:nvSpPr>
        <p:spPr bwMode="auto">
          <a:xfrm>
            <a:off x="2193925" y="1738313"/>
            <a:ext cx="5143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600" b="0">
                <a:solidFill>
                  <a:srgbClr val="000000"/>
                </a:solidFill>
                <a:cs typeface="Arial" pitchFamily="34" charset="0"/>
              </a:rPr>
              <a:t>k=1</a:t>
            </a:r>
            <a:endParaRPr lang="en-US" altLang="fr-FR" sz="1400" b="0">
              <a:solidFill>
                <a:srgbClr val="000000"/>
              </a:solidFill>
              <a:cs typeface="Arial" pitchFamily="34" charset="0"/>
            </a:endParaRPr>
          </a:p>
        </p:txBody>
      </p:sp>
      <p:sp>
        <p:nvSpPr>
          <p:cNvPr id="39967" name="Text Box 31"/>
          <p:cNvSpPr txBox="1">
            <a:spLocks noChangeArrowheads="1"/>
          </p:cNvSpPr>
          <p:nvPr/>
        </p:nvSpPr>
        <p:spPr bwMode="auto">
          <a:xfrm>
            <a:off x="2057400" y="4318000"/>
            <a:ext cx="5143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600" b="0">
                <a:solidFill>
                  <a:srgbClr val="000000"/>
                </a:solidFill>
                <a:cs typeface="Arial" pitchFamily="34" charset="0"/>
              </a:rPr>
              <a:t>k=1</a:t>
            </a:r>
            <a:endParaRPr lang="en-US" altLang="fr-FR" sz="1200" b="0">
              <a:solidFill>
                <a:srgbClr val="000000"/>
              </a:solidFill>
              <a:cs typeface="Arial" pitchFamily="34" charset="0"/>
            </a:endParaRPr>
          </a:p>
        </p:txBody>
      </p:sp>
      <p:sp>
        <p:nvSpPr>
          <p:cNvPr id="39968" name="Text Box 32"/>
          <p:cNvSpPr txBox="1">
            <a:spLocks noChangeArrowheads="1"/>
          </p:cNvSpPr>
          <p:nvPr/>
        </p:nvSpPr>
        <p:spPr bwMode="auto">
          <a:xfrm>
            <a:off x="4343400" y="3479800"/>
            <a:ext cx="5143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600" b="0">
                <a:solidFill>
                  <a:srgbClr val="000000"/>
                </a:solidFill>
                <a:cs typeface="Arial" pitchFamily="34" charset="0"/>
              </a:rPr>
              <a:t>k=5</a:t>
            </a:r>
            <a:endParaRPr lang="en-US" altLang="fr-FR" sz="1200" b="0">
              <a:solidFill>
                <a:srgbClr val="000000"/>
              </a:solidFill>
              <a:cs typeface="Arial" pitchFamily="34" charset="0"/>
            </a:endParaRPr>
          </a:p>
        </p:txBody>
      </p:sp>
      <p:sp>
        <p:nvSpPr>
          <p:cNvPr id="39969" name="Text Box 33"/>
          <p:cNvSpPr txBox="1">
            <a:spLocks noChangeArrowheads="1"/>
          </p:cNvSpPr>
          <p:nvPr/>
        </p:nvSpPr>
        <p:spPr bwMode="auto">
          <a:xfrm>
            <a:off x="4038600" y="2514600"/>
            <a:ext cx="1187450" cy="338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600" b="0">
                <a:solidFill>
                  <a:srgbClr val="000000"/>
                </a:solidFill>
                <a:cs typeface="Arial" pitchFamily="34" charset="0"/>
              </a:rPr>
              <a:t>Storage p3</a:t>
            </a:r>
          </a:p>
        </p:txBody>
      </p:sp>
      <p:sp>
        <p:nvSpPr>
          <p:cNvPr id="39970" name="Text Box 34"/>
          <p:cNvSpPr txBox="1">
            <a:spLocks noChangeArrowheads="1"/>
          </p:cNvSpPr>
          <p:nvPr/>
        </p:nvSpPr>
        <p:spPr bwMode="auto">
          <a:xfrm>
            <a:off x="3505200" y="2819400"/>
            <a:ext cx="3111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b="0">
                <a:solidFill>
                  <a:srgbClr val="000000"/>
                </a:solidFill>
                <a:cs typeface="Arial" pitchFamily="34" charset="0"/>
              </a:rPr>
              <a:t>3</a:t>
            </a:r>
            <a:endParaRPr lang="en-US" altLang="fr-FR" sz="2400" b="0">
              <a:solidFill>
                <a:srgbClr val="000000"/>
              </a:solidFill>
              <a:cs typeface="Arial" pitchFamily="34" charset="0"/>
            </a:endParaRPr>
          </a:p>
        </p:txBody>
      </p:sp>
      <p:sp>
        <p:nvSpPr>
          <p:cNvPr id="39971" name="Text Box 35"/>
          <p:cNvSpPr txBox="1">
            <a:spLocks noChangeArrowheads="1"/>
          </p:cNvSpPr>
          <p:nvPr/>
        </p:nvSpPr>
        <p:spPr bwMode="auto">
          <a:xfrm>
            <a:off x="5257800" y="2819400"/>
            <a:ext cx="3111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b="0">
                <a:solidFill>
                  <a:srgbClr val="000000"/>
                </a:solidFill>
                <a:cs typeface="Arial" pitchFamily="34" charset="0"/>
              </a:rPr>
              <a:t>2</a:t>
            </a:r>
            <a:endParaRPr lang="en-US" altLang="fr-FR" sz="2400" b="0">
              <a:solidFill>
                <a:srgbClr val="000000"/>
              </a:solidFill>
              <a:cs typeface="Arial" pitchFamily="34" charset="0"/>
            </a:endParaRPr>
          </a:p>
        </p:txBody>
      </p:sp>
      <p:sp>
        <p:nvSpPr>
          <p:cNvPr id="39972" name="Text Box 36"/>
          <p:cNvSpPr txBox="1">
            <a:spLocks noChangeArrowheads="1"/>
          </p:cNvSpPr>
          <p:nvPr/>
        </p:nvSpPr>
        <p:spPr bwMode="auto">
          <a:xfrm>
            <a:off x="6172200" y="2971800"/>
            <a:ext cx="3429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600" b="0">
                <a:solidFill>
                  <a:srgbClr val="000000"/>
                </a:solidFill>
                <a:cs typeface="Arial" pitchFamily="34" charset="0"/>
              </a:rPr>
              <a:t>t3</a:t>
            </a:r>
            <a:endParaRPr lang="en-US" altLang="fr-FR" sz="2400" b="0">
              <a:solidFill>
                <a:srgbClr val="000000"/>
              </a:solidFill>
              <a:cs typeface="Arial" pitchFamily="34" charset="0"/>
            </a:endParaRPr>
          </a:p>
        </p:txBody>
      </p:sp>
      <p:sp>
        <p:nvSpPr>
          <p:cNvPr id="39973" name="Text Box 37"/>
          <p:cNvSpPr txBox="1">
            <a:spLocks noChangeArrowheads="1"/>
          </p:cNvSpPr>
          <p:nvPr/>
        </p:nvSpPr>
        <p:spPr bwMode="auto">
          <a:xfrm>
            <a:off x="7239000" y="2971800"/>
            <a:ext cx="3429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600" b="0">
                <a:solidFill>
                  <a:srgbClr val="000000"/>
                </a:solidFill>
                <a:cs typeface="Arial" pitchFamily="34" charset="0"/>
              </a:rPr>
              <a:t>t4</a:t>
            </a:r>
            <a:endParaRPr lang="en-US" altLang="fr-FR" sz="2400" b="0">
              <a:solidFill>
                <a:srgbClr val="000000"/>
              </a:solidFill>
              <a:cs typeface="Arial" pitchFamily="34" charset="0"/>
            </a:endParaRPr>
          </a:p>
        </p:txBody>
      </p:sp>
      <p:sp>
        <p:nvSpPr>
          <p:cNvPr id="39974" name="Text Box 38"/>
          <p:cNvSpPr txBox="1">
            <a:spLocks noChangeArrowheads="1"/>
          </p:cNvSpPr>
          <p:nvPr/>
        </p:nvSpPr>
        <p:spPr bwMode="auto">
          <a:xfrm>
            <a:off x="6705600" y="2362200"/>
            <a:ext cx="3873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600" b="0">
                <a:solidFill>
                  <a:srgbClr val="000000"/>
                </a:solidFill>
                <a:cs typeface="Arial" pitchFamily="34" charset="0"/>
              </a:rPr>
              <a:t>p4</a:t>
            </a:r>
            <a:endParaRPr lang="en-US" altLang="fr-FR" sz="2400" b="0">
              <a:solidFill>
                <a:srgbClr val="000000"/>
              </a:solidFill>
              <a:cs typeface="Arial" pitchFamily="34" charset="0"/>
            </a:endParaRPr>
          </a:p>
        </p:txBody>
      </p:sp>
      <p:sp>
        <p:nvSpPr>
          <p:cNvPr id="39975" name="Text Box 39"/>
          <p:cNvSpPr txBox="1">
            <a:spLocks noChangeArrowheads="1"/>
          </p:cNvSpPr>
          <p:nvPr/>
        </p:nvSpPr>
        <p:spPr bwMode="auto">
          <a:xfrm>
            <a:off x="6705600" y="3657600"/>
            <a:ext cx="3873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600" b="0">
                <a:solidFill>
                  <a:srgbClr val="000000"/>
                </a:solidFill>
                <a:cs typeface="Arial" pitchFamily="34" charset="0"/>
              </a:rPr>
              <a:t>p5</a:t>
            </a:r>
            <a:endParaRPr lang="en-US" altLang="fr-FR" sz="2400" b="0">
              <a:solidFill>
                <a:srgbClr val="000000"/>
              </a:solidFill>
              <a:cs typeface="Arial" pitchFamily="34" charset="0"/>
            </a:endParaRPr>
          </a:p>
        </p:txBody>
      </p:sp>
      <p:sp>
        <p:nvSpPr>
          <p:cNvPr id="39976" name="Oval 40"/>
          <p:cNvSpPr>
            <a:spLocks noChangeArrowheads="1"/>
          </p:cNvSpPr>
          <p:nvPr/>
        </p:nvSpPr>
        <p:spPr bwMode="auto">
          <a:xfrm>
            <a:off x="6629400" y="1981200"/>
            <a:ext cx="457200" cy="4572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9977" name="Text Box 41"/>
          <p:cNvSpPr txBox="1">
            <a:spLocks noChangeArrowheads="1"/>
          </p:cNvSpPr>
          <p:nvPr/>
        </p:nvSpPr>
        <p:spPr bwMode="auto">
          <a:xfrm>
            <a:off x="6629400" y="1651000"/>
            <a:ext cx="5143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600" b="0">
                <a:solidFill>
                  <a:srgbClr val="000000"/>
                </a:solidFill>
                <a:cs typeface="Arial" pitchFamily="34" charset="0"/>
              </a:rPr>
              <a:t>k=2</a:t>
            </a:r>
            <a:endParaRPr lang="en-US" altLang="fr-FR" sz="1200" b="0">
              <a:solidFill>
                <a:srgbClr val="000000"/>
              </a:solidFill>
              <a:cs typeface="Arial" pitchFamily="34" charset="0"/>
            </a:endParaRPr>
          </a:p>
        </p:txBody>
      </p:sp>
      <p:sp>
        <p:nvSpPr>
          <p:cNvPr id="39978" name="Text Box 42"/>
          <p:cNvSpPr txBox="1">
            <a:spLocks noChangeArrowheads="1"/>
          </p:cNvSpPr>
          <p:nvPr/>
        </p:nvSpPr>
        <p:spPr bwMode="auto">
          <a:xfrm>
            <a:off x="6705600" y="4394200"/>
            <a:ext cx="5143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600" b="0">
                <a:solidFill>
                  <a:srgbClr val="000000"/>
                </a:solidFill>
                <a:cs typeface="Arial" pitchFamily="34" charset="0"/>
              </a:rPr>
              <a:t>k=2</a:t>
            </a:r>
            <a:endParaRPr lang="en-US" altLang="fr-FR" sz="1200" b="0">
              <a:solidFill>
                <a:srgbClr val="000000"/>
              </a:solidFill>
              <a:cs typeface="Arial" pitchFamily="34" charset="0"/>
            </a:endParaRPr>
          </a:p>
        </p:txBody>
      </p:sp>
      <p:sp>
        <p:nvSpPr>
          <p:cNvPr id="39979" name="Text Box 43"/>
          <p:cNvSpPr txBox="1">
            <a:spLocks noChangeArrowheads="1"/>
          </p:cNvSpPr>
          <p:nvPr/>
        </p:nvSpPr>
        <p:spPr bwMode="auto">
          <a:xfrm>
            <a:off x="5562600" y="2667000"/>
            <a:ext cx="7048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600" b="0">
                <a:solidFill>
                  <a:srgbClr val="000000"/>
                </a:solidFill>
                <a:cs typeface="Arial" pitchFamily="34" charset="0"/>
              </a:rPr>
              <a:t>accept</a:t>
            </a:r>
          </a:p>
        </p:txBody>
      </p:sp>
      <p:sp>
        <p:nvSpPr>
          <p:cNvPr id="39980" name="Text Box 44"/>
          <p:cNvSpPr txBox="1">
            <a:spLocks noChangeArrowheads="1"/>
          </p:cNvSpPr>
          <p:nvPr/>
        </p:nvSpPr>
        <p:spPr bwMode="auto">
          <a:xfrm>
            <a:off x="7086600" y="1981200"/>
            <a:ext cx="8969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600" b="0">
                <a:solidFill>
                  <a:srgbClr val="000000"/>
                </a:solidFill>
                <a:cs typeface="Arial" pitchFamily="34" charset="0"/>
              </a:rPr>
              <a:t>accepted</a:t>
            </a:r>
          </a:p>
        </p:txBody>
      </p:sp>
      <p:sp>
        <p:nvSpPr>
          <p:cNvPr id="39981" name="Text Box 45"/>
          <p:cNvSpPr txBox="1">
            <a:spLocks noChangeArrowheads="1"/>
          </p:cNvSpPr>
          <p:nvPr/>
        </p:nvSpPr>
        <p:spPr bwMode="auto">
          <a:xfrm>
            <a:off x="7772400" y="2971800"/>
            <a:ext cx="9080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600" b="0">
                <a:solidFill>
                  <a:srgbClr val="000000"/>
                </a:solidFill>
                <a:cs typeface="Arial" pitchFamily="34" charset="0"/>
              </a:rPr>
              <a:t>consume</a:t>
            </a:r>
          </a:p>
        </p:txBody>
      </p:sp>
      <p:sp>
        <p:nvSpPr>
          <p:cNvPr id="39982" name="Text Box 46"/>
          <p:cNvSpPr txBox="1">
            <a:spLocks noChangeArrowheads="1"/>
          </p:cNvSpPr>
          <p:nvPr/>
        </p:nvSpPr>
        <p:spPr bwMode="auto">
          <a:xfrm>
            <a:off x="7146925" y="4100513"/>
            <a:ext cx="63658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600" b="0">
                <a:solidFill>
                  <a:srgbClr val="000000"/>
                </a:solidFill>
                <a:cs typeface="Arial" pitchFamily="34" charset="0"/>
              </a:rPr>
              <a:t>ready</a:t>
            </a:r>
          </a:p>
        </p:txBody>
      </p:sp>
      <p:sp>
        <p:nvSpPr>
          <p:cNvPr id="104495" name="Oval 47"/>
          <p:cNvSpPr>
            <a:spLocks noChangeArrowheads="1"/>
          </p:cNvSpPr>
          <p:nvPr/>
        </p:nvSpPr>
        <p:spPr bwMode="auto">
          <a:xfrm>
            <a:off x="6781800" y="40386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04496" name="Oval 48"/>
          <p:cNvSpPr>
            <a:spLocks noChangeArrowheads="1"/>
          </p:cNvSpPr>
          <p:nvPr/>
        </p:nvSpPr>
        <p:spPr bwMode="auto">
          <a:xfrm>
            <a:off x="6934200" y="41910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04497" name="Oval 49"/>
          <p:cNvSpPr>
            <a:spLocks noChangeArrowheads="1"/>
          </p:cNvSpPr>
          <p:nvPr/>
        </p:nvSpPr>
        <p:spPr bwMode="auto">
          <a:xfrm>
            <a:off x="2209800" y="22098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grpSp>
        <p:nvGrpSpPr>
          <p:cNvPr id="104498" name="Group 50"/>
          <p:cNvGrpSpPr>
            <a:grpSpLocks/>
          </p:cNvGrpSpPr>
          <p:nvPr/>
        </p:nvGrpSpPr>
        <p:grpSpPr bwMode="auto">
          <a:xfrm>
            <a:off x="4343400" y="2895600"/>
            <a:ext cx="457200" cy="304800"/>
            <a:chOff x="2736" y="1824"/>
            <a:chExt cx="288" cy="192"/>
          </a:xfrm>
        </p:grpSpPr>
        <p:sp>
          <p:nvSpPr>
            <p:cNvPr id="40034" name="Oval 51"/>
            <p:cNvSpPr>
              <a:spLocks noChangeArrowheads="1"/>
            </p:cNvSpPr>
            <p:nvPr/>
          </p:nvSpPr>
          <p:spPr bwMode="auto">
            <a:xfrm>
              <a:off x="2832" y="1824"/>
              <a:ext cx="96" cy="9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40035" name="Oval 52"/>
            <p:cNvSpPr>
              <a:spLocks noChangeArrowheads="1"/>
            </p:cNvSpPr>
            <p:nvPr/>
          </p:nvSpPr>
          <p:spPr bwMode="auto">
            <a:xfrm>
              <a:off x="2928" y="1920"/>
              <a:ext cx="96" cy="9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40036" name="Oval 53"/>
            <p:cNvSpPr>
              <a:spLocks noChangeArrowheads="1"/>
            </p:cNvSpPr>
            <p:nvPr/>
          </p:nvSpPr>
          <p:spPr bwMode="auto">
            <a:xfrm>
              <a:off x="2736" y="1920"/>
              <a:ext cx="96" cy="9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grpSp>
      <p:sp>
        <p:nvSpPr>
          <p:cNvPr id="104502" name="Oval 54"/>
          <p:cNvSpPr>
            <a:spLocks noChangeArrowheads="1"/>
          </p:cNvSpPr>
          <p:nvPr/>
        </p:nvSpPr>
        <p:spPr bwMode="auto">
          <a:xfrm>
            <a:off x="2209800" y="40386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39988" name="Text Box 55"/>
          <p:cNvSpPr txBox="1">
            <a:spLocks noChangeArrowheads="1"/>
          </p:cNvSpPr>
          <p:nvPr/>
        </p:nvSpPr>
        <p:spPr bwMode="auto">
          <a:xfrm>
            <a:off x="1676400" y="4953000"/>
            <a:ext cx="128428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2400" b="0">
                <a:solidFill>
                  <a:srgbClr val="000000"/>
                </a:solidFill>
                <a:cs typeface="Arial" pitchFamily="34" charset="0"/>
              </a:rPr>
              <a:t>Producer</a:t>
            </a:r>
          </a:p>
        </p:txBody>
      </p:sp>
      <p:sp>
        <p:nvSpPr>
          <p:cNvPr id="39989" name="Text Box 56"/>
          <p:cNvSpPr txBox="1">
            <a:spLocks noChangeArrowheads="1"/>
          </p:cNvSpPr>
          <p:nvPr/>
        </p:nvSpPr>
        <p:spPr bwMode="auto">
          <a:xfrm>
            <a:off x="6172200" y="4953000"/>
            <a:ext cx="15557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2400" b="0">
                <a:solidFill>
                  <a:srgbClr val="000000"/>
                </a:solidFill>
                <a:cs typeface="Arial" pitchFamily="34" charset="0"/>
              </a:rPr>
              <a:t>Consumers</a:t>
            </a:r>
          </a:p>
        </p:txBody>
      </p:sp>
      <p:sp>
        <p:nvSpPr>
          <p:cNvPr id="104505" name="Rectangle 57"/>
          <p:cNvSpPr>
            <a:spLocks noChangeArrowheads="1"/>
          </p:cNvSpPr>
          <p:nvPr/>
        </p:nvSpPr>
        <p:spPr bwMode="auto">
          <a:xfrm>
            <a:off x="1368425" y="2971800"/>
            <a:ext cx="2286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04506" name="Rectangle 58"/>
          <p:cNvSpPr>
            <a:spLocks noChangeArrowheads="1"/>
          </p:cNvSpPr>
          <p:nvPr/>
        </p:nvSpPr>
        <p:spPr bwMode="auto">
          <a:xfrm>
            <a:off x="2974975" y="2971800"/>
            <a:ext cx="2286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04507" name="Rectangle 59"/>
          <p:cNvSpPr>
            <a:spLocks noChangeArrowheads="1"/>
          </p:cNvSpPr>
          <p:nvPr/>
        </p:nvSpPr>
        <p:spPr bwMode="auto">
          <a:xfrm>
            <a:off x="1368425" y="2971800"/>
            <a:ext cx="2286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grpSp>
        <p:nvGrpSpPr>
          <p:cNvPr id="104508" name="Group 60"/>
          <p:cNvGrpSpPr>
            <a:grpSpLocks/>
          </p:cNvGrpSpPr>
          <p:nvPr/>
        </p:nvGrpSpPr>
        <p:grpSpPr bwMode="auto">
          <a:xfrm>
            <a:off x="4343400" y="2895600"/>
            <a:ext cx="304800" cy="304800"/>
            <a:chOff x="2736" y="1824"/>
            <a:chExt cx="192" cy="192"/>
          </a:xfrm>
        </p:grpSpPr>
        <p:sp>
          <p:nvSpPr>
            <p:cNvPr id="40032" name="Oval 61"/>
            <p:cNvSpPr>
              <a:spLocks noChangeArrowheads="1"/>
            </p:cNvSpPr>
            <p:nvPr/>
          </p:nvSpPr>
          <p:spPr bwMode="auto">
            <a:xfrm>
              <a:off x="2832" y="1824"/>
              <a:ext cx="96" cy="96"/>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40033" name="Oval 62"/>
            <p:cNvSpPr>
              <a:spLocks noChangeArrowheads="1"/>
            </p:cNvSpPr>
            <p:nvPr/>
          </p:nvSpPr>
          <p:spPr bwMode="auto">
            <a:xfrm>
              <a:off x="2736" y="1920"/>
              <a:ext cx="96" cy="96"/>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grpSp>
      <p:sp>
        <p:nvSpPr>
          <p:cNvPr id="104511" name="Rectangle 63"/>
          <p:cNvSpPr>
            <a:spLocks noChangeArrowheads="1"/>
          </p:cNvSpPr>
          <p:nvPr/>
        </p:nvSpPr>
        <p:spPr bwMode="auto">
          <a:xfrm>
            <a:off x="5940425" y="2971800"/>
            <a:ext cx="2286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04512" name="Oval 64"/>
          <p:cNvSpPr>
            <a:spLocks noChangeArrowheads="1"/>
          </p:cNvSpPr>
          <p:nvPr/>
        </p:nvSpPr>
        <p:spPr bwMode="auto">
          <a:xfrm>
            <a:off x="6858000" y="21336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04513" name="Oval 65"/>
          <p:cNvSpPr>
            <a:spLocks noChangeArrowheads="1"/>
          </p:cNvSpPr>
          <p:nvPr/>
        </p:nvSpPr>
        <p:spPr bwMode="auto">
          <a:xfrm>
            <a:off x="2286000" y="21336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04514" name="Oval 66"/>
          <p:cNvSpPr>
            <a:spLocks noChangeArrowheads="1"/>
          </p:cNvSpPr>
          <p:nvPr/>
        </p:nvSpPr>
        <p:spPr bwMode="auto">
          <a:xfrm>
            <a:off x="2286000" y="2133600"/>
            <a:ext cx="152400" cy="152400"/>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04515" name="Rectangle 67"/>
          <p:cNvSpPr>
            <a:spLocks noChangeArrowheads="1"/>
          </p:cNvSpPr>
          <p:nvPr/>
        </p:nvSpPr>
        <p:spPr bwMode="auto">
          <a:xfrm>
            <a:off x="2974975" y="2971800"/>
            <a:ext cx="2286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grpSp>
        <p:nvGrpSpPr>
          <p:cNvPr id="104516" name="Group 68"/>
          <p:cNvGrpSpPr>
            <a:grpSpLocks/>
          </p:cNvGrpSpPr>
          <p:nvPr/>
        </p:nvGrpSpPr>
        <p:grpSpPr bwMode="auto">
          <a:xfrm>
            <a:off x="4343400" y="2895600"/>
            <a:ext cx="304800" cy="457200"/>
            <a:chOff x="2736" y="1824"/>
            <a:chExt cx="192" cy="288"/>
          </a:xfrm>
        </p:grpSpPr>
        <p:sp>
          <p:nvSpPr>
            <p:cNvPr id="40029" name="Oval 69"/>
            <p:cNvSpPr>
              <a:spLocks noChangeArrowheads="1"/>
            </p:cNvSpPr>
            <p:nvPr/>
          </p:nvSpPr>
          <p:spPr bwMode="auto">
            <a:xfrm>
              <a:off x="2832" y="1824"/>
              <a:ext cx="96" cy="9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40030" name="Oval 70"/>
            <p:cNvSpPr>
              <a:spLocks noChangeArrowheads="1"/>
            </p:cNvSpPr>
            <p:nvPr/>
          </p:nvSpPr>
          <p:spPr bwMode="auto">
            <a:xfrm>
              <a:off x="2832" y="2016"/>
              <a:ext cx="96" cy="9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40031" name="Oval 71"/>
            <p:cNvSpPr>
              <a:spLocks noChangeArrowheads="1"/>
            </p:cNvSpPr>
            <p:nvPr/>
          </p:nvSpPr>
          <p:spPr bwMode="auto">
            <a:xfrm>
              <a:off x="2736" y="1920"/>
              <a:ext cx="96" cy="9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grpSp>
      <p:sp>
        <p:nvSpPr>
          <p:cNvPr id="104520" name="Oval 72"/>
          <p:cNvSpPr>
            <a:spLocks noChangeArrowheads="1"/>
          </p:cNvSpPr>
          <p:nvPr/>
        </p:nvSpPr>
        <p:spPr bwMode="auto">
          <a:xfrm>
            <a:off x="6781800" y="4038600"/>
            <a:ext cx="152400" cy="152400"/>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04521" name="Oval 73"/>
          <p:cNvSpPr>
            <a:spLocks noChangeArrowheads="1"/>
          </p:cNvSpPr>
          <p:nvPr/>
        </p:nvSpPr>
        <p:spPr bwMode="auto">
          <a:xfrm>
            <a:off x="2286000" y="41148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grpSp>
        <p:nvGrpSpPr>
          <p:cNvPr id="104522" name="Group 74"/>
          <p:cNvGrpSpPr>
            <a:grpSpLocks/>
          </p:cNvGrpSpPr>
          <p:nvPr/>
        </p:nvGrpSpPr>
        <p:grpSpPr bwMode="auto">
          <a:xfrm>
            <a:off x="4495800" y="2895600"/>
            <a:ext cx="304800" cy="304800"/>
            <a:chOff x="2832" y="1824"/>
            <a:chExt cx="192" cy="192"/>
          </a:xfrm>
        </p:grpSpPr>
        <p:sp>
          <p:nvSpPr>
            <p:cNvPr id="40027" name="Oval 75"/>
            <p:cNvSpPr>
              <a:spLocks noChangeArrowheads="1"/>
            </p:cNvSpPr>
            <p:nvPr/>
          </p:nvSpPr>
          <p:spPr bwMode="auto">
            <a:xfrm>
              <a:off x="2832" y="1824"/>
              <a:ext cx="96" cy="96"/>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40028" name="Oval 76"/>
            <p:cNvSpPr>
              <a:spLocks noChangeArrowheads="1"/>
            </p:cNvSpPr>
            <p:nvPr/>
          </p:nvSpPr>
          <p:spPr bwMode="auto">
            <a:xfrm>
              <a:off x="2928" y="1920"/>
              <a:ext cx="96" cy="96"/>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grpSp>
      <p:sp>
        <p:nvSpPr>
          <p:cNvPr id="104525" name="Oval 77"/>
          <p:cNvSpPr>
            <a:spLocks noChangeArrowheads="1"/>
          </p:cNvSpPr>
          <p:nvPr/>
        </p:nvSpPr>
        <p:spPr bwMode="auto">
          <a:xfrm>
            <a:off x="6934200" y="4191000"/>
            <a:ext cx="152400" cy="152400"/>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04526" name="Rectangle 78"/>
          <p:cNvSpPr>
            <a:spLocks noChangeArrowheads="1"/>
          </p:cNvSpPr>
          <p:nvPr/>
        </p:nvSpPr>
        <p:spPr bwMode="auto">
          <a:xfrm>
            <a:off x="5940425" y="2971800"/>
            <a:ext cx="2286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04527" name="Oval 79"/>
          <p:cNvSpPr>
            <a:spLocks noChangeArrowheads="1"/>
          </p:cNvSpPr>
          <p:nvPr/>
        </p:nvSpPr>
        <p:spPr bwMode="auto">
          <a:xfrm>
            <a:off x="6705600" y="21336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04528" name="Oval 80"/>
          <p:cNvSpPr>
            <a:spLocks noChangeArrowheads="1"/>
          </p:cNvSpPr>
          <p:nvPr/>
        </p:nvSpPr>
        <p:spPr bwMode="auto">
          <a:xfrm>
            <a:off x="2286000" y="4114800"/>
            <a:ext cx="152400" cy="152400"/>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04529" name="Rectangle 81"/>
          <p:cNvSpPr>
            <a:spLocks noChangeArrowheads="1"/>
          </p:cNvSpPr>
          <p:nvPr/>
        </p:nvSpPr>
        <p:spPr bwMode="auto">
          <a:xfrm>
            <a:off x="1368425" y="2971800"/>
            <a:ext cx="2286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04530" name="Oval 82"/>
          <p:cNvSpPr>
            <a:spLocks noChangeArrowheads="1"/>
          </p:cNvSpPr>
          <p:nvPr/>
        </p:nvSpPr>
        <p:spPr bwMode="auto">
          <a:xfrm>
            <a:off x="2286000" y="21336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04531" name="Rectangle 83"/>
          <p:cNvSpPr>
            <a:spLocks noChangeArrowheads="1"/>
          </p:cNvSpPr>
          <p:nvPr/>
        </p:nvSpPr>
        <p:spPr bwMode="auto">
          <a:xfrm>
            <a:off x="2974975" y="2971800"/>
            <a:ext cx="2286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grpSp>
        <p:nvGrpSpPr>
          <p:cNvPr id="104532" name="Group 84"/>
          <p:cNvGrpSpPr>
            <a:grpSpLocks/>
          </p:cNvGrpSpPr>
          <p:nvPr/>
        </p:nvGrpSpPr>
        <p:grpSpPr bwMode="auto">
          <a:xfrm>
            <a:off x="4419600" y="2895600"/>
            <a:ext cx="381000" cy="304800"/>
            <a:chOff x="2784" y="1824"/>
            <a:chExt cx="240" cy="192"/>
          </a:xfrm>
        </p:grpSpPr>
        <p:sp>
          <p:nvSpPr>
            <p:cNvPr id="40024" name="Oval 85"/>
            <p:cNvSpPr>
              <a:spLocks noChangeArrowheads="1"/>
            </p:cNvSpPr>
            <p:nvPr/>
          </p:nvSpPr>
          <p:spPr bwMode="auto">
            <a:xfrm>
              <a:off x="2784" y="1824"/>
              <a:ext cx="96" cy="9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40025" name="Oval 86"/>
            <p:cNvSpPr>
              <a:spLocks noChangeArrowheads="1"/>
            </p:cNvSpPr>
            <p:nvPr/>
          </p:nvSpPr>
          <p:spPr bwMode="auto">
            <a:xfrm>
              <a:off x="2880" y="1920"/>
              <a:ext cx="96" cy="9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40026" name="Oval 87"/>
            <p:cNvSpPr>
              <a:spLocks noChangeArrowheads="1"/>
            </p:cNvSpPr>
            <p:nvPr/>
          </p:nvSpPr>
          <p:spPr bwMode="auto">
            <a:xfrm>
              <a:off x="2928" y="1824"/>
              <a:ext cx="96" cy="9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grpSp>
      <p:sp>
        <p:nvSpPr>
          <p:cNvPr id="104536" name="Oval 88"/>
          <p:cNvSpPr>
            <a:spLocks noChangeArrowheads="1"/>
          </p:cNvSpPr>
          <p:nvPr/>
        </p:nvSpPr>
        <p:spPr bwMode="auto">
          <a:xfrm>
            <a:off x="2286000" y="41148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04537" name="Oval 89"/>
          <p:cNvSpPr>
            <a:spLocks noChangeArrowheads="1"/>
          </p:cNvSpPr>
          <p:nvPr/>
        </p:nvSpPr>
        <p:spPr bwMode="auto">
          <a:xfrm>
            <a:off x="6705600" y="2133600"/>
            <a:ext cx="152400" cy="152400"/>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04538" name="Rectangle 90"/>
          <p:cNvSpPr>
            <a:spLocks noChangeArrowheads="1"/>
          </p:cNvSpPr>
          <p:nvPr/>
        </p:nvSpPr>
        <p:spPr bwMode="auto">
          <a:xfrm>
            <a:off x="7543800" y="2971800"/>
            <a:ext cx="2286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04539" name="Oval 91"/>
          <p:cNvSpPr>
            <a:spLocks noChangeArrowheads="1"/>
          </p:cNvSpPr>
          <p:nvPr/>
        </p:nvSpPr>
        <p:spPr bwMode="auto">
          <a:xfrm>
            <a:off x="6934200" y="41910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grpSp>
        <p:nvGrpSpPr>
          <p:cNvPr id="104540" name="Group 92"/>
          <p:cNvGrpSpPr>
            <a:grpSpLocks/>
          </p:cNvGrpSpPr>
          <p:nvPr/>
        </p:nvGrpSpPr>
        <p:grpSpPr bwMode="auto">
          <a:xfrm>
            <a:off x="4419600" y="2895600"/>
            <a:ext cx="2667000" cy="1447800"/>
            <a:chOff x="2784" y="1824"/>
            <a:chExt cx="1680" cy="912"/>
          </a:xfrm>
        </p:grpSpPr>
        <p:sp>
          <p:nvSpPr>
            <p:cNvPr id="40021" name="Oval 93"/>
            <p:cNvSpPr>
              <a:spLocks noChangeArrowheads="1"/>
            </p:cNvSpPr>
            <p:nvPr/>
          </p:nvSpPr>
          <p:spPr bwMode="auto">
            <a:xfrm>
              <a:off x="4368" y="2640"/>
              <a:ext cx="96" cy="96"/>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40022" name="Oval 94"/>
            <p:cNvSpPr>
              <a:spLocks noChangeArrowheads="1"/>
            </p:cNvSpPr>
            <p:nvPr/>
          </p:nvSpPr>
          <p:spPr bwMode="auto">
            <a:xfrm>
              <a:off x="2784" y="1824"/>
              <a:ext cx="96" cy="96"/>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40023" name="Oval 95"/>
            <p:cNvSpPr>
              <a:spLocks noChangeArrowheads="1"/>
            </p:cNvSpPr>
            <p:nvPr/>
          </p:nvSpPr>
          <p:spPr bwMode="auto">
            <a:xfrm>
              <a:off x="2832" y="2016"/>
              <a:ext cx="96" cy="96"/>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grpSp>
      <p:sp>
        <p:nvSpPr>
          <p:cNvPr id="104544" name="Rectangle 96"/>
          <p:cNvSpPr>
            <a:spLocks noChangeArrowheads="1"/>
          </p:cNvSpPr>
          <p:nvPr/>
        </p:nvSpPr>
        <p:spPr bwMode="auto">
          <a:xfrm>
            <a:off x="5940425" y="2971800"/>
            <a:ext cx="2286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04545" name="Oval 97"/>
          <p:cNvSpPr>
            <a:spLocks noChangeArrowheads="1"/>
          </p:cNvSpPr>
          <p:nvPr/>
        </p:nvSpPr>
        <p:spPr bwMode="auto">
          <a:xfrm>
            <a:off x="6705600" y="21336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04546" name="Oval 98"/>
          <p:cNvSpPr>
            <a:spLocks noChangeArrowheads="1"/>
          </p:cNvSpPr>
          <p:nvPr/>
        </p:nvSpPr>
        <p:spPr bwMode="auto">
          <a:xfrm>
            <a:off x="2286000" y="2133600"/>
            <a:ext cx="152400" cy="152400"/>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2" name="Slide Number Placeholder 1"/>
          <p:cNvSpPr>
            <a:spLocks noGrp="1"/>
          </p:cNvSpPr>
          <p:nvPr>
            <p:ph type="sldNum" sz="quarter" idx="11"/>
          </p:nvPr>
        </p:nvSpPr>
        <p:spPr/>
        <p:txBody>
          <a:bodyPr/>
          <a:lstStyle/>
          <a:p>
            <a:pPr>
              <a:defRPr/>
            </a:pPr>
            <a:fld id="{23448D7A-8026-471A-A1CF-48B2A8C1B9E1}" type="slidenum">
              <a:rPr lang="fr-CA" smtClean="0"/>
              <a:pPr>
                <a:defRPr/>
              </a:pPr>
              <a:t>177</a:t>
            </a:fld>
            <a:endParaRPr lang="fr-CA"/>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Tree>
    <p:extLst>
      <p:ext uri="{BB962C8B-B14F-4D97-AF65-F5344CB8AC3E}">
        <p14:creationId xmlns:p14="http://schemas.microsoft.com/office/powerpoint/2010/main" val="249770979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04496"/>
                                        </p:tgtEl>
                                        <p:attrNameLst>
                                          <p:attrName>style.visibility</p:attrName>
                                        </p:attrNameLst>
                                      </p:cBhvr>
                                      <p:to>
                                        <p:strVal val="visible"/>
                                      </p:to>
                                    </p:set>
                                    <p:anim calcmode="lin" valueType="num">
                                      <p:cBhvr additive="base">
                                        <p:cTn id="7" dur="500" fill="hold"/>
                                        <p:tgtEl>
                                          <p:spTgt spid="104496"/>
                                        </p:tgtEl>
                                        <p:attrNameLst>
                                          <p:attrName>ppt_x</p:attrName>
                                        </p:attrNameLst>
                                      </p:cBhvr>
                                      <p:tavLst>
                                        <p:tav tm="0">
                                          <p:val>
                                            <p:strVal val="0-#ppt_w/2"/>
                                          </p:val>
                                        </p:tav>
                                        <p:tav tm="100000">
                                          <p:val>
                                            <p:strVal val="#ppt_x"/>
                                          </p:val>
                                        </p:tav>
                                      </p:tavLst>
                                    </p:anim>
                                    <p:anim calcmode="lin" valueType="num">
                                      <p:cBhvr additive="base">
                                        <p:cTn id="8" dur="500" fill="hold"/>
                                        <p:tgtEl>
                                          <p:spTgt spid="104496"/>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04495"/>
                                        </p:tgtEl>
                                        <p:attrNameLst>
                                          <p:attrName>style.visibility</p:attrName>
                                        </p:attrNameLst>
                                      </p:cBhvr>
                                      <p:to>
                                        <p:strVal val="visible"/>
                                      </p:to>
                                    </p:set>
                                    <p:anim calcmode="lin" valueType="num">
                                      <p:cBhvr additive="base">
                                        <p:cTn id="13" dur="500" fill="hold"/>
                                        <p:tgtEl>
                                          <p:spTgt spid="104495"/>
                                        </p:tgtEl>
                                        <p:attrNameLst>
                                          <p:attrName>ppt_x</p:attrName>
                                        </p:attrNameLst>
                                      </p:cBhvr>
                                      <p:tavLst>
                                        <p:tav tm="0">
                                          <p:val>
                                            <p:strVal val="0-#ppt_w/2"/>
                                          </p:val>
                                        </p:tav>
                                        <p:tav tm="100000">
                                          <p:val>
                                            <p:strVal val="#ppt_x"/>
                                          </p:val>
                                        </p:tav>
                                      </p:tavLst>
                                    </p:anim>
                                    <p:anim calcmode="lin" valueType="num">
                                      <p:cBhvr additive="base">
                                        <p:cTn id="14" dur="500" fill="hold"/>
                                        <p:tgtEl>
                                          <p:spTgt spid="104495"/>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04471"/>
                                        </p:tgtEl>
                                        <p:attrNameLst>
                                          <p:attrName>style.visibility</p:attrName>
                                        </p:attrNameLst>
                                      </p:cBhvr>
                                      <p:to>
                                        <p:strVal val="visible"/>
                                      </p:to>
                                    </p:set>
                                    <p:anim calcmode="lin" valueType="num">
                                      <p:cBhvr additive="base">
                                        <p:cTn id="19" dur="500" fill="hold"/>
                                        <p:tgtEl>
                                          <p:spTgt spid="104471"/>
                                        </p:tgtEl>
                                        <p:attrNameLst>
                                          <p:attrName>ppt_x</p:attrName>
                                        </p:attrNameLst>
                                      </p:cBhvr>
                                      <p:tavLst>
                                        <p:tav tm="0">
                                          <p:val>
                                            <p:strVal val="0-#ppt_w/2"/>
                                          </p:val>
                                        </p:tav>
                                        <p:tav tm="100000">
                                          <p:val>
                                            <p:strVal val="#ppt_x"/>
                                          </p:val>
                                        </p:tav>
                                      </p:tavLst>
                                    </p:anim>
                                    <p:anim calcmode="lin" valueType="num">
                                      <p:cBhvr additive="base">
                                        <p:cTn id="20" dur="500" fill="hold"/>
                                        <p:tgtEl>
                                          <p:spTgt spid="104471"/>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104471"/>
                                        </p:tgtEl>
                                        <p:attrNameLst>
                                          <p:attrName>style.visibility</p:attrName>
                                        </p:attrNameLst>
                                      </p:cBhvr>
                                      <p:to>
                                        <p:strVal val="hidden"/>
                                      </p:to>
                                    </p:set>
                                  </p:subTnLst>
                                </p:cTn>
                              </p:par>
                            </p:childTnLst>
                          </p:cTn>
                        </p:par>
                      </p:childTnLst>
                    </p:cTn>
                  </p:par>
                  <p:par>
                    <p:cTn id="21" fill="hold" nodeType="clickPar">
                      <p:stCondLst>
                        <p:cond delay="indefinite"/>
                      </p:stCondLst>
                      <p:childTnLst>
                        <p:par>
                          <p:cTn id="22" fill="hold" nodeType="withGroup">
                            <p:stCondLst>
                              <p:cond delay="0"/>
                            </p:stCondLst>
                            <p:childTnLst>
                              <p:par>
                                <p:cTn id="23" presetID="11" presetClass="entr" presetSubtype="0" fill="hold" grpId="0" nodeType="clickEffect">
                                  <p:stCondLst>
                                    <p:cond delay="0"/>
                                  </p:stCondLst>
                                  <p:childTnLst>
                                    <p:set>
                                      <p:cBhvr>
                                        <p:cTn id="24" dur="1000">
                                          <p:stCondLst>
                                            <p:cond delay="0"/>
                                          </p:stCondLst>
                                        </p:cTn>
                                        <p:tgtEl>
                                          <p:spTgt spid="104505"/>
                                        </p:tgtEl>
                                        <p:attrNameLst>
                                          <p:attrName>style.visibility</p:attrName>
                                        </p:attrNameLst>
                                      </p:cBhvr>
                                      <p:to>
                                        <p:strVal val="visible"/>
                                      </p:to>
                                    </p:set>
                                  </p:childTnLst>
                                  <p:subTnLst>
                                    <p:set>
                                      <p:cBhvr override="childStyle">
                                        <p:cTn dur="1" fill="hold" display="0" masterRel="nextClick" afterEffect="1"/>
                                        <p:tgtEl>
                                          <p:spTgt spid="104505"/>
                                        </p:tgtEl>
                                        <p:attrNameLst>
                                          <p:attrName>style.visibility</p:attrName>
                                        </p:attrNameLst>
                                      </p:cBhvr>
                                      <p:to>
                                        <p:strVal val="hidden"/>
                                      </p:to>
                                    </p:set>
                                  </p:subTnLst>
                                </p:cTn>
                              </p:par>
                            </p:childTnLst>
                          </p:cTn>
                        </p:par>
                      </p:childTnLst>
                    </p:cTn>
                  </p:par>
                  <p:par>
                    <p:cTn id="25" fill="hold" nodeType="clickPar">
                      <p:stCondLst>
                        <p:cond delay="indefinite"/>
                      </p:stCondLst>
                      <p:childTnLst>
                        <p:par>
                          <p:cTn id="26" fill="hold" nodeType="withGroup">
                            <p:stCondLst>
                              <p:cond delay="0"/>
                            </p:stCondLst>
                            <p:childTnLst>
                              <p:par>
                                <p:cTn id="27" presetID="4" presetClass="entr" presetSubtype="16" fill="hold" grpId="0" nodeType="clickEffect">
                                  <p:stCondLst>
                                    <p:cond delay="0"/>
                                  </p:stCondLst>
                                  <p:childTnLst>
                                    <p:set>
                                      <p:cBhvr>
                                        <p:cTn id="28" dur="1" fill="hold">
                                          <p:stCondLst>
                                            <p:cond delay="0"/>
                                          </p:stCondLst>
                                        </p:cTn>
                                        <p:tgtEl>
                                          <p:spTgt spid="104497"/>
                                        </p:tgtEl>
                                        <p:attrNameLst>
                                          <p:attrName>style.visibility</p:attrName>
                                        </p:attrNameLst>
                                      </p:cBhvr>
                                      <p:to>
                                        <p:strVal val="visible"/>
                                      </p:to>
                                    </p:set>
                                    <p:animEffect transition="in" filter="box(in)">
                                      <p:cBhvr>
                                        <p:cTn id="29" dur="500"/>
                                        <p:tgtEl>
                                          <p:spTgt spid="104497"/>
                                        </p:tgtEl>
                                      </p:cBhvr>
                                    </p:animEffect>
                                  </p:childTnLst>
                                  <p:subTnLst>
                                    <p:set>
                                      <p:cBhvr override="childStyle">
                                        <p:cTn dur="1" fill="hold" display="0" masterRel="nextClick" afterEffect="1"/>
                                        <p:tgtEl>
                                          <p:spTgt spid="104497"/>
                                        </p:tgtEl>
                                        <p:attrNameLst>
                                          <p:attrName>style.visibility</p:attrName>
                                        </p:attrNameLst>
                                      </p:cBhvr>
                                      <p:to>
                                        <p:strVal val="hidden"/>
                                      </p:to>
                                    </p:set>
                                  </p:subTnLst>
                                </p:cTn>
                              </p:par>
                            </p:childTnLst>
                          </p:cTn>
                        </p:par>
                      </p:childTnLst>
                    </p:cTn>
                  </p:par>
                  <p:par>
                    <p:cTn id="30" fill="hold" nodeType="clickPar">
                      <p:stCondLst>
                        <p:cond delay="indefinite"/>
                      </p:stCondLst>
                      <p:childTnLst>
                        <p:par>
                          <p:cTn id="31" fill="hold" nodeType="withGroup">
                            <p:stCondLst>
                              <p:cond delay="0"/>
                            </p:stCondLst>
                            <p:childTnLst>
                              <p:par>
                                <p:cTn id="32" presetID="11" presetClass="entr" presetSubtype="0" fill="hold" grpId="0" nodeType="clickEffect">
                                  <p:stCondLst>
                                    <p:cond delay="0"/>
                                  </p:stCondLst>
                                  <p:childTnLst>
                                    <p:set>
                                      <p:cBhvr>
                                        <p:cTn id="33" dur="1000">
                                          <p:stCondLst>
                                            <p:cond delay="0"/>
                                          </p:stCondLst>
                                        </p:cTn>
                                        <p:tgtEl>
                                          <p:spTgt spid="104506"/>
                                        </p:tgtEl>
                                        <p:attrNameLst>
                                          <p:attrName>style.visibility</p:attrName>
                                        </p:attrNameLst>
                                      </p:cBhvr>
                                      <p:to>
                                        <p:strVal val="visible"/>
                                      </p:to>
                                    </p:set>
                                  </p:childTnLst>
                                </p:cTn>
                              </p:par>
                            </p:childTnLst>
                          </p:cTn>
                        </p:par>
                      </p:childTnLst>
                    </p:cTn>
                  </p:par>
                  <p:par>
                    <p:cTn id="34" fill="hold" nodeType="clickPar">
                      <p:stCondLst>
                        <p:cond delay="indefinite"/>
                      </p:stCondLst>
                      <p:childTnLst>
                        <p:par>
                          <p:cTn id="35" fill="hold" nodeType="withGroup">
                            <p:stCondLst>
                              <p:cond delay="0"/>
                            </p:stCondLst>
                            <p:childTnLst>
                              <p:par>
                                <p:cTn id="36" presetID="4" presetClass="entr" presetSubtype="16" fill="hold" nodeType="clickEffect">
                                  <p:stCondLst>
                                    <p:cond delay="0"/>
                                  </p:stCondLst>
                                  <p:childTnLst>
                                    <p:set>
                                      <p:cBhvr>
                                        <p:cTn id="37" dur="1" fill="hold">
                                          <p:stCondLst>
                                            <p:cond delay="0"/>
                                          </p:stCondLst>
                                        </p:cTn>
                                        <p:tgtEl>
                                          <p:spTgt spid="104498"/>
                                        </p:tgtEl>
                                        <p:attrNameLst>
                                          <p:attrName>style.visibility</p:attrName>
                                        </p:attrNameLst>
                                      </p:cBhvr>
                                      <p:to>
                                        <p:strVal val="visible"/>
                                      </p:to>
                                    </p:set>
                                    <p:animEffect transition="in" filter="box(in)">
                                      <p:cBhvr>
                                        <p:cTn id="38" dur="500"/>
                                        <p:tgtEl>
                                          <p:spTgt spid="104498"/>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4" presetClass="entr" presetSubtype="16" fill="hold" grpId="0" nodeType="clickEffect">
                                  <p:stCondLst>
                                    <p:cond delay="0"/>
                                  </p:stCondLst>
                                  <p:childTnLst>
                                    <p:set>
                                      <p:cBhvr>
                                        <p:cTn id="42" dur="1" fill="hold">
                                          <p:stCondLst>
                                            <p:cond delay="0"/>
                                          </p:stCondLst>
                                        </p:cTn>
                                        <p:tgtEl>
                                          <p:spTgt spid="104502"/>
                                        </p:tgtEl>
                                        <p:attrNameLst>
                                          <p:attrName>style.visibility</p:attrName>
                                        </p:attrNameLst>
                                      </p:cBhvr>
                                      <p:to>
                                        <p:strVal val="visible"/>
                                      </p:to>
                                    </p:set>
                                    <p:animEffect transition="in" filter="box(in)">
                                      <p:cBhvr>
                                        <p:cTn id="43" dur="500"/>
                                        <p:tgtEl>
                                          <p:spTgt spid="104502"/>
                                        </p:tgtEl>
                                      </p:cBhvr>
                                    </p:animEffect>
                                  </p:childTnLst>
                                  <p:subTnLst>
                                    <p:set>
                                      <p:cBhvr override="childStyle">
                                        <p:cTn dur="1" fill="hold" display="0" masterRel="nextClick" afterEffect="1"/>
                                        <p:tgtEl>
                                          <p:spTgt spid="104502"/>
                                        </p:tgtEl>
                                        <p:attrNameLst>
                                          <p:attrName>style.visibility</p:attrName>
                                        </p:attrNameLst>
                                      </p:cBhvr>
                                      <p:to>
                                        <p:strVal val="hidden"/>
                                      </p:to>
                                    </p:set>
                                  </p:subTnLst>
                                </p:cTn>
                              </p:par>
                            </p:childTnLst>
                          </p:cTn>
                        </p:par>
                      </p:childTnLst>
                    </p:cTn>
                  </p:par>
                  <p:par>
                    <p:cTn id="44" fill="hold" nodeType="clickPar">
                      <p:stCondLst>
                        <p:cond delay="indefinite"/>
                      </p:stCondLst>
                      <p:childTnLst>
                        <p:par>
                          <p:cTn id="45" fill="hold" nodeType="withGroup">
                            <p:stCondLst>
                              <p:cond delay="0"/>
                            </p:stCondLst>
                            <p:childTnLst>
                              <p:par>
                                <p:cTn id="46" presetID="11" presetClass="entr" presetSubtype="0" fill="hold" grpId="0" nodeType="clickEffect">
                                  <p:stCondLst>
                                    <p:cond delay="0"/>
                                  </p:stCondLst>
                                  <p:childTnLst>
                                    <p:set>
                                      <p:cBhvr>
                                        <p:cTn id="47" dur="1000">
                                          <p:stCondLst>
                                            <p:cond delay="0"/>
                                          </p:stCondLst>
                                        </p:cTn>
                                        <p:tgtEl>
                                          <p:spTgt spid="104507"/>
                                        </p:tgtEl>
                                        <p:attrNameLst>
                                          <p:attrName>style.visibility</p:attrName>
                                        </p:attrNameLst>
                                      </p:cBhvr>
                                      <p:to>
                                        <p:strVal val="visible"/>
                                      </p:to>
                                    </p:set>
                                  </p:childTnLst>
                                  <p:subTnLst>
                                    <p:set>
                                      <p:cBhvr override="childStyle">
                                        <p:cTn dur="1" fill="hold" display="0" masterRel="nextClick" afterEffect="1"/>
                                        <p:tgtEl>
                                          <p:spTgt spid="104507"/>
                                        </p:tgtEl>
                                        <p:attrNameLst>
                                          <p:attrName>style.visibility</p:attrName>
                                        </p:attrNameLst>
                                      </p:cBhvr>
                                      <p:to>
                                        <p:strVal val="hidden"/>
                                      </p:to>
                                    </p:set>
                                  </p:subTnLst>
                                </p:cTn>
                              </p:par>
                            </p:childTnLst>
                          </p:cTn>
                        </p:par>
                      </p:childTnLst>
                    </p:cTn>
                  </p:par>
                  <p:par>
                    <p:cTn id="48" fill="hold" nodeType="clickPar">
                      <p:stCondLst>
                        <p:cond delay="indefinite"/>
                      </p:stCondLst>
                      <p:childTnLst>
                        <p:par>
                          <p:cTn id="49" fill="hold" nodeType="withGroup">
                            <p:stCondLst>
                              <p:cond delay="0"/>
                            </p:stCondLst>
                            <p:childTnLst>
                              <p:par>
                                <p:cTn id="50" presetID="4" presetClass="entr" presetSubtype="16" fill="hold" grpId="0" nodeType="clickEffect">
                                  <p:stCondLst>
                                    <p:cond delay="0"/>
                                  </p:stCondLst>
                                  <p:childTnLst>
                                    <p:set>
                                      <p:cBhvr>
                                        <p:cTn id="51" dur="1" fill="hold">
                                          <p:stCondLst>
                                            <p:cond delay="0"/>
                                          </p:stCondLst>
                                        </p:cTn>
                                        <p:tgtEl>
                                          <p:spTgt spid="104513"/>
                                        </p:tgtEl>
                                        <p:attrNameLst>
                                          <p:attrName>style.visibility</p:attrName>
                                        </p:attrNameLst>
                                      </p:cBhvr>
                                      <p:to>
                                        <p:strVal val="visible"/>
                                      </p:to>
                                    </p:set>
                                    <p:animEffect transition="in" filter="box(in)">
                                      <p:cBhvr>
                                        <p:cTn id="52" dur="500"/>
                                        <p:tgtEl>
                                          <p:spTgt spid="104513"/>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 presetClass="entr" presetSubtype="0" fill="hold" nodeType="clickEffect">
                                  <p:stCondLst>
                                    <p:cond delay="0"/>
                                  </p:stCondLst>
                                  <p:childTnLst>
                                    <p:set>
                                      <p:cBhvr>
                                        <p:cTn id="56" dur="1" fill="hold">
                                          <p:stCondLst>
                                            <p:cond delay="499"/>
                                          </p:stCondLst>
                                        </p:cTn>
                                        <p:tgtEl>
                                          <p:spTgt spid="104508"/>
                                        </p:tgtEl>
                                        <p:attrNameLst>
                                          <p:attrName>style.visibility</p:attrName>
                                        </p:attrNameLst>
                                      </p:cBhvr>
                                      <p:to>
                                        <p:strVal val="visible"/>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1" presetClass="entr" presetSubtype="0" fill="hold" grpId="0" nodeType="clickEffect">
                                  <p:stCondLst>
                                    <p:cond delay="0"/>
                                  </p:stCondLst>
                                  <p:childTnLst>
                                    <p:set>
                                      <p:cBhvr>
                                        <p:cTn id="60" dur="1" fill="hold">
                                          <p:stCondLst>
                                            <p:cond delay="499"/>
                                          </p:stCondLst>
                                        </p:cTn>
                                        <p:tgtEl>
                                          <p:spTgt spid="104520"/>
                                        </p:tgtEl>
                                        <p:attrNameLst>
                                          <p:attrName>style.visibility</p:attrName>
                                        </p:attrNameLst>
                                      </p:cBhvr>
                                      <p:to>
                                        <p:strVal val="visible"/>
                                      </p:to>
                                    </p:set>
                                  </p:childTnLst>
                                </p:cTn>
                              </p:par>
                            </p:childTnLst>
                          </p:cTn>
                        </p:par>
                      </p:childTnLst>
                    </p:cTn>
                  </p:par>
                  <p:par>
                    <p:cTn id="61" fill="hold" nodeType="clickPar">
                      <p:stCondLst>
                        <p:cond delay="indefinite"/>
                      </p:stCondLst>
                      <p:childTnLst>
                        <p:par>
                          <p:cTn id="62" fill="hold" nodeType="withGroup">
                            <p:stCondLst>
                              <p:cond delay="0"/>
                            </p:stCondLst>
                            <p:childTnLst>
                              <p:par>
                                <p:cTn id="63" presetID="11" presetClass="entr" presetSubtype="0" fill="hold" grpId="0" nodeType="clickEffect">
                                  <p:stCondLst>
                                    <p:cond delay="0"/>
                                  </p:stCondLst>
                                  <p:childTnLst>
                                    <p:set>
                                      <p:cBhvr>
                                        <p:cTn id="64" dur="1000">
                                          <p:stCondLst>
                                            <p:cond delay="0"/>
                                          </p:stCondLst>
                                        </p:cTn>
                                        <p:tgtEl>
                                          <p:spTgt spid="104511"/>
                                        </p:tgtEl>
                                        <p:attrNameLst>
                                          <p:attrName>style.visibility</p:attrName>
                                        </p:attrNameLst>
                                      </p:cBhvr>
                                      <p:to>
                                        <p:strVal val="visible"/>
                                      </p:to>
                                    </p:set>
                                  </p:childTnLst>
                                  <p:subTnLst>
                                    <p:set>
                                      <p:cBhvr override="childStyle">
                                        <p:cTn dur="1" fill="hold" display="0" masterRel="nextClick" afterEffect="1"/>
                                        <p:tgtEl>
                                          <p:spTgt spid="104511"/>
                                        </p:tgtEl>
                                        <p:attrNameLst>
                                          <p:attrName>style.visibility</p:attrName>
                                        </p:attrNameLst>
                                      </p:cBhvr>
                                      <p:to>
                                        <p:strVal val="hidden"/>
                                      </p:to>
                                    </p:set>
                                  </p:subTnLst>
                                </p:cTn>
                              </p:par>
                            </p:childTnLst>
                          </p:cTn>
                        </p:par>
                      </p:childTnLst>
                    </p:cTn>
                  </p:par>
                  <p:par>
                    <p:cTn id="65" fill="hold" nodeType="clickPar">
                      <p:stCondLst>
                        <p:cond delay="indefinite"/>
                      </p:stCondLst>
                      <p:childTnLst>
                        <p:par>
                          <p:cTn id="66" fill="hold" nodeType="withGroup">
                            <p:stCondLst>
                              <p:cond delay="0"/>
                            </p:stCondLst>
                            <p:childTnLst>
                              <p:par>
                                <p:cTn id="67" presetID="1" presetClass="entr" presetSubtype="0" fill="hold" grpId="0" nodeType="clickEffect">
                                  <p:stCondLst>
                                    <p:cond delay="0"/>
                                  </p:stCondLst>
                                  <p:childTnLst>
                                    <p:set>
                                      <p:cBhvr>
                                        <p:cTn id="68" dur="1" fill="hold">
                                          <p:stCondLst>
                                            <p:cond delay="499"/>
                                          </p:stCondLst>
                                        </p:cTn>
                                        <p:tgtEl>
                                          <p:spTgt spid="104512"/>
                                        </p:tgtEl>
                                        <p:attrNameLst>
                                          <p:attrName>style.visibility</p:attrName>
                                        </p:attrNameLst>
                                      </p:cBhvr>
                                      <p:to>
                                        <p:strVal val="visible"/>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4" presetClass="entr" presetSubtype="16" fill="hold" grpId="0" nodeType="clickEffect">
                                  <p:stCondLst>
                                    <p:cond delay="0"/>
                                  </p:stCondLst>
                                  <p:childTnLst>
                                    <p:set>
                                      <p:cBhvr>
                                        <p:cTn id="72" dur="1" fill="hold">
                                          <p:stCondLst>
                                            <p:cond delay="0"/>
                                          </p:stCondLst>
                                        </p:cTn>
                                        <p:tgtEl>
                                          <p:spTgt spid="104514"/>
                                        </p:tgtEl>
                                        <p:attrNameLst>
                                          <p:attrName>style.visibility</p:attrName>
                                        </p:attrNameLst>
                                      </p:cBhvr>
                                      <p:to>
                                        <p:strVal val="visible"/>
                                      </p:to>
                                    </p:set>
                                    <p:animEffect transition="in" filter="box(in)">
                                      <p:cBhvr>
                                        <p:cTn id="73" dur="500"/>
                                        <p:tgtEl>
                                          <p:spTgt spid="104514"/>
                                        </p:tgtEl>
                                      </p:cBhvr>
                                    </p:animEffect>
                                  </p:childTnLst>
                                </p:cTn>
                              </p:par>
                            </p:childTnLst>
                          </p:cTn>
                        </p:par>
                      </p:childTnLst>
                    </p:cTn>
                  </p:par>
                  <p:par>
                    <p:cTn id="74" fill="hold" nodeType="clickPar">
                      <p:stCondLst>
                        <p:cond delay="indefinite"/>
                      </p:stCondLst>
                      <p:childTnLst>
                        <p:par>
                          <p:cTn id="75" fill="hold" nodeType="withGroup">
                            <p:stCondLst>
                              <p:cond delay="0"/>
                            </p:stCondLst>
                            <p:childTnLst>
                              <p:par>
                                <p:cTn id="76" presetID="11" presetClass="entr" presetSubtype="0" fill="hold" grpId="0" nodeType="clickEffect">
                                  <p:stCondLst>
                                    <p:cond delay="0"/>
                                  </p:stCondLst>
                                  <p:childTnLst>
                                    <p:set>
                                      <p:cBhvr>
                                        <p:cTn id="77" dur="1000">
                                          <p:stCondLst>
                                            <p:cond delay="0"/>
                                          </p:stCondLst>
                                        </p:cTn>
                                        <p:tgtEl>
                                          <p:spTgt spid="104515"/>
                                        </p:tgtEl>
                                        <p:attrNameLst>
                                          <p:attrName>style.visibility</p:attrName>
                                        </p:attrNameLst>
                                      </p:cBhvr>
                                      <p:to>
                                        <p:strVal val="visible"/>
                                      </p:to>
                                    </p:set>
                                  </p:childTnLst>
                                  <p:subTnLst>
                                    <p:set>
                                      <p:cBhvr override="childStyle">
                                        <p:cTn dur="1" fill="hold" display="0" masterRel="nextClick" afterEffect="1"/>
                                        <p:tgtEl>
                                          <p:spTgt spid="104515"/>
                                        </p:tgtEl>
                                        <p:attrNameLst>
                                          <p:attrName>style.visibility</p:attrName>
                                        </p:attrNameLst>
                                      </p:cBhvr>
                                      <p:to>
                                        <p:strVal val="hidden"/>
                                      </p:to>
                                    </p:set>
                                  </p:subTnLst>
                                </p:cTn>
                              </p:par>
                            </p:childTnLst>
                          </p:cTn>
                        </p:par>
                      </p:childTnLst>
                    </p:cTn>
                  </p:par>
                  <p:par>
                    <p:cTn id="78" fill="hold" nodeType="clickPar">
                      <p:stCondLst>
                        <p:cond delay="indefinite"/>
                      </p:stCondLst>
                      <p:childTnLst>
                        <p:par>
                          <p:cTn id="79" fill="hold" nodeType="withGroup">
                            <p:stCondLst>
                              <p:cond delay="0"/>
                            </p:stCondLst>
                            <p:childTnLst>
                              <p:par>
                                <p:cTn id="80" presetID="4" presetClass="entr" presetSubtype="16" fill="hold" nodeType="clickEffect">
                                  <p:stCondLst>
                                    <p:cond delay="0"/>
                                  </p:stCondLst>
                                  <p:childTnLst>
                                    <p:set>
                                      <p:cBhvr>
                                        <p:cTn id="81" dur="1" fill="hold">
                                          <p:stCondLst>
                                            <p:cond delay="0"/>
                                          </p:stCondLst>
                                        </p:cTn>
                                        <p:tgtEl>
                                          <p:spTgt spid="104516"/>
                                        </p:tgtEl>
                                        <p:attrNameLst>
                                          <p:attrName>style.visibility</p:attrName>
                                        </p:attrNameLst>
                                      </p:cBhvr>
                                      <p:to>
                                        <p:strVal val="visible"/>
                                      </p:to>
                                    </p:set>
                                    <p:animEffect transition="in" filter="box(in)">
                                      <p:cBhvr>
                                        <p:cTn id="82" dur="500"/>
                                        <p:tgtEl>
                                          <p:spTgt spid="104516"/>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ntr" presetSubtype="0" fill="hold" grpId="0" nodeType="clickEffect">
                                  <p:stCondLst>
                                    <p:cond delay="0"/>
                                  </p:stCondLst>
                                  <p:childTnLst>
                                    <p:set>
                                      <p:cBhvr>
                                        <p:cTn id="86" dur="1" fill="hold">
                                          <p:stCondLst>
                                            <p:cond delay="499"/>
                                          </p:stCondLst>
                                        </p:cTn>
                                        <p:tgtEl>
                                          <p:spTgt spid="104521"/>
                                        </p:tgtEl>
                                        <p:attrNameLst>
                                          <p:attrName>style.visibility</p:attrName>
                                        </p:attrNameLst>
                                      </p:cBhvr>
                                      <p:to>
                                        <p:strVal val="visible"/>
                                      </p:to>
                                    </p:set>
                                  </p:childTnLst>
                                </p:cTn>
                              </p:par>
                            </p:childTnLst>
                          </p:cTn>
                        </p:par>
                      </p:childTnLst>
                    </p:cTn>
                  </p:par>
                  <p:par>
                    <p:cTn id="87" fill="hold" nodeType="clickPar">
                      <p:stCondLst>
                        <p:cond delay="indefinite"/>
                      </p:stCondLst>
                      <p:childTnLst>
                        <p:par>
                          <p:cTn id="88" fill="hold" nodeType="withGroup">
                            <p:stCondLst>
                              <p:cond delay="0"/>
                            </p:stCondLst>
                            <p:childTnLst>
                              <p:par>
                                <p:cTn id="89" presetID="1" presetClass="entr" presetSubtype="0" fill="hold" nodeType="clickEffect">
                                  <p:stCondLst>
                                    <p:cond delay="0"/>
                                  </p:stCondLst>
                                  <p:childTnLst>
                                    <p:set>
                                      <p:cBhvr>
                                        <p:cTn id="90" dur="1" fill="hold">
                                          <p:stCondLst>
                                            <p:cond delay="499"/>
                                          </p:stCondLst>
                                        </p:cTn>
                                        <p:tgtEl>
                                          <p:spTgt spid="104522"/>
                                        </p:tgtEl>
                                        <p:attrNameLst>
                                          <p:attrName>style.visibility</p:attrName>
                                        </p:attrNameLst>
                                      </p:cBhvr>
                                      <p:to>
                                        <p:strVal val="visible"/>
                                      </p:to>
                                    </p:set>
                                  </p:childTnLst>
                                </p:cTn>
                              </p:par>
                            </p:childTnLst>
                          </p:cTn>
                        </p:par>
                      </p:childTnLst>
                    </p:cTn>
                  </p:par>
                  <p:par>
                    <p:cTn id="91" fill="hold" nodeType="clickPar">
                      <p:stCondLst>
                        <p:cond delay="indefinite"/>
                      </p:stCondLst>
                      <p:childTnLst>
                        <p:par>
                          <p:cTn id="92" fill="hold" nodeType="withGroup">
                            <p:stCondLst>
                              <p:cond delay="0"/>
                            </p:stCondLst>
                            <p:childTnLst>
                              <p:par>
                                <p:cTn id="93" presetID="1" presetClass="entr" presetSubtype="0" fill="hold" grpId="0" nodeType="clickEffect">
                                  <p:stCondLst>
                                    <p:cond delay="0"/>
                                  </p:stCondLst>
                                  <p:childTnLst>
                                    <p:set>
                                      <p:cBhvr>
                                        <p:cTn id="94" dur="1" fill="hold">
                                          <p:stCondLst>
                                            <p:cond delay="499"/>
                                          </p:stCondLst>
                                        </p:cTn>
                                        <p:tgtEl>
                                          <p:spTgt spid="104525"/>
                                        </p:tgtEl>
                                        <p:attrNameLst>
                                          <p:attrName>style.visibility</p:attrName>
                                        </p:attrNameLst>
                                      </p:cBhvr>
                                      <p:to>
                                        <p:strVal val="visible"/>
                                      </p:to>
                                    </p:set>
                                  </p:childTnLst>
                                </p:cTn>
                              </p:par>
                            </p:childTnLst>
                          </p:cTn>
                        </p:par>
                      </p:childTnLst>
                    </p:cTn>
                  </p:par>
                  <p:par>
                    <p:cTn id="95" fill="hold" nodeType="clickPar">
                      <p:stCondLst>
                        <p:cond delay="indefinite"/>
                      </p:stCondLst>
                      <p:childTnLst>
                        <p:par>
                          <p:cTn id="96" fill="hold" nodeType="withGroup">
                            <p:stCondLst>
                              <p:cond delay="0"/>
                            </p:stCondLst>
                            <p:childTnLst>
                              <p:par>
                                <p:cTn id="97" presetID="11" presetClass="entr" presetSubtype="0" fill="hold" grpId="0" nodeType="clickEffect">
                                  <p:stCondLst>
                                    <p:cond delay="0"/>
                                  </p:stCondLst>
                                  <p:childTnLst>
                                    <p:set>
                                      <p:cBhvr>
                                        <p:cTn id="98" dur="1000">
                                          <p:stCondLst>
                                            <p:cond delay="0"/>
                                          </p:stCondLst>
                                        </p:cTn>
                                        <p:tgtEl>
                                          <p:spTgt spid="104526"/>
                                        </p:tgtEl>
                                        <p:attrNameLst>
                                          <p:attrName>style.visibility</p:attrName>
                                        </p:attrNameLst>
                                      </p:cBhvr>
                                      <p:to>
                                        <p:strVal val="visible"/>
                                      </p:to>
                                    </p:set>
                                  </p:childTnLst>
                                  <p:subTnLst>
                                    <p:set>
                                      <p:cBhvr override="childStyle">
                                        <p:cTn dur="1" fill="hold" display="0" masterRel="nextClick" afterEffect="1"/>
                                        <p:tgtEl>
                                          <p:spTgt spid="104526"/>
                                        </p:tgtEl>
                                        <p:attrNameLst>
                                          <p:attrName>style.visibility</p:attrName>
                                        </p:attrNameLst>
                                      </p:cBhvr>
                                      <p:to>
                                        <p:strVal val="hidden"/>
                                      </p:to>
                                    </p:set>
                                  </p:subTnLst>
                                </p:cTn>
                              </p:par>
                            </p:childTnLst>
                          </p:cTn>
                        </p:par>
                      </p:childTnLst>
                    </p:cTn>
                  </p:par>
                  <p:par>
                    <p:cTn id="99" fill="hold" nodeType="clickPar">
                      <p:stCondLst>
                        <p:cond delay="indefinite"/>
                      </p:stCondLst>
                      <p:childTnLst>
                        <p:par>
                          <p:cTn id="100" fill="hold" nodeType="withGroup">
                            <p:stCondLst>
                              <p:cond delay="0"/>
                            </p:stCondLst>
                            <p:childTnLst>
                              <p:par>
                                <p:cTn id="101" presetID="1" presetClass="entr" presetSubtype="0" fill="hold" grpId="0" nodeType="clickEffect">
                                  <p:stCondLst>
                                    <p:cond delay="0"/>
                                  </p:stCondLst>
                                  <p:childTnLst>
                                    <p:set>
                                      <p:cBhvr>
                                        <p:cTn id="102" dur="1" fill="hold">
                                          <p:stCondLst>
                                            <p:cond delay="499"/>
                                          </p:stCondLst>
                                        </p:cTn>
                                        <p:tgtEl>
                                          <p:spTgt spid="104527"/>
                                        </p:tgtEl>
                                        <p:attrNameLst>
                                          <p:attrName>style.visibility</p:attrName>
                                        </p:attrNameLst>
                                      </p:cBhvr>
                                      <p:to>
                                        <p:strVal val="visible"/>
                                      </p:to>
                                    </p:set>
                                  </p:childTnLst>
                                </p:cTn>
                              </p:par>
                            </p:childTnLst>
                          </p:cTn>
                        </p:par>
                      </p:childTnLst>
                    </p:cTn>
                  </p:par>
                  <p:par>
                    <p:cTn id="103" fill="hold" nodeType="clickPar">
                      <p:stCondLst>
                        <p:cond delay="indefinite"/>
                      </p:stCondLst>
                      <p:childTnLst>
                        <p:par>
                          <p:cTn id="104" fill="hold" nodeType="withGroup">
                            <p:stCondLst>
                              <p:cond delay="0"/>
                            </p:stCondLst>
                            <p:childTnLst>
                              <p:par>
                                <p:cTn id="105" presetID="1" presetClass="entr" presetSubtype="0" fill="hold" grpId="0" nodeType="clickEffect">
                                  <p:stCondLst>
                                    <p:cond delay="0"/>
                                  </p:stCondLst>
                                  <p:childTnLst>
                                    <p:set>
                                      <p:cBhvr>
                                        <p:cTn id="106" dur="1" fill="hold">
                                          <p:stCondLst>
                                            <p:cond delay="499"/>
                                          </p:stCondLst>
                                        </p:cTn>
                                        <p:tgtEl>
                                          <p:spTgt spid="104528"/>
                                        </p:tgtEl>
                                        <p:attrNameLst>
                                          <p:attrName>style.visibility</p:attrName>
                                        </p:attrNameLst>
                                      </p:cBhvr>
                                      <p:to>
                                        <p:strVal val="visible"/>
                                      </p:to>
                                    </p:set>
                                  </p:childTnLst>
                                </p:cTn>
                              </p:par>
                            </p:childTnLst>
                          </p:cTn>
                        </p:par>
                      </p:childTnLst>
                    </p:cTn>
                  </p:par>
                  <p:par>
                    <p:cTn id="107" fill="hold" nodeType="clickPar">
                      <p:stCondLst>
                        <p:cond delay="indefinite"/>
                      </p:stCondLst>
                      <p:childTnLst>
                        <p:par>
                          <p:cTn id="108" fill="hold" nodeType="withGroup">
                            <p:stCondLst>
                              <p:cond delay="0"/>
                            </p:stCondLst>
                            <p:childTnLst>
                              <p:par>
                                <p:cTn id="109" presetID="11" presetClass="entr" presetSubtype="0" fill="hold" grpId="0" nodeType="clickEffect">
                                  <p:stCondLst>
                                    <p:cond delay="0"/>
                                  </p:stCondLst>
                                  <p:childTnLst>
                                    <p:set>
                                      <p:cBhvr>
                                        <p:cTn id="110" dur="1000">
                                          <p:stCondLst>
                                            <p:cond delay="0"/>
                                          </p:stCondLst>
                                        </p:cTn>
                                        <p:tgtEl>
                                          <p:spTgt spid="104529"/>
                                        </p:tgtEl>
                                        <p:attrNameLst>
                                          <p:attrName>style.visibility</p:attrName>
                                        </p:attrNameLst>
                                      </p:cBhvr>
                                      <p:to>
                                        <p:strVal val="visible"/>
                                      </p:to>
                                    </p:set>
                                  </p:childTnLst>
                                  <p:subTnLst>
                                    <p:set>
                                      <p:cBhvr override="childStyle">
                                        <p:cTn dur="1" fill="hold" display="0" masterRel="nextClick" afterEffect="1"/>
                                        <p:tgtEl>
                                          <p:spTgt spid="104529"/>
                                        </p:tgtEl>
                                        <p:attrNameLst>
                                          <p:attrName>style.visibility</p:attrName>
                                        </p:attrNameLst>
                                      </p:cBhvr>
                                      <p:to>
                                        <p:strVal val="hidden"/>
                                      </p:to>
                                    </p:set>
                                  </p:subTnLst>
                                </p:cTn>
                              </p:par>
                            </p:childTnLst>
                          </p:cTn>
                        </p:par>
                      </p:childTnLst>
                    </p:cTn>
                  </p:par>
                  <p:par>
                    <p:cTn id="111" fill="hold" nodeType="clickPar">
                      <p:stCondLst>
                        <p:cond delay="indefinite"/>
                      </p:stCondLst>
                      <p:childTnLst>
                        <p:par>
                          <p:cTn id="112" fill="hold" nodeType="withGroup">
                            <p:stCondLst>
                              <p:cond delay="0"/>
                            </p:stCondLst>
                            <p:childTnLst>
                              <p:par>
                                <p:cTn id="113" presetID="1" presetClass="entr" presetSubtype="0" fill="hold" grpId="0" nodeType="clickEffect">
                                  <p:stCondLst>
                                    <p:cond delay="0"/>
                                  </p:stCondLst>
                                  <p:childTnLst>
                                    <p:set>
                                      <p:cBhvr>
                                        <p:cTn id="114" dur="1" fill="hold">
                                          <p:stCondLst>
                                            <p:cond delay="499"/>
                                          </p:stCondLst>
                                        </p:cTn>
                                        <p:tgtEl>
                                          <p:spTgt spid="104530"/>
                                        </p:tgtEl>
                                        <p:attrNameLst>
                                          <p:attrName>style.visibility</p:attrName>
                                        </p:attrNameLst>
                                      </p:cBhvr>
                                      <p:to>
                                        <p:strVal val="visible"/>
                                      </p:to>
                                    </p:set>
                                  </p:childTnLst>
                                </p:cTn>
                              </p:par>
                            </p:childTnLst>
                          </p:cTn>
                        </p:par>
                      </p:childTnLst>
                    </p:cTn>
                  </p:par>
                  <p:par>
                    <p:cTn id="115" fill="hold" nodeType="clickPar">
                      <p:stCondLst>
                        <p:cond delay="indefinite"/>
                      </p:stCondLst>
                      <p:childTnLst>
                        <p:par>
                          <p:cTn id="116" fill="hold" nodeType="withGroup">
                            <p:stCondLst>
                              <p:cond delay="0"/>
                            </p:stCondLst>
                            <p:childTnLst>
                              <p:par>
                                <p:cTn id="117" presetID="1" presetClass="entr" presetSubtype="0" fill="hold" grpId="0" nodeType="clickEffect">
                                  <p:stCondLst>
                                    <p:cond delay="0"/>
                                  </p:stCondLst>
                                  <p:childTnLst>
                                    <p:set>
                                      <p:cBhvr>
                                        <p:cTn id="118" dur="1" fill="hold">
                                          <p:stCondLst>
                                            <p:cond delay="499"/>
                                          </p:stCondLst>
                                        </p:cTn>
                                        <p:tgtEl>
                                          <p:spTgt spid="104546"/>
                                        </p:tgtEl>
                                        <p:attrNameLst>
                                          <p:attrName>style.visibility</p:attrName>
                                        </p:attrNameLst>
                                      </p:cBhvr>
                                      <p:to>
                                        <p:strVal val="visible"/>
                                      </p:to>
                                    </p:set>
                                  </p:childTnLst>
                                </p:cTn>
                              </p:par>
                            </p:childTnLst>
                          </p:cTn>
                        </p:par>
                      </p:childTnLst>
                    </p:cTn>
                  </p:par>
                  <p:par>
                    <p:cTn id="119" fill="hold" nodeType="clickPar">
                      <p:stCondLst>
                        <p:cond delay="indefinite"/>
                      </p:stCondLst>
                      <p:childTnLst>
                        <p:par>
                          <p:cTn id="120" fill="hold" nodeType="withGroup">
                            <p:stCondLst>
                              <p:cond delay="0"/>
                            </p:stCondLst>
                            <p:childTnLst>
                              <p:par>
                                <p:cTn id="121" presetID="11" presetClass="entr" presetSubtype="0" fill="hold" grpId="0" nodeType="clickEffect">
                                  <p:stCondLst>
                                    <p:cond delay="0"/>
                                  </p:stCondLst>
                                  <p:childTnLst>
                                    <p:set>
                                      <p:cBhvr>
                                        <p:cTn id="122" dur="1000">
                                          <p:stCondLst>
                                            <p:cond delay="0"/>
                                          </p:stCondLst>
                                        </p:cTn>
                                        <p:tgtEl>
                                          <p:spTgt spid="104531"/>
                                        </p:tgtEl>
                                        <p:attrNameLst>
                                          <p:attrName>style.visibility</p:attrName>
                                        </p:attrNameLst>
                                      </p:cBhvr>
                                      <p:to>
                                        <p:strVal val="visible"/>
                                      </p:to>
                                    </p:set>
                                  </p:childTnLst>
                                  <p:subTnLst>
                                    <p:set>
                                      <p:cBhvr override="childStyle">
                                        <p:cTn dur="1" fill="hold" display="0" masterRel="nextClick" afterEffect="1"/>
                                        <p:tgtEl>
                                          <p:spTgt spid="104531"/>
                                        </p:tgtEl>
                                        <p:attrNameLst>
                                          <p:attrName>style.visibility</p:attrName>
                                        </p:attrNameLst>
                                      </p:cBhvr>
                                      <p:to>
                                        <p:strVal val="hidden"/>
                                      </p:to>
                                    </p:set>
                                  </p:subTnLst>
                                </p:cTn>
                              </p:par>
                            </p:childTnLst>
                          </p:cTn>
                        </p:par>
                      </p:childTnLst>
                    </p:cTn>
                  </p:par>
                  <p:par>
                    <p:cTn id="123" fill="hold" nodeType="clickPar">
                      <p:stCondLst>
                        <p:cond delay="indefinite"/>
                      </p:stCondLst>
                      <p:childTnLst>
                        <p:par>
                          <p:cTn id="124" fill="hold" nodeType="withGroup">
                            <p:stCondLst>
                              <p:cond delay="0"/>
                            </p:stCondLst>
                            <p:childTnLst>
                              <p:par>
                                <p:cTn id="125" presetID="1" presetClass="entr" presetSubtype="0" fill="hold" nodeType="clickEffect">
                                  <p:stCondLst>
                                    <p:cond delay="0"/>
                                  </p:stCondLst>
                                  <p:childTnLst>
                                    <p:set>
                                      <p:cBhvr>
                                        <p:cTn id="126" dur="1" fill="hold">
                                          <p:stCondLst>
                                            <p:cond delay="499"/>
                                          </p:stCondLst>
                                        </p:cTn>
                                        <p:tgtEl>
                                          <p:spTgt spid="104532"/>
                                        </p:tgtEl>
                                        <p:attrNameLst>
                                          <p:attrName>style.visibility</p:attrName>
                                        </p:attrNameLst>
                                      </p:cBhvr>
                                      <p:to>
                                        <p:strVal val="visible"/>
                                      </p:to>
                                    </p:set>
                                  </p:childTnLst>
                                </p:cTn>
                              </p:par>
                            </p:childTnLst>
                          </p:cTn>
                        </p:par>
                      </p:childTnLst>
                    </p:cTn>
                  </p:par>
                  <p:par>
                    <p:cTn id="127" fill="hold" nodeType="clickPar">
                      <p:stCondLst>
                        <p:cond delay="indefinite"/>
                      </p:stCondLst>
                      <p:childTnLst>
                        <p:par>
                          <p:cTn id="128" fill="hold" nodeType="withGroup">
                            <p:stCondLst>
                              <p:cond delay="0"/>
                            </p:stCondLst>
                            <p:childTnLst>
                              <p:par>
                                <p:cTn id="129" presetID="1" presetClass="entr" presetSubtype="0" fill="hold" grpId="0" nodeType="clickEffect">
                                  <p:stCondLst>
                                    <p:cond delay="0"/>
                                  </p:stCondLst>
                                  <p:childTnLst>
                                    <p:set>
                                      <p:cBhvr>
                                        <p:cTn id="130" dur="1" fill="hold">
                                          <p:stCondLst>
                                            <p:cond delay="499"/>
                                          </p:stCondLst>
                                        </p:cTn>
                                        <p:tgtEl>
                                          <p:spTgt spid="104536"/>
                                        </p:tgtEl>
                                        <p:attrNameLst>
                                          <p:attrName>style.visibility</p:attrName>
                                        </p:attrNameLst>
                                      </p:cBhvr>
                                      <p:to>
                                        <p:strVal val="visible"/>
                                      </p:to>
                                    </p:set>
                                  </p:childTnLst>
                                </p:cTn>
                              </p:par>
                            </p:childTnLst>
                          </p:cTn>
                        </p:par>
                      </p:childTnLst>
                    </p:cTn>
                  </p:par>
                  <p:par>
                    <p:cTn id="131" fill="hold" nodeType="clickPar">
                      <p:stCondLst>
                        <p:cond delay="indefinite"/>
                      </p:stCondLst>
                      <p:childTnLst>
                        <p:par>
                          <p:cTn id="132" fill="hold" nodeType="withGroup">
                            <p:stCondLst>
                              <p:cond delay="0"/>
                            </p:stCondLst>
                            <p:childTnLst>
                              <p:par>
                                <p:cTn id="133" presetID="1" presetClass="entr" presetSubtype="0" fill="hold" grpId="0" nodeType="clickEffect">
                                  <p:stCondLst>
                                    <p:cond delay="0"/>
                                  </p:stCondLst>
                                  <p:childTnLst>
                                    <p:set>
                                      <p:cBhvr>
                                        <p:cTn id="134" dur="1" fill="hold">
                                          <p:stCondLst>
                                            <p:cond delay="499"/>
                                          </p:stCondLst>
                                        </p:cTn>
                                        <p:tgtEl>
                                          <p:spTgt spid="104537"/>
                                        </p:tgtEl>
                                        <p:attrNameLst>
                                          <p:attrName>style.visibility</p:attrName>
                                        </p:attrNameLst>
                                      </p:cBhvr>
                                      <p:to>
                                        <p:strVal val="visible"/>
                                      </p:to>
                                    </p:set>
                                  </p:childTnLst>
                                </p:cTn>
                              </p:par>
                            </p:childTnLst>
                          </p:cTn>
                        </p:par>
                      </p:childTnLst>
                    </p:cTn>
                  </p:par>
                  <p:par>
                    <p:cTn id="135" fill="hold" nodeType="clickPar">
                      <p:stCondLst>
                        <p:cond delay="indefinite"/>
                      </p:stCondLst>
                      <p:childTnLst>
                        <p:par>
                          <p:cTn id="136" fill="hold" nodeType="withGroup">
                            <p:stCondLst>
                              <p:cond delay="0"/>
                            </p:stCondLst>
                            <p:childTnLst>
                              <p:par>
                                <p:cTn id="137" presetID="11" presetClass="entr" presetSubtype="0" fill="hold" grpId="0" nodeType="clickEffect">
                                  <p:stCondLst>
                                    <p:cond delay="0"/>
                                  </p:stCondLst>
                                  <p:childTnLst>
                                    <p:set>
                                      <p:cBhvr>
                                        <p:cTn id="138" dur="1000">
                                          <p:stCondLst>
                                            <p:cond delay="0"/>
                                          </p:stCondLst>
                                        </p:cTn>
                                        <p:tgtEl>
                                          <p:spTgt spid="104538"/>
                                        </p:tgtEl>
                                        <p:attrNameLst>
                                          <p:attrName>style.visibility</p:attrName>
                                        </p:attrNameLst>
                                      </p:cBhvr>
                                      <p:to>
                                        <p:strVal val="visible"/>
                                      </p:to>
                                    </p:set>
                                  </p:childTnLst>
                                  <p:subTnLst>
                                    <p:set>
                                      <p:cBhvr override="childStyle">
                                        <p:cTn dur="1" fill="hold" display="0" masterRel="nextClick" afterEffect="1"/>
                                        <p:tgtEl>
                                          <p:spTgt spid="104538"/>
                                        </p:tgtEl>
                                        <p:attrNameLst>
                                          <p:attrName>style.visibility</p:attrName>
                                        </p:attrNameLst>
                                      </p:cBhvr>
                                      <p:to>
                                        <p:strVal val="hidden"/>
                                      </p:to>
                                    </p:set>
                                  </p:subTnLst>
                                </p:cTn>
                              </p:par>
                            </p:childTnLst>
                          </p:cTn>
                        </p:par>
                      </p:childTnLst>
                    </p:cTn>
                  </p:par>
                  <p:par>
                    <p:cTn id="139" fill="hold" nodeType="clickPar">
                      <p:stCondLst>
                        <p:cond delay="indefinite"/>
                      </p:stCondLst>
                      <p:childTnLst>
                        <p:par>
                          <p:cTn id="140" fill="hold" nodeType="withGroup">
                            <p:stCondLst>
                              <p:cond delay="0"/>
                            </p:stCondLst>
                            <p:childTnLst>
                              <p:par>
                                <p:cTn id="141" presetID="1" presetClass="entr" presetSubtype="0" fill="hold" grpId="0" nodeType="clickEffect">
                                  <p:stCondLst>
                                    <p:cond delay="0"/>
                                  </p:stCondLst>
                                  <p:childTnLst>
                                    <p:set>
                                      <p:cBhvr>
                                        <p:cTn id="142" dur="1" fill="hold">
                                          <p:stCondLst>
                                            <p:cond delay="499"/>
                                          </p:stCondLst>
                                        </p:cTn>
                                        <p:tgtEl>
                                          <p:spTgt spid="104539"/>
                                        </p:tgtEl>
                                        <p:attrNameLst>
                                          <p:attrName>style.visibility</p:attrName>
                                        </p:attrNameLst>
                                      </p:cBhvr>
                                      <p:to>
                                        <p:strVal val="visible"/>
                                      </p:to>
                                    </p:set>
                                  </p:childTnLst>
                                </p:cTn>
                              </p:par>
                            </p:childTnLst>
                          </p:cTn>
                        </p:par>
                      </p:childTnLst>
                    </p:cTn>
                  </p:par>
                  <p:par>
                    <p:cTn id="143" fill="hold" nodeType="clickPar">
                      <p:stCondLst>
                        <p:cond delay="indefinite"/>
                      </p:stCondLst>
                      <p:childTnLst>
                        <p:par>
                          <p:cTn id="144" fill="hold" nodeType="withGroup">
                            <p:stCondLst>
                              <p:cond delay="0"/>
                            </p:stCondLst>
                            <p:childTnLst>
                              <p:par>
                                <p:cTn id="145" presetID="1" presetClass="entr" presetSubtype="0" fill="hold" nodeType="clickEffect">
                                  <p:stCondLst>
                                    <p:cond delay="0"/>
                                  </p:stCondLst>
                                  <p:childTnLst>
                                    <p:set>
                                      <p:cBhvr>
                                        <p:cTn id="146" dur="1" fill="hold">
                                          <p:stCondLst>
                                            <p:cond delay="499"/>
                                          </p:stCondLst>
                                        </p:cTn>
                                        <p:tgtEl>
                                          <p:spTgt spid="104540"/>
                                        </p:tgtEl>
                                        <p:attrNameLst>
                                          <p:attrName>style.visibility</p:attrName>
                                        </p:attrNameLst>
                                      </p:cBhvr>
                                      <p:to>
                                        <p:strVal val="visible"/>
                                      </p:to>
                                    </p:set>
                                  </p:childTnLst>
                                </p:cTn>
                              </p:par>
                            </p:childTnLst>
                          </p:cTn>
                        </p:par>
                      </p:childTnLst>
                    </p:cTn>
                  </p:par>
                  <p:par>
                    <p:cTn id="147" fill="hold" nodeType="clickPar">
                      <p:stCondLst>
                        <p:cond delay="indefinite"/>
                      </p:stCondLst>
                      <p:childTnLst>
                        <p:par>
                          <p:cTn id="148" fill="hold" nodeType="withGroup">
                            <p:stCondLst>
                              <p:cond delay="0"/>
                            </p:stCondLst>
                            <p:childTnLst>
                              <p:par>
                                <p:cTn id="149" presetID="11" presetClass="entr" presetSubtype="0" fill="hold" grpId="0" nodeType="clickEffect">
                                  <p:stCondLst>
                                    <p:cond delay="0"/>
                                  </p:stCondLst>
                                  <p:childTnLst>
                                    <p:set>
                                      <p:cBhvr>
                                        <p:cTn id="150" dur="1000">
                                          <p:stCondLst>
                                            <p:cond delay="0"/>
                                          </p:stCondLst>
                                        </p:cTn>
                                        <p:tgtEl>
                                          <p:spTgt spid="104544"/>
                                        </p:tgtEl>
                                        <p:attrNameLst>
                                          <p:attrName>style.visibility</p:attrName>
                                        </p:attrNameLst>
                                      </p:cBhvr>
                                      <p:to>
                                        <p:strVal val="visible"/>
                                      </p:to>
                                    </p:set>
                                  </p:childTnLst>
                                  <p:subTnLst>
                                    <p:set>
                                      <p:cBhvr override="childStyle">
                                        <p:cTn dur="1" fill="hold" display="0" masterRel="nextClick" afterEffect="1"/>
                                        <p:tgtEl>
                                          <p:spTgt spid="104544"/>
                                        </p:tgtEl>
                                        <p:attrNameLst>
                                          <p:attrName>style.visibility</p:attrName>
                                        </p:attrNameLst>
                                      </p:cBhvr>
                                      <p:to>
                                        <p:strVal val="hidden"/>
                                      </p:to>
                                    </p:set>
                                  </p:subTnLst>
                                </p:cTn>
                              </p:par>
                            </p:childTnLst>
                          </p:cTn>
                        </p:par>
                      </p:childTnLst>
                    </p:cTn>
                  </p:par>
                  <p:par>
                    <p:cTn id="151" fill="hold" nodeType="clickPar">
                      <p:stCondLst>
                        <p:cond delay="indefinite"/>
                      </p:stCondLst>
                      <p:childTnLst>
                        <p:par>
                          <p:cTn id="152" fill="hold" nodeType="withGroup">
                            <p:stCondLst>
                              <p:cond delay="0"/>
                            </p:stCondLst>
                            <p:childTnLst>
                              <p:par>
                                <p:cTn id="153" presetID="1" presetClass="entr" presetSubtype="0" fill="hold" grpId="0" nodeType="clickEffect">
                                  <p:stCondLst>
                                    <p:cond delay="0"/>
                                  </p:stCondLst>
                                  <p:childTnLst>
                                    <p:set>
                                      <p:cBhvr>
                                        <p:cTn id="154" dur="1" fill="hold">
                                          <p:stCondLst>
                                            <p:cond delay="499"/>
                                          </p:stCondLst>
                                        </p:cTn>
                                        <p:tgtEl>
                                          <p:spTgt spid="10454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471" grpId="0" animBg="1"/>
      <p:bldP spid="104495" grpId="0" animBg="1"/>
      <p:bldP spid="104496" grpId="0" animBg="1"/>
      <p:bldP spid="104497" grpId="0" animBg="1"/>
      <p:bldP spid="104502" grpId="0" animBg="1"/>
      <p:bldP spid="104505" grpId="0" animBg="1"/>
      <p:bldP spid="104506" grpId="0" animBg="1"/>
      <p:bldP spid="104507" grpId="0" animBg="1"/>
      <p:bldP spid="104511" grpId="0" animBg="1"/>
      <p:bldP spid="104512" grpId="0" animBg="1"/>
      <p:bldP spid="104513" grpId="0" animBg="1"/>
      <p:bldP spid="104514" grpId="0" animBg="1"/>
      <p:bldP spid="104515" grpId="0" animBg="1"/>
      <p:bldP spid="104520" grpId="0" animBg="1"/>
      <p:bldP spid="104521" grpId="0" animBg="1"/>
      <p:bldP spid="104525" grpId="0" animBg="1"/>
      <p:bldP spid="104526" grpId="0" animBg="1"/>
      <p:bldP spid="104527" grpId="0" animBg="1"/>
      <p:bldP spid="104528" grpId="0" animBg="1"/>
      <p:bldP spid="104529" grpId="0" animBg="1"/>
      <p:bldP spid="104530" grpId="0" animBg="1"/>
      <p:bldP spid="104531" grpId="0" animBg="1"/>
      <p:bldP spid="104536" grpId="0" animBg="1"/>
      <p:bldP spid="104537" grpId="0" animBg="1"/>
      <p:bldP spid="104538" grpId="0" animBg="1"/>
      <p:bldP spid="104539" grpId="0" animBg="1"/>
      <p:bldP spid="104544" grpId="0" animBg="1"/>
      <p:bldP spid="104545" grpId="0" animBg="1"/>
      <p:bldP spid="104546" grpId="0" animBg="1"/>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2"/>
          <p:cNvSpPr>
            <a:spLocks noGrp="1" noChangeArrowheads="1"/>
          </p:cNvSpPr>
          <p:nvPr>
            <p:ph type="title"/>
          </p:nvPr>
        </p:nvSpPr>
        <p:spPr>
          <a:xfrm>
            <a:off x="457200" y="152400"/>
            <a:ext cx="6934200" cy="1371600"/>
          </a:xfrm>
        </p:spPr>
        <p:txBody>
          <a:bodyPr/>
          <a:lstStyle/>
          <a:p>
            <a:pPr>
              <a:defRPr/>
            </a:pPr>
            <a:r>
              <a:rPr lang="en-US" altLang="fr-FR" dirty="0"/>
              <a:t>A Producer-Consumer Example</a:t>
            </a:r>
          </a:p>
        </p:txBody>
      </p:sp>
      <p:sp>
        <p:nvSpPr>
          <p:cNvPr id="40963" name="Rectangle 3"/>
          <p:cNvSpPr>
            <a:spLocks noGrp="1" noChangeArrowheads="1"/>
          </p:cNvSpPr>
          <p:nvPr>
            <p:ph idx="1"/>
          </p:nvPr>
        </p:nvSpPr>
        <p:spPr/>
        <p:txBody>
          <a:bodyPr/>
          <a:lstStyle/>
          <a:p>
            <a:pPr>
              <a:buClr>
                <a:schemeClr val="tx1"/>
              </a:buClr>
            </a:pPr>
            <a:r>
              <a:rPr lang="en-US" altLang="fr-FR" sz="2800" smtClean="0"/>
              <a:t>In this Petri net, every place has a capacity and every arc has a weight.</a:t>
            </a:r>
          </a:p>
          <a:p>
            <a:pPr>
              <a:buClr>
                <a:schemeClr val="tx1"/>
              </a:buClr>
            </a:pPr>
            <a:endParaRPr lang="en-US" altLang="fr-FR" sz="2800" smtClean="0"/>
          </a:p>
          <a:p>
            <a:pPr>
              <a:buClr>
                <a:schemeClr val="tx1"/>
              </a:buClr>
            </a:pPr>
            <a:r>
              <a:rPr lang="en-US" altLang="fr-FR" sz="2800" smtClean="0"/>
              <a:t>This allows multiple tokens to reside in a place to model more complex behavior. </a:t>
            </a:r>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
        <p:nvSpPr>
          <p:cNvPr id="2" name="Slide Number Placeholder 1"/>
          <p:cNvSpPr>
            <a:spLocks noGrp="1"/>
          </p:cNvSpPr>
          <p:nvPr>
            <p:ph type="sldNum" sz="quarter" idx="11"/>
          </p:nvPr>
        </p:nvSpPr>
        <p:spPr/>
        <p:txBody>
          <a:bodyPr/>
          <a:lstStyle/>
          <a:p>
            <a:pPr>
              <a:defRPr/>
            </a:pPr>
            <a:fld id="{42564C64-96D1-48FB-BD0F-5801590046D7}" type="slidenum">
              <a:rPr lang="fr-CA" smtClean="0"/>
              <a:pPr>
                <a:defRPr/>
              </a:pPr>
              <a:t>178</a:t>
            </a:fld>
            <a:endParaRPr lang="fr-CA"/>
          </a:p>
        </p:txBody>
      </p:sp>
    </p:spTree>
    <p:extLst>
      <p:ext uri="{BB962C8B-B14F-4D97-AF65-F5344CB8AC3E}">
        <p14:creationId xmlns:p14="http://schemas.microsoft.com/office/powerpoint/2010/main" val="4214184150"/>
      </p:ext>
    </p:extLst>
  </p:cSld>
  <p:clrMapOvr>
    <a:masterClrMapping/>
  </p:clrMapOvr>
  <p:timing>
    <p:tnLst>
      <p:par>
        <p:cT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Short Break?</a:t>
            </a:r>
            <a:endParaRPr lang="fr-CA" dirty="0"/>
          </a:p>
        </p:txBody>
      </p:sp>
      <p:sp>
        <p:nvSpPr>
          <p:cNvPr id="4" name="Footer Placeholder 3"/>
          <p:cNvSpPr>
            <a:spLocks noGrp="1"/>
          </p:cNvSpPr>
          <p:nvPr>
            <p:ph type="ftr" sz="quarter" idx="10"/>
          </p:nvPr>
        </p:nvSpPr>
        <p:spPr/>
        <p:txBody>
          <a:bodyPr/>
          <a:lstStyle/>
          <a:p>
            <a:pPr>
              <a:defRPr/>
            </a:pPr>
            <a:r>
              <a:rPr lang="en-US"/>
              <a:t>SEG2106 – Winter 2014 – Hussein Al Osman</a:t>
            </a:r>
            <a:endParaRPr lang="en-US" dirty="0"/>
          </a:p>
        </p:txBody>
      </p:sp>
      <p:sp>
        <p:nvSpPr>
          <p:cNvPr id="5" name="Slide Number Placeholder 4"/>
          <p:cNvSpPr>
            <a:spLocks noGrp="1"/>
          </p:cNvSpPr>
          <p:nvPr>
            <p:ph type="sldNum" sz="quarter" idx="11"/>
          </p:nvPr>
        </p:nvSpPr>
        <p:spPr/>
        <p:txBody>
          <a:bodyPr/>
          <a:lstStyle/>
          <a:p>
            <a:pPr>
              <a:defRPr/>
            </a:pPr>
            <a:fld id="{8E5B56F1-FA37-45F7-B460-51E039A9E79D}" type="slidenum">
              <a:rPr lang="fr-CA" smtClean="0"/>
              <a:pPr>
                <a:defRPr/>
              </a:pPr>
              <a:t>179</a:t>
            </a:fld>
            <a:endParaRPr lang="fr-CA" dirty="0"/>
          </a:p>
        </p:txBody>
      </p:sp>
      <p:pic>
        <p:nvPicPr>
          <p:cNvPr id="41989"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2988" y="1916113"/>
            <a:ext cx="6753225" cy="40386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Rectangle 5"/>
          <p:cNvSpPr/>
          <p:nvPr/>
        </p:nvSpPr>
        <p:spPr>
          <a:xfrm>
            <a:off x="3563938" y="5373688"/>
            <a:ext cx="1008062" cy="358775"/>
          </a:xfrm>
          <a:prstGeom prst="rect">
            <a:avLst/>
          </a:prstGeom>
          <a:noFill/>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a:solidFill>
                <a:srgbClr val="000000"/>
              </a:solidFill>
            </a:endParaRPr>
          </a:p>
        </p:txBody>
      </p:sp>
      <p:sp>
        <p:nvSpPr>
          <p:cNvPr id="41991" name="TextBox 2"/>
          <p:cNvSpPr txBox="1">
            <a:spLocks noChangeArrowheads="1"/>
          </p:cNvSpPr>
          <p:nvPr/>
        </p:nvSpPr>
        <p:spPr bwMode="auto">
          <a:xfrm>
            <a:off x="2951163" y="5940425"/>
            <a:ext cx="223361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CA" altLang="fr-FR" sz="1800" i="1">
                <a:solidFill>
                  <a:srgbClr val="000000"/>
                </a:solidFill>
                <a:cs typeface="Arial" pitchFamily="34" charset="0"/>
              </a:rPr>
              <a:t>Are you here yet?</a:t>
            </a:r>
            <a:endParaRPr lang="fr-CA" altLang="fr-FR" sz="1800" i="1">
              <a:solidFill>
                <a:srgbClr val="000000"/>
              </a:solidFill>
              <a:cs typeface="Arial" pitchFamily="34" charset="0"/>
            </a:endParaRPr>
          </a:p>
        </p:txBody>
      </p:sp>
      <p:cxnSp>
        <p:nvCxnSpPr>
          <p:cNvPr id="8" name="Straight Arrow Connector 7"/>
          <p:cNvCxnSpPr>
            <a:stCxn id="41991" idx="0"/>
          </p:cNvCxnSpPr>
          <p:nvPr/>
        </p:nvCxnSpPr>
        <p:spPr>
          <a:xfrm flipV="1">
            <a:off x="4068763" y="5718175"/>
            <a:ext cx="0" cy="22225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1298575" y="5362575"/>
            <a:ext cx="6497638" cy="9144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spTree>
    <p:extLst>
      <p:ext uri="{BB962C8B-B14F-4D97-AF65-F5344CB8AC3E}">
        <p14:creationId xmlns:p14="http://schemas.microsoft.com/office/powerpoint/2010/main" val="176291719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xit" presetSubtype="0" fill="hold" grpId="0" nodeType="clickEffect">
                                  <p:stCondLst>
                                    <p:cond delay="0"/>
                                  </p:stCondLst>
                                  <p:childTnLst>
                                    <p:animEffect transition="out" filter="fade">
                                      <p:cBhvr>
                                        <p:cTn id="6" dur="500"/>
                                        <p:tgtEl>
                                          <p:spTgt spid="9"/>
                                        </p:tgtEl>
                                      </p:cBhvr>
                                    </p:animEffect>
                                    <p:set>
                                      <p:cBhvr>
                                        <p:cTn id="7" dur="1" fill="hold">
                                          <p:stCondLst>
                                            <p:cond delay="499"/>
                                          </p:stCondLst>
                                        </p:cTn>
                                        <p:tgtEl>
                                          <p:spTgt spid="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1026"/>
          <p:cNvSpPr>
            <a:spLocks noGrp="1" noChangeArrowheads="1"/>
          </p:cNvSpPr>
          <p:nvPr>
            <p:ph type="ctrTitle"/>
          </p:nvPr>
        </p:nvSpPr>
        <p:spPr>
          <a:xfrm>
            <a:off x="685800" y="1143000"/>
            <a:ext cx="7772400" cy="1143000"/>
          </a:xfrm>
        </p:spPr>
        <p:txBody>
          <a:bodyPr/>
          <a:lstStyle/>
          <a:p>
            <a:pPr eaLnBrk="1" fontAlgn="auto" hangingPunct="1">
              <a:spcAft>
                <a:spcPts val="0"/>
              </a:spcAft>
              <a:defRPr/>
            </a:pPr>
            <a:r>
              <a:rPr lang="en-CA" altLang="fr-FR" sz="6600" dirty="0" smtClean="0"/>
              <a:t>Topic 1 </a:t>
            </a:r>
          </a:p>
        </p:txBody>
      </p:sp>
      <p:sp>
        <p:nvSpPr>
          <p:cNvPr id="2054" name="Rectangle 1027"/>
          <p:cNvSpPr>
            <a:spLocks noGrp="1" noChangeArrowheads="1"/>
          </p:cNvSpPr>
          <p:nvPr>
            <p:ph type="subTitle" idx="1"/>
          </p:nvPr>
        </p:nvSpPr>
        <p:spPr>
          <a:xfrm>
            <a:off x="1447800" y="2209800"/>
            <a:ext cx="6400800" cy="3429000"/>
          </a:xfrm>
        </p:spPr>
        <p:txBody>
          <a:bodyPr rtlCol="0">
            <a:normAutofit/>
          </a:bodyPr>
          <a:lstStyle/>
          <a:p>
            <a:pPr eaLnBrk="1" fontAlgn="auto" hangingPunct="1">
              <a:buFont typeface="Arial" pitchFamily="34" charset="0"/>
              <a:buNone/>
              <a:defRPr/>
            </a:pPr>
            <a:endParaRPr lang="en-CA" altLang="fr-FR" sz="4000" dirty="0" smtClean="0"/>
          </a:p>
          <a:p>
            <a:pPr eaLnBrk="1" fontAlgn="auto" hangingPunct="1">
              <a:buFont typeface="Arial" pitchFamily="34" charset="0"/>
              <a:buNone/>
              <a:defRPr/>
            </a:pPr>
            <a:r>
              <a:rPr lang="en-CA" altLang="fr-FR" sz="4000" dirty="0" smtClean="0"/>
              <a:t>Software Development Process</a:t>
            </a:r>
          </a:p>
          <a:p>
            <a:pPr eaLnBrk="1" fontAlgn="auto" hangingPunct="1">
              <a:buFont typeface="Arial" pitchFamily="34" charset="0"/>
              <a:buNone/>
              <a:defRPr/>
            </a:pPr>
            <a:endParaRPr lang="en-CA" altLang="fr-FR" dirty="0" smtClean="0"/>
          </a:p>
        </p:txBody>
      </p:sp>
    </p:spTree>
    <p:extLst>
      <p:ext uri="{BB962C8B-B14F-4D97-AF65-F5344CB8AC3E}">
        <p14:creationId xmlns:p14="http://schemas.microsoft.com/office/powerpoint/2010/main" val="2700152653"/>
      </p:ext>
    </p:extLst>
  </p:cSld>
  <p:clrMapOvr>
    <a:masterClrMapping/>
  </p:clrMapOvr>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2"/>
          <p:cNvSpPr>
            <a:spLocks noGrp="1" noChangeArrowheads="1"/>
          </p:cNvSpPr>
          <p:nvPr>
            <p:ph type="title"/>
          </p:nvPr>
        </p:nvSpPr>
        <p:spPr>
          <a:xfrm>
            <a:off x="457200" y="152400"/>
            <a:ext cx="6934200" cy="1371600"/>
          </a:xfrm>
        </p:spPr>
        <p:txBody>
          <a:bodyPr/>
          <a:lstStyle/>
          <a:p>
            <a:pPr>
              <a:defRPr/>
            </a:pPr>
            <a:r>
              <a:rPr lang="en-US" altLang="fr-FR" dirty="0" smtClean="0"/>
              <a:t>Behavioral </a:t>
            </a:r>
            <a:r>
              <a:rPr lang="en-US" altLang="fr-FR" dirty="0"/>
              <a:t>Properties</a:t>
            </a:r>
          </a:p>
        </p:txBody>
      </p:sp>
      <p:sp>
        <p:nvSpPr>
          <p:cNvPr id="43011" name="Rectangle 3"/>
          <p:cNvSpPr>
            <a:spLocks noGrp="1" noChangeArrowheads="1"/>
          </p:cNvSpPr>
          <p:nvPr>
            <p:ph idx="1"/>
          </p:nvPr>
        </p:nvSpPr>
        <p:spPr/>
        <p:txBody>
          <a:bodyPr/>
          <a:lstStyle/>
          <a:p>
            <a:pPr>
              <a:buClr>
                <a:schemeClr val="tx1"/>
              </a:buClr>
            </a:pPr>
            <a:r>
              <a:rPr lang="en-US" altLang="fr-FR" smtClean="0"/>
              <a:t>Reachability </a:t>
            </a:r>
          </a:p>
          <a:p>
            <a:pPr lvl="1"/>
            <a:r>
              <a:rPr lang="en-US" altLang="fr-FR" smtClean="0"/>
              <a:t> “Can we reach one particular state from another?”</a:t>
            </a:r>
          </a:p>
          <a:p>
            <a:pPr>
              <a:buClr>
                <a:schemeClr val="tx1"/>
              </a:buClr>
            </a:pPr>
            <a:r>
              <a:rPr lang="en-US" altLang="fr-FR" smtClean="0"/>
              <a:t>Boundedness </a:t>
            </a:r>
          </a:p>
          <a:p>
            <a:pPr lvl="1"/>
            <a:r>
              <a:rPr lang="en-US" altLang="fr-FR" smtClean="0"/>
              <a:t>“Will a storage place overflow?”</a:t>
            </a:r>
          </a:p>
          <a:p>
            <a:pPr>
              <a:buClr>
                <a:schemeClr val="tx1"/>
              </a:buClr>
            </a:pPr>
            <a:r>
              <a:rPr lang="en-US" altLang="fr-FR" smtClean="0"/>
              <a:t>Liveness</a:t>
            </a:r>
          </a:p>
          <a:p>
            <a:pPr lvl="1"/>
            <a:r>
              <a:rPr lang="en-US" altLang="fr-FR" smtClean="0"/>
              <a:t>“Will the system die in a particular state?”</a:t>
            </a:r>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
        <p:nvSpPr>
          <p:cNvPr id="2" name="Slide Number Placeholder 1"/>
          <p:cNvSpPr>
            <a:spLocks noGrp="1"/>
          </p:cNvSpPr>
          <p:nvPr>
            <p:ph type="sldNum" sz="quarter" idx="11"/>
          </p:nvPr>
        </p:nvSpPr>
        <p:spPr/>
        <p:txBody>
          <a:bodyPr/>
          <a:lstStyle/>
          <a:p>
            <a:pPr>
              <a:defRPr/>
            </a:pPr>
            <a:fld id="{D5AE4711-828D-4396-B036-F29727D0A6D5}" type="slidenum">
              <a:rPr lang="fr-CA" smtClean="0"/>
              <a:pPr>
                <a:defRPr/>
              </a:pPr>
              <a:t>180</a:t>
            </a:fld>
            <a:endParaRPr lang="fr-CA"/>
          </a:p>
        </p:txBody>
      </p:sp>
    </p:spTree>
    <p:extLst>
      <p:ext uri="{BB962C8B-B14F-4D97-AF65-F5344CB8AC3E}">
        <p14:creationId xmlns:p14="http://schemas.microsoft.com/office/powerpoint/2010/main" val="523040945"/>
      </p:ext>
    </p:extLst>
  </p:cSld>
  <p:clrMapOvr>
    <a:masterClrMapping/>
  </p:clrMapOvr>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07522" name="Rectangle 2"/>
          <p:cNvSpPr>
            <a:spLocks noGrp="1" noChangeArrowheads="1"/>
          </p:cNvSpPr>
          <p:nvPr>
            <p:ph type="title"/>
          </p:nvPr>
        </p:nvSpPr>
        <p:spPr>
          <a:xfrm>
            <a:off x="457200" y="152400"/>
            <a:ext cx="6934200" cy="1371600"/>
          </a:xfrm>
        </p:spPr>
        <p:txBody>
          <a:bodyPr/>
          <a:lstStyle/>
          <a:p>
            <a:pPr>
              <a:defRPr/>
            </a:pPr>
            <a:r>
              <a:rPr lang="en-US" altLang="fr-FR" dirty="0"/>
              <a:t>Recalling the Vending Machine (Token Game)</a:t>
            </a:r>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
        <p:nvSpPr>
          <p:cNvPr id="2" name="Slide Number Placeholder 1"/>
          <p:cNvSpPr>
            <a:spLocks noGrp="1"/>
          </p:cNvSpPr>
          <p:nvPr>
            <p:ph type="sldNum" sz="quarter" idx="11"/>
          </p:nvPr>
        </p:nvSpPr>
        <p:spPr/>
        <p:txBody>
          <a:bodyPr/>
          <a:lstStyle/>
          <a:p>
            <a:pPr>
              <a:defRPr/>
            </a:pPr>
            <a:fld id="{326DEEE0-9CB3-40F0-A043-A066E8343B86}" type="slidenum">
              <a:rPr lang="fr-CA" smtClean="0"/>
              <a:pPr>
                <a:defRPr/>
              </a:pPr>
              <a:t>181</a:t>
            </a:fld>
            <a:endParaRPr lang="fr-CA"/>
          </a:p>
        </p:txBody>
      </p:sp>
      <p:grpSp>
        <p:nvGrpSpPr>
          <p:cNvPr id="107523" name="Group 3"/>
          <p:cNvGrpSpPr>
            <a:grpSpLocks/>
          </p:cNvGrpSpPr>
          <p:nvPr/>
        </p:nvGrpSpPr>
        <p:grpSpPr bwMode="auto">
          <a:xfrm>
            <a:off x="1066800" y="1752600"/>
            <a:ext cx="7083425" cy="4419600"/>
            <a:chOff x="662" y="1104"/>
            <a:chExt cx="4462" cy="2784"/>
          </a:xfrm>
        </p:grpSpPr>
        <p:sp>
          <p:nvSpPr>
            <p:cNvPr id="44049" name="Line 4"/>
            <p:cNvSpPr>
              <a:spLocks noChangeShapeType="1"/>
            </p:cNvSpPr>
            <p:nvPr/>
          </p:nvSpPr>
          <p:spPr bwMode="auto">
            <a:xfrm flipH="1">
              <a:off x="1056" y="1200"/>
              <a:ext cx="1104"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4050" name="Text Box 5"/>
            <p:cNvSpPr txBox="1">
              <a:spLocks noChangeArrowheads="1"/>
            </p:cNvSpPr>
            <p:nvPr/>
          </p:nvSpPr>
          <p:spPr bwMode="auto">
            <a:xfrm>
              <a:off x="2064" y="1584"/>
              <a:ext cx="26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b="0">
                  <a:solidFill>
                    <a:srgbClr val="000000"/>
                  </a:solidFill>
                  <a:cs typeface="Arial" pitchFamily="34" charset="0"/>
                </a:rPr>
                <a:t>5c</a:t>
              </a:r>
              <a:endParaRPr lang="en-US" altLang="fr-FR" sz="2400" b="0">
                <a:solidFill>
                  <a:srgbClr val="000000"/>
                </a:solidFill>
                <a:cs typeface="Arial" pitchFamily="34" charset="0"/>
              </a:endParaRPr>
            </a:p>
          </p:txBody>
        </p:sp>
        <p:grpSp>
          <p:nvGrpSpPr>
            <p:cNvPr id="44051" name="Group 6"/>
            <p:cNvGrpSpPr>
              <a:grpSpLocks/>
            </p:cNvGrpSpPr>
            <p:nvPr/>
          </p:nvGrpSpPr>
          <p:grpSpPr bwMode="auto">
            <a:xfrm>
              <a:off x="662" y="1104"/>
              <a:ext cx="4462" cy="2784"/>
              <a:chOff x="662" y="1104"/>
              <a:chExt cx="4462" cy="2784"/>
            </a:xfrm>
          </p:grpSpPr>
          <p:sp>
            <p:nvSpPr>
              <p:cNvPr id="44052" name="Oval 7"/>
              <p:cNvSpPr>
                <a:spLocks noChangeArrowheads="1"/>
              </p:cNvSpPr>
              <p:nvPr/>
            </p:nvSpPr>
            <p:spPr bwMode="auto">
              <a:xfrm>
                <a:off x="912" y="2448"/>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44053" name="Rectangle 8"/>
              <p:cNvSpPr>
                <a:spLocks noChangeArrowheads="1"/>
              </p:cNvSpPr>
              <p:nvPr/>
            </p:nvSpPr>
            <p:spPr bwMode="auto">
              <a:xfrm>
                <a:off x="1536" y="2832"/>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44054" name="Line 9"/>
              <p:cNvSpPr>
                <a:spLocks noChangeShapeType="1"/>
              </p:cNvSpPr>
              <p:nvPr/>
            </p:nvSpPr>
            <p:spPr bwMode="auto">
              <a:xfrm flipV="1">
                <a:off x="1152" y="2112"/>
                <a:ext cx="384" cy="38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4055" name="Line 10"/>
              <p:cNvSpPr>
                <a:spLocks noChangeShapeType="1"/>
              </p:cNvSpPr>
              <p:nvPr/>
            </p:nvSpPr>
            <p:spPr bwMode="auto">
              <a:xfrm>
                <a:off x="1152" y="2640"/>
                <a:ext cx="384" cy="28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4056" name="Oval 11"/>
              <p:cNvSpPr>
                <a:spLocks noChangeArrowheads="1"/>
              </p:cNvSpPr>
              <p:nvPr/>
            </p:nvSpPr>
            <p:spPr bwMode="auto">
              <a:xfrm>
                <a:off x="2256" y="1728"/>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44057" name="Oval 12"/>
              <p:cNvSpPr>
                <a:spLocks noChangeArrowheads="1"/>
              </p:cNvSpPr>
              <p:nvPr/>
            </p:nvSpPr>
            <p:spPr bwMode="auto">
              <a:xfrm>
                <a:off x="2256" y="3024"/>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44058" name="Rectangle 13"/>
              <p:cNvSpPr>
                <a:spLocks noChangeArrowheads="1"/>
              </p:cNvSpPr>
              <p:nvPr/>
            </p:nvSpPr>
            <p:spPr bwMode="auto">
              <a:xfrm>
                <a:off x="1536" y="2016"/>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44059" name="Rectangle 14"/>
              <p:cNvSpPr>
                <a:spLocks noChangeArrowheads="1"/>
              </p:cNvSpPr>
              <p:nvPr/>
            </p:nvSpPr>
            <p:spPr bwMode="auto">
              <a:xfrm>
                <a:off x="3264" y="1536"/>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44060" name="Rectangle 15"/>
              <p:cNvSpPr>
                <a:spLocks noChangeArrowheads="1"/>
              </p:cNvSpPr>
              <p:nvPr/>
            </p:nvSpPr>
            <p:spPr bwMode="auto">
              <a:xfrm>
                <a:off x="3264" y="3168"/>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44061" name="Rectangle 16"/>
              <p:cNvSpPr>
                <a:spLocks noChangeArrowheads="1"/>
              </p:cNvSpPr>
              <p:nvPr/>
            </p:nvSpPr>
            <p:spPr bwMode="auto">
              <a:xfrm>
                <a:off x="3264" y="2352"/>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44062" name="Oval 17"/>
              <p:cNvSpPr>
                <a:spLocks noChangeArrowheads="1"/>
              </p:cNvSpPr>
              <p:nvPr/>
            </p:nvSpPr>
            <p:spPr bwMode="auto">
              <a:xfrm>
                <a:off x="4320" y="3168"/>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44063" name="Oval 18"/>
              <p:cNvSpPr>
                <a:spLocks noChangeArrowheads="1"/>
              </p:cNvSpPr>
              <p:nvPr/>
            </p:nvSpPr>
            <p:spPr bwMode="auto">
              <a:xfrm>
                <a:off x="4272" y="1488"/>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44064" name="Line 19"/>
              <p:cNvSpPr>
                <a:spLocks noChangeShapeType="1"/>
              </p:cNvSpPr>
              <p:nvPr/>
            </p:nvSpPr>
            <p:spPr bwMode="auto">
              <a:xfrm flipV="1">
                <a:off x="1680" y="1872"/>
                <a:ext cx="576" cy="24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4065" name="Line 20"/>
              <p:cNvSpPr>
                <a:spLocks noChangeShapeType="1"/>
              </p:cNvSpPr>
              <p:nvPr/>
            </p:nvSpPr>
            <p:spPr bwMode="auto">
              <a:xfrm>
                <a:off x="1680" y="2928"/>
                <a:ext cx="576" cy="24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4066" name="Line 21"/>
              <p:cNvSpPr>
                <a:spLocks noChangeShapeType="1"/>
              </p:cNvSpPr>
              <p:nvPr/>
            </p:nvSpPr>
            <p:spPr bwMode="auto">
              <a:xfrm flipV="1">
                <a:off x="2496" y="1632"/>
                <a:ext cx="768" cy="19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4067" name="Line 22"/>
              <p:cNvSpPr>
                <a:spLocks noChangeShapeType="1"/>
              </p:cNvSpPr>
              <p:nvPr/>
            </p:nvSpPr>
            <p:spPr bwMode="auto">
              <a:xfrm flipV="1">
                <a:off x="3408" y="1584"/>
                <a:ext cx="864" cy="4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4068" name="Rectangle 23"/>
              <p:cNvSpPr>
                <a:spLocks noChangeArrowheads="1"/>
              </p:cNvSpPr>
              <p:nvPr/>
            </p:nvSpPr>
            <p:spPr bwMode="auto">
              <a:xfrm>
                <a:off x="2352" y="2352"/>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44069" name="Line 24"/>
              <p:cNvSpPr>
                <a:spLocks noChangeShapeType="1"/>
              </p:cNvSpPr>
              <p:nvPr/>
            </p:nvSpPr>
            <p:spPr bwMode="auto">
              <a:xfrm>
                <a:off x="2400" y="1968"/>
                <a:ext cx="0" cy="38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4070" name="Line 25"/>
              <p:cNvSpPr>
                <a:spLocks noChangeShapeType="1"/>
              </p:cNvSpPr>
              <p:nvPr/>
            </p:nvSpPr>
            <p:spPr bwMode="auto">
              <a:xfrm>
                <a:off x="2400" y="2544"/>
                <a:ext cx="0" cy="48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4071" name="Line 26"/>
              <p:cNvSpPr>
                <a:spLocks noChangeShapeType="1"/>
              </p:cNvSpPr>
              <p:nvPr/>
            </p:nvSpPr>
            <p:spPr bwMode="auto">
              <a:xfrm flipV="1">
                <a:off x="2496" y="2448"/>
                <a:ext cx="768" cy="62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4072" name="Line 27"/>
              <p:cNvSpPr>
                <a:spLocks noChangeShapeType="1"/>
              </p:cNvSpPr>
              <p:nvPr/>
            </p:nvSpPr>
            <p:spPr bwMode="auto">
              <a:xfrm flipV="1">
                <a:off x="3408" y="1728"/>
                <a:ext cx="912" cy="72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4073" name="Line 28"/>
              <p:cNvSpPr>
                <a:spLocks noChangeShapeType="1"/>
              </p:cNvSpPr>
              <p:nvPr/>
            </p:nvSpPr>
            <p:spPr bwMode="auto">
              <a:xfrm>
                <a:off x="2496" y="3168"/>
                <a:ext cx="768" cy="9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4074" name="Line 29"/>
              <p:cNvSpPr>
                <a:spLocks noChangeShapeType="1"/>
              </p:cNvSpPr>
              <p:nvPr/>
            </p:nvSpPr>
            <p:spPr bwMode="auto">
              <a:xfrm>
                <a:off x="3408" y="3264"/>
                <a:ext cx="912"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4075" name="Rectangle 30"/>
              <p:cNvSpPr>
                <a:spLocks noChangeArrowheads="1"/>
              </p:cNvSpPr>
              <p:nvPr/>
            </p:nvSpPr>
            <p:spPr bwMode="auto">
              <a:xfrm>
                <a:off x="4416" y="2352"/>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44076" name="Line 31"/>
              <p:cNvSpPr>
                <a:spLocks noChangeShapeType="1"/>
              </p:cNvSpPr>
              <p:nvPr/>
            </p:nvSpPr>
            <p:spPr bwMode="auto">
              <a:xfrm>
                <a:off x="4416" y="1728"/>
                <a:ext cx="96" cy="62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4077" name="Line 32"/>
              <p:cNvSpPr>
                <a:spLocks noChangeShapeType="1"/>
              </p:cNvSpPr>
              <p:nvPr/>
            </p:nvSpPr>
            <p:spPr bwMode="auto">
              <a:xfrm flipH="1">
                <a:off x="4464" y="2544"/>
                <a:ext cx="48" cy="62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4078" name="Rectangle 33"/>
              <p:cNvSpPr>
                <a:spLocks noChangeArrowheads="1"/>
              </p:cNvSpPr>
              <p:nvPr/>
            </p:nvSpPr>
            <p:spPr bwMode="auto">
              <a:xfrm>
                <a:off x="2208" y="3696"/>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44079" name="Rectangle 34"/>
              <p:cNvSpPr>
                <a:spLocks noChangeArrowheads="1"/>
              </p:cNvSpPr>
              <p:nvPr/>
            </p:nvSpPr>
            <p:spPr bwMode="auto">
              <a:xfrm>
                <a:off x="2160" y="1104"/>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44080" name="Line 35"/>
              <p:cNvSpPr>
                <a:spLocks noChangeShapeType="1"/>
              </p:cNvSpPr>
              <p:nvPr/>
            </p:nvSpPr>
            <p:spPr bwMode="auto">
              <a:xfrm>
                <a:off x="4464" y="3408"/>
                <a:ext cx="0" cy="38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4081" name="Line 36"/>
              <p:cNvSpPr>
                <a:spLocks noChangeShapeType="1"/>
              </p:cNvSpPr>
              <p:nvPr/>
            </p:nvSpPr>
            <p:spPr bwMode="auto">
              <a:xfrm flipH="1">
                <a:off x="2352" y="3792"/>
                <a:ext cx="2112"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4082" name="Line 37"/>
              <p:cNvSpPr>
                <a:spLocks noChangeShapeType="1"/>
              </p:cNvSpPr>
              <p:nvPr/>
            </p:nvSpPr>
            <p:spPr bwMode="auto">
              <a:xfrm flipH="1">
                <a:off x="1056" y="3792"/>
                <a:ext cx="115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4083" name="Line 38"/>
              <p:cNvSpPr>
                <a:spLocks noChangeShapeType="1"/>
              </p:cNvSpPr>
              <p:nvPr/>
            </p:nvSpPr>
            <p:spPr bwMode="auto">
              <a:xfrm flipV="1">
                <a:off x="1056" y="2688"/>
                <a:ext cx="0" cy="110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4084" name="Line 39"/>
              <p:cNvSpPr>
                <a:spLocks noChangeShapeType="1"/>
              </p:cNvSpPr>
              <p:nvPr/>
            </p:nvSpPr>
            <p:spPr bwMode="auto">
              <a:xfrm flipV="1">
                <a:off x="4416" y="1200"/>
                <a:ext cx="0" cy="2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4085" name="Line 40"/>
              <p:cNvSpPr>
                <a:spLocks noChangeShapeType="1"/>
              </p:cNvSpPr>
              <p:nvPr/>
            </p:nvSpPr>
            <p:spPr bwMode="auto">
              <a:xfrm flipH="1">
                <a:off x="2304" y="1200"/>
                <a:ext cx="2112"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4086" name="Line 41"/>
              <p:cNvSpPr>
                <a:spLocks noChangeShapeType="1"/>
              </p:cNvSpPr>
              <p:nvPr/>
            </p:nvSpPr>
            <p:spPr bwMode="auto">
              <a:xfrm>
                <a:off x="1056" y="1200"/>
                <a:ext cx="0" cy="124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4087" name="Text Box 42"/>
              <p:cNvSpPr txBox="1">
                <a:spLocks noChangeArrowheads="1"/>
              </p:cNvSpPr>
              <p:nvPr/>
            </p:nvSpPr>
            <p:spPr bwMode="auto">
              <a:xfrm>
                <a:off x="1680" y="1248"/>
                <a:ext cx="1114"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Take 15c bar</a:t>
                </a:r>
              </a:p>
            </p:txBody>
          </p:sp>
          <p:sp>
            <p:nvSpPr>
              <p:cNvPr id="44088" name="Text Box 43"/>
              <p:cNvSpPr txBox="1">
                <a:spLocks noChangeArrowheads="1"/>
              </p:cNvSpPr>
              <p:nvPr/>
            </p:nvSpPr>
            <p:spPr bwMode="auto">
              <a:xfrm>
                <a:off x="1200" y="1776"/>
                <a:ext cx="73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Deposit 5c</a:t>
                </a:r>
                <a:endParaRPr lang="en-US" altLang="fr-FR" sz="2400" b="0">
                  <a:solidFill>
                    <a:srgbClr val="000000"/>
                  </a:solidFill>
                  <a:cs typeface="Arial" pitchFamily="34" charset="0"/>
                </a:endParaRPr>
              </a:p>
            </p:txBody>
          </p:sp>
          <p:sp>
            <p:nvSpPr>
              <p:cNvPr id="44089" name="Text Box 44"/>
              <p:cNvSpPr txBox="1">
                <a:spLocks noChangeArrowheads="1"/>
              </p:cNvSpPr>
              <p:nvPr/>
            </p:nvSpPr>
            <p:spPr bwMode="auto">
              <a:xfrm>
                <a:off x="662" y="2409"/>
                <a:ext cx="26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b="0">
                    <a:solidFill>
                      <a:srgbClr val="000000"/>
                    </a:solidFill>
                    <a:cs typeface="Arial" pitchFamily="34" charset="0"/>
                  </a:rPr>
                  <a:t>0c</a:t>
                </a:r>
                <a:endParaRPr lang="en-US" altLang="fr-FR" sz="2400" b="0">
                  <a:solidFill>
                    <a:srgbClr val="000000"/>
                  </a:solidFill>
                  <a:cs typeface="Arial" pitchFamily="34" charset="0"/>
                </a:endParaRPr>
              </a:p>
            </p:txBody>
          </p:sp>
          <p:sp>
            <p:nvSpPr>
              <p:cNvPr id="44090" name="Text Box 45"/>
              <p:cNvSpPr txBox="1">
                <a:spLocks noChangeArrowheads="1"/>
              </p:cNvSpPr>
              <p:nvPr/>
            </p:nvSpPr>
            <p:spPr bwMode="auto">
              <a:xfrm>
                <a:off x="1152" y="3024"/>
                <a:ext cx="80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Deposit 10c</a:t>
                </a:r>
                <a:endParaRPr lang="en-US" altLang="fr-FR" sz="2400" b="0">
                  <a:solidFill>
                    <a:srgbClr val="000000"/>
                  </a:solidFill>
                  <a:cs typeface="Arial" pitchFamily="34" charset="0"/>
                </a:endParaRPr>
              </a:p>
            </p:txBody>
          </p:sp>
          <p:sp>
            <p:nvSpPr>
              <p:cNvPr id="44091" name="Text Box 46"/>
              <p:cNvSpPr txBox="1">
                <a:spLocks noChangeArrowheads="1"/>
              </p:cNvSpPr>
              <p:nvPr/>
            </p:nvSpPr>
            <p:spPr bwMode="auto">
              <a:xfrm>
                <a:off x="1824" y="2256"/>
                <a:ext cx="624"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Deposit</a:t>
                </a:r>
                <a:br>
                  <a:rPr lang="en-US" altLang="fr-FR" sz="1800" b="0">
                    <a:solidFill>
                      <a:srgbClr val="000000"/>
                    </a:solidFill>
                    <a:cs typeface="Arial" pitchFamily="34" charset="0"/>
                  </a:rPr>
                </a:br>
                <a:r>
                  <a:rPr lang="en-US" altLang="fr-FR" sz="1800" b="0">
                    <a:solidFill>
                      <a:srgbClr val="000000"/>
                    </a:solidFill>
                    <a:cs typeface="Arial" pitchFamily="34" charset="0"/>
                  </a:rPr>
                  <a:t>        5c</a:t>
                </a:r>
                <a:endParaRPr lang="en-US" altLang="fr-FR" sz="2400" b="0">
                  <a:solidFill>
                    <a:srgbClr val="000000"/>
                  </a:solidFill>
                  <a:cs typeface="Arial" pitchFamily="34" charset="0"/>
                </a:endParaRPr>
              </a:p>
            </p:txBody>
          </p:sp>
          <p:sp>
            <p:nvSpPr>
              <p:cNvPr id="44092" name="Text Box 47"/>
              <p:cNvSpPr txBox="1">
                <a:spLocks noChangeArrowheads="1"/>
              </p:cNvSpPr>
              <p:nvPr/>
            </p:nvSpPr>
            <p:spPr bwMode="auto">
              <a:xfrm>
                <a:off x="2102" y="3177"/>
                <a:ext cx="34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b="0">
                    <a:solidFill>
                      <a:srgbClr val="000000"/>
                    </a:solidFill>
                    <a:cs typeface="Arial" pitchFamily="34" charset="0"/>
                  </a:rPr>
                  <a:t>10c</a:t>
                </a:r>
              </a:p>
            </p:txBody>
          </p:sp>
          <p:sp>
            <p:nvSpPr>
              <p:cNvPr id="44093" name="Text Box 48"/>
              <p:cNvSpPr txBox="1">
                <a:spLocks noChangeArrowheads="1"/>
              </p:cNvSpPr>
              <p:nvPr/>
            </p:nvSpPr>
            <p:spPr bwMode="auto">
              <a:xfrm>
                <a:off x="2928" y="1344"/>
                <a:ext cx="80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Deposit 10c</a:t>
                </a:r>
                <a:endParaRPr lang="en-US" altLang="fr-FR" sz="2400" b="0">
                  <a:solidFill>
                    <a:srgbClr val="000000"/>
                  </a:solidFill>
                  <a:cs typeface="Arial" pitchFamily="34" charset="0"/>
                </a:endParaRPr>
              </a:p>
            </p:txBody>
          </p:sp>
          <p:sp>
            <p:nvSpPr>
              <p:cNvPr id="44094" name="Text Box 49"/>
              <p:cNvSpPr txBox="1">
                <a:spLocks noChangeArrowheads="1"/>
              </p:cNvSpPr>
              <p:nvPr/>
            </p:nvSpPr>
            <p:spPr bwMode="auto">
              <a:xfrm>
                <a:off x="3398" y="2376"/>
                <a:ext cx="564"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Deposit</a:t>
                </a:r>
              </a:p>
              <a:p>
                <a:pPr eaLnBrk="1" fontAlgn="base" hangingPunct="1">
                  <a:spcBef>
                    <a:spcPct val="0"/>
                  </a:spcBef>
                  <a:spcAft>
                    <a:spcPct val="0"/>
                  </a:spcAft>
                  <a:buFontTx/>
                  <a:buNone/>
                </a:pPr>
                <a:r>
                  <a:rPr lang="en-US" altLang="fr-FR" sz="1800" b="0">
                    <a:solidFill>
                      <a:srgbClr val="000000"/>
                    </a:solidFill>
                    <a:cs typeface="Arial" pitchFamily="34" charset="0"/>
                  </a:rPr>
                  <a:t>5c</a:t>
                </a:r>
                <a:endParaRPr lang="en-US" altLang="fr-FR" sz="2400" b="0">
                  <a:solidFill>
                    <a:srgbClr val="000000"/>
                  </a:solidFill>
                  <a:cs typeface="Arial" pitchFamily="34" charset="0"/>
                </a:endParaRPr>
              </a:p>
            </p:txBody>
          </p:sp>
          <p:sp>
            <p:nvSpPr>
              <p:cNvPr id="44095" name="Text Box 50"/>
              <p:cNvSpPr txBox="1">
                <a:spLocks noChangeArrowheads="1"/>
              </p:cNvSpPr>
              <p:nvPr/>
            </p:nvSpPr>
            <p:spPr bwMode="auto">
              <a:xfrm>
                <a:off x="3024" y="3312"/>
                <a:ext cx="80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Deposit 10c</a:t>
                </a:r>
                <a:endParaRPr lang="en-US" altLang="fr-FR" sz="2400" b="0">
                  <a:solidFill>
                    <a:srgbClr val="000000"/>
                  </a:solidFill>
                  <a:cs typeface="Arial" pitchFamily="34" charset="0"/>
                </a:endParaRPr>
              </a:p>
            </p:txBody>
          </p:sp>
          <p:sp>
            <p:nvSpPr>
              <p:cNvPr id="44096" name="Text Box 51"/>
              <p:cNvSpPr txBox="1">
                <a:spLocks noChangeArrowheads="1"/>
              </p:cNvSpPr>
              <p:nvPr/>
            </p:nvSpPr>
            <p:spPr bwMode="auto">
              <a:xfrm>
                <a:off x="4550" y="3129"/>
                <a:ext cx="34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b="0">
                    <a:solidFill>
                      <a:srgbClr val="000000"/>
                    </a:solidFill>
                    <a:cs typeface="Arial" pitchFamily="34" charset="0"/>
                  </a:rPr>
                  <a:t>20c</a:t>
                </a:r>
              </a:p>
            </p:txBody>
          </p:sp>
          <p:sp>
            <p:nvSpPr>
              <p:cNvPr id="44097" name="Text Box 52"/>
              <p:cNvSpPr txBox="1">
                <a:spLocks noChangeArrowheads="1"/>
              </p:cNvSpPr>
              <p:nvPr/>
            </p:nvSpPr>
            <p:spPr bwMode="auto">
              <a:xfrm>
                <a:off x="4560" y="2256"/>
                <a:ext cx="564"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Deposit</a:t>
                </a:r>
              </a:p>
              <a:p>
                <a:pPr eaLnBrk="1" fontAlgn="base" hangingPunct="1">
                  <a:spcBef>
                    <a:spcPct val="0"/>
                  </a:spcBef>
                  <a:spcAft>
                    <a:spcPct val="0"/>
                  </a:spcAft>
                  <a:buFontTx/>
                  <a:buNone/>
                </a:pPr>
                <a:r>
                  <a:rPr lang="en-US" altLang="fr-FR" sz="1800" b="0">
                    <a:solidFill>
                      <a:srgbClr val="000000"/>
                    </a:solidFill>
                    <a:cs typeface="Arial" pitchFamily="34" charset="0"/>
                  </a:rPr>
                  <a:t>5c</a:t>
                </a:r>
              </a:p>
            </p:txBody>
          </p:sp>
          <p:sp>
            <p:nvSpPr>
              <p:cNvPr id="44098" name="Text Box 53"/>
              <p:cNvSpPr txBox="1">
                <a:spLocks noChangeArrowheads="1"/>
              </p:cNvSpPr>
              <p:nvPr/>
            </p:nvSpPr>
            <p:spPr bwMode="auto">
              <a:xfrm>
                <a:off x="4502" y="1449"/>
                <a:ext cx="34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b="0">
                    <a:solidFill>
                      <a:srgbClr val="000000"/>
                    </a:solidFill>
                    <a:cs typeface="Arial" pitchFamily="34" charset="0"/>
                  </a:rPr>
                  <a:t>15c</a:t>
                </a:r>
              </a:p>
            </p:txBody>
          </p:sp>
          <p:sp>
            <p:nvSpPr>
              <p:cNvPr id="44099" name="Text Box 54"/>
              <p:cNvSpPr txBox="1">
                <a:spLocks noChangeArrowheads="1"/>
              </p:cNvSpPr>
              <p:nvPr/>
            </p:nvSpPr>
            <p:spPr bwMode="auto">
              <a:xfrm>
                <a:off x="1584" y="3504"/>
                <a:ext cx="86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Take 20c bar</a:t>
                </a:r>
                <a:endParaRPr lang="en-US" altLang="fr-FR" sz="2400" b="0">
                  <a:solidFill>
                    <a:srgbClr val="000000"/>
                  </a:solidFill>
                  <a:cs typeface="Arial" pitchFamily="34" charset="0"/>
                </a:endParaRPr>
              </a:p>
            </p:txBody>
          </p:sp>
        </p:grpSp>
      </p:grpSp>
      <p:sp>
        <p:nvSpPr>
          <p:cNvPr id="107575" name="Oval 55"/>
          <p:cNvSpPr>
            <a:spLocks noChangeArrowheads="1"/>
          </p:cNvSpPr>
          <p:nvPr/>
        </p:nvSpPr>
        <p:spPr bwMode="auto">
          <a:xfrm>
            <a:off x="1524000" y="39624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07576" name="Oval 56"/>
          <p:cNvSpPr>
            <a:spLocks noChangeArrowheads="1"/>
          </p:cNvSpPr>
          <p:nvPr/>
        </p:nvSpPr>
        <p:spPr bwMode="auto">
          <a:xfrm>
            <a:off x="3733800" y="28194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07577" name="Oval 57"/>
          <p:cNvSpPr>
            <a:spLocks noChangeArrowheads="1"/>
          </p:cNvSpPr>
          <p:nvPr/>
        </p:nvSpPr>
        <p:spPr bwMode="auto">
          <a:xfrm>
            <a:off x="3733800" y="48768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07578" name="Oval 58"/>
          <p:cNvSpPr>
            <a:spLocks noChangeArrowheads="1"/>
          </p:cNvSpPr>
          <p:nvPr/>
        </p:nvSpPr>
        <p:spPr bwMode="auto">
          <a:xfrm>
            <a:off x="6934200" y="25146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07579" name="Oval 59"/>
          <p:cNvSpPr>
            <a:spLocks noChangeArrowheads="1"/>
          </p:cNvSpPr>
          <p:nvPr/>
        </p:nvSpPr>
        <p:spPr bwMode="auto">
          <a:xfrm>
            <a:off x="7010400" y="51054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07580" name="Oval 60"/>
          <p:cNvSpPr>
            <a:spLocks noChangeArrowheads="1"/>
          </p:cNvSpPr>
          <p:nvPr/>
        </p:nvSpPr>
        <p:spPr bwMode="auto">
          <a:xfrm>
            <a:off x="1524000" y="39624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07581" name="Rectangle 61"/>
          <p:cNvSpPr>
            <a:spLocks noChangeArrowheads="1"/>
          </p:cNvSpPr>
          <p:nvPr/>
        </p:nvSpPr>
        <p:spPr bwMode="auto">
          <a:xfrm>
            <a:off x="2471738" y="3200400"/>
            <a:ext cx="228600" cy="304800"/>
          </a:xfrm>
          <a:prstGeom prst="rect">
            <a:avLst/>
          </a:prstGeom>
          <a:gradFill rotWithShape="1">
            <a:gsLst>
              <a:gs pos="0">
                <a:srgbClr val="EA8C8C"/>
              </a:gs>
              <a:gs pos="50000">
                <a:srgbClr val="F0BABA"/>
              </a:gs>
              <a:gs pos="100000">
                <a:srgbClr val="F7DEDE"/>
              </a:gs>
            </a:gsLst>
            <a:lin ang="27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07582" name="Rectangle 62"/>
          <p:cNvSpPr>
            <a:spLocks noChangeArrowheads="1"/>
          </p:cNvSpPr>
          <p:nvPr/>
        </p:nvSpPr>
        <p:spPr bwMode="auto">
          <a:xfrm>
            <a:off x="3733800" y="3733800"/>
            <a:ext cx="228600" cy="304800"/>
          </a:xfrm>
          <a:prstGeom prst="rect">
            <a:avLst/>
          </a:prstGeom>
          <a:gradFill rotWithShape="1">
            <a:gsLst>
              <a:gs pos="0">
                <a:srgbClr val="EA8C8C"/>
              </a:gs>
              <a:gs pos="50000">
                <a:srgbClr val="F0BABA"/>
              </a:gs>
              <a:gs pos="100000">
                <a:srgbClr val="F7DEDE"/>
              </a:gs>
            </a:gsLst>
            <a:lin ang="27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07583" name="Rectangle 63"/>
          <p:cNvSpPr>
            <a:spLocks noChangeArrowheads="1"/>
          </p:cNvSpPr>
          <p:nvPr/>
        </p:nvSpPr>
        <p:spPr bwMode="auto">
          <a:xfrm>
            <a:off x="5181600" y="3733800"/>
            <a:ext cx="228600" cy="304800"/>
          </a:xfrm>
          <a:prstGeom prst="rect">
            <a:avLst/>
          </a:prstGeom>
          <a:gradFill rotWithShape="1">
            <a:gsLst>
              <a:gs pos="0">
                <a:srgbClr val="EA8C8C"/>
              </a:gs>
              <a:gs pos="50000">
                <a:srgbClr val="F0BABA"/>
              </a:gs>
              <a:gs pos="100000">
                <a:srgbClr val="F7DEDE"/>
              </a:gs>
            </a:gsLst>
            <a:lin ang="27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07584" name="Rectangle 64"/>
          <p:cNvSpPr>
            <a:spLocks noChangeArrowheads="1"/>
          </p:cNvSpPr>
          <p:nvPr/>
        </p:nvSpPr>
        <p:spPr bwMode="auto">
          <a:xfrm>
            <a:off x="7010400" y="3733800"/>
            <a:ext cx="228600" cy="304800"/>
          </a:xfrm>
          <a:prstGeom prst="rect">
            <a:avLst/>
          </a:prstGeom>
          <a:gradFill rotWithShape="1">
            <a:gsLst>
              <a:gs pos="0">
                <a:srgbClr val="EA8C8C"/>
              </a:gs>
              <a:gs pos="50000">
                <a:srgbClr val="F0BABA"/>
              </a:gs>
              <a:gs pos="100000">
                <a:srgbClr val="F7DEDE"/>
              </a:gs>
            </a:gsLst>
            <a:lin ang="27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07585" name="Rectangle 65"/>
          <p:cNvSpPr>
            <a:spLocks noChangeArrowheads="1"/>
          </p:cNvSpPr>
          <p:nvPr/>
        </p:nvSpPr>
        <p:spPr bwMode="auto">
          <a:xfrm>
            <a:off x="3505200" y="5867400"/>
            <a:ext cx="228600" cy="304800"/>
          </a:xfrm>
          <a:prstGeom prst="rect">
            <a:avLst/>
          </a:prstGeom>
          <a:gradFill rotWithShape="1">
            <a:gsLst>
              <a:gs pos="0">
                <a:srgbClr val="EA8C8C"/>
              </a:gs>
              <a:gs pos="50000">
                <a:srgbClr val="F0BABA"/>
              </a:gs>
              <a:gs pos="100000">
                <a:srgbClr val="F7DEDE"/>
              </a:gs>
            </a:gsLst>
            <a:lin ang="27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Tree>
    <p:extLst>
      <p:ext uri="{BB962C8B-B14F-4D97-AF65-F5344CB8AC3E}">
        <p14:creationId xmlns:p14="http://schemas.microsoft.com/office/powerpoint/2010/main" val="323998211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107523"/>
                                        </p:tgtEl>
                                        <p:attrNameLst>
                                          <p:attrName>style.visibility</p:attrName>
                                        </p:attrNameLst>
                                      </p:cBhvr>
                                      <p:to>
                                        <p:strVal val="visible"/>
                                      </p:to>
                                    </p:set>
                                    <p:anim calcmode="lin" valueType="num">
                                      <p:cBhvr additive="base">
                                        <p:cTn id="7" dur="500" fill="hold"/>
                                        <p:tgtEl>
                                          <p:spTgt spid="107523"/>
                                        </p:tgtEl>
                                        <p:attrNameLst>
                                          <p:attrName>ppt_x</p:attrName>
                                        </p:attrNameLst>
                                      </p:cBhvr>
                                      <p:tavLst>
                                        <p:tav tm="0">
                                          <p:val>
                                            <p:strVal val="0-#ppt_w/2"/>
                                          </p:val>
                                        </p:tav>
                                        <p:tav tm="100000">
                                          <p:val>
                                            <p:strVal val="#ppt_x"/>
                                          </p:val>
                                        </p:tav>
                                      </p:tavLst>
                                    </p:anim>
                                    <p:anim calcmode="lin" valueType="num">
                                      <p:cBhvr additive="base">
                                        <p:cTn id="8" dur="500" fill="hold"/>
                                        <p:tgtEl>
                                          <p:spTgt spid="10752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07575"/>
                                        </p:tgtEl>
                                        <p:attrNameLst>
                                          <p:attrName>style.visibility</p:attrName>
                                        </p:attrNameLst>
                                      </p:cBhvr>
                                      <p:to>
                                        <p:strVal val="visible"/>
                                      </p:to>
                                    </p:set>
                                    <p:anim calcmode="lin" valueType="num">
                                      <p:cBhvr additive="base">
                                        <p:cTn id="13" dur="500" fill="hold"/>
                                        <p:tgtEl>
                                          <p:spTgt spid="107575"/>
                                        </p:tgtEl>
                                        <p:attrNameLst>
                                          <p:attrName>ppt_x</p:attrName>
                                        </p:attrNameLst>
                                      </p:cBhvr>
                                      <p:tavLst>
                                        <p:tav tm="0">
                                          <p:val>
                                            <p:strVal val="0-#ppt_w/2"/>
                                          </p:val>
                                        </p:tav>
                                        <p:tav tm="100000">
                                          <p:val>
                                            <p:strVal val="#ppt_x"/>
                                          </p:val>
                                        </p:tav>
                                      </p:tavLst>
                                    </p:anim>
                                    <p:anim calcmode="lin" valueType="num">
                                      <p:cBhvr additive="base">
                                        <p:cTn id="14" dur="500" fill="hold"/>
                                        <p:tgtEl>
                                          <p:spTgt spid="107575"/>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107575"/>
                                        </p:tgtEl>
                                        <p:attrNameLst>
                                          <p:attrName>style.visibility</p:attrName>
                                        </p:attrNameLst>
                                      </p:cBhvr>
                                      <p:to>
                                        <p:strVal val="hidden"/>
                                      </p:to>
                                    </p:set>
                                  </p:subTnLst>
                                </p:cTn>
                              </p:par>
                            </p:childTnLst>
                          </p:cTn>
                        </p:par>
                      </p:childTnLst>
                    </p:cTn>
                  </p:par>
                  <p:par>
                    <p:cTn id="15" fill="hold" nodeType="clickPar">
                      <p:stCondLst>
                        <p:cond delay="indefinite"/>
                      </p:stCondLst>
                      <p:childTnLst>
                        <p:par>
                          <p:cTn id="16" fill="hold" nodeType="withGroup">
                            <p:stCondLst>
                              <p:cond delay="0"/>
                            </p:stCondLst>
                            <p:childTnLst>
                              <p:par>
                                <p:cTn id="17" presetID="11" presetClass="entr" presetSubtype="0" fill="hold" grpId="0" nodeType="clickEffect">
                                  <p:stCondLst>
                                    <p:cond delay="0"/>
                                  </p:stCondLst>
                                  <p:childTnLst>
                                    <p:set>
                                      <p:cBhvr>
                                        <p:cTn id="18" dur="1000">
                                          <p:stCondLst>
                                            <p:cond delay="0"/>
                                          </p:stCondLst>
                                        </p:cTn>
                                        <p:tgtEl>
                                          <p:spTgt spid="107581"/>
                                        </p:tgtEl>
                                        <p:attrNameLst>
                                          <p:attrName>style.visibility</p:attrName>
                                        </p:attrNameLst>
                                      </p:cBhvr>
                                      <p:to>
                                        <p:strVal val="visible"/>
                                      </p:to>
                                    </p:set>
                                  </p:childTnLst>
                                  <p:subTnLst>
                                    <p:set>
                                      <p:cBhvr override="childStyle">
                                        <p:cTn dur="1" fill="hold" display="0" masterRel="nextClick" afterEffect="1"/>
                                        <p:tgtEl>
                                          <p:spTgt spid="107581"/>
                                        </p:tgtEl>
                                        <p:attrNameLst>
                                          <p:attrName>style.visibility</p:attrName>
                                        </p:attrNameLst>
                                      </p:cBhvr>
                                      <p:to>
                                        <p:strVal val="hidden"/>
                                      </p:to>
                                    </p:set>
                                  </p:subTnLst>
                                </p:cTn>
                              </p:par>
                            </p:childTnLst>
                          </p:cTn>
                        </p:par>
                      </p:childTnLst>
                    </p:cTn>
                  </p:par>
                  <p:par>
                    <p:cTn id="19" fill="hold" nodeType="clickPar">
                      <p:stCondLst>
                        <p:cond delay="indefinite"/>
                      </p:stCondLst>
                      <p:childTnLst>
                        <p:par>
                          <p:cTn id="20" fill="hold" nodeType="withGroup">
                            <p:stCondLst>
                              <p:cond delay="0"/>
                            </p:stCondLst>
                            <p:childTnLst>
                              <p:par>
                                <p:cTn id="21" presetID="4" presetClass="entr" presetSubtype="16" fill="hold" grpId="0" nodeType="clickEffect">
                                  <p:stCondLst>
                                    <p:cond delay="0"/>
                                  </p:stCondLst>
                                  <p:childTnLst>
                                    <p:set>
                                      <p:cBhvr>
                                        <p:cTn id="22" dur="1" fill="hold">
                                          <p:stCondLst>
                                            <p:cond delay="0"/>
                                          </p:stCondLst>
                                        </p:cTn>
                                        <p:tgtEl>
                                          <p:spTgt spid="107576"/>
                                        </p:tgtEl>
                                        <p:attrNameLst>
                                          <p:attrName>style.visibility</p:attrName>
                                        </p:attrNameLst>
                                      </p:cBhvr>
                                      <p:to>
                                        <p:strVal val="visible"/>
                                      </p:to>
                                    </p:set>
                                    <p:animEffect transition="in" filter="box(in)">
                                      <p:cBhvr>
                                        <p:cTn id="23" dur="500"/>
                                        <p:tgtEl>
                                          <p:spTgt spid="107576"/>
                                        </p:tgtEl>
                                      </p:cBhvr>
                                    </p:animEffect>
                                  </p:childTnLst>
                                  <p:subTnLst>
                                    <p:set>
                                      <p:cBhvr override="childStyle">
                                        <p:cTn dur="1" fill="hold" display="0" masterRel="nextClick" afterEffect="1"/>
                                        <p:tgtEl>
                                          <p:spTgt spid="107576"/>
                                        </p:tgtEl>
                                        <p:attrNameLst>
                                          <p:attrName>style.visibility</p:attrName>
                                        </p:attrNameLst>
                                      </p:cBhvr>
                                      <p:to>
                                        <p:strVal val="hidden"/>
                                      </p:to>
                                    </p:set>
                                  </p:subTnLst>
                                </p:cTn>
                              </p:par>
                            </p:childTnLst>
                          </p:cTn>
                        </p:par>
                      </p:childTnLst>
                    </p:cTn>
                  </p:par>
                  <p:par>
                    <p:cTn id="24" fill="hold" nodeType="clickPar">
                      <p:stCondLst>
                        <p:cond delay="indefinite"/>
                      </p:stCondLst>
                      <p:childTnLst>
                        <p:par>
                          <p:cTn id="25" fill="hold" nodeType="withGroup">
                            <p:stCondLst>
                              <p:cond delay="0"/>
                            </p:stCondLst>
                            <p:childTnLst>
                              <p:par>
                                <p:cTn id="26" presetID="11" presetClass="entr" presetSubtype="0" fill="hold" grpId="0" nodeType="clickEffect">
                                  <p:stCondLst>
                                    <p:cond delay="0"/>
                                  </p:stCondLst>
                                  <p:childTnLst>
                                    <p:set>
                                      <p:cBhvr>
                                        <p:cTn id="27" dur="1000">
                                          <p:stCondLst>
                                            <p:cond delay="0"/>
                                          </p:stCondLst>
                                        </p:cTn>
                                        <p:tgtEl>
                                          <p:spTgt spid="107582"/>
                                        </p:tgtEl>
                                        <p:attrNameLst>
                                          <p:attrName>style.visibility</p:attrName>
                                        </p:attrNameLst>
                                      </p:cBhvr>
                                      <p:to>
                                        <p:strVal val="visible"/>
                                      </p:to>
                                    </p:set>
                                  </p:childTnLst>
                                  <p:subTnLst>
                                    <p:set>
                                      <p:cBhvr override="childStyle">
                                        <p:cTn dur="1" fill="hold" display="0" masterRel="nextClick" afterEffect="1"/>
                                        <p:tgtEl>
                                          <p:spTgt spid="107582"/>
                                        </p:tgtEl>
                                        <p:attrNameLst>
                                          <p:attrName>style.visibility</p:attrName>
                                        </p:attrNameLst>
                                      </p:cBhvr>
                                      <p:to>
                                        <p:strVal val="hidden"/>
                                      </p:to>
                                    </p:set>
                                  </p:subTnLst>
                                </p:cTn>
                              </p:par>
                            </p:childTnLst>
                          </p:cTn>
                        </p:par>
                      </p:childTnLst>
                    </p:cTn>
                  </p:par>
                  <p:par>
                    <p:cTn id="28" fill="hold" nodeType="clickPar">
                      <p:stCondLst>
                        <p:cond delay="indefinite"/>
                      </p:stCondLst>
                      <p:childTnLst>
                        <p:par>
                          <p:cTn id="29" fill="hold" nodeType="withGroup">
                            <p:stCondLst>
                              <p:cond delay="0"/>
                            </p:stCondLst>
                            <p:childTnLst>
                              <p:par>
                                <p:cTn id="30" presetID="4" presetClass="entr" presetSubtype="16" fill="hold" grpId="0" nodeType="clickEffect">
                                  <p:stCondLst>
                                    <p:cond delay="0"/>
                                  </p:stCondLst>
                                  <p:childTnLst>
                                    <p:set>
                                      <p:cBhvr>
                                        <p:cTn id="31" dur="1" fill="hold">
                                          <p:stCondLst>
                                            <p:cond delay="0"/>
                                          </p:stCondLst>
                                        </p:cTn>
                                        <p:tgtEl>
                                          <p:spTgt spid="107577"/>
                                        </p:tgtEl>
                                        <p:attrNameLst>
                                          <p:attrName>style.visibility</p:attrName>
                                        </p:attrNameLst>
                                      </p:cBhvr>
                                      <p:to>
                                        <p:strVal val="visible"/>
                                      </p:to>
                                    </p:set>
                                    <p:animEffect transition="in" filter="box(in)">
                                      <p:cBhvr>
                                        <p:cTn id="32" dur="500"/>
                                        <p:tgtEl>
                                          <p:spTgt spid="107577"/>
                                        </p:tgtEl>
                                      </p:cBhvr>
                                    </p:animEffect>
                                  </p:childTnLst>
                                  <p:subTnLst>
                                    <p:set>
                                      <p:cBhvr override="childStyle">
                                        <p:cTn dur="1" fill="hold" display="0" masterRel="nextClick" afterEffect="1"/>
                                        <p:tgtEl>
                                          <p:spTgt spid="107577"/>
                                        </p:tgtEl>
                                        <p:attrNameLst>
                                          <p:attrName>style.visibility</p:attrName>
                                        </p:attrNameLst>
                                      </p:cBhvr>
                                      <p:to>
                                        <p:strVal val="hidden"/>
                                      </p:to>
                                    </p:set>
                                  </p:subTnLst>
                                </p:cTn>
                              </p:par>
                            </p:childTnLst>
                          </p:cTn>
                        </p:par>
                      </p:childTnLst>
                    </p:cTn>
                  </p:par>
                  <p:par>
                    <p:cTn id="33" fill="hold" nodeType="clickPar">
                      <p:stCondLst>
                        <p:cond delay="indefinite"/>
                      </p:stCondLst>
                      <p:childTnLst>
                        <p:par>
                          <p:cTn id="34" fill="hold" nodeType="withGroup">
                            <p:stCondLst>
                              <p:cond delay="0"/>
                            </p:stCondLst>
                            <p:childTnLst>
                              <p:par>
                                <p:cTn id="35" presetID="11" presetClass="entr" presetSubtype="0" fill="hold" grpId="0" nodeType="clickEffect">
                                  <p:stCondLst>
                                    <p:cond delay="0"/>
                                  </p:stCondLst>
                                  <p:childTnLst>
                                    <p:set>
                                      <p:cBhvr>
                                        <p:cTn id="36" dur="1000">
                                          <p:stCondLst>
                                            <p:cond delay="0"/>
                                          </p:stCondLst>
                                        </p:cTn>
                                        <p:tgtEl>
                                          <p:spTgt spid="107583"/>
                                        </p:tgtEl>
                                        <p:attrNameLst>
                                          <p:attrName>style.visibility</p:attrName>
                                        </p:attrNameLst>
                                      </p:cBhvr>
                                      <p:to>
                                        <p:strVal val="visible"/>
                                      </p:to>
                                    </p:set>
                                  </p:childTnLst>
                                  <p:subTnLst>
                                    <p:set>
                                      <p:cBhvr override="childStyle">
                                        <p:cTn dur="1" fill="hold" display="0" masterRel="nextClick" afterEffect="1"/>
                                        <p:tgtEl>
                                          <p:spTgt spid="107583"/>
                                        </p:tgtEl>
                                        <p:attrNameLst>
                                          <p:attrName>style.visibility</p:attrName>
                                        </p:attrNameLst>
                                      </p:cBhvr>
                                      <p:to>
                                        <p:strVal val="hidden"/>
                                      </p:to>
                                    </p:set>
                                  </p:subTnLst>
                                </p:cTn>
                              </p:par>
                            </p:childTnLst>
                          </p:cTn>
                        </p:par>
                      </p:childTnLst>
                    </p:cTn>
                  </p:par>
                  <p:par>
                    <p:cTn id="37" fill="hold" nodeType="clickPar">
                      <p:stCondLst>
                        <p:cond delay="indefinite"/>
                      </p:stCondLst>
                      <p:childTnLst>
                        <p:par>
                          <p:cTn id="38" fill="hold" nodeType="withGroup">
                            <p:stCondLst>
                              <p:cond delay="0"/>
                            </p:stCondLst>
                            <p:childTnLst>
                              <p:par>
                                <p:cTn id="39" presetID="4" presetClass="entr" presetSubtype="16" fill="hold" grpId="0" nodeType="clickEffect">
                                  <p:stCondLst>
                                    <p:cond delay="0"/>
                                  </p:stCondLst>
                                  <p:childTnLst>
                                    <p:set>
                                      <p:cBhvr>
                                        <p:cTn id="40" dur="1" fill="hold">
                                          <p:stCondLst>
                                            <p:cond delay="0"/>
                                          </p:stCondLst>
                                        </p:cTn>
                                        <p:tgtEl>
                                          <p:spTgt spid="107578"/>
                                        </p:tgtEl>
                                        <p:attrNameLst>
                                          <p:attrName>style.visibility</p:attrName>
                                        </p:attrNameLst>
                                      </p:cBhvr>
                                      <p:to>
                                        <p:strVal val="visible"/>
                                      </p:to>
                                    </p:set>
                                    <p:animEffect transition="in" filter="box(in)">
                                      <p:cBhvr>
                                        <p:cTn id="41" dur="500"/>
                                        <p:tgtEl>
                                          <p:spTgt spid="107578"/>
                                        </p:tgtEl>
                                      </p:cBhvr>
                                    </p:animEffect>
                                  </p:childTnLst>
                                  <p:subTnLst>
                                    <p:set>
                                      <p:cBhvr override="childStyle">
                                        <p:cTn dur="1" fill="hold" display="0" masterRel="nextClick" afterEffect="1"/>
                                        <p:tgtEl>
                                          <p:spTgt spid="107578"/>
                                        </p:tgtEl>
                                        <p:attrNameLst>
                                          <p:attrName>style.visibility</p:attrName>
                                        </p:attrNameLst>
                                      </p:cBhvr>
                                      <p:to>
                                        <p:strVal val="hidden"/>
                                      </p:to>
                                    </p:set>
                                  </p:subTnLst>
                                </p:cTn>
                              </p:par>
                            </p:childTnLst>
                          </p:cTn>
                        </p:par>
                      </p:childTnLst>
                    </p:cTn>
                  </p:par>
                  <p:par>
                    <p:cTn id="42" fill="hold" nodeType="clickPar">
                      <p:stCondLst>
                        <p:cond delay="indefinite"/>
                      </p:stCondLst>
                      <p:childTnLst>
                        <p:par>
                          <p:cTn id="43" fill="hold" nodeType="withGroup">
                            <p:stCondLst>
                              <p:cond delay="0"/>
                            </p:stCondLst>
                            <p:childTnLst>
                              <p:par>
                                <p:cTn id="44" presetID="11" presetClass="entr" presetSubtype="0" fill="hold" grpId="0" nodeType="clickEffect">
                                  <p:stCondLst>
                                    <p:cond delay="0"/>
                                  </p:stCondLst>
                                  <p:childTnLst>
                                    <p:set>
                                      <p:cBhvr>
                                        <p:cTn id="45" dur="1000">
                                          <p:stCondLst>
                                            <p:cond delay="0"/>
                                          </p:stCondLst>
                                        </p:cTn>
                                        <p:tgtEl>
                                          <p:spTgt spid="107584"/>
                                        </p:tgtEl>
                                        <p:attrNameLst>
                                          <p:attrName>style.visibility</p:attrName>
                                        </p:attrNameLst>
                                      </p:cBhvr>
                                      <p:to>
                                        <p:strVal val="visible"/>
                                      </p:to>
                                    </p:set>
                                  </p:childTnLst>
                                  <p:subTnLst>
                                    <p:set>
                                      <p:cBhvr override="childStyle">
                                        <p:cTn dur="1" fill="hold" display="0" masterRel="nextClick" afterEffect="1"/>
                                        <p:tgtEl>
                                          <p:spTgt spid="107584"/>
                                        </p:tgtEl>
                                        <p:attrNameLst>
                                          <p:attrName>style.visibility</p:attrName>
                                        </p:attrNameLst>
                                      </p:cBhvr>
                                      <p:to>
                                        <p:strVal val="hidden"/>
                                      </p:to>
                                    </p:set>
                                  </p:subTnLst>
                                </p:cTn>
                              </p:par>
                            </p:childTnLst>
                          </p:cTn>
                        </p:par>
                      </p:childTnLst>
                    </p:cTn>
                  </p:par>
                  <p:par>
                    <p:cTn id="46" fill="hold" nodeType="clickPar">
                      <p:stCondLst>
                        <p:cond delay="indefinite"/>
                      </p:stCondLst>
                      <p:childTnLst>
                        <p:par>
                          <p:cTn id="47" fill="hold" nodeType="withGroup">
                            <p:stCondLst>
                              <p:cond delay="0"/>
                            </p:stCondLst>
                            <p:childTnLst>
                              <p:par>
                                <p:cTn id="48" presetID="4" presetClass="entr" presetSubtype="16" fill="hold" grpId="0" nodeType="clickEffect">
                                  <p:stCondLst>
                                    <p:cond delay="0"/>
                                  </p:stCondLst>
                                  <p:childTnLst>
                                    <p:set>
                                      <p:cBhvr>
                                        <p:cTn id="49" dur="1" fill="hold">
                                          <p:stCondLst>
                                            <p:cond delay="0"/>
                                          </p:stCondLst>
                                        </p:cTn>
                                        <p:tgtEl>
                                          <p:spTgt spid="107579"/>
                                        </p:tgtEl>
                                        <p:attrNameLst>
                                          <p:attrName>style.visibility</p:attrName>
                                        </p:attrNameLst>
                                      </p:cBhvr>
                                      <p:to>
                                        <p:strVal val="visible"/>
                                      </p:to>
                                    </p:set>
                                    <p:animEffect transition="in" filter="box(in)">
                                      <p:cBhvr>
                                        <p:cTn id="50" dur="500"/>
                                        <p:tgtEl>
                                          <p:spTgt spid="107579"/>
                                        </p:tgtEl>
                                      </p:cBhvr>
                                    </p:animEffect>
                                  </p:childTnLst>
                                  <p:subTnLst>
                                    <p:set>
                                      <p:cBhvr override="childStyle">
                                        <p:cTn dur="1" fill="hold" display="0" masterRel="nextClick" afterEffect="1"/>
                                        <p:tgtEl>
                                          <p:spTgt spid="107579"/>
                                        </p:tgtEl>
                                        <p:attrNameLst>
                                          <p:attrName>style.visibility</p:attrName>
                                        </p:attrNameLst>
                                      </p:cBhvr>
                                      <p:to>
                                        <p:strVal val="hidden"/>
                                      </p:to>
                                    </p:set>
                                  </p:subTnLst>
                                </p:cTn>
                              </p:par>
                            </p:childTnLst>
                          </p:cTn>
                        </p:par>
                      </p:childTnLst>
                    </p:cTn>
                  </p:par>
                  <p:par>
                    <p:cTn id="51" fill="hold" nodeType="clickPar">
                      <p:stCondLst>
                        <p:cond delay="indefinite"/>
                      </p:stCondLst>
                      <p:childTnLst>
                        <p:par>
                          <p:cTn id="52" fill="hold" nodeType="withGroup">
                            <p:stCondLst>
                              <p:cond delay="0"/>
                            </p:stCondLst>
                            <p:childTnLst>
                              <p:par>
                                <p:cTn id="53" presetID="11" presetClass="entr" presetSubtype="0" fill="hold" grpId="0" nodeType="clickEffect">
                                  <p:stCondLst>
                                    <p:cond delay="0"/>
                                  </p:stCondLst>
                                  <p:childTnLst>
                                    <p:set>
                                      <p:cBhvr>
                                        <p:cTn id="54" dur="1000">
                                          <p:stCondLst>
                                            <p:cond delay="0"/>
                                          </p:stCondLst>
                                        </p:cTn>
                                        <p:tgtEl>
                                          <p:spTgt spid="107585"/>
                                        </p:tgtEl>
                                        <p:attrNameLst>
                                          <p:attrName>style.visibility</p:attrName>
                                        </p:attrNameLst>
                                      </p:cBhvr>
                                      <p:to>
                                        <p:strVal val="visible"/>
                                      </p:to>
                                    </p:set>
                                  </p:childTnLst>
                                  <p:subTnLst>
                                    <p:set>
                                      <p:cBhvr override="childStyle">
                                        <p:cTn dur="1" fill="hold" display="0" masterRel="nextClick" afterEffect="1"/>
                                        <p:tgtEl>
                                          <p:spTgt spid="107585"/>
                                        </p:tgtEl>
                                        <p:attrNameLst>
                                          <p:attrName>style.visibility</p:attrName>
                                        </p:attrNameLst>
                                      </p:cBhvr>
                                      <p:to>
                                        <p:strVal val="hidden"/>
                                      </p:to>
                                    </p:set>
                                  </p:subTnLst>
                                </p:cTn>
                              </p:par>
                            </p:childTnLst>
                          </p:cTn>
                        </p:par>
                      </p:childTnLst>
                    </p:cTn>
                  </p:par>
                  <p:par>
                    <p:cTn id="55" fill="hold" nodeType="clickPar">
                      <p:stCondLst>
                        <p:cond delay="indefinite"/>
                      </p:stCondLst>
                      <p:childTnLst>
                        <p:par>
                          <p:cTn id="56" fill="hold" nodeType="withGroup">
                            <p:stCondLst>
                              <p:cond delay="0"/>
                            </p:stCondLst>
                            <p:childTnLst>
                              <p:par>
                                <p:cTn id="57" presetID="4" presetClass="entr" presetSubtype="16" fill="hold" grpId="0" nodeType="clickEffect">
                                  <p:stCondLst>
                                    <p:cond delay="0"/>
                                  </p:stCondLst>
                                  <p:childTnLst>
                                    <p:set>
                                      <p:cBhvr>
                                        <p:cTn id="58" dur="1" fill="hold">
                                          <p:stCondLst>
                                            <p:cond delay="0"/>
                                          </p:stCondLst>
                                        </p:cTn>
                                        <p:tgtEl>
                                          <p:spTgt spid="107580"/>
                                        </p:tgtEl>
                                        <p:attrNameLst>
                                          <p:attrName>style.visibility</p:attrName>
                                        </p:attrNameLst>
                                      </p:cBhvr>
                                      <p:to>
                                        <p:strVal val="visible"/>
                                      </p:to>
                                    </p:set>
                                    <p:animEffect transition="in" filter="box(in)">
                                      <p:cBhvr>
                                        <p:cTn id="59" dur="500"/>
                                        <p:tgtEl>
                                          <p:spTgt spid="107580"/>
                                        </p:tgtEl>
                                      </p:cBhvr>
                                    </p:animEffect>
                                  </p:childTnLst>
                                  <p:subTnLst>
                                    <p:set>
                                      <p:cBhvr override="childStyle">
                                        <p:cTn dur="1" fill="hold" display="0" masterRel="nextClick" afterEffect="1"/>
                                        <p:tgtEl>
                                          <p:spTgt spid="107580"/>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575" grpId="0" animBg="1"/>
      <p:bldP spid="107576" grpId="0" animBg="1"/>
      <p:bldP spid="107577" grpId="0" animBg="1"/>
      <p:bldP spid="107578" grpId="0" animBg="1"/>
      <p:bldP spid="107579" grpId="0" animBg="1"/>
      <p:bldP spid="107580" grpId="0" animBg="1"/>
      <p:bldP spid="107581" grpId="0" animBg="1"/>
      <p:bldP spid="107582" grpId="0" animBg="1"/>
      <p:bldP spid="107583" grpId="0" animBg="1"/>
      <p:bldP spid="107584" grpId="0" animBg="1"/>
      <p:bldP spid="107585" grpId="0" animBg="1"/>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2"/>
          <p:cNvSpPr>
            <a:spLocks noGrp="1" noChangeArrowheads="1"/>
          </p:cNvSpPr>
          <p:nvPr>
            <p:ph type="title"/>
          </p:nvPr>
        </p:nvSpPr>
        <p:spPr>
          <a:xfrm>
            <a:off x="457200" y="152400"/>
            <a:ext cx="6934200" cy="1371600"/>
          </a:xfrm>
        </p:spPr>
        <p:txBody>
          <a:bodyPr/>
          <a:lstStyle/>
          <a:p>
            <a:pPr>
              <a:defRPr/>
            </a:pPr>
            <a:r>
              <a:rPr lang="en-US" altLang="fr-FR" dirty="0"/>
              <a:t>A </a:t>
            </a:r>
            <a:r>
              <a:rPr lang="en-US" altLang="fr-FR" i="1" dirty="0"/>
              <a:t>marking </a:t>
            </a:r>
            <a:r>
              <a:rPr lang="en-US" altLang="fr-FR" dirty="0"/>
              <a:t>is a state ...</a:t>
            </a:r>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
        <p:nvSpPr>
          <p:cNvPr id="2" name="Slide Number Placeholder 1"/>
          <p:cNvSpPr>
            <a:spLocks noGrp="1"/>
          </p:cNvSpPr>
          <p:nvPr>
            <p:ph type="sldNum" sz="quarter" idx="11"/>
          </p:nvPr>
        </p:nvSpPr>
        <p:spPr/>
        <p:txBody>
          <a:bodyPr/>
          <a:lstStyle/>
          <a:p>
            <a:pPr>
              <a:defRPr/>
            </a:pPr>
            <a:fld id="{36F9C19B-321C-49A6-99A1-4844F6696B8D}" type="slidenum">
              <a:rPr lang="fr-CA" smtClean="0"/>
              <a:pPr>
                <a:defRPr/>
              </a:pPr>
              <a:t>182</a:t>
            </a:fld>
            <a:endParaRPr lang="fr-CA"/>
          </a:p>
        </p:txBody>
      </p:sp>
      <p:sp>
        <p:nvSpPr>
          <p:cNvPr id="45061" name="Oval 3"/>
          <p:cNvSpPr>
            <a:spLocks noChangeArrowheads="1"/>
          </p:cNvSpPr>
          <p:nvPr/>
        </p:nvSpPr>
        <p:spPr bwMode="auto">
          <a:xfrm>
            <a:off x="1143000" y="38862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45062" name="Rectangle 4"/>
          <p:cNvSpPr>
            <a:spLocks noChangeArrowheads="1"/>
          </p:cNvSpPr>
          <p:nvPr/>
        </p:nvSpPr>
        <p:spPr bwMode="auto">
          <a:xfrm>
            <a:off x="2133600" y="4495800"/>
            <a:ext cx="228600" cy="3048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45063" name="Line 5"/>
          <p:cNvSpPr>
            <a:spLocks noChangeShapeType="1"/>
          </p:cNvSpPr>
          <p:nvPr/>
        </p:nvSpPr>
        <p:spPr bwMode="auto">
          <a:xfrm flipV="1">
            <a:off x="1524000" y="3352800"/>
            <a:ext cx="6096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5064" name="Line 6"/>
          <p:cNvSpPr>
            <a:spLocks noChangeShapeType="1"/>
          </p:cNvSpPr>
          <p:nvPr/>
        </p:nvSpPr>
        <p:spPr bwMode="auto">
          <a:xfrm>
            <a:off x="1524000" y="4191000"/>
            <a:ext cx="6096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5065" name="Oval 7"/>
          <p:cNvSpPr>
            <a:spLocks noChangeArrowheads="1"/>
          </p:cNvSpPr>
          <p:nvPr/>
        </p:nvSpPr>
        <p:spPr bwMode="auto">
          <a:xfrm>
            <a:off x="3276600" y="27432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45066" name="Oval 8"/>
          <p:cNvSpPr>
            <a:spLocks noChangeArrowheads="1"/>
          </p:cNvSpPr>
          <p:nvPr/>
        </p:nvSpPr>
        <p:spPr bwMode="auto">
          <a:xfrm>
            <a:off x="3276600" y="48006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45067" name="Rectangle 9"/>
          <p:cNvSpPr>
            <a:spLocks noChangeArrowheads="1"/>
          </p:cNvSpPr>
          <p:nvPr/>
        </p:nvSpPr>
        <p:spPr bwMode="auto">
          <a:xfrm>
            <a:off x="2133600" y="3200400"/>
            <a:ext cx="228600" cy="3048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45068" name="Rectangle 10"/>
          <p:cNvSpPr>
            <a:spLocks noChangeArrowheads="1"/>
          </p:cNvSpPr>
          <p:nvPr/>
        </p:nvSpPr>
        <p:spPr bwMode="auto">
          <a:xfrm>
            <a:off x="4876800" y="2438400"/>
            <a:ext cx="228600" cy="3048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45069" name="Rectangle 11"/>
          <p:cNvSpPr>
            <a:spLocks noChangeArrowheads="1"/>
          </p:cNvSpPr>
          <p:nvPr/>
        </p:nvSpPr>
        <p:spPr bwMode="auto">
          <a:xfrm>
            <a:off x="4876800" y="5029200"/>
            <a:ext cx="228600" cy="3048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45070" name="Rectangle 12"/>
          <p:cNvSpPr>
            <a:spLocks noChangeArrowheads="1"/>
          </p:cNvSpPr>
          <p:nvPr/>
        </p:nvSpPr>
        <p:spPr bwMode="auto">
          <a:xfrm>
            <a:off x="4876800" y="3733800"/>
            <a:ext cx="228600" cy="3048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45071" name="Oval 13"/>
          <p:cNvSpPr>
            <a:spLocks noChangeArrowheads="1"/>
          </p:cNvSpPr>
          <p:nvPr/>
        </p:nvSpPr>
        <p:spPr bwMode="auto">
          <a:xfrm>
            <a:off x="6553200" y="50292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45072" name="Oval 14"/>
          <p:cNvSpPr>
            <a:spLocks noChangeArrowheads="1"/>
          </p:cNvSpPr>
          <p:nvPr/>
        </p:nvSpPr>
        <p:spPr bwMode="auto">
          <a:xfrm>
            <a:off x="6477000" y="23622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45073" name="Line 15"/>
          <p:cNvSpPr>
            <a:spLocks noChangeShapeType="1"/>
          </p:cNvSpPr>
          <p:nvPr/>
        </p:nvSpPr>
        <p:spPr bwMode="auto">
          <a:xfrm flipV="1">
            <a:off x="2362200" y="2971800"/>
            <a:ext cx="9144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5074" name="Line 16"/>
          <p:cNvSpPr>
            <a:spLocks noChangeShapeType="1"/>
          </p:cNvSpPr>
          <p:nvPr/>
        </p:nvSpPr>
        <p:spPr bwMode="auto">
          <a:xfrm>
            <a:off x="2362200" y="4648200"/>
            <a:ext cx="9144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5075" name="Line 17"/>
          <p:cNvSpPr>
            <a:spLocks noChangeShapeType="1"/>
          </p:cNvSpPr>
          <p:nvPr/>
        </p:nvSpPr>
        <p:spPr bwMode="auto">
          <a:xfrm flipV="1">
            <a:off x="3657600" y="2590800"/>
            <a:ext cx="1219200" cy="304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5076" name="Line 18"/>
          <p:cNvSpPr>
            <a:spLocks noChangeShapeType="1"/>
          </p:cNvSpPr>
          <p:nvPr/>
        </p:nvSpPr>
        <p:spPr bwMode="auto">
          <a:xfrm flipV="1">
            <a:off x="5105400" y="2514600"/>
            <a:ext cx="1371600" cy="76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5077" name="Rectangle 19"/>
          <p:cNvSpPr>
            <a:spLocks noChangeArrowheads="1"/>
          </p:cNvSpPr>
          <p:nvPr/>
        </p:nvSpPr>
        <p:spPr bwMode="auto">
          <a:xfrm>
            <a:off x="3429000" y="3733800"/>
            <a:ext cx="228600" cy="3048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45078" name="Line 20"/>
          <p:cNvSpPr>
            <a:spLocks noChangeShapeType="1"/>
          </p:cNvSpPr>
          <p:nvPr/>
        </p:nvSpPr>
        <p:spPr bwMode="auto">
          <a:xfrm>
            <a:off x="3505200" y="3124200"/>
            <a:ext cx="1588"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5079" name="Line 21"/>
          <p:cNvSpPr>
            <a:spLocks noChangeShapeType="1"/>
          </p:cNvSpPr>
          <p:nvPr/>
        </p:nvSpPr>
        <p:spPr bwMode="auto">
          <a:xfrm>
            <a:off x="3505200" y="4038600"/>
            <a:ext cx="1588" cy="762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5080" name="Line 22"/>
          <p:cNvSpPr>
            <a:spLocks noChangeShapeType="1"/>
          </p:cNvSpPr>
          <p:nvPr/>
        </p:nvSpPr>
        <p:spPr bwMode="auto">
          <a:xfrm flipV="1">
            <a:off x="3657600" y="3886200"/>
            <a:ext cx="1219200" cy="990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5081" name="Line 23"/>
          <p:cNvSpPr>
            <a:spLocks noChangeShapeType="1"/>
          </p:cNvSpPr>
          <p:nvPr/>
        </p:nvSpPr>
        <p:spPr bwMode="auto">
          <a:xfrm flipV="1">
            <a:off x="5105400" y="2743200"/>
            <a:ext cx="1447800" cy="1143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5082" name="Line 24"/>
          <p:cNvSpPr>
            <a:spLocks noChangeShapeType="1"/>
          </p:cNvSpPr>
          <p:nvPr/>
        </p:nvSpPr>
        <p:spPr bwMode="auto">
          <a:xfrm>
            <a:off x="3657600" y="5029200"/>
            <a:ext cx="1219200" cy="152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5083" name="Line 25"/>
          <p:cNvSpPr>
            <a:spLocks noChangeShapeType="1"/>
          </p:cNvSpPr>
          <p:nvPr/>
        </p:nvSpPr>
        <p:spPr bwMode="auto">
          <a:xfrm>
            <a:off x="5105400" y="5181600"/>
            <a:ext cx="1447800" cy="158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5084" name="Rectangle 26"/>
          <p:cNvSpPr>
            <a:spLocks noChangeArrowheads="1"/>
          </p:cNvSpPr>
          <p:nvPr/>
        </p:nvSpPr>
        <p:spPr bwMode="auto">
          <a:xfrm>
            <a:off x="6705600" y="3733800"/>
            <a:ext cx="228600" cy="3048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45085" name="Line 27"/>
          <p:cNvSpPr>
            <a:spLocks noChangeShapeType="1"/>
          </p:cNvSpPr>
          <p:nvPr/>
        </p:nvSpPr>
        <p:spPr bwMode="auto">
          <a:xfrm>
            <a:off x="6705600" y="2743200"/>
            <a:ext cx="152400" cy="990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5086" name="Line 28"/>
          <p:cNvSpPr>
            <a:spLocks noChangeShapeType="1"/>
          </p:cNvSpPr>
          <p:nvPr/>
        </p:nvSpPr>
        <p:spPr bwMode="auto">
          <a:xfrm flipH="1">
            <a:off x="6781800" y="4038600"/>
            <a:ext cx="76200" cy="990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5087" name="Rectangle 29"/>
          <p:cNvSpPr>
            <a:spLocks noChangeArrowheads="1"/>
          </p:cNvSpPr>
          <p:nvPr/>
        </p:nvSpPr>
        <p:spPr bwMode="auto">
          <a:xfrm>
            <a:off x="3200400" y="5867400"/>
            <a:ext cx="228600" cy="3048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45088" name="Rectangle 30"/>
          <p:cNvSpPr>
            <a:spLocks noChangeArrowheads="1"/>
          </p:cNvSpPr>
          <p:nvPr/>
        </p:nvSpPr>
        <p:spPr bwMode="auto">
          <a:xfrm>
            <a:off x="3124200" y="1752600"/>
            <a:ext cx="228600" cy="3048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45089" name="Line 31"/>
          <p:cNvSpPr>
            <a:spLocks noChangeShapeType="1"/>
          </p:cNvSpPr>
          <p:nvPr/>
        </p:nvSpPr>
        <p:spPr bwMode="auto">
          <a:xfrm>
            <a:off x="6781800" y="5410200"/>
            <a:ext cx="1588" cy="609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5090" name="Line 32"/>
          <p:cNvSpPr>
            <a:spLocks noChangeShapeType="1"/>
          </p:cNvSpPr>
          <p:nvPr/>
        </p:nvSpPr>
        <p:spPr bwMode="auto">
          <a:xfrm flipH="1">
            <a:off x="3429000" y="6019800"/>
            <a:ext cx="3352800" cy="158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5091" name="Line 33"/>
          <p:cNvSpPr>
            <a:spLocks noChangeShapeType="1"/>
          </p:cNvSpPr>
          <p:nvPr/>
        </p:nvSpPr>
        <p:spPr bwMode="auto">
          <a:xfrm flipH="1">
            <a:off x="1371600" y="6019800"/>
            <a:ext cx="1828800" cy="15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5092" name="Line 34"/>
          <p:cNvSpPr>
            <a:spLocks noChangeShapeType="1"/>
          </p:cNvSpPr>
          <p:nvPr/>
        </p:nvSpPr>
        <p:spPr bwMode="auto">
          <a:xfrm flipV="1">
            <a:off x="1371600" y="4267200"/>
            <a:ext cx="1588" cy="1752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5093" name="Line 35"/>
          <p:cNvSpPr>
            <a:spLocks noChangeShapeType="1"/>
          </p:cNvSpPr>
          <p:nvPr/>
        </p:nvSpPr>
        <p:spPr bwMode="auto">
          <a:xfrm flipV="1">
            <a:off x="6705600" y="1905000"/>
            <a:ext cx="1588"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5094" name="Line 36"/>
          <p:cNvSpPr>
            <a:spLocks noChangeShapeType="1"/>
          </p:cNvSpPr>
          <p:nvPr/>
        </p:nvSpPr>
        <p:spPr bwMode="auto">
          <a:xfrm flipH="1">
            <a:off x="3352800" y="1905000"/>
            <a:ext cx="3352800" cy="158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5095" name="Line 37"/>
          <p:cNvSpPr>
            <a:spLocks noChangeShapeType="1"/>
          </p:cNvSpPr>
          <p:nvPr/>
        </p:nvSpPr>
        <p:spPr bwMode="auto">
          <a:xfrm flipH="1">
            <a:off x="1371600" y="1905000"/>
            <a:ext cx="1752600" cy="15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5096" name="Line 38"/>
          <p:cNvSpPr>
            <a:spLocks noChangeShapeType="1"/>
          </p:cNvSpPr>
          <p:nvPr/>
        </p:nvSpPr>
        <p:spPr bwMode="auto">
          <a:xfrm>
            <a:off x="1371600" y="1905000"/>
            <a:ext cx="1588" cy="1981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5097" name="Text Box 39"/>
          <p:cNvSpPr txBox="1">
            <a:spLocks noChangeArrowheads="1"/>
          </p:cNvSpPr>
          <p:nvPr/>
        </p:nvSpPr>
        <p:spPr bwMode="auto">
          <a:xfrm>
            <a:off x="3048000" y="1981200"/>
            <a:ext cx="3810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t8</a:t>
            </a:r>
            <a:endParaRPr lang="en-US" altLang="fr-FR" sz="2400" b="0">
              <a:solidFill>
                <a:srgbClr val="000000"/>
              </a:solidFill>
              <a:cs typeface="Arial" pitchFamily="34" charset="0"/>
            </a:endParaRPr>
          </a:p>
        </p:txBody>
      </p:sp>
      <p:sp>
        <p:nvSpPr>
          <p:cNvPr id="45098" name="Text Box 40"/>
          <p:cNvSpPr txBox="1">
            <a:spLocks noChangeArrowheads="1"/>
          </p:cNvSpPr>
          <p:nvPr/>
        </p:nvSpPr>
        <p:spPr bwMode="auto">
          <a:xfrm>
            <a:off x="2057400" y="281940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t1</a:t>
            </a:r>
            <a:endParaRPr lang="en-US" altLang="fr-FR" sz="2400" b="0">
              <a:solidFill>
                <a:srgbClr val="000000"/>
              </a:solidFill>
              <a:cs typeface="Arial" pitchFamily="34" charset="0"/>
            </a:endParaRPr>
          </a:p>
        </p:txBody>
      </p:sp>
      <p:sp>
        <p:nvSpPr>
          <p:cNvPr id="45099" name="Text Box 41"/>
          <p:cNvSpPr txBox="1">
            <a:spLocks noChangeArrowheads="1"/>
          </p:cNvSpPr>
          <p:nvPr/>
        </p:nvSpPr>
        <p:spPr bwMode="auto">
          <a:xfrm>
            <a:off x="914400" y="3505200"/>
            <a:ext cx="4381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b="0">
                <a:solidFill>
                  <a:srgbClr val="000000"/>
                </a:solidFill>
                <a:cs typeface="Arial" pitchFamily="34" charset="0"/>
              </a:rPr>
              <a:t>p1</a:t>
            </a:r>
            <a:endParaRPr lang="en-US" altLang="fr-FR" sz="2400" b="0">
              <a:solidFill>
                <a:srgbClr val="000000"/>
              </a:solidFill>
              <a:cs typeface="Arial" pitchFamily="34" charset="0"/>
            </a:endParaRPr>
          </a:p>
        </p:txBody>
      </p:sp>
      <p:sp>
        <p:nvSpPr>
          <p:cNvPr id="45100" name="Text Box 42"/>
          <p:cNvSpPr txBox="1">
            <a:spLocks noChangeArrowheads="1"/>
          </p:cNvSpPr>
          <p:nvPr/>
        </p:nvSpPr>
        <p:spPr bwMode="auto">
          <a:xfrm>
            <a:off x="2057400" y="480060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t2</a:t>
            </a:r>
            <a:endParaRPr lang="en-US" altLang="fr-FR" sz="2400" b="0">
              <a:solidFill>
                <a:srgbClr val="000000"/>
              </a:solidFill>
              <a:cs typeface="Arial" pitchFamily="34" charset="0"/>
            </a:endParaRPr>
          </a:p>
        </p:txBody>
      </p:sp>
      <p:sp>
        <p:nvSpPr>
          <p:cNvPr id="45101" name="Text Box 43"/>
          <p:cNvSpPr txBox="1">
            <a:spLocks noChangeArrowheads="1"/>
          </p:cNvSpPr>
          <p:nvPr/>
        </p:nvSpPr>
        <p:spPr bwMode="auto">
          <a:xfrm>
            <a:off x="2971800" y="2538413"/>
            <a:ext cx="4127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p2</a:t>
            </a:r>
            <a:endParaRPr lang="en-US" altLang="fr-FR" sz="2400" b="0">
              <a:solidFill>
                <a:srgbClr val="000000"/>
              </a:solidFill>
              <a:cs typeface="Arial" pitchFamily="34" charset="0"/>
            </a:endParaRPr>
          </a:p>
        </p:txBody>
      </p:sp>
      <p:sp>
        <p:nvSpPr>
          <p:cNvPr id="45102" name="Text Box 44"/>
          <p:cNvSpPr txBox="1">
            <a:spLocks noChangeArrowheads="1"/>
          </p:cNvSpPr>
          <p:nvPr/>
        </p:nvSpPr>
        <p:spPr bwMode="auto">
          <a:xfrm>
            <a:off x="3048000" y="3657600"/>
            <a:ext cx="4572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t3</a:t>
            </a:r>
            <a:endParaRPr lang="en-US" altLang="fr-FR" sz="2400" b="0">
              <a:solidFill>
                <a:srgbClr val="000000"/>
              </a:solidFill>
              <a:cs typeface="Arial" pitchFamily="34" charset="0"/>
            </a:endParaRPr>
          </a:p>
        </p:txBody>
      </p:sp>
      <p:sp>
        <p:nvSpPr>
          <p:cNvPr id="45103" name="Text Box 45"/>
          <p:cNvSpPr txBox="1">
            <a:spLocks noChangeArrowheads="1"/>
          </p:cNvSpPr>
          <p:nvPr/>
        </p:nvSpPr>
        <p:spPr bwMode="auto">
          <a:xfrm>
            <a:off x="3048000" y="5029200"/>
            <a:ext cx="412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p3</a:t>
            </a:r>
            <a:endParaRPr lang="en-US" altLang="fr-FR" sz="2400" b="0">
              <a:solidFill>
                <a:srgbClr val="000000"/>
              </a:solidFill>
              <a:cs typeface="Arial" pitchFamily="34" charset="0"/>
            </a:endParaRPr>
          </a:p>
        </p:txBody>
      </p:sp>
      <p:sp>
        <p:nvSpPr>
          <p:cNvPr id="45104" name="Text Box 46"/>
          <p:cNvSpPr txBox="1">
            <a:spLocks noChangeArrowheads="1"/>
          </p:cNvSpPr>
          <p:nvPr/>
        </p:nvSpPr>
        <p:spPr bwMode="auto">
          <a:xfrm>
            <a:off x="4648200" y="213360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t4</a:t>
            </a:r>
            <a:endParaRPr lang="en-US" altLang="fr-FR" sz="2400" b="0">
              <a:solidFill>
                <a:srgbClr val="000000"/>
              </a:solidFill>
              <a:cs typeface="Arial" pitchFamily="34" charset="0"/>
            </a:endParaRPr>
          </a:p>
        </p:txBody>
      </p:sp>
      <p:sp>
        <p:nvSpPr>
          <p:cNvPr id="45105" name="Text Box 47"/>
          <p:cNvSpPr txBox="1">
            <a:spLocks noChangeArrowheads="1"/>
          </p:cNvSpPr>
          <p:nvPr/>
        </p:nvSpPr>
        <p:spPr bwMode="auto">
          <a:xfrm>
            <a:off x="5089525" y="377190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t5</a:t>
            </a:r>
            <a:endParaRPr lang="en-US" altLang="fr-FR" sz="2400" b="0">
              <a:solidFill>
                <a:srgbClr val="000000"/>
              </a:solidFill>
              <a:cs typeface="Arial" pitchFamily="34" charset="0"/>
            </a:endParaRPr>
          </a:p>
        </p:txBody>
      </p:sp>
      <p:sp>
        <p:nvSpPr>
          <p:cNvPr id="45106" name="Text Box 48"/>
          <p:cNvSpPr txBox="1">
            <a:spLocks noChangeArrowheads="1"/>
          </p:cNvSpPr>
          <p:nvPr/>
        </p:nvSpPr>
        <p:spPr bwMode="auto">
          <a:xfrm>
            <a:off x="4876800" y="464820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t6</a:t>
            </a:r>
            <a:endParaRPr lang="en-US" altLang="fr-FR" sz="2400" b="0">
              <a:solidFill>
                <a:srgbClr val="000000"/>
              </a:solidFill>
              <a:cs typeface="Arial" pitchFamily="34" charset="0"/>
            </a:endParaRPr>
          </a:p>
        </p:txBody>
      </p:sp>
      <p:sp>
        <p:nvSpPr>
          <p:cNvPr id="45107" name="Text Box 49"/>
          <p:cNvSpPr txBox="1">
            <a:spLocks noChangeArrowheads="1"/>
          </p:cNvSpPr>
          <p:nvPr/>
        </p:nvSpPr>
        <p:spPr bwMode="auto">
          <a:xfrm>
            <a:off x="6324600" y="4724400"/>
            <a:ext cx="412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p5</a:t>
            </a:r>
            <a:endParaRPr lang="en-US" altLang="fr-FR" sz="2400" b="0">
              <a:solidFill>
                <a:srgbClr val="000000"/>
              </a:solidFill>
              <a:cs typeface="Arial" pitchFamily="34" charset="0"/>
            </a:endParaRPr>
          </a:p>
        </p:txBody>
      </p:sp>
      <p:sp>
        <p:nvSpPr>
          <p:cNvPr id="45108" name="Text Box 50"/>
          <p:cNvSpPr txBox="1">
            <a:spLocks noChangeArrowheads="1"/>
          </p:cNvSpPr>
          <p:nvPr/>
        </p:nvSpPr>
        <p:spPr bwMode="auto">
          <a:xfrm>
            <a:off x="6400800" y="365760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t7</a:t>
            </a:r>
          </a:p>
        </p:txBody>
      </p:sp>
      <p:sp>
        <p:nvSpPr>
          <p:cNvPr id="45109" name="Text Box 51"/>
          <p:cNvSpPr txBox="1">
            <a:spLocks noChangeArrowheads="1"/>
          </p:cNvSpPr>
          <p:nvPr/>
        </p:nvSpPr>
        <p:spPr bwMode="auto">
          <a:xfrm>
            <a:off x="6324600" y="2057400"/>
            <a:ext cx="412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p4</a:t>
            </a:r>
            <a:endParaRPr lang="en-US" altLang="fr-FR" sz="2400" b="0">
              <a:solidFill>
                <a:srgbClr val="000000"/>
              </a:solidFill>
              <a:cs typeface="Arial" pitchFamily="34" charset="0"/>
            </a:endParaRPr>
          </a:p>
        </p:txBody>
      </p:sp>
      <p:sp>
        <p:nvSpPr>
          <p:cNvPr id="45110" name="Text Box 52"/>
          <p:cNvSpPr txBox="1">
            <a:spLocks noChangeArrowheads="1"/>
          </p:cNvSpPr>
          <p:nvPr/>
        </p:nvSpPr>
        <p:spPr bwMode="auto">
          <a:xfrm>
            <a:off x="3429000" y="617220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t9</a:t>
            </a:r>
            <a:endParaRPr lang="en-US" altLang="fr-FR" sz="2400" b="0">
              <a:solidFill>
                <a:srgbClr val="000000"/>
              </a:solidFill>
              <a:cs typeface="Arial" pitchFamily="34" charset="0"/>
            </a:endParaRPr>
          </a:p>
        </p:txBody>
      </p:sp>
      <p:sp>
        <p:nvSpPr>
          <p:cNvPr id="109621" name="Oval 53"/>
          <p:cNvSpPr>
            <a:spLocks noChangeArrowheads="1"/>
          </p:cNvSpPr>
          <p:nvPr/>
        </p:nvSpPr>
        <p:spPr bwMode="auto">
          <a:xfrm>
            <a:off x="1219200" y="39624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09622" name="Oval 54"/>
          <p:cNvSpPr>
            <a:spLocks noChangeArrowheads="1"/>
          </p:cNvSpPr>
          <p:nvPr/>
        </p:nvSpPr>
        <p:spPr bwMode="auto">
          <a:xfrm>
            <a:off x="3429000" y="28194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09623" name="Oval 55"/>
          <p:cNvSpPr>
            <a:spLocks noChangeArrowheads="1"/>
          </p:cNvSpPr>
          <p:nvPr/>
        </p:nvSpPr>
        <p:spPr bwMode="auto">
          <a:xfrm>
            <a:off x="3429000" y="48768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09624" name="Oval 56"/>
          <p:cNvSpPr>
            <a:spLocks noChangeArrowheads="1"/>
          </p:cNvSpPr>
          <p:nvPr/>
        </p:nvSpPr>
        <p:spPr bwMode="auto">
          <a:xfrm>
            <a:off x="6629400" y="25146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09625" name="Oval 57"/>
          <p:cNvSpPr>
            <a:spLocks noChangeArrowheads="1"/>
          </p:cNvSpPr>
          <p:nvPr/>
        </p:nvSpPr>
        <p:spPr bwMode="auto">
          <a:xfrm>
            <a:off x="6705600" y="51054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09626" name="Oval 58"/>
          <p:cNvSpPr>
            <a:spLocks noChangeArrowheads="1"/>
          </p:cNvSpPr>
          <p:nvPr/>
        </p:nvSpPr>
        <p:spPr bwMode="auto">
          <a:xfrm>
            <a:off x="1219200" y="39624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09627" name="Text Box 59"/>
          <p:cNvSpPr txBox="1">
            <a:spLocks noChangeArrowheads="1"/>
          </p:cNvSpPr>
          <p:nvPr/>
        </p:nvSpPr>
        <p:spPr bwMode="auto">
          <a:xfrm>
            <a:off x="7010400" y="2057400"/>
            <a:ext cx="18637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b="0">
                <a:solidFill>
                  <a:srgbClr val="000000"/>
                </a:solidFill>
                <a:cs typeface="Arial" pitchFamily="34" charset="0"/>
              </a:rPr>
              <a:t>M0 = (1,0,0,0,0)</a:t>
            </a:r>
          </a:p>
        </p:txBody>
      </p:sp>
      <p:sp>
        <p:nvSpPr>
          <p:cNvPr id="109628" name="Text Box 60"/>
          <p:cNvSpPr txBox="1">
            <a:spLocks noChangeArrowheads="1"/>
          </p:cNvSpPr>
          <p:nvPr/>
        </p:nvSpPr>
        <p:spPr bwMode="auto">
          <a:xfrm>
            <a:off x="7010400" y="2438400"/>
            <a:ext cx="18637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b="0">
                <a:solidFill>
                  <a:srgbClr val="000000"/>
                </a:solidFill>
                <a:cs typeface="Arial" pitchFamily="34" charset="0"/>
              </a:rPr>
              <a:t>M1 = (0,1,0,0,0)</a:t>
            </a:r>
          </a:p>
        </p:txBody>
      </p:sp>
      <p:sp>
        <p:nvSpPr>
          <p:cNvPr id="109629" name="Text Box 61"/>
          <p:cNvSpPr txBox="1">
            <a:spLocks noChangeArrowheads="1"/>
          </p:cNvSpPr>
          <p:nvPr/>
        </p:nvSpPr>
        <p:spPr bwMode="auto">
          <a:xfrm>
            <a:off x="7010400" y="2819400"/>
            <a:ext cx="18637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b="0">
                <a:solidFill>
                  <a:srgbClr val="000000"/>
                </a:solidFill>
                <a:cs typeface="Arial" pitchFamily="34" charset="0"/>
              </a:rPr>
              <a:t>M2 = (0,0,1,0,0)</a:t>
            </a:r>
          </a:p>
        </p:txBody>
      </p:sp>
      <p:sp>
        <p:nvSpPr>
          <p:cNvPr id="109630" name="Text Box 62"/>
          <p:cNvSpPr txBox="1">
            <a:spLocks noChangeArrowheads="1"/>
          </p:cNvSpPr>
          <p:nvPr/>
        </p:nvSpPr>
        <p:spPr bwMode="auto">
          <a:xfrm>
            <a:off x="7010400" y="3200400"/>
            <a:ext cx="18637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b="0">
                <a:solidFill>
                  <a:srgbClr val="000000"/>
                </a:solidFill>
                <a:cs typeface="Arial" pitchFamily="34" charset="0"/>
              </a:rPr>
              <a:t>M3 = (0,0,0,1,0)</a:t>
            </a:r>
          </a:p>
        </p:txBody>
      </p:sp>
      <p:sp>
        <p:nvSpPr>
          <p:cNvPr id="109631" name="Text Box 63"/>
          <p:cNvSpPr txBox="1">
            <a:spLocks noChangeArrowheads="1"/>
          </p:cNvSpPr>
          <p:nvPr/>
        </p:nvSpPr>
        <p:spPr bwMode="auto">
          <a:xfrm>
            <a:off x="7010400" y="3581400"/>
            <a:ext cx="18637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b="0">
                <a:solidFill>
                  <a:srgbClr val="000000"/>
                </a:solidFill>
                <a:cs typeface="Arial" pitchFamily="34" charset="0"/>
              </a:rPr>
              <a:t>M4 = (0,0,0,0,1)</a:t>
            </a:r>
          </a:p>
        </p:txBody>
      </p:sp>
      <p:sp>
        <p:nvSpPr>
          <p:cNvPr id="109632" name="Text Box 64"/>
          <p:cNvSpPr txBox="1">
            <a:spLocks noChangeArrowheads="1"/>
          </p:cNvSpPr>
          <p:nvPr/>
        </p:nvSpPr>
        <p:spPr bwMode="auto">
          <a:xfrm>
            <a:off x="6934200" y="4419600"/>
            <a:ext cx="19304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Initial marking:M0</a:t>
            </a:r>
          </a:p>
        </p:txBody>
      </p:sp>
    </p:spTree>
    <p:extLst>
      <p:ext uri="{BB962C8B-B14F-4D97-AF65-F5344CB8AC3E}">
        <p14:creationId xmlns:p14="http://schemas.microsoft.com/office/powerpoint/2010/main" val="155027953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109621"/>
                                        </p:tgtEl>
                                        <p:attrNameLst>
                                          <p:attrName>style.visibility</p:attrName>
                                        </p:attrNameLst>
                                      </p:cBhvr>
                                      <p:to>
                                        <p:strVal val="visible"/>
                                      </p:to>
                                    </p:set>
                                    <p:animEffect transition="in" filter="box(in)">
                                      <p:cBhvr>
                                        <p:cTn id="7" dur="500"/>
                                        <p:tgtEl>
                                          <p:spTgt spid="109621"/>
                                        </p:tgtEl>
                                      </p:cBhvr>
                                    </p:animEffect>
                                  </p:childTnLst>
                                  <p:subTnLst>
                                    <p:set>
                                      <p:cBhvr override="childStyle">
                                        <p:cTn dur="1" fill="hold" display="0" masterRel="nextClick" afterEffect="1"/>
                                        <p:tgtEl>
                                          <p:spTgt spid="109621"/>
                                        </p:tgtEl>
                                        <p:attrNameLst>
                                          <p:attrName>style.visibility</p:attrName>
                                        </p:attrNameLst>
                                      </p:cBhvr>
                                      <p:to>
                                        <p:strVal val="hidden"/>
                                      </p:to>
                                    </p:set>
                                  </p:subTnLst>
                                </p:cTn>
                              </p:par>
                            </p:childTnLst>
                          </p:cTn>
                        </p:par>
                        <p:par>
                          <p:cTn id="8" fill="hold" nodeType="afterGroup">
                            <p:stCondLst>
                              <p:cond delay="500"/>
                            </p:stCondLst>
                            <p:childTnLst>
                              <p:par>
                                <p:cTn id="9" presetID="4" presetClass="entr" presetSubtype="32" fill="hold" grpId="0" nodeType="afterEffect">
                                  <p:stCondLst>
                                    <p:cond delay="1000"/>
                                  </p:stCondLst>
                                  <p:childTnLst>
                                    <p:set>
                                      <p:cBhvr>
                                        <p:cTn id="10" dur="1" fill="hold">
                                          <p:stCondLst>
                                            <p:cond delay="0"/>
                                          </p:stCondLst>
                                        </p:cTn>
                                        <p:tgtEl>
                                          <p:spTgt spid="109627"/>
                                        </p:tgtEl>
                                        <p:attrNameLst>
                                          <p:attrName>style.visibility</p:attrName>
                                        </p:attrNameLst>
                                      </p:cBhvr>
                                      <p:to>
                                        <p:strVal val="visible"/>
                                      </p:to>
                                    </p:set>
                                    <p:animEffect transition="in" filter="box(out)">
                                      <p:cBhvr>
                                        <p:cTn id="11" dur="500"/>
                                        <p:tgtEl>
                                          <p:spTgt spid="109627"/>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4" presetClass="entr" presetSubtype="16" fill="hold" grpId="0" nodeType="clickEffect">
                                  <p:stCondLst>
                                    <p:cond delay="0"/>
                                  </p:stCondLst>
                                  <p:childTnLst>
                                    <p:set>
                                      <p:cBhvr>
                                        <p:cTn id="15" dur="1" fill="hold">
                                          <p:stCondLst>
                                            <p:cond delay="0"/>
                                          </p:stCondLst>
                                        </p:cTn>
                                        <p:tgtEl>
                                          <p:spTgt spid="109622"/>
                                        </p:tgtEl>
                                        <p:attrNameLst>
                                          <p:attrName>style.visibility</p:attrName>
                                        </p:attrNameLst>
                                      </p:cBhvr>
                                      <p:to>
                                        <p:strVal val="visible"/>
                                      </p:to>
                                    </p:set>
                                    <p:animEffect transition="in" filter="box(in)">
                                      <p:cBhvr>
                                        <p:cTn id="16" dur="500"/>
                                        <p:tgtEl>
                                          <p:spTgt spid="109622"/>
                                        </p:tgtEl>
                                      </p:cBhvr>
                                    </p:animEffect>
                                  </p:childTnLst>
                                  <p:subTnLst>
                                    <p:set>
                                      <p:cBhvr override="childStyle">
                                        <p:cTn dur="1" fill="hold" display="0" masterRel="nextClick" afterEffect="1"/>
                                        <p:tgtEl>
                                          <p:spTgt spid="109622"/>
                                        </p:tgtEl>
                                        <p:attrNameLst>
                                          <p:attrName>style.visibility</p:attrName>
                                        </p:attrNameLst>
                                      </p:cBhvr>
                                      <p:to>
                                        <p:strVal val="hidden"/>
                                      </p:to>
                                    </p:set>
                                  </p:subTnLst>
                                </p:cTn>
                              </p:par>
                            </p:childTnLst>
                          </p:cTn>
                        </p:par>
                        <p:par>
                          <p:cTn id="17" fill="hold" nodeType="afterGroup">
                            <p:stCondLst>
                              <p:cond delay="500"/>
                            </p:stCondLst>
                            <p:childTnLst>
                              <p:par>
                                <p:cTn id="18" presetID="4" presetClass="entr" presetSubtype="32" fill="hold" grpId="0" nodeType="afterEffect">
                                  <p:stCondLst>
                                    <p:cond delay="1000"/>
                                  </p:stCondLst>
                                  <p:childTnLst>
                                    <p:set>
                                      <p:cBhvr>
                                        <p:cTn id="19" dur="1" fill="hold">
                                          <p:stCondLst>
                                            <p:cond delay="0"/>
                                          </p:stCondLst>
                                        </p:cTn>
                                        <p:tgtEl>
                                          <p:spTgt spid="109628"/>
                                        </p:tgtEl>
                                        <p:attrNameLst>
                                          <p:attrName>style.visibility</p:attrName>
                                        </p:attrNameLst>
                                      </p:cBhvr>
                                      <p:to>
                                        <p:strVal val="visible"/>
                                      </p:to>
                                    </p:set>
                                    <p:animEffect transition="in" filter="box(out)">
                                      <p:cBhvr>
                                        <p:cTn id="20" dur="500"/>
                                        <p:tgtEl>
                                          <p:spTgt spid="109628"/>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4" presetClass="entr" presetSubtype="16" fill="hold" grpId="0" nodeType="clickEffect">
                                  <p:stCondLst>
                                    <p:cond delay="0"/>
                                  </p:stCondLst>
                                  <p:childTnLst>
                                    <p:set>
                                      <p:cBhvr>
                                        <p:cTn id="24" dur="1" fill="hold">
                                          <p:stCondLst>
                                            <p:cond delay="0"/>
                                          </p:stCondLst>
                                        </p:cTn>
                                        <p:tgtEl>
                                          <p:spTgt spid="109623"/>
                                        </p:tgtEl>
                                        <p:attrNameLst>
                                          <p:attrName>style.visibility</p:attrName>
                                        </p:attrNameLst>
                                      </p:cBhvr>
                                      <p:to>
                                        <p:strVal val="visible"/>
                                      </p:to>
                                    </p:set>
                                    <p:animEffect transition="in" filter="box(in)">
                                      <p:cBhvr>
                                        <p:cTn id="25" dur="500"/>
                                        <p:tgtEl>
                                          <p:spTgt spid="109623"/>
                                        </p:tgtEl>
                                      </p:cBhvr>
                                    </p:animEffect>
                                  </p:childTnLst>
                                  <p:subTnLst>
                                    <p:set>
                                      <p:cBhvr override="childStyle">
                                        <p:cTn dur="1" fill="hold" display="0" masterRel="nextClick" afterEffect="1"/>
                                        <p:tgtEl>
                                          <p:spTgt spid="109623"/>
                                        </p:tgtEl>
                                        <p:attrNameLst>
                                          <p:attrName>style.visibility</p:attrName>
                                        </p:attrNameLst>
                                      </p:cBhvr>
                                      <p:to>
                                        <p:strVal val="hidden"/>
                                      </p:to>
                                    </p:set>
                                  </p:subTnLst>
                                </p:cTn>
                              </p:par>
                            </p:childTnLst>
                          </p:cTn>
                        </p:par>
                        <p:par>
                          <p:cTn id="26" fill="hold" nodeType="afterGroup">
                            <p:stCondLst>
                              <p:cond delay="500"/>
                            </p:stCondLst>
                            <p:childTnLst>
                              <p:par>
                                <p:cTn id="27" presetID="4" presetClass="entr" presetSubtype="32" fill="hold" grpId="0" nodeType="afterEffect">
                                  <p:stCondLst>
                                    <p:cond delay="1000"/>
                                  </p:stCondLst>
                                  <p:childTnLst>
                                    <p:set>
                                      <p:cBhvr>
                                        <p:cTn id="28" dur="1" fill="hold">
                                          <p:stCondLst>
                                            <p:cond delay="0"/>
                                          </p:stCondLst>
                                        </p:cTn>
                                        <p:tgtEl>
                                          <p:spTgt spid="109629"/>
                                        </p:tgtEl>
                                        <p:attrNameLst>
                                          <p:attrName>style.visibility</p:attrName>
                                        </p:attrNameLst>
                                      </p:cBhvr>
                                      <p:to>
                                        <p:strVal val="visible"/>
                                      </p:to>
                                    </p:set>
                                    <p:animEffect transition="in" filter="box(out)">
                                      <p:cBhvr>
                                        <p:cTn id="29" dur="500"/>
                                        <p:tgtEl>
                                          <p:spTgt spid="109629"/>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4" presetClass="entr" presetSubtype="16" fill="hold" grpId="0" nodeType="clickEffect">
                                  <p:stCondLst>
                                    <p:cond delay="0"/>
                                  </p:stCondLst>
                                  <p:childTnLst>
                                    <p:set>
                                      <p:cBhvr>
                                        <p:cTn id="33" dur="1" fill="hold">
                                          <p:stCondLst>
                                            <p:cond delay="0"/>
                                          </p:stCondLst>
                                        </p:cTn>
                                        <p:tgtEl>
                                          <p:spTgt spid="109624"/>
                                        </p:tgtEl>
                                        <p:attrNameLst>
                                          <p:attrName>style.visibility</p:attrName>
                                        </p:attrNameLst>
                                      </p:cBhvr>
                                      <p:to>
                                        <p:strVal val="visible"/>
                                      </p:to>
                                    </p:set>
                                    <p:animEffect transition="in" filter="box(in)">
                                      <p:cBhvr>
                                        <p:cTn id="34" dur="500"/>
                                        <p:tgtEl>
                                          <p:spTgt spid="109624"/>
                                        </p:tgtEl>
                                      </p:cBhvr>
                                    </p:animEffect>
                                  </p:childTnLst>
                                  <p:subTnLst>
                                    <p:set>
                                      <p:cBhvr override="childStyle">
                                        <p:cTn dur="1" fill="hold" display="0" masterRel="nextClick" afterEffect="1"/>
                                        <p:tgtEl>
                                          <p:spTgt spid="109624"/>
                                        </p:tgtEl>
                                        <p:attrNameLst>
                                          <p:attrName>style.visibility</p:attrName>
                                        </p:attrNameLst>
                                      </p:cBhvr>
                                      <p:to>
                                        <p:strVal val="hidden"/>
                                      </p:to>
                                    </p:set>
                                  </p:subTnLst>
                                </p:cTn>
                              </p:par>
                            </p:childTnLst>
                          </p:cTn>
                        </p:par>
                        <p:par>
                          <p:cTn id="35" fill="hold" nodeType="afterGroup">
                            <p:stCondLst>
                              <p:cond delay="500"/>
                            </p:stCondLst>
                            <p:childTnLst>
                              <p:par>
                                <p:cTn id="36" presetID="4" presetClass="entr" presetSubtype="32" fill="hold" grpId="0" nodeType="afterEffect">
                                  <p:stCondLst>
                                    <p:cond delay="1000"/>
                                  </p:stCondLst>
                                  <p:childTnLst>
                                    <p:set>
                                      <p:cBhvr>
                                        <p:cTn id="37" dur="1" fill="hold">
                                          <p:stCondLst>
                                            <p:cond delay="0"/>
                                          </p:stCondLst>
                                        </p:cTn>
                                        <p:tgtEl>
                                          <p:spTgt spid="109630"/>
                                        </p:tgtEl>
                                        <p:attrNameLst>
                                          <p:attrName>style.visibility</p:attrName>
                                        </p:attrNameLst>
                                      </p:cBhvr>
                                      <p:to>
                                        <p:strVal val="visible"/>
                                      </p:to>
                                    </p:set>
                                    <p:animEffect transition="in" filter="box(out)">
                                      <p:cBhvr>
                                        <p:cTn id="38" dur="500"/>
                                        <p:tgtEl>
                                          <p:spTgt spid="109630"/>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4" presetClass="entr" presetSubtype="16" fill="hold" grpId="0" nodeType="clickEffect">
                                  <p:stCondLst>
                                    <p:cond delay="0"/>
                                  </p:stCondLst>
                                  <p:childTnLst>
                                    <p:set>
                                      <p:cBhvr>
                                        <p:cTn id="42" dur="1" fill="hold">
                                          <p:stCondLst>
                                            <p:cond delay="0"/>
                                          </p:stCondLst>
                                        </p:cTn>
                                        <p:tgtEl>
                                          <p:spTgt spid="109625"/>
                                        </p:tgtEl>
                                        <p:attrNameLst>
                                          <p:attrName>style.visibility</p:attrName>
                                        </p:attrNameLst>
                                      </p:cBhvr>
                                      <p:to>
                                        <p:strVal val="visible"/>
                                      </p:to>
                                    </p:set>
                                    <p:animEffect transition="in" filter="box(in)">
                                      <p:cBhvr>
                                        <p:cTn id="43" dur="500"/>
                                        <p:tgtEl>
                                          <p:spTgt spid="109625"/>
                                        </p:tgtEl>
                                      </p:cBhvr>
                                    </p:animEffect>
                                  </p:childTnLst>
                                  <p:subTnLst>
                                    <p:set>
                                      <p:cBhvr override="childStyle">
                                        <p:cTn dur="1" fill="hold" display="0" masterRel="nextClick" afterEffect="1"/>
                                        <p:tgtEl>
                                          <p:spTgt spid="109625"/>
                                        </p:tgtEl>
                                        <p:attrNameLst>
                                          <p:attrName>style.visibility</p:attrName>
                                        </p:attrNameLst>
                                      </p:cBhvr>
                                      <p:to>
                                        <p:strVal val="hidden"/>
                                      </p:to>
                                    </p:set>
                                  </p:subTnLst>
                                </p:cTn>
                              </p:par>
                            </p:childTnLst>
                          </p:cTn>
                        </p:par>
                        <p:par>
                          <p:cTn id="44" fill="hold" nodeType="afterGroup">
                            <p:stCondLst>
                              <p:cond delay="500"/>
                            </p:stCondLst>
                            <p:childTnLst>
                              <p:par>
                                <p:cTn id="45" presetID="4" presetClass="entr" presetSubtype="32" fill="hold" grpId="0" nodeType="afterEffect">
                                  <p:stCondLst>
                                    <p:cond delay="1000"/>
                                  </p:stCondLst>
                                  <p:childTnLst>
                                    <p:set>
                                      <p:cBhvr>
                                        <p:cTn id="46" dur="1" fill="hold">
                                          <p:stCondLst>
                                            <p:cond delay="0"/>
                                          </p:stCondLst>
                                        </p:cTn>
                                        <p:tgtEl>
                                          <p:spTgt spid="109631"/>
                                        </p:tgtEl>
                                        <p:attrNameLst>
                                          <p:attrName>style.visibility</p:attrName>
                                        </p:attrNameLst>
                                      </p:cBhvr>
                                      <p:to>
                                        <p:strVal val="visible"/>
                                      </p:to>
                                    </p:set>
                                    <p:animEffect transition="in" filter="box(out)">
                                      <p:cBhvr>
                                        <p:cTn id="47" dur="500"/>
                                        <p:tgtEl>
                                          <p:spTgt spid="109631"/>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4" presetClass="entr" presetSubtype="16" fill="hold" grpId="0" nodeType="clickEffect">
                                  <p:stCondLst>
                                    <p:cond delay="0"/>
                                  </p:stCondLst>
                                  <p:childTnLst>
                                    <p:set>
                                      <p:cBhvr>
                                        <p:cTn id="51" dur="1" fill="hold">
                                          <p:stCondLst>
                                            <p:cond delay="0"/>
                                          </p:stCondLst>
                                        </p:cTn>
                                        <p:tgtEl>
                                          <p:spTgt spid="109626"/>
                                        </p:tgtEl>
                                        <p:attrNameLst>
                                          <p:attrName>style.visibility</p:attrName>
                                        </p:attrNameLst>
                                      </p:cBhvr>
                                      <p:to>
                                        <p:strVal val="visible"/>
                                      </p:to>
                                    </p:set>
                                    <p:animEffect transition="in" filter="box(in)">
                                      <p:cBhvr>
                                        <p:cTn id="52" dur="500"/>
                                        <p:tgtEl>
                                          <p:spTgt spid="109626"/>
                                        </p:tgtEl>
                                      </p:cBhvr>
                                    </p:animEffect>
                                  </p:childTnLst>
                                  <p:subTnLst>
                                    <p:set>
                                      <p:cBhvr override="childStyle">
                                        <p:cTn dur="1" fill="hold" display="0" masterRel="nextClick" afterEffect="1"/>
                                        <p:tgtEl>
                                          <p:spTgt spid="109626"/>
                                        </p:tgtEl>
                                        <p:attrNameLst>
                                          <p:attrName>style.visibility</p:attrName>
                                        </p:attrNameLst>
                                      </p:cBhvr>
                                      <p:to>
                                        <p:strVal val="hidden"/>
                                      </p:to>
                                    </p:set>
                                  </p:subTnLst>
                                </p:cTn>
                              </p:par>
                            </p:childTnLst>
                          </p:cTn>
                        </p:par>
                        <p:par>
                          <p:cTn id="53" fill="hold" nodeType="afterGroup">
                            <p:stCondLst>
                              <p:cond delay="500"/>
                            </p:stCondLst>
                            <p:childTnLst>
                              <p:par>
                                <p:cTn id="54" presetID="4" presetClass="entr" presetSubtype="32" fill="hold" grpId="0" nodeType="afterEffect">
                                  <p:stCondLst>
                                    <p:cond delay="1000"/>
                                  </p:stCondLst>
                                  <p:childTnLst>
                                    <p:set>
                                      <p:cBhvr>
                                        <p:cTn id="55" dur="1" fill="hold">
                                          <p:stCondLst>
                                            <p:cond delay="0"/>
                                          </p:stCondLst>
                                        </p:cTn>
                                        <p:tgtEl>
                                          <p:spTgt spid="109632"/>
                                        </p:tgtEl>
                                        <p:attrNameLst>
                                          <p:attrName>style.visibility</p:attrName>
                                        </p:attrNameLst>
                                      </p:cBhvr>
                                      <p:to>
                                        <p:strVal val="visible"/>
                                      </p:to>
                                    </p:set>
                                    <p:animEffect transition="in" filter="box(out)">
                                      <p:cBhvr>
                                        <p:cTn id="56" dur="500"/>
                                        <p:tgtEl>
                                          <p:spTgt spid="1096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621" grpId="0" animBg="1"/>
      <p:bldP spid="109622" grpId="0" animBg="1"/>
      <p:bldP spid="109623" grpId="0" animBg="1"/>
      <p:bldP spid="109624" grpId="0" animBg="1"/>
      <p:bldP spid="109625" grpId="0" animBg="1"/>
      <p:bldP spid="109626" grpId="0" animBg="1"/>
      <p:bldP spid="109627" grpId="0" autoUpdateAnimBg="0"/>
      <p:bldP spid="109628" grpId="0" autoUpdateAnimBg="0"/>
      <p:bldP spid="109629" grpId="0" autoUpdateAnimBg="0"/>
      <p:bldP spid="109630" grpId="0" autoUpdateAnimBg="0"/>
      <p:bldP spid="109631" grpId="0" autoUpdateAnimBg="0"/>
      <p:bldP spid="109632" grpId="0" autoUpdateAnimBg="0"/>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2"/>
          <p:cNvSpPr>
            <a:spLocks noGrp="1" noChangeArrowheads="1"/>
          </p:cNvSpPr>
          <p:nvPr>
            <p:ph type="title"/>
          </p:nvPr>
        </p:nvSpPr>
        <p:spPr>
          <a:xfrm>
            <a:off x="457200" y="152400"/>
            <a:ext cx="6934200" cy="1371600"/>
          </a:xfrm>
        </p:spPr>
        <p:txBody>
          <a:bodyPr/>
          <a:lstStyle/>
          <a:p>
            <a:pPr>
              <a:defRPr/>
            </a:pPr>
            <a:r>
              <a:rPr lang="en-US" altLang="fr-FR"/>
              <a:t>Reachability</a:t>
            </a:r>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
        <p:nvSpPr>
          <p:cNvPr id="2" name="Slide Number Placeholder 1"/>
          <p:cNvSpPr>
            <a:spLocks noGrp="1"/>
          </p:cNvSpPr>
          <p:nvPr>
            <p:ph type="sldNum" sz="quarter" idx="11"/>
          </p:nvPr>
        </p:nvSpPr>
        <p:spPr/>
        <p:txBody>
          <a:bodyPr/>
          <a:lstStyle/>
          <a:p>
            <a:pPr>
              <a:defRPr/>
            </a:pPr>
            <a:fld id="{98CBCE46-3173-4667-8F77-C8D68044FC9E}" type="slidenum">
              <a:rPr lang="fr-CA" smtClean="0"/>
              <a:pPr>
                <a:defRPr/>
              </a:pPr>
              <a:t>183</a:t>
            </a:fld>
            <a:endParaRPr lang="fr-CA"/>
          </a:p>
        </p:txBody>
      </p:sp>
      <p:grpSp>
        <p:nvGrpSpPr>
          <p:cNvPr id="110595" name="Group 3"/>
          <p:cNvGrpSpPr>
            <a:grpSpLocks/>
          </p:cNvGrpSpPr>
          <p:nvPr/>
        </p:nvGrpSpPr>
        <p:grpSpPr bwMode="auto">
          <a:xfrm>
            <a:off x="914400" y="1600200"/>
            <a:ext cx="7950200" cy="3886200"/>
            <a:chOff x="576" y="1008"/>
            <a:chExt cx="5008" cy="2448"/>
          </a:xfrm>
        </p:grpSpPr>
        <p:sp>
          <p:nvSpPr>
            <p:cNvPr id="46112" name="Oval 4"/>
            <p:cNvSpPr>
              <a:spLocks noChangeArrowheads="1"/>
            </p:cNvSpPr>
            <p:nvPr/>
          </p:nvSpPr>
          <p:spPr bwMode="auto">
            <a:xfrm>
              <a:off x="720" y="2256"/>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46113" name="Rectangle 5"/>
            <p:cNvSpPr>
              <a:spLocks noChangeArrowheads="1"/>
            </p:cNvSpPr>
            <p:nvPr/>
          </p:nvSpPr>
          <p:spPr bwMode="auto">
            <a:xfrm>
              <a:off x="1344" y="2640"/>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46114" name="Line 6"/>
            <p:cNvSpPr>
              <a:spLocks noChangeShapeType="1"/>
            </p:cNvSpPr>
            <p:nvPr/>
          </p:nvSpPr>
          <p:spPr bwMode="auto">
            <a:xfrm flipV="1">
              <a:off x="960" y="1920"/>
              <a:ext cx="384" cy="38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6115" name="Line 7"/>
            <p:cNvSpPr>
              <a:spLocks noChangeShapeType="1"/>
            </p:cNvSpPr>
            <p:nvPr/>
          </p:nvSpPr>
          <p:spPr bwMode="auto">
            <a:xfrm>
              <a:off x="960" y="2448"/>
              <a:ext cx="384" cy="28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6116" name="Oval 8"/>
            <p:cNvSpPr>
              <a:spLocks noChangeArrowheads="1"/>
            </p:cNvSpPr>
            <p:nvPr/>
          </p:nvSpPr>
          <p:spPr bwMode="auto">
            <a:xfrm>
              <a:off x="2064" y="1536"/>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46117" name="Oval 9"/>
            <p:cNvSpPr>
              <a:spLocks noChangeArrowheads="1"/>
            </p:cNvSpPr>
            <p:nvPr/>
          </p:nvSpPr>
          <p:spPr bwMode="auto">
            <a:xfrm>
              <a:off x="2064" y="2832"/>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46118" name="Rectangle 10"/>
            <p:cNvSpPr>
              <a:spLocks noChangeArrowheads="1"/>
            </p:cNvSpPr>
            <p:nvPr/>
          </p:nvSpPr>
          <p:spPr bwMode="auto">
            <a:xfrm>
              <a:off x="1344" y="1824"/>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46119" name="Rectangle 11"/>
            <p:cNvSpPr>
              <a:spLocks noChangeArrowheads="1"/>
            </p:cNvSpPr>
            <p:nvPr/>
          </p:nvSpPr>
          <p:spPr bwMode="auto">
            <a:xfrm>
              <a:off x="3072" y="1344"/>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46120" name="Rectangle 12"/>
            <p:cNvSpPr>
              <a:spLocks noChangeArrowheads="1"/>
            </p:cNvSpPr>
            <p:nvPr/>
          </p:nvSpPr>
          <p:spPr bwMode="auto">
            <a:xfrm>
              <a:off x="3072" y="2976"/>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46121" name="Rectangle 13"/>
            <p:cNvSpPr>
              <a:spLocks noChangeArrowheads="1"/>
            </p:cNvSpPr>
            <p:nvPr/>
          </p:nvSpPr>
          <p:spPr bwMode="auto">
            <a:xfrm>
              <a:off x="3072" y="2160"/>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46122" name="Oval 14"/>
            <p:cNvSpPr>
              <a:spLocks noChangeArrowheads="1"/>
            </p:cNvSpPr>
            <p:nvPr/>
          </p:nvSpPr>
          <p:spPr bwMode="auto">
            <a:xfrm>
              <a:off x="4128" y="2976"/>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46123" name="Oval 15"/>
            <p:cNvSpPr>
              <a:spLocks noChangeArrowheads="1"/>
            </p:cNvSpPr>
            <p:nvPr/>
          </p:nvSpPr>
          <p:spPr bwMode="auto">
            <a:xfrm>
              <a:off x="4080" y="1296"/>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46124" name="Line 16"/>
            <p:cNvSpPr>
              <a:spLocks noChangeShapeType="1"/>
            </p:cNvSpPr>
            <p:nvPr/>
          </p:nvSpPr>
          <p:spPr bwMode="auto">
            <a:xfrm flipV="1">
              <a:off x="1488" y="1680"/>
              <a:ext cx="576" cy="24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6125" name="Line 17"/>
            <p:cNvSpPr>
              <a:spLocks noChangeShapeType="1"/>
            </p:cNvSpPr>
            <p:nvPr/>
          </p:nvSpPr>
          <p:spPr bwMode="auto">
            <a:xfrm>
              <a:off x="1488" y="2736"/>
              <a:ext cx="576" cy="24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6126" name="Line 18"/>
            <p:cNvSpPr>
              <a:spLocks noChangeShapeType="1"/>
            </p:cNvSpPr>
            <p:nvPr/>
          </p:nvSpPr>
          <p:spPr bwMode="auto">
            <a:xfrm flipV="1">
              <a:off x="2304" y="1440"/>
              <a:ext cx="768" cy="19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6127" name="Line 19"/>
            <p:cNvSpPr>
              <a:spLocks noChangeShapeType="1"/>
            </p:cNvSpPr>
            <p:nvPr/>
          </p:nvSpPr>
          <p:spPr bwMode="auto">
            <a:xfrm flipV="1">
              <a:off x="3216" y="1392"/>
              <a:ext cx="864" cy="4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6128" name="Rectangle 20"/>
            <p:cNvSpPr>
              <a:spLocks noChangeArrowheads="1"/>
            </p:cNvSpPr>
            <p:nvPr/>
          </p:nvSpPr>
          <p:spPr bwMode="auto">
            <a:xfrm>
              <a:off x="2160" y="2160"/>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46129" name="Line 21"/>
            <p:cNvSpPr>
              <a:spLocks noChangeShapeType="1"/>
            </p:cNvSpPr>
            <p:nvPr/>
          </p:nvSpPr>
          <p:spPr bwMode="auto">
            <a:xfrm>
              <a:off x="2208" y="1776"/>
              <a:ext cx="1" cy="38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6130" name="Line 22"/>
            <p:cNvSpPr>
              <a:spLocks noChangeShapeType="1"/>
            </p:cNvSpPr>
            <p:nvPr/>
          </p:nvSpPr>
          <p:spPr bwMode="auto">
            <a:xfrm>
              <a:off x="2208" y="2352"/>
              <a:ext cx="1" cy="48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6131" name="Line 23"/>
            <p:cNvSpPr>
              <a:spLocks noChangeShapeType="1"/>
            </p:cNvSpPr>
            <p:nvPr/>
          </p:nvSpPr>
          <p:spPr bwMode="auto">
            <a:xfrm flipV="1">
              <a:off x="2304" y="2256"/>
              <a:ext cx="768" cy="62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6132" name="Line 24"/>
            <p:cNvSpPr>
              <a:spLocks noChangeShapeType="1"/>
            </p:cNvSpPr>
            <p:nvPr/>
          </p:nvSpPr>
          <p:spPr bwMode="auto">
            <a:xfrm flipV="1">
              <a:off x="3216" y="1536"/>
              <a:ext cx="912" cy="72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6133" name="Line 25"/>
            <p:cNvSpPr>
              <a:spLocks noChangeShapeType="1"/>
            </p:cNvSpPr>
            <p:nvPr/>
          </p:nvSpPr>
          <p:spPr bwMode="auto">
            <a:xfrm>
              <a:off x="2304" y="2976"/>
              <a:ext cx="768" cy="9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6134" name="Line 26"/>
            <p:cNvSpPr>
              <a:spLocks noChangeShapeType="1"/>
            </p:cNvSpPr>
            <p:nvPr/>
          </p:nvSpPr>
          <p:spPr bwMode="auto">
            <a:xfrm>
              <a:off x="3216" y="3072"/>
              <a:ext cx="912" cy="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6135" name="Rectangle 27"/>
            <p:cNvSpPr>
              <a:spLocks noChangeArrowheads="1"/>
            </p:cNvSpPr>
            <p:nvPr/>
          </p:nvSpPr>
          <p:spPr bwMode="auto">
            <a:xfrm>
              <a:off x="4224" y="2160"/>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46136" name="Line 28"/>
            <p:cNvSpPr>
              <a:spLocks noChangeShapeType="1"/>
            </p:cNvSpPr>
            <p:nvPr/>
          </p:nvSpPr>
          <p:spPr bwMode="auto">
            <a:xfrm>
              <a:off x="4224" y="1536"/>
              <a:ext cx="96" cy="62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6137" name="Line 29"/>
            <p:cNvSpPr>
              <a:spLocks noChangeShapeType="1"/>
            </p:cNvSpPr>
            <p:nvPr/>
          </p:nvSpPr>
          <p:spPr bwMode="auto">
            <a:xfrm flipH="1">
              <a:off x="4272" y="2352"/>
              <a:ext cx="48" cy="62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6138" name="Rectangle 30"/>
            <p:cNvSpPr>
              <a:spLocks noChangeArrowheads="1"/>
            </p:cNvSpPr>
            <p:nvPr/>
          </p:nvSpPr>
          <p:spPr bwMode="auto">
            <a:xfrm>
              <a:off x="2016" y="3264"/>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46139" name="Rectangle 31"/>
            <p:cNvSpPr>
              <a:spLocks noChangeArrowheads="1"/>
            </p:cNvSpPr>
            <p:nvPr/>
          </p:nvSpPr>
          <p:spPr bwMode="auto">
            <a:xfrm>
              <a:off x="1968" y="1008"/>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46140" name="Line 32"/>
            <p:cNvSpPr>
              <a:spLocks noChangeShapeType="1"/>
            </p:cNvSpPr>
            <p:nvPr/>
          </p:nvSpPr>
          <p:spPr bwMode="auto">
            <a:xfrm>
              <a:off x="4272" y="3216"/>
              <a:ext cx="0" cy="14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6141" name="Line 33"/>
            <p:cNvSpPr>
              <a:spLocks noChangeShapeType="1"/>
            </p:cNvSpPr>
            <p:nvPr/>
          </p:nvSpPr>
          <p:spPr bwMode="auto">
            <a:xfrm flipH="1">
              <a:off x="2160" y="3360"/>
              <a:ext cx="2112" cy="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6142" name="Line 34"/>
            <p:cNvSpPr>
              <a:spLocks noChangeShapeType="1"/>
            </p:cNvSpPr>
            <p:nvPr/>
          </p:nvSpPr>
          <p:spPr bwMode="auto">
            <a:xfrm flipH="1">
              <a:off x="864" y="3360"/>
              <a:ext cx="1152" cy="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6143" name="Line 35"/>
            <p:cNvSpPr>
              <a:spLocks noChangeShapeType="1"/>
            </p:cNvSpPr>
            <p:nvPr/>
          </p:nvSpPr>
          <p:spPr bwMode="auto">
            <a:xfrm flipV="1">
              <a:off x="864" y="2496"/>
              <a:ext cx="1" cy="86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6144" name="Line 36"/>
            <p:cNvSpPr>
              <a:spLocks noChangeShapeType="1"/>
            </p:cNvSpPr>
            <p:nvPr/>
          </p:nvSpPr>
          <p:spPr bwMode="auto">
            <a:xfrm flipV="1">
              <a:off x="4224" y="1104"/>
              <a:ext cx="0" cy="19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6145" name="Line 37"/>
            <p:cNvSpPr>
              <a:spLocks noChangeShapeType="1"/>
            </p:cNvSpPr>
            <p:nvPr/>
          </p:nvSpPr>
          <p:spPr bwMode="auto">
            <a:xfrm flipH="1">
              <a:off x="2112" y="1104"/>
              <a:ext cx="2112" cy="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6146" name="Line 38"/>
            <p:cNvSpPr>
              <a:spLocks noChangeShapeType="1"/>
            </p:cNvSpPr>
            <p:nvPr/>
          </p:nvSpPr>
          <p:spPr bwMode="auto">
            <a:xfrm flipH="1">
              <a:off x="864" y="1104"/>
              <a:ext cx="1104" cy="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6147" name="Line 39"/>
            <p:cNvSpPr>
              <a:spLocks noChangeShapeType="1"/>
            </p:cNvSpPr>
            <p:nvPr/>
          </p:nvSpPr>
          <p:spPr bwMode="auto">
            <a:xfrm>
              <a:off x="864" y="1104"/>
              <a:ext cx="1" cy="115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6148" name="Text Box 40"/>
            <p:cNvSpPr txBox="1">
              <a:spLocks noChangeArrowheads="1"/>
            </p:cNvSpPr>
            <p:nvPr/>
          </p:nvSpPr>
          <p:spPr bwMode="auto">
            <a:xfrm>
              <a:off x="1776" y="1056"/>
              <a:ext cx="24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t8</a:t>
              </a:r>
              <a:endParaRPr lang="en-US" altLang="fr-FR" sz="2400" b="0">
                <a:solidFill>
                  <a:srgbClr val="000000"/>
                </a:solidFill>
                <a:cs typeface="Arial" pitchFamily="34" charset="0"/>
              </a:endParaRPr>
            </a:p>
          </p:txBody>
        </p:sp>
        <p:sp>
          <p:nvSpPr>
            <p:cNvPr id="46149" name="Text Box 41"/>
            <p:cNvSpPr txBox="1">
              <a:spLocks noChangeArrowheads="1"/>
            </p:cNvSpPr>
            <p:nvPr/>
          </p:nvSpPr>
          <p:spPr bwMode="auto">
            <a:xfrm>
              <a:off x="1296" y="1584"/>
              <a:ext cx="22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t1</a:t>
              </a:r>
              <a:endParaRPr lang="en-US" altLang="fr-FR" sz="2400" b="0">
                <a:solidFill>
                  <a:srgbClr val="000000"/>
                </a:solidFill>
                <a:cs typeface="Arial" pitchFamily="34" charset="0"/>
              </a:endParaRPr>
            </a:p>
          </p:txBody>
        </p:sp>
        <p:sp>
          <p:nvSpPr>
            <p:cNvPr id="46150" name="Text Box 42"/>
            <p:cNvSpPr txBox="1">
              <a:spLocks noChangeArrowheads="1"/>
            </p:cNvSpPr>
            <p:nvPr/>
          </p:nvSpPr>
          <p:spPr bwMode="auto">
            <a:xfrm>
              <a:off x="576" y="2016"/>
              <a:ext cx="27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b="0">
                  <a:solidFill>
                    <a:srgbClr val="000000"/>
                  </a:solidFill>
                  <a:cs typeface="Arial" pitchFamily="34" charset="0"/>
                </a:rPr>
                <a:t>p1</a:t>
              </a:r>
              <a:endParaRPr lang="en-US" altLang="fr-FR" sz="2400" b="0">
                <a:solidFill>
                  <a:srgbClr val="000000"/>
                </a:solidFill>
                <a:cs typeface="Arial" pitchFamily="34" charset="0"/>
              </a:endParaRPr>
            </a:p>
          </p:txBody>
        </p:sp>
        <p:sp>
          <p:nvSpPr>
            <p:cNvPr id="46151" name="Text Box 43"/>
            <p:cNvSpPr txBox="1">
              <a:spLocks noChangeArrowheads="1"/>
            </p:cNvSpPr>
            <p:nvPr/>
          </p:nvSpPr>
          <p:spPr bwMode="auto">
            <a:xfrm>
              <a:off x="1296" y="2832"/>
              <a:ext cx="22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t2</a:t>
              </a:r>
              <a:endParaRPr lang="en-US" altLang="fr-FR" sz="2400" b="0">
                <a:solidFill>
                  <a:srgbClr val="000000"/>
                </a:solidFill>
                <a:cs typeface="Arial" pitchFamily="34" charset="0"/>
              </a:endParaRPr>
            </a:p>
          </p:txBody>
        </p:sp>
        <p:sp>
          <p:nvSpPr>
            <p:cNvPr id="46152" name="Text Box 44"/>
            <p:cNvSpPr txBox="1">
              <a:spLocks noChangeArrowheads="1"/>
            </p:cNvSpPr>
            <p:nvPr/>
          </p:nvSpPr>
          <p:spPr bwMode="auto">
            <a:xfrm>
              <a:off x="1872" y="1407"/>
              <a:ext cx="26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p2</a:t>
              </a:r>
              <a:endParaRPr lang="en-US" altLang="fr-FR" sz="2400" b="0">
                <a:solidFill>
                  <a:srgbClr val="000000"/>
                </a:solidFill>
                <a:cs typeface="Arial" pitchFamily="34" charset="0"/>
              </a:endParaRPr>
            </a:p>
          </p:txBody>
        </p:sp>
        <p:sp>
          <p:nvSpPr>
            <p:cNvPr id="46153" name="Text Box 45"/>
            <p:cNvSpPr txBox="1">
              <a:spLocks noChangeArrowheads="1"/>
            </p:cNvSpPr>
            <p:nvPr/>
          </p:nvSpPr>
          <p:spPr bwMode="auto">
            <a:xfrm>
              <a:off x="1920" y="2112"/>
              <a:ext cx="28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t3</a:t>
              </a:r>
              <a:endParaRPr lang="en-US" altLang="fr-FR" sz="2400" b="0">
                <a:solidFill>
                  <a:srgbClr val="000000"/>
                </a:solidFill>
                <a:cs typeface="Arial" pitchFamily="34" charset="0"/>
              </a:endParaRPr>
            </a:p>
          </p:txBody>
        </p:sp>
        <p:sp>
          <p:nvSpPr>
            <p:cNvPr id="46154" name="Text Box 46"/>
            <p:cNvSpPr txBox="1">
              <a:spLocks noChangeArrowheads="1"/>
            </p:cNvSpPr>
            <p:nvPr/>
          </p:nvSpPr>
          <p:spPr bwMode="auto">
            <a:xfrm>
              <a:off x="1920" y="2640"/>
              <a:ext cx="26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p3</a:t>
              </a:r>
              <a:endParaRPr lang="en-US" altLang="fr-FR" sz="2400" b="0">
                <a:solidFill>
                  <a:srgbClr val="000000"/>
                </a:solidFill>
                <a:cs typeface="Arial" pitchFamily="34" charset="0"/>
              </a:endParaRPr>
            </a:p>
          </p:txBody>
        </p:sp>
        <p:sp>
          <p:nvSpPr>
            <p:cNvPr id="46155" name="Text Box 47"/>
            <p:cNvSpPr txBox="1">
              <a:spLocks noChangeArrowheads="1"/>
            </p:cNvSpPr>
            <p:nvPr/>
          </p:nvSpPr>
          <p:spPr bwMode="auto">
            <a:xfrm>
              <a:off x="2928" y="1152"/>
              <a:ext cx="22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t4</a:t>
              </a:r>
              <a:endParaRPr lang="en-US" altLang="fr-FR" sz="2400" b="0">
                <a:solidFill>
                  <a:srgbClr val="000000"/>
                </a:solidFill>
                <a:cs typeface="Arial" pitchFamily="34" charset="0"/>
              </a:endParaRPr>
            </a:p>
          </p:txBody>
        </p:sp>
        <p:sp>
          <p:nvSpPr>
            <p:cNvPr id="46156" name="Text Box 48"/>
            <p:cNvSpPr txBox="1">
              <a:spLocks noChangeArrowheads="1"/>
            </p:cNvSpPr>
            <p:nvPr/>
          </p:nvSpPr>
          <p:spPr bwMode="auto">
            <a:xfrm>
              <a:off x="3206" y="2184"/>
              <a:ext cx="22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t5</a:t>
              </a:r>
              <a:endParaRPr lang="en-US" altLang="fr-FR" sz="2400" b="0">
                <a:solidFill>
                  <a:srgbClr val="000000"/>
                </a:solidFill>
                <a:cs typeface="Arial" pitchFamily="34" charset="0"/>
              </a:endParaRPr>
            </a:p>
          </p:txBody>
        </p:sp>
        <p:sp>
          <p:nvSpPr>
            <p:cNvPr id="46157" name="Text Box 49"/>
            <p:cNvSpPr txBox="1">
              <a:spLocks noChangeArrowheads="1"/>
            </p:cNvSpPr>
            <p:nvPr/>
          </p:nvSpPr>
          <p:spPr bwMode="auto">
            <a:xfrm>
              <a:off x="3072" y="2736"/>
              <a:ext cx="22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t6</a:t>
              </a:r>
              <a:endParaRPr lang="en-US" altLang="fr-FR" sz="2400" b="0">
                <a:solidFill>
                  <a:srgbClr val="000000"/>
                </a:solidFill>
                <a:cs typeface="Arial" pitchFamily="34" charset="0"/>
              </a:endParaRPr>
            </a:p>
          </p:txBody>
        </p:sp>
        <p:sp>
          <p:nvSpPr>
            <p:cNvPr id="46158" name="Text Box 50"/>
            <p:cNvSpPr txBox="1">
              <a:spLocks noChangeArrowheads="1"/>
            </p:cNvSpPr>
            <p:nvPr/>
          </p:nvSpPr>
          <p:spPr bwMode="auto">
            <a:xfrm>
              <a:off x="3984" y="2784"/>
              <a:ext cx="26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p5</a:t>
              </a:r>
              <a:endParaRPr lang="en-US" altLang="fr-FR" sz="2400" b="0">
                <a:solidFill>
                  <a:srgbClr val="000000"/>
                </a:solidFill>
                <a:cs typeface="Arial" pitchFamily="34" charset="0"/>
              </a:endParaRPr>
            </a:p>
          </p:txBody>
        </p:sp>
        <p:sp>
          <p:nvSpPr>
            <p:cNvPr id="46159" name="Text Box 51"/>
            <p:cNvSpPr txBox="1">
              <a:spLocks noChangeArrowheads="1"/>
            </p:cNvSpPr>
            <p:nvPr/>
          </p:nvSpPr>
          <p:spPr bwMode="auto">
            <a:xfrm>
              <a:off x="4032" y="2112"/>
              <a:ext cx="22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t7</a:t>
              </a:r>
            </a:p>
          </p:txBody>
        </p:sp>
        <p:sp>
          <p:nvSpPr>
            <p:cNvPr id="46160" name="Text Box 52"/>
            <p:cNvSpPr txBox="1">
              <a:spLocks noChangeArrowheads="1"/>
            </p:cNvSpPr>
            <p:nvPr/>
          </p:nvSpPr>
          <p:spPr bwMode="auto">
            <a:xfrm>
              <a:off x="3984" y="1104"/>
              <a:ext cx="26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p4</a:t>
              </a:r>
              <a:endParaRPr lang="en-US" altLang="fr-FR" sz="2400" b="0">
                <a:solidFill>
                  <a:srgbClr val="000000"/>
                </a:solidFill>
                <a:cs typeface="Arial" pitchFamily="34" charset="0"/>
              </a:endParaRPr>
            </a:p>
          </p:txBody>
        </p:sp>
        <p:sp>
          <p:nvSpPr>
            <p:cNvPr id="46161" name="Text Box 53"/>
            <p:cNvSpPr txBox="1">
              <a:spLocks noChangeArrowheads="1"/>
            </p:cNvSpPr>
            <p:nvPr/>
          </p:nvSpPr>
          <p:spPr bwMode="auto">
            <a:xfrm>
              <a:off x="1824" y="3168"/>
              <a:ext cx="22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t9</a:t>
              </a:r>
              <a:endParaRPr lang="en-US" altLang="fr-FR" sz="2400" b="0">
                <a:solidFill>
                  <a:srgbClr val="000000"/>
                </a:solidFill>
                <a:cs typeface="Arial" pitchFamily="34" charset="0"/>
              </a:endParaRPr>
            </a:p>
          </p:txBody>
        </p:sp>
        <p:sp>
          <p:nvSpPr>
            <p:cNvPr id="46162" name="Oval 54"/>
            <p:cNvSpPr>
              <a:spLocks noChangeArrowheads="1"/>
            </p:cNvSpPr>
            <p:nvPr/>
          </p:nvSpPr>
          <p:spPr bwMode="auto">
            <a:xfrm>
              <a:off x="768" y="2304"/>
              <a:ext cx="96" cy="9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46163" name="Oval 55"/>
            <p:cNvSpPr>
              <a:spLocks noChangeArrowheads="1"/>
            </p:cNvSpPr>
            <p:nvPr/>
          </p:nvSpPr>
          <p:spPr bwMode="auto">
            <a:xfrm>
              <a:off x="768" y="2304"/>
              <a:ext cx="96" cy="9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46164" name="Text Box 56"/>
            <p:cNvSpPr txBox="1">
              <a:spLocks noChangeArrowheads="1"/>
            </p:cNvSpPr>
            <p:nvPr/>
          </p:nvSpPr>
          <p:spPr bwMode="auto">
            <a:xfrm>
              <a:off x="4550" y="1305"/>
              <a:ext cx="11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en-AU" altLang="fr-FR" b="0">
                <a:solidFill>
                  <a:srgbClr val="000000"/>
                </a:solidFill>
                <a:cs typeface="Arial" pitchFamily="34" charset="0"/>
              </a:endParaRPr>
            </a:p>
          </p:txBody>
        </p:sp>
        <p:sp>
          <p:nvSpPr>
            <p:cNvPr id="46165" name="Text Box 57"/>
            <p:cNvSpPr txBox="1">
              <a:spLocks noChangeArrowheads="1"/>
            </p:cNvSpPr>
            <p:nvPr/>
          </p:nvSpPr>
          <p:spPr bwMode="auto">
            <a:xfrm>
              <a:off x="4560" y="1536"/>
              <a:ext cx="11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en-AU" altLang="fr-FR" b="0">
                <a:solidFill>
                  <a:srgbClr val="000000"/>
                </a:solidFill>
                <a:cs typeface="Arial" pitchFamily="34" charset="0"/>
              </a:endParaRPr>
            </a:p>
          </p:txBody>
        </p:sp>
        <p:sp>
          <p:nvSpPr>
            <p:cNvPr id="46166" name="Text Box 58"/>
            <p:cNvSpPr txBox="1">
              <a:spLocks noChangeArrowheads="1"/>
            </p:cNvSpPr>
            <p:nvPr/>
          </p:nvSpPr>
          <p:spPr bwMode="auto">
            <a:xfrm>
              <a:off x="4560" y="1776"/>
              <a:ext cx="11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en-AU" altLang="fr-FR" b="0">
                <a:solidFill>
                  <a:srgbClr val="000000"/>
                </a:solidFill>
                <a:cs typeface="Arial" pitchFamily="34" charset="0"/>
              </a:endParaRPr>
            </a:p>
          </p:txBody>
        </p:sp>
        <p:sp>
          <p:nvSpPr>
            <p:cNvPr id="46167" name="Text Box 59"/>
            <p:cNvSpPr txBox="1">
              <a:spLocks noChangeArrowheads="1"/>
            </p:cNvSpPr>
            <p:nvPr/>
          </p:nvSpPr>
          <p:spPr bwMode="auto">
            <a:xfrm>
              <a:off x="4560" y="2016"/>
              <a:ext cx="11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en-AU" altLang="fr-FR" b="0">
                <a:solidFill>
                  <a:srgbClr val="000000"/>
                </a:solidFill>
                <a:cs typeface="Arial" pitchFamily="34" charset="0"/>
              </a:endParaRPr>
            </a:p>
          </p:txBody>
        </p:sp>
        <p:sp>
          <p:nvSpPr>
            <p:cNvPr id="46168" name="Text Box 60"/>
            <p:cNvSpPr txBox="1">
              <a:spLocks noChangeArrowheads="1"/>
            </p:cNvSpPr>
            <p:nvPr/>
          </p:nvSpPr>
          <p:spPr bwMode="auto">
            <a:xfrm>
              <a:off x="4560" y="2256"/>
              <a:ext cx="11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en-AU" altLang="fr-FR" b="0">
                <a:solidFill>
                  <a:srgbClr val="000000"/>
                </a:solidFill>
                <a:cs typeface="Arial" pitchFamily="34" charset="0"/>
              </a:endParaRPr>
            </a:p>
          </p:txBody>
        </p:sp>
        <p:sp>
          <p:nvSpPr>
            <p:cNvPr id="46169" name="Text Box 61"/>
            <p:cNvSpPr txBox="1">
              <a:spLocks noChangeArrowheads="1"/>
            </p:cNvSpPr>
            <p:nvPr/>
          </p:nvSpPr>
          <p:spPr bwMode="auto">
            <a:xfrm>
              <a:off x="4368" y="2784"/>
              <a:ext cx="121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Initial marking:M0</a:t>
              </a:r>
            </a:p>
          </p:txBody>
        </p:sp>
      </p:grpSp>
      <p:grpSp>
        <p:nvGrpSpPr>
          <p:cNvPr id="110654" name="Group 62"/>
          <p:cNvGrpSpPr>
            <a:grpSpLocks/>
          </p:cNvGrpSpPr>
          <p:nvPr/>
        </p:nvGrpSpPr>
        <p:grpSpPr bwMode="auto">
          <a:xfrm>
            <a:off x="1127125" y="5562600"/>
            <a:ext cx="7223125" cy="519113"/>
            <a:chOff x="710" y="3504"/>
            <a:chExt cx="4550" cy="327"/>
          </a:xfrm>
        </p:grpSpPr>
        <p:sp>
          <p:nvSpPr>
            <p:cNvPr id="46093" name="Text Box 63"/>
            <p:cNvSpPr txBox="1">
              <a:spLocks noChangeArrowheads="1"/>
            </p:cNvSpPr>
            <p:nvPr/>
          </p:nvSpPr>
          <p:spPr bwMode="auto">
            <a:xfrm>
              <a:off x="710" y="3576"/>
              <a:ext cx="31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M0</a:t>
              </a:r>
            </a:p>
          </p:txBody>
        </p:sp>
        <p:sp>
          <p:nvSpPr>
            <p:cNvPr id="46094" name="Line 64"/>
            <p:cNvSpPr>
              <a:spLocks noChangeShapeType="1"/>
            </p:cNvSpPr>
            <p:nvPr/>
          </p:nvSpPr>
          <p:spPr bwMode="auto">
            <a:xfrm>
              <a:off x="1008" y="3696"/>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6095" name="Text Box 65"/>
            <p:cNvSpPr txBox="1">
              <a:spLocks noChangeArrowheads="1"/>
            </p:cNvSpPr>
            <p:nvPr/>
          </p:nvSpPr>
          <p:spPr bwMode="auto">
            <a:xfrm>
              <a:off x="1392" y="3600"/>
              <a:ext cx="31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M1</a:t>
              </a:r>
            </a:p>
          </p:txBody>
        </p:sp>
        <p:sp>
          <p:nvSpPr>
            <p:cNvPr id="46096" name="Text Box 66"/>
            <p:cNvSpPr txBox="1">
              <a:spLocks noChangeArrowheads="1"/>
            </p:cNvSpPr>
            <p:nvPr/>
          </p:nvSpPr>
          <p:spPr bwMode="auto">
            <a:xfrm>
              <a:off x="2112" y="3600"/>
              <a:ext cx="31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M2</a:t>
              </a:r>
            </a:p>
          </p:txBody>
        </p:sp>
        <p:sp>
          <p:nvSpPr>
            <p:cNvPr id="46097" name="Line 67"/>
            <p:cNvSpPr>
              <a:spLocks noChangeShapeType="1"/>
            </p:cNvSpPr>
            <p:nvPr/>
          </p:nvSpPr>
          <p:spPr bwMode="auto">
            <a:xfrm>
              <a:off x="1776" y="3696"/>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6098" name="Line 68"/>
            <p:cNvSpPr>
              <a:spLocks noChangeShapeType="1"/>
            </p:cNvSpPr>
            <p:nvPr/>
          </p:nvSpPr>
          <p:spPr bwMode="auto">
            <a:xfrm>
              <a:off x="2448" y="3696"/>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6099" name="Text Box 69"/>
            <p:cNvSpPr txBox="1">
              <a:spLocks noChangeArrowheads="1"/>
            </p:cNvSpPr>
            <p:nvPr/>
          </p:nvSpPr>
          <p:spPr bwMode="auto">
            <a:xfrm>
              <a:off x="2832" y="3600"/>
              <a:ext cx="31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M3</a:t>
              </a:r>
            </a:p>
          </p:txBody>
        </p:sp>
        <p:sp>
          <p:nvSpPr>
            <p:cNvPr id="46100" name="Text Box 70"/>
            <p:cNvSpPr txBox="1">
              <a:spLocks noChangeArrowheads="1"/>
            </p:cNvSpPr>
            <p:nvPr/>
          </p:nvSpPr>
          <p:spPr bwMode="auto">
            <a:xfrm>
              <a:off x="3552" y="3600"/>
              <a:ext cx="31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M0</a:t>
              </a:r>
            </a:p>
          </p:txBody>
        </p:sp>
        <p:sp>
          <p:nvSpPr>
            <p:cNvPr id="46101" name="Line 71"/>
            <p:cNvSpPr>
              <a:spLocks noChangeShapeType="1"/>
            </p:cNvSpPr>
            <p:nvPr/>
          </p:nvSpPr>
          <p:spPr bwMode="auto">
            <a:xfrm>
              <a:off x="3216" y="3696"/>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6102" name="Line 72"/>
            <p:cNvSpPr>
              <a:spLocks noChangeShapeType="1"/>
            </p:cNvSpPr>
            <p:nvPr/>
          </p:nvSpPr>
          <p:spPr bwMode="auto">
            <a:xfrm>
              <a:off x="3840" y="3696"/>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6103" name="Text Box 73"/>
            <p:cNvSpPr txBox="1">
              <a:spLocks noChangeArrowheads="1"/>
            </p:cNvSpPr>
            <p:nvPr/>
          </p:nvSpPr>
          <p:spPr bwMode="auto">
            <a:xfrm>
              <a:off x="4224" y="3600"/>
              <a:ext cx="31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M2</a:t>
              </a:r>
            </a:p>
          </p:txBody>
        </p:sp>
        <p:sp>
          <p:nvSpPr>
            <p:cNvPr id="46104" name="Text Box 74"/>
            <p:cNvSpPr txBox="1">
              <a:spLocks noChangeArrowheads="1"/>
            </p:cNvSpPr>
            <p:nvPr/>
          </p:nvSpPr>
          <p:spPr bwMode="auto">
            <a:xfrm>
              <a:off x="4944" y="3600"/>
              <a:ext cx="31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M4</a:t>
              </a:r>
            </a:p>
          </p:txBody>
        </p:sp>
        <p:sp>
          <p:nvSpPr>
            <p:cNvPr id="46105" name="Line 75"/>
            <p:cNvSpPr>
              <a:spLocks noChangeShapeType="1"/>
            </p:cNvSpPr>
            <p:nvPr/>
          </p:nvSpPr>
          <p:spPr bwMode="auto">
            <a:xfrm>
              <a:off x="4608" y="3696"/>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6106" name="Text Box 76"/>
            <p:cNvSpPr txBox="1">
              <a:spLocks noChangeArrowheads="1"/>
            </p:cNvSpPr>
            <p:nvPr/>
          </p:nvSpPr>
          <p:spPr bwMode="auto">
            <a:xfrm>
              <a:off x="1824" y="3504"/>
              <a:ext cx="21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600" b="0">
                  <a:solidFill>
                    <a:srgbClr val="000000"/>
                  </a:solidFill>
                  <a:cs typeface="Arial" pitchFamily="34" charset="0"/>
                </a:rPr>
                <a:t>t3</a:t>
              </a:r>
            </a:p>
          </p:txBody>
        </p:sp>
        <p:sp>
          <p:nvSpPr>
            <p:cNvPr id="46107" name="Text Box 77"/>
            <p:cNvSpPr txBox="1">
              <a:spLocks noChangeArrowheads="1"/>
            </p:cNvSpPr>
            <p:nvPr/>
          </p:nvSpPr>
          <p:spPr bwMode="auto">
            <a:xfrm>
              <a:off x="1056" y="3504"/>
              <a:ext cx="21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600" b="0">
                  <a:solidFill>
                    <a:srgbClr val="000000"/>
                  </a:solidFill>
                  <a:cs typeface="Arial" pitchFamily="34" charset="0"/>
                </a:rPr>
                <a:t>t1</a:t>
              </a:r>
            </a:p>
          </p:txBody>
        </p:sp>
        <p:sp>
          <p:nvSpPr>
            <p:cNvPr id="46108" name="Text Box 78"/>
            <p:cNvSpPr txBox="1">
              <a:spLocks noChangeArrowheads="1"/>
            </p:cNvSpPr>
            <p:nvPr/>
          </p:nvSpPr>
          <p:spPr bwMode="auto">
            <a:xfrm>
              <a:off x="2496" y="3504"/>
              <a:ext cx="21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600" b="0">
                  <a:solidFill>
                    <a:srgbClr val="000000"/>
                  </a:solidFill>
                  <a:cs typeface="Arial" pitchFamily="34" charset="0"/>
                </a:rPr>
                <a:t>t5</a:t>
              </a:r>
            </a:p>
          </p:txBody>
        </p:sp>
        <p:sp>
          <p:nvSpPr>
            <p:cNvPr id="46109" name="Text Box 79"/>
            <p:cNvSpPr txBox="1">
              <a:spLocks noChangeArrowheads="1"/>
            </p:cNvSpPr>
            <p:nvPr/>
          </p:nvSpPr>
          <p:spPr bwMode="auto">
            <a:xfrm>
              <a:off x="3264" y="3504"/>
              <a:ext cx="21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600" b="0">
                  <a:solidFill>
                    <a:srgbClr val="000000"/>
                  </a:solidFill>
                  <a:cs typeface="Arial" pitchFamily="34" charset="0"/>
                </a:rPr>
                <a:t>t8</a:t>
              </a:r>
            </a:p>
          </p:txBody>
        </p:sp>
        <p:sp>
          <p:nvSpPr>
            <p:cNvPr id="46110" name="Text Box 80"/>
            <p:cNvSpPr txBox="1">
              <a:spLocks noChangeArrowheads="1"/>
            </p:cNvSpPr>
            <p:nvPr/>
          </p:nvSpPr>
          <p:spPr bwMode="auto">
            <a:xfrm>
              <a:off x="3888" y="3504"/>
              <a:ext cx="21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600" b="0">
                  <a:solidFill>
                    <a:srgbClr val="000000"/>
                  </a:solidFill>
                  <a:cs typeface="Arial" pitchFamily="34" charset="0"/>
                </a:rPr>
                <a:t>t2</a:t>
              </a:r>
            </a:p>
          </p:txBody>
        </p:sp>
        <p:sp>
          <p:nvSpPr>
            <p:cNvPr id="46111" name="Text Box 81"/>
            <p:cNvSpPr txBox="1">
              <a:spLocks noChangeArrowheads="1"/>
            </p:cNvSpPr>
            <p:nvPr/>
          </p:nvSpPr>
          <p:spPr bwMode="auto">
            <a:xfrm>
              <a:off x="4656" y="3504"/>
              <a:ext cx="21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600" b="0">
                  <a:solidFill>
                    <a:srgbClr val="000000"/>
                  </a:solidFill>
                  <a:cs typeface="Arial" pitchFamily="34" charset="0"/>
                </a:rPr>
                <a:t>t6</a:t>
              </a:r>
            </a:p>
          </p:txBody>
        </p:sp>
      </p:grpSp>
      <p:grpSp>
        <p:nvGrpSpPr>
          <p:cNvPr id="110674" name="Group 82"/>
          <p:cNvGrpSpPr>
            <a:grpSpLocks/>
          </p:cNvGrpSpPr>
          <p:nvPr/>
        </p:nvGrpSpPr>
        <p:grpSpPr bwMode="auto">
          <a:xfrm>
            <a:off x="7010400" y="2057400"/>
            <a:ext cx="1697038" cy="1890713"/>
            <a:chOff x="4416" y="1296"/>
            <a:chExt cx="1069" cy="1191"/>
          </a:xfrm>
        </p:grpSpPr>
        <p:sp>
          <p:nvSpPr>
            <p:cNvPr id="46088" name="Text Box 83"/>
            <p:cNvSpPr txBox="1">
              <a:spLocks noChangeArrowheads="1"/>
            </p:cNvSpPr>
            <p:nvPr/>
          </p:nvSpPr>
          <p:spPr bwMode="auto">
            <a:xfrm>
              <a:off x="4416" y="1296"/>
              <a:ext cx="1069"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M0 = (1,0,0,0,0)</a:t>
              </a:r>
            </a:p>
          </p:txBody>
        </p:sp>
        <p:sp>
          <p:nvSpPr>
            <p:cNvPr id="46089" name="Text Box 84"/>
            <p:cNvSpPr txBox="1">
              <a:spLocks noChangeArrowheads="1"/>
            </p:cNvSpPr>
            <p:nvPr/>
          </p:nvSpPr>
          <p:spPr bwMode="auto">
            <a:xfrm>
              <a:off x="4416" y="1536"/>
              <a:ext cx="1069"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M1 = (0,1,0,0,0)</a:t>
              </a:r>
            </a:p>
          </p:txBody>
        </p:sp>
        <p:sp>
          <p:nvSpPr>
            <p:cNvPr id="46090" name="Text Box 85"/>
            <p:cNvSpPr txBox="1">
              <a:spLocks noChangeArrowheads="1"/>
            </p:cNvSpPr>
            <p:nvPr/>
          </p:nvSpPr>
          <p:spPr bwMode="auto">
            <a:xfrm>
              <a:off x="4416" y="1776"/>
              <a:ext cx="1069"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M2 = (0,0,1,0,0)</a:t>
              </a:r>
            </a:p>
          </p:txBody>
        </p:sp>
        <p:sp>
          <p:nvSpPr>
            <p:cNvPr id="46091" name="Text Box 86"/>
            <p:cNvSpPr txBox="1">
              <a:spLocks noChangeArrowheads="1"/>
            </p:cNvSpPr>
            <p:nvPr/>
          </p:nvSpPr>
          <p:spPr bwMode="auto">
            <a:xfrm>
              <a:off x="4416" y="2016"/>
              <a:ext cx="1069"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M3 = (0,0,0,1,0)</a:t>
              </a:r>
            </a:p>
          </p:txBody>
        </p:sp>
        <p:sp>
          <p:nvSpPr>
            <p:cNvPr id="46092" name="Text Box 87"/>
            <p:cNvSpPr txBox="1">
              <a:spLocks noChangeArrowheads="1"/>
            </p:cNvSpPr>
            <p:nvPr/>
          </p:nvSpPr>
          <p:spPr bwMode="auto">
            <a:xfrm>
              <a:off x="4416" y="2256"/>
              <a:ext cx="1069"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M4 = (0,0,0,0,1)</a:t>
              </a:r>
            </a:p>
          </p:txBody>
        </p:sp>
      </p:grpSp>
    </p:spTree>
    <p:extLst>
      <p:ext uri="{BB962C8B-B14F-4D97-AF65-F5344CB8AC3E}">
        <p14:creationId xmlns:p14="http://schemas.microsoft.com/office/powerpoint/2010/main" val="117695587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110595"/>
                                        </p:tgtEl>
                                        <p:attrNameLst>
                                          <p:attrName>style.visibility</p:attrName>
                                        </p:attrNameLst>
                                      </p:cBhvr>
                                      <p:to>
                                        <p:strVal val="visible"/>
                                      </p:to>
                                    </p:set>
                                    <p:anim calcmode="lin" valueType="num">
                                      <p:cBhvr additive="base">
                                        <p:cTn id="7" dur="500" fill="hold"/>
                                        <p:tgtEl>
                                          <p:spTgt spid="110595"/>
                                        </p:tgtEl>
                                        <p:attrNameLst>
                                          <p:attrName>ppt_x</p:attrName>
                                        </p:attrNameLst>
                                      </p:cBhvr>
                                      <p:tavLst>
                                        <p:tav tm="0">
                                          <p:val>
                                            <p:strVal val="0-#ppt_w/2"/>
                                          </p:val>
                                        </p:tav>
                                        <p:tav tm="100000">
                                          <p:val>
                                            <p:strVal val="#ppt_x"/>
                                          </p:val>
                                        </p:tav>
                                      </p:tavLst>
                                    </p:anim>
                                    <p:anim calcmode="lin" valueType="num">
                                      <p:cBhvr additive="base">
                                        <p:cTn id="8" dur="500" fill="hold"/>
                                        <p:tgtEl>
                                          <p:spTgt spid="11059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4" presetClass="entr" presetSubtype="16" fill="hold" nodeType="clickEffect">
                                  <p:stCondLst>
                                    <p:cond delay="0"/>
                                  </p:stCondLst>
                                  <p:childTnLst>
                                    <p:set>
                                      <p:cBhvr>
                                        <p:cTn id="12" dur="1" fill="hold">
                                          <p:stCondLst>
                                            <p:cond delay="0"/>
                                          </p:stCondLst>
                                        </p:cTn>
                                        <p:tgtEl>
                                          <p:spTgt spid="110674"/>
                                        </p:tgtEl>
                                        <p:attrNameLst>
                                          <p:attrName>style.visibility</p:attrName>
                                        </p:attrNameLst>
                                      </p:cBhvr>
                                      <p:to>
                                        <p:strVal val="visible"/>
                                      </p:to>
                                    </p:set>
                                    <p:animEffect transition="in" filter="box(in)">
                                      <p:cBhvr>
                                        <p:cTn id="13" dur="500"/>
                                        <p:tgtEl>
                                          <p:spTgt spid="110674"/>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nodeType="clickEffect">
                                  <p:stCondLst>
                                    <p:cond delay="0"/>
                                  </p:stCondLst>
                                  <p:childTnLst>
                                    <p:set>
                                      <p:cBhvr>
                                        <p:cTn id="17" dur="1" fill="hold">
                                          <p:stCondLst>
                                            <p:cond delay="0"/>
                                          </p:stCondLst>
                                        </p:cTn>
                                        <p:tgtEl>
                                          <p:spTgt spid="110654"/>
                                        </p:tgtEl>
                                        <p:attrNameLst>
                                          <p:attrName>style.visibility</p:attrName>
                                        </p:attrNameLst>
                                      </p:cBhvr>
                                      <p:to>
                                        <p:strVal val="visible"/>
                                      </p:to>
                                    </p:set>
                                    <p:anim calcmode="lin" valueType="num">
                                      <p:cBhvr additive="base">
                                        <p:cTn id="18" dur="500" fill="hold"/>
                                        <p:tgtEl>
                                          <p:spTgt spid="110654"/>
                                        </p:tgtEl>
                                        <p:attrNameLst>
                                          <p:attrName>ppt_x</p:attrName>
                                        </p:attrNameLst>
                                      </p:cBhvr>
                                      <p:tavLst>
                                        <p:tav tm="0">
                                          <p:val>
                                            <p:strVal val="0-#ppt_w/2"/>
                                          </p:val>
                                        </p:tav>
                                        <p:tav tm="100000">
                                          <p:val>
                                            <p:strVal val="#ppt_x"/>
                                          </p:val>
                                        </p:tav>
                                      </p:tavLst>
                                    </p:anim>
                                    <p:anim calcmode="lin" valueType="num">
                                      <p:cBhvr additive="base">
                                        <p:cTn id="19" dur="500" fill="hold"/>
                                        <p:tgtEl>
                                          <p:spTgt spid="11065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2"/>
          <p:cNvSpPr>
            <a:spLocks noGrp="1" noChangeArrowheads="1"/>
          </p:cNvSpPr>
          <p:nvPr>
            <p:ph type="title"/>
          </p:nvPr>
        </p:nvSpPr>
        <p:spPr>
          <a:xfrm>
            <a:off x="457200" y="152400"/>
            <a:ext cx="6934200" cy="1371600"/>
          </a:xfrm>
        </p:spPr>
        <p:txBody>
          <a:bodyPr/>
          <a:lstStyle/>
          <a:p>
            <a:pPr>
              <a:defRPr/>
            </a:pPr>
            <a:r>
              <a:rPr lang="en-US" altLang="fr-FR"/>
              <a:t>Reachability</a:t>
            </a:r>
          </a:p>
        </p:txBody>
      </p:sp>
      <p:sp>
        <p:nvSpPr>
          <p:cNvPr id="47107" name="Rectangle 3"/>
          <p:cNvSpPr>
            <a:spLocks noGrp="1" noChangeArrowheads="1"/>
          </p:cNvSpPr>
          <p:nvPr>
            <p:ph idx="1"/>
          </p:nvPr>
        </p:nvSpPr>
        <p:spPr/>
        <p:txBody>
          <a:bodyPr/>
          <a:lstStyle/>
          <a:p>
            <a:pPr>
              <a:buClr>
                <a:schemeClr val="tx1"/>
              </a:buClr>
            </a:pPr>
            <a:endParaRPr lang="en-US" altLang="fr-FR" smtClean="0"/>
          </a:p>
          <a:p>
            <a:pPr>
              <a:buClr>
                <a:schemeClr val="tx1"/>
              </a:buClr>
            </a:pPr>
            <a:endParaRPr lang="en-US" altLang="fr-FR" smtClean="0"/>
          </a:p>
          <a:p>
            <a:pPr>
              <a:buClr>
                <a:schemeClr val="tx1"/>
              </a:buClr>
            </a:pPr>
            <a:endParaRPr lang="en-US" altLang="fr-FR" smtClean="0"/>
          </a:p>
          <a:p>
            <a:pPr>
              <a:buClr>
                <a:schemeClr val="tx1"/>
              </a:buClr>
            </a:pPr>
            <a:endParaRPr lang="en-US" altLang="fr-FR" smtClean="0"/>
          </a:p>
          <a:p>
            <a:pPr>
              <a:buClr>
                <a:schemeClr val="tx1"/>
              </a:buClr>
            </a:pPr>
            <a:r>
              <a:rPr lang="en-US" altLang="fr-FR" smtClean="0"/>
              <a:t>“M2 is </a:t>
            </a:r>
            <a:r>
              <a:rPr lang="en-US" altLang="fr-FR" i="1" smtClean="0"/>
              <a:t>reachable</a:t>
            </a:r>
            <a:r>
              <a:rPr lang="en-US" altLang="fr-FR" smtClean="0"/>
              <a:t> from M1 and M4 is </a:t>
            </a:r>
            <a:r>
              <a:rPr lang="en-US" altLang="fr-FR" i="1" smtClean="0"/>
              <a:t>reachable</a:t>
            </a:r>
            <a:r>
              <a:rPr lang="en-US" altLang="fr-FR" smtClean="0"/>
              <a:t> from M0.”</a:t>
            </a:r>
          </a:p>
          <a:p>
            <a:pPr>
              <a:buClr>
                <a:schemeClr val="tx1"/>
              </a:buClr>
            </a:pPr>
            <a:endParaRPr lang="en-US" altLang="fr-FR" smtClean="0"/>
          </a:p>
          <a:p>
            <a:pPr>
              <a:buClr>
                <a:schemeClr val="tx1"/>
              </a:buClr>
            </a:pPr>
            <a:r>
              <a:rPr lang="en-US" altLang="fr-FR" smtClean="0"/>
              <a:t>In fact, in the vending machine example, all markings are reachable from every marking.</a:t>
            </a:r>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
        <p:nvSpPr>
          <p:cNvPr id="2" name="Slide Number Placeholder 1"/>
          <p:cNvSpPr>
            <a:spLocks noGrp="1"/>
          </p:cNvSpPr>
          <p:nvPr>
            <p:ph type="sldNum" sz="quarter" idx="11"/>
          </p:nvPr>
        </p:nvSpPr>
        <p:spPr/>
        <p:txBody>
          <a:bodyPr/>
          <a:lstStyle/>
          <a:p>
            <a:pPr>
              <a:defRPr/>
            </a:pPr>
            <a:fld id="{73D0AFCC-3676-4A60-A60B-C079DBB08A59}" type="slidenum">
              <a:rPr lang="fr-CA" smtClean="0"/>
              <a:pPr>
                <a:defRPr/>
              </a:pPr>
              <a:t>184</a:t>
            </a:fld>
            <a:endParaRPr lang="fr-CA"/>
          </a:p>
        </p:txBody>
      </p:sp>
      <p:grpSp>
        <p:nvGrpSpPr>
          <p:cNvPr id="47110" name="Group 4"/>
          <p:cNvGrpSpPr>
            <a:grpSpLocks/>
          </p:cNvGrpSpPr>
          <p:nvPr/>
        </p:nvGrpSpPr>
        <p:grpSpPr bwMode="auto">
          <a:xfrm>
            <a:off x="588963" y="1854200"/>
            <a:ext cx="7223125" cy="1214438"/>
            <a:chOff x="758" y="1050"/>
            <a:chExt cx="4550" cy="765"/>
          </a:xfrm>
        </p:grpSpPr>
        <p:grpSp>
          <p:nvGrpSpPr>
            <p:cNvPr id="47111" name="Group 5"/>
            <p:cNvGrpSpPr>
              <a:grpSpLocks/>
            </p:cNvGrpSpPr>
            <p:nvPr/>
          </p:nvGrpSpPr>
          <p:grpSpPr bwMode="auto">
            <a:xfrm>
              <a:off x="758" y="1488"/>
              <a:ext cx="4550" cy="327"/>
              <a:chOff x="758" y="1488"/>
              <a:chExt cx="4550" cy="327"/>
            </a:xfrm>
          </p:grpSpPr>
          <p:sp>
            <p:nvSpPr>
              <p:cNvPr id="47113" name="Text Box 6"/>
              <p:cNvSpPr txBox="1">
                <a:spLocks noChangeArrowheads="1"/>
              </p:cNvSpPr>
              <p:nvPr/>
            </p:nvSpPr>
            <p:spPr bwMode="auto">
              <a:xfrm>
                <a:off x="758" y="1560"/>
                <a:ext cx="31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M0</a:t>
                </a:r>
              </a:p>
            </p:txBody>
          </p:sp>
          <p:sp>
            <p:nvSpPr>
              <p:cNvPr id="47114" name="Line 7"/>
              <p:cNvSpPr>
                <a:spLocks noChangeShapeType="1"/>
              </p:cNvSpPr>
              <p:nvPr/>
            </p:nvSpPr>
            <p:spPr bwMode="auto">
              <a:xfrm>
                <a:off x="1056" y="1680"/>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7115" name="Text Box 8"/>
              <p:cNvSpPr txBox="1">
                <a:spLocks noChangeArrowheads="1"/>
              </p:cNvSpPr>
              <p:nvPr/>
            </p:nvSpPr>
            <p:spPr bwMode="auto">
              <a:xfrm>
                <a:off x="1440" y="1584"/>
                <a:ext cx="31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M1</a:t>
                </a:r>
              </a:p>
            </p:txBody>
          </p:sp>
          <p:sp>
            <p:nvSpPr>
              <p:cNvPr id="47116" name="Text Box 9"/>
              <p:cNvSpPr txBox="1">
                <a:spLocks noChangeArrowheads="1"/>
              </p:cNvSpPr>
              <p:nvPr/>
            </p:nvSpPr>
            <p:spPr bwMode="auto">
              <a:xfrm>
                <a:off x="2160" y="1584"/>
                <a:ext cx="31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M2</a:t>
                </a:r>
              </a:p>
            </p:txBody>
          </p:sp>
          <p:sp>
            <p:nvSpPr>
              <p:cNvPr id="47117" name="Line 10"/>
              <p:cNvSpPr>
                <a:spLocks noChangeShapeType="1"/>
              </p:cNvSpPr>
              <p:nvPr/>
            </p:nvSpPr>
            <p:spPr bwMode="auto">
              <a:xfrm>
                <a:off x="1824" y="1680"/>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7118" name="Line 11"/>
              <p:cNvSpPr>
                <a:spLocks noChangeShapeType="1"/>
              </p:cNvSpPr>
              <p:nvPr/>
            </p:nvSpPr>
            <p:spPr bwMode="auto">
              <a:xfrm>
                <a:off x="2496" y="1680"/>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7119" name="Text Box 12"/>
              <p:cNvSpPr txBox="1">
                <a:spLocks noChangeArrowheads="1"/>
              </p:cNvSpPr>
              <p:nvPr/>
            </p:nvSpPr>
            <p:spPr bwMode="auto">
              <a:xfrm>
                <a:off x="2880" y="1584"/>
                <a:ext cx="31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M3</a:t>
                </a:r>
              </a:p>
            </p:txBody>
          </p:sp>
          <p:sp>
            <p:nvSpPr>
              <p:cNvPr id="47120" name="Text Box 13"/>
              <p:cNvSpPr txBox="1">
                <a:spLocks noChangeArrowheads="1"/>
              </p:cNvSpPr>
              <p:nvPr/>
            </p:nvSpPr>
            <p:spPr bwMode="auto">
              <a:xfrm>
                <a:off x="3600" y="1584"/>
                <a:ext cx="31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M0</a:t>
                </a:r>
              </a:p>
            </p:txBody>
          </p:sp>
          <p:sp>
            <p:nvSpPr>
              <p:cNvPr id="47121" name="Line 14"/>
              <p:cNvSpPr>
                <a:spLocks noChangeShapeType="1"/>
              </p:cNvSpPr>
              <p:nvPr/>
            </p:nvSpPr>
            <p:spPr bwMode="auto">
              <a:xfrm>
                <a:off x="3264" y="1680"/>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7122" name="Line 15"/>
              <p:cNvSpPr>
                <a:spLocks noChangeShapeType="1"/>
              </p:cNvSpPr>
              <p:nvPr/>
            </p:nvSpPr>
            <p:spPr bwMode="auto">
              <a:xfrm>
                <a:off x="3888" y="1680"/>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7123" name="Text Box 16"/>
              <p:cNvSpPr txBox="1">
                <a:spLocks noChangeArrowheads="1"/>
              </p:cNvSpPr>
              <p:nvPr/>
            </p:nvSpPr>
            <p:spPr bwMode="auto">
              <a:xfrm>
                <a:off x="4272" y="1584"/>
                <a:ext cx="31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M2</a:t>
                </a:r>
              </a:p>
            </p:txBody>
          </p:sp>
          <p:sp>
            <p:nvSpPr>
              <p:cNvPr id="47124" name="Text Box 17"/>
              <p:cNvSpPr txBox="1">
                <a:spLocks noChangeArrowheads="1"/>
              </p:cNvSpPr>
              <p:nvPr/>
            </p:nvSpPr>
            <p:spPr bwMode="auto">
              <a:xfrm>
                <a:off x="4992" y="1584"/>
                <a:ext cx="31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M4</a:t>
                </a:r>
              </a:p>
            </p:txBody>
          </p:sp>
          <p:sp>
            <p:nvSpPr>
              <p:cNvPr id="47125" name="Line 18"/>
              <p:cNvSpPr>
                <a:spLocks noChangeShapeType="1"/>
              </p:cNvSpPr>
              <p:nvPr/>
            </p:nvSpPr>
            <p:spPr bwMode="auto">
              <a:xfrm>
                <a:off x="4656" y="1680"/>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47126" name="Text Box 19"/>
              <p:cNvSpPr txBox="1">
                <a:spLocks noChangeArrowheads="1"/>
              </p:cNvSpPr>
              <p:nvPr/>
            </p:nvSpPr>
            <p:spPr bwMode="auto">
              <a:xfrm>
                <a:off x="1872" y="1488"/>
                <a:ext cx="21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600" b="0">
                    <a:solidFill>
                      <a:srgbClr val="000000"/>
                    </a:solidFill>
                    <a:cs typeface="Arial" pitchFamily="34" charset="0"/>
                  </a:rPr>
                  <a:t>t3</a:t>
                </a:r>
              </a:p>
            </p:txBody>
          </p:sp>
          <p:sp>
            <p:nvSpPr>
              <p:cNvPr id="47127" name="Text Box 20"/>
              <p:cNvSpPr txBox="1">
                <a:spLocks noChangeArrowheads="1"/>
              </p:cNvSpPr>
              <p:nvPr/>
            </p:nvSpPr>
            <p:spPr bwMode="auto">
              <a:xfrm>
                <a:off x="1104" y="1488"/>
                <a:ext cx="21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600" b="0">
                    <a:solidFill>
                      <a:srgbClr val="000000"/>
                    </a:solidFill>
                    <a:cs typeface="Arial" pitchFamily="34" charset="0"/>
                  </a:rPr>
                  <a:t>t1</a:t>
                </a:r>
              </a:p>
            </p:txBody>
          </p:sp>
          <p:sp>
            <p:nvSpPr>
              <p:cNvPr id="47128" name="Text Box 21"/>
              <p:cNvSpPr txBox="1">
                <a:spLocks noChangeArrowheads="1"/>
              </p:cNvSpPr>
              <p:nvPr/>
            </p:nvSpPr>
            <p:spPr bwMode="auto">
              <a:xfrm>
                <a:off x="2544" y="1488"/>
                <a:ext cx="21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600" b="0">
                    <a:solidFill>
                      <a:srgbClr val="000000"/>
                    </a:solidFill>
                    <a:cs typeface="Arial" pitchFamily="34" charset="0"/>
                  </a:rPr>
                  <a:t>t5</a:t>
                </a:r>
              </a:p>
            </p:txBody>
          </p:sp>
          <p:sp>
            <p:nvSpPr>
              <p:cNvPr id="47129" name="Text Box 22"/>
              <p:cNvSpPr txBox="1">
                <a:spLocks noChangeArrowheads="1"/>
              </p:cNvSpPr>
              <p:nvPr/>
            </p:nvSpPr>
            <p:spPr bwMode="auto">
              <a:xfrm>
                <a:off x="3312" y="1488"/>
                <a:ext cx="21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600" b="0">
                    <a:solidFill>
                      <a:srgbClr val="000000"/>
                    </a:solidFill>
                    <a:cs typeface="Arial" pitchFamily="34" charset="0"/>
                  </a:rPr>
                  <a:t>t8</a:t>
                </a:r>
              </a:p>
            </p:txBody>
          </p:sp>
          <p:sp>
            <p:nvSpPr>
              <p:cNvPr id="47130" name="Text Box 23"/>
              <p:cNvSpPr txBox="1">
                <a:spLocks noChangeArrowheads="1"/>
              </p:cNvSpPr>
              <p:nvPr/>
            </p:nvSpPr>
            <p:spPr bwMode="auto">
              <a:xfrm>
                <a:off x="3936" y="1488"/>
                <a:ext cx="21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600" b="0">
                    <a:solidFill>
                      <a:srgbClr val="000000"/>
                    </a:solidFill>
                    <a:cs typeface="Arial" pitchFamily="34" charset="0"/>
                  </a:rPr>
                  <a:t>t2</a:t>
                </a:r>
              </a:p>
            </p:txBody>
          </p:sp>
          <p:sp>
            <p:nvSpPr>
              <p:cNvPr id="47131" name="Text Box 24"/>
              <p:cNvSpPr txBox="1">
                <a:spLocks noChangeArrowheads="1"/>
              </p:cNvSpPr>
              <p:nvPr/>
            </p:nvSpPr>
            <p:spPr bwMode="auto">
              <a:xfrm>
                <a:off x="4704" y="1488"/>
                <a:ext cx="21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600" b="0">
                    <a:solidFill>
                      <a:srgbClr val="000000"/>
                    </a:solidFill>
                    <a:cs typeface="Arial" pitchFamily="34" charset="0"/>
                  </a:rPr>
                  <a:t>t6</a:t>
                </a:r>
              </a:p>
            </p:txBody>
          </p:sp>
        </p:grpSp>
        <p:sp>
          <p:nvSpPr>
            <p:cNvPr id="111641" name="Text Box 25"/>
            <p:cNvSpPr txBox="1">
              <a:spLocks noChangeArrowheads="1"/>
            </p:cNvSpPr>
            <p:nvPr/>
          </p:nvSpPr>
          <p:spPr bwMode="auto">
            <a:xfrm>
              <a:off x="758" y="1050"/>
              <a:ext cx="2650" cy="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fontAlgn="base">
                <a:spcBef>
                  <a:spcPct val="0"/>
                </a:spcBef>
                <a:spcAft>
                  <a:spcPct val="0"/>
                </a:spcAft>
                <a:defRPr/>
              </a:pPr>
              <a:r>
                <a:rPr lang="en-US" altLang="fr-FR" sz="2000" b="1" dirty="0">
                  <a:solidFill>
                    <a:srgbClr val="000000"/>
                  </a:solidFill>
                  <a:cs typeface="Arial" pitchFamily="34" charset="0"/>
                </a:rPr>
                <a:t>A firing or occurrence sequence</a:t>
              </a:r>
              <a:r>
                <a:rPr lang="en-US" altLang="fr-FR" sz="2800" dirty="0">
                  <a:solidFill>
                    <a:srgbClr val="000000"/>
                  </a:solidFill>
                  <a:cs typeface="Arial" charset="0"/>
                </a:rPr>
                <a:t>:</a:t>
              </a:r>
            </a:p>
          </p:txBody>
        </p:sp>
      </p:grpSp>
    </p:spTree>
    <p:extLst>
      <p:ext uri="{BB962C8B-B14F-4D97-AF65-F5344CB8AC3E}">
        <p14:creationId xmlns:p14="http://schemas.microsoft.com/office/powerpoint/2010/main" val="255474207"/>
      </p:ext>
    </p:extLst>
  </p:cSld>
  <p:clrMapOvr>
    <a:masterClrMapping/>
  </p:clrMapOvr>
  <p:timing>
    <p:tnLst>
      <p:par>
        <p:cTn id="1" dur="indefinite" restart="never" nodeType="tmRoot"/>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2"/>
          <p:cNvSpPr>
            <a:spLocks noGrp="1" noChangeArrowheads="1"/>
          </p:cNvSpPr>
          <p:nvPr>
            <p:ph type="title"/>
          </p:nvPr>
        </p:nvSpPr>
        <p:spPr>
          <a:xfrm>
            <a:off x="457200" y="152400"/>
            <a:ext cx="6934200" cy="1371600"/>
          </a:xfrm>
        </p:spPr>
        <p:txBody>
          <a:bodyPr/>
          <a:lstStyle/>
          <a:p>
            <a:pPr>
              <a:defRPr/>
            </a:pPr>
            <a:r>
              <a:rPr lang="en-US" altLang="fr-FR"/>
              <a:t>Boundedness</a:t>
            </a:r>
          </a:p>
        </p:txBody>
      </p:sp>
      <p:sp>
        <p:nvSpPr>
          <p:cNvPr id="48131" name="Rectangle 3"/>
          <p:cNvSpPr>
            <a:spLocks noGrp="1" noChangeArrowheads="1"/>
          </p:cNvSpPr>
          <p:nvPr>
            <p:ph type="body" idx="1"/>
          </p:nvPr>
        </p:nvSpPr>
        <p:spPr/>
        <p:txBody>
          <a:bodyPr/>
          <a:lstStyle/>
          <a:p>
            <a:pPr>
              <a:buClr>
                <a:schemeClr val="tx1"/>
              </a:buClr>
            </a:pPr>
            <a:r>
              <a:rPr lang="en-US" altLang="fr-FR" smtClean="0"/>
              <a:t>A Petri net is said to be </a:t>
            </a:r>
            <a:r>
              <a:rPr lang="en-US" altLang="fr-FR" i="1" smtClean="0"/>
              <a:t>k-bounded</a:t>
            </a:r>
            <a:r>
              <a:rPr lang="en-US" altLang="fr-FR" smtClean="0"/>
              <a:t> or simply </a:t>
            </a:r>
            <a:r>
              <a:rPr lang="en-US" altLang="fr-FR" i="1" smtClean="0"/>
              <a:t>bounded</a:t>
            </a:r>
            <a:r>
              <a:rPr lang="en-US" altLang="fr-FR" smtClean="0"/>
              <a:t> if the number of tokens in each place does not exceed a finite number </a:t>
            </a:r>
            <a:r>
              <a:rPr lang="en-US" altLang="fr-FR" i="1" smtClean="0"/>
              <a:t>k </a:t>
            </a:r>
            <a:r>
              <a:rPr lang="en-US" altLang="fr-FR" smtClean="0"/>
              <a:t>for any marking reachable from M0.</a:t>
            </a:r>
          </a:p>
          <a:p>
            <a:pPr>
              <a:buClr>
                <a:schemeClr val="tx1"/>
              </a:buClr>
            </a:pPr>
            <a:endParaRPr lang="en-US" altLang="fr-FR" smtClean="0"/>
          </a:p>
          <a:p>
            <a:pPr>
              <a:buClr>
                <a:schemeClr val="tx1"/>
              </a:buClr>
            </a:pPr>
            <a:r>
              <a:rPr lang="en-US" altLang="fr-FR" smtClean="0"/>
              <a:t>The Petri net for vending machine is 1-bounded.</a:t>
            </a:r>
          </a:p>
          <a:p>
            <a:pPr>
              <a:buClr>
                <a:schemeClr val="tx1"/>
              </a:buClr>
            </a:pPr>
            <a:endParaRPr lang="en-US" altLang="fr-FR" smtClean="0"/>
          </a:p>
        </p:txBody>
      </p:sp>
      <p:sp>
        <p:nvSpPr>
          <p:cNvPr id="2" name="Slide Number Placeholder 1"/>
          <p:cNvSpPr>
            <a:spLocks noGrp="1"/>
          </p:cNvSpPr>
          <p:nvPr>
            <p:ph type="sldNum" sz="quarter" idx="11"/>
          </p:nvPr>
        </p:nvSpPr>
        <p:spPr/>
        <p:txBody>
          <a:bodyPr/>
          <a:lstStyle/>
          <a:p>
            <a:pPr>
              <a:defRPr/>
            </a:pPr>
            <a:fld id="{70D7A475-33C6-41EE-BDD3-1090BEB740FB}" type="slidenum">
              <a:rPr lang="fr-CA" smtClean="0"/>
              <a:pPr>
                <a:defRPr/>
              </a:pPr>
              <a:t>185</a:t>
            </a:fld>
            <a:endParaRPr lang="fr-CA"/>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Tree>
    <p:extLst>
      <p:ext uri="{BB962C8B-B14F-4D97-AF65-F5344CB8AC3E}">
        <p14:creationId xmlns:p14="http://schemas.microsoft.com/office/powerpoint/2010/main" val="597973205"/>
      </p:ext>
    </p:extLst>
  </p:cSld>
  <p:clrMapOvr>
    <a:masterClrMapping/>
  </p:clrMapOvr>
  <p:timing>
    <p:tnLst>
      <p:par>
        <p:cTn id="1" dur="indefinite" restart="never" nodeType="tmRoot"/>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2"/>
          <p:cNvSpPr>
            <a:spLocks noGrp="1" noChangeArrowheads="1"/>
          </p:cNvSpPr>
          <p:nvPr>
            <p:ph type="title"/>
          </p:nvPr>
        </p:nvSpPr>
        <p:spPr>
          <a:xfrm>
            <a:off x="457200" y="152400"/>
            <a:ext cx="6934200" cy="1371600"/>
          </a:xfrm>
        </p:spPr>
        <p:txBody>
          <a:bodyPr/>
          <a:lstStyle/>
          <a:p>
            <a:pPr>
              <a:defRPr/>
            </a:pPr>
            <a:r>
              <a:rPr lang="en-US" altLang="fr-FR"/>
              <a:t>Liveness</a:t>
            </a:r>
          </a:p>
        </p:txBody>
      </p:sp>
      <p:sp>
        <p:nvSpPr>
          <p:cNvPr id="49155" name="Rectangle 3"/>
          <p:cNvSpPr>
            <a:spLocks noGrp="1" noChangeArrowheads="1"/>
          </p:cNvSpPr>
          <p:nvPr>
            <p:ph type="body" idx="1"/>
          </p:nvPr>
        </p:nvSpPr>
        <p:spPr/>
        <p:txBody>
          <a:bodyPr/>
          <a:lstStyle/>
          <a:p>
            <a:pPr>
              <a:buClr>
                <a:schemeClr val="tx1"/>
              </a:buClr>
            </a:pPr>
            <a:r>
              <a:rPr lang="en-US" altLang="fr-FR" smtClean="0"/>
              <a:t>A Petri net with initial marking M0 is</a:t>
            </a:r>
            <a:r>
              <a:rPr lang="en-US" altLang="fr-FR" i="1" smtClean="0"/>
              <a:t> live</a:t>
            </a:r>
            <a:r>
              <a:rPr lang="en-US" altLang="fr-FR" smtClean="0"/>
              <a:t> if, no matter what marking has been reached from M0, it is possible to ultimately fire </a:t>
            </a:r>
            <a:r>
              <a:rPr lang="en-US" altLang="fr-FR" i="1" smtClean="0"/>
              <a:t>any</a:t>
            </a:r>
            <a:r>
              <a:rPr lang="en-US" altLang="fr-FR" smtClean="0"/>
              <a:t> transition by progressing through some further firing sequence.</a:t>
            </a:r>
          </a:p>
          <a:p>
            <a:pPr>
              <a:buClr>
                <a:schemeClr val="tx1"/>
              </a:buClr>
            </a:pPr>
            <a:endParaRPr lang="en-US" altLang="fr-FR" smtClean="0"/>
          </a:p>
          <a:p>
            <a:pPr>
              <a:buClr>
                <a:schemeClr val="tx1"/>
              </a:buClr>
            </a:pPr>
            <a:r>
              <a:rPr lang="en-US" altLang="fr-FR" smtClean="0"/>
              <a:t>A live Petri net guarantees </a:t>
            </a:r>
            <a:r>
              <a:rPr lang="en-US" altLang="fr-FR" i="1" smtClean="0"/>
              <a:t>deadlock-free</a:t>
            </a:r>
            <a:r>
              <a:rPr lang="en-US" altLang="fr-FR" smtClean="0"/>
              <a:t> operation, no matter what firing sequence is chosen.</a:t>
            </a:r>
          </a:p>
        </p:txBody>
      </p:sp>
      <p:sp>
        <p:nvSpPr>
          <p:cNvPr id="2" name="Slide Number Placeholder 1"/>
          <p:cNvSpPr>
            <a:spLocks noGrp="1"/>
          </p:cNvSpPr>
          <p:nvPr>
            <p:ph type="sldNum" sz="quarter" idx="11"/>
          </p:nvPr>
        </p:nvSpPr>
        <p:spPr/>
        <p:txBody>
          <a:bodyPr/>
          <a:lstStyle/>
          <a:p>
            <a:pPr>
              <a:defRPr/>
            </a:pPr>
            <a:fld id="{5E734B52-E1D2-4DAA-B005-51879F028C0E}" type="slidenum">
              <a:rPr lang="fr-CA" smtClean="0"/>
              <a:pPr>
                <a:defRPr/>
              </a:pPr>
              <a:t>186</a:t>
            </a:fld>
            <a:endParaRPr lang="fr-CA"/>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Tree>
    <p:extLst>
      <p:ext uri="{BB962C8B-B14F-4D97-AF65-F5344CB8AC3E}">
        <p14:creationId xmlns:p14="http://schemas.microsoft.com/office/powerpoint/2010/main" val="3958891393"/>
      </p:ext>
    </p:extLst>
  </p:cSld>
  <p:clrMapOvr>
    <a:masterClrMapping/>
  </p:clrMapOvr>
  <p:timing>
    <p:tnLst>
      <p:par>
        <p:cT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2"/>
          <p:cNvSpPr>
            <a:spLocks noGrp="1" noChangeArrowheads="1"/>
          </p:cNvSpPr>
          <p:nvPr>
            <p:ph type="title"/>
          </p:nvPr>
        </p:nvSpPr>
        <p:spPr>
          <a:xfrm>
            <a:off x="457200" y="152400"/>
            <a:ext cx="6934200" cy="1371600"/>
          </a:xfrm>
        </p:spPr>
        <p:txBody>
          <a:bodyPr/>
          <a:lstStyle/>
          <a:p>
            <a:pPr>
              <a:defRPr/>
            </a:pPr>
            <a:r>
              <a:rPr lang="en-US" altLang="fr-FR"/>
              <a:t>Liveness</a:t>
            </a:r>
          </a:p>
        </p:txBody>
      </p:sp>
      <p:sp>
        <p:nvSpPr>
          <p:cNvPr id="50179" name="Rectangle 3"/>
          <p:cNvSpPr>
            <a:spLocks noGrp="1" noChangeArrowheads="1"/>
          </p:cNvSpPr>
          <p:nvPr>
            <p:ph type="body" idx="1"/>
          </p:nvPr>
        </p:nvSpPr>
        <p:spPr/>
        <p:txBody>
          <a:bodyPr/>
          <a:lstStyle/>
          <a:p>
            <a:pPr>
              <a:buClr>
                <a:schemeClr val="tx1"/>
              </a:buClr>
            </a:pPr>
            <a:r>
              <a:rPr lang="en-US" altLang="fr-FR" smtClean="0"/>
              <a:t>The vending machine is live and the producer-consumer system is also live.</a:t>
            </a:r>
          </a:p>
          <a:p>
            <a:pPr>
              <a:buClr>
                <a:schemeClr val="tx1"/>
              </a:buClr>
            </a:pPr>
            <a:endParaRPr lang="en-US" altLang="fr-FR" smtClean="0"/>
          </a:p>
          <a:p>
            <a:pPr>
              <a:buClr>
                <a:schemeClr val="tx1"/>
              </a:buClr>
            </a:pPr>
            <a:r>
              <a:rPr lang="en-US" altLang="fr-FR" smtClean="0"/>
              <a:t>A transition is </a:t>
            </a:r>
            <a:r>
              <a:rPr lang="en-US" altLang="fr-FR" i="1" smtClean="0"/>
              <a:t>dead</a:t>
            </a:r>
            <a:r>
              <a:rPr lang="en-US" altLang="fr-FR" smtClean="0"/>
              <a:t> if it can never be fired in any firing sequence.</a:t>
            </a:r>
          </a:p>
        </p:txBody>
      </p:sp>
      <p:sp>
        <p:nvSpPr>
          <p:cNvPr id="2" name="Slide Number Placeholder 1"/>
          <p:cNvSpPr>
            <a:spLocks noGrp="1"/>
          </p:cNvSpPr>
          <p:nvPr>
            <p:ph type="sldNum" sz="quarter" idx="11"/>
          </p:nvPr>
        </p:nvSpPr>
        <p:spPr/>
        <p:txBody>
          <a:bodyPr/>
          <a:lstStyle/>
          <a:p>
            <a:pPr>
              <a:defRPr/>
            </a:pPr>
            <a:fld id="{06B92F0A-47EF-4BB0-A637-FC1EC3F88671}" type="slidenum">
              <a:rPr lang="fr-CA" smtClean="0"/>
              <a:pPr>
                <a:defRPr/>
              </a:pPr>
              <a:t>187</a:t>
            </a:fld>
            <a:endParaRPr lang="fr-CA"/>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Tree>
    <p:extLst>
      <p:ext uri="{BB962C8B-B14F-4D97-AF65-F5344CB8AC3E}">
        <p14:creationId xmlns:p14="http://schemas.microsoft.com/office/powerpoint/2010/main" val="1570699539"/>
      </p:ext>
    </p:extLst>
  </p:cSld>
  <p:clrMapOvr>
    <a:masterClrMapping/>
  </p:clrMapOvr>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2"/>
          <p:cNvSpPr>
            <a:spLocks noGrp="1" noChangeArrowheads="1"/>
          </p:cNvSpPr>
          <p:nvPr>
            <p:ph type="title"/>
          </p:nvPr>
        </p:nvSpPr>
        <p:spPr>
          <a:xfrm>
            <a:off x="457200" y="152400"/>
            <a:ext cx="6934200" cy="1371600"/>
          </a:xfrm>
        </p:spPr>
        <p:txBody>
          <a:bodyPr/>
          <a:lstStyle/>
          <a:p>
            <a:pPr>
              <a:defRPr/>
            </a:pPr>
            <a:r>
              <a:rPr lang="en-US" altLang="fr-FR"/>
              <a:t>An Example</a:t>
            </a:r>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
        <p:nvSpPr>
          <p:cNvPr id="2" name="Slide Number Placeholder 1"/>
          <p:cNvSpPr>
            <a:spLocks noGrp="1"/>
          </p:cNvSpPr>
          <p:nvPr>
            <p:ph type="sldNum" sz="quarter" idx="11"/>
          </p:nvPr>
        </p:nvSpPr>
        <p:spPr/>
        <p:txBody>
          <a:bodyPr/>
          <a:lstStyle/>
          <a:p>
            <a:pPr>
              <a:defRPr/>
            </a:pPr>
            <a:fld id="{7067522A-D495-4057-A5CC-819316DF2C25}" type="slidenum">
              <a:rPr lang="fr-CA" smtClean="0"/>
              <a:pPr>
                <a:defRPr/>
              </a:pPr>
              <a:t>188</a:t>
            </a:fld>
            <a:endParaRPr lang="fr-CA"/>
          </a:p>
        </p:txBody>
      </p:sp>
      <p:sp>
        <p:nvSpPr>
          <p:cNvPr id="51205" name="Oval 3"/>
          <p:cNvSpPr>
            <a:spLocks noChangeArrowheads="1"/>
          </p:cNvSpPr>
          <p:nvPr/>
        </p:nvSpPr>
        <p:spPr bwMode="auto">
          <a:xfrm>
            <a:off x="2286000" y="26670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51206" name="Rectangle 4"/>
          <p:cNvSpPr>
            <a:spLocks noChangeArrowheads="1"/>
          </p:cNvSpPr>
          <p:nvPr/>
        </p:nvSpPr>
        <p:spPr bwMode="auto">
          <a:xfrm>
            <a:off x="3124200" y="1981200"/>
            <a:ext cx="228600" cy="3810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51207" name="Line 5"/>
          <p:cNvSpPr>
            <a:spLocks noChangeShapeType="1"/>
          </p:cNvSpPr>
          <p:nvPr/>
        </p:nvSpPr>
        <p:spPr bwMode="auto">
          <a:xfrm flipV="1">
            <a:off x="2590800" y="2209800"/>
            <a:ext cx="5334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51208" name="Oval 6"/>
          <p:cNvSpPr>
            <a:spLocks noChangeArrowheads="1"/>
          </p:cNvSpPr>
          <p:nvPr/>
        </p:nvSpPr>
        <p:spPr bwMode="auto">
          <a:xfrm>
            <a:off x="3810000" y="26670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51209" name="Line 7"/>
          <p:cNvSpPr>
            <a:spLocks noChangeShapeType="1"/>
          </p:cNvSpPr>
          <p:nvPr/>
        </p:nvSpPr>
        <p:spPr bwMode="auto">
          <a:xfrm>
            <a:off x="3352800" y="2209800"/>
            <a:ext cx="5334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51210" name="Rectangle 8"/>
          <p:cNvSpPr>
            <a:spLocks noChangeArrowheads="1"/>
          </p:cNvSpPr>
          <p:nvPr/>
        </p:nvSpPr>
        <p:spPr bwMode="auto">
          <a:xfrm>
            <a:off x="3124200" y="3352800"/>
            <a:ext cx="228600" cy="3810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51211" name="Line 9"/>
          <p:cNvSpPr>
            <a:spLocks noChangeShapeType="1"/>
          </p:cNvSpPr>
          <p:nvPr/>
        </p:nvSpPr>
        <p:spPr bwMode="auto">
          <a:xfrm flipH="1">
            <a:off x="3352800" y="3048000"/>
            <a:ext cx="5334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51212" name="Line 10"/>
          <p:cNvSpPr>
            <a:spLocks noChangeShapeType="1"/>
          </p:cNvSpPr>
          <p:nvPr/>
        </p:nvSpPr>
        <p:spPr bwMode="auto">
          <a:xfrm flipH="1" flipV="1">
            <a:off x="2590800" y="3048000"/>
            <a:ext cx="5334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51213" name="Rectangle 11"/>
          <p:cNvSpPr>
            <a:spLocks noChangeArrowheads="1"/>
          </p:cNvSpPr>
          <p:nvPr/>
        </p:nvSpPr>
        <p:spPr bwMode="auto">
          <a:xfrm rot="-5400000">
            <a:off x="5105400" y="2590800"/>
            <a:ext cx="228600" cy="3810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cxnSp>
        <p:nvCxnSpPr>
          <p:cNvPr id="51214" name="AutoShape 12"/>
          <p:cNvCxnSpPr>
            <a:cxnSpLocks noChangeShapeType="1"/>
            <a:stCxn id="51208" idx="4"/>
            <a:endCxn id="51213" idx="1"/>
          </p:cNvCxnSpPr>
          <p:nvPr/>
        </p:nvCxnSpPr>
        <p:spPr bwMode="auto">
          <a:xfrm rot="5400000" flipH="1" flipV="1">
            <a:off x="4532313" y="2362200"/>
            <a:ext cx="153987" cy="1217613"/>
          </a:xfrm>
          <a:prstGeom prst="curvedConnector3">
            <a:avLst>
              <a:gd name="adj1" fmla="val -444333"/>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1215" name="Oval 13"/>
          <p:cNvSpPr>
            <a:spLocks noChangeArrowheads="1"/>
          </p:cNvSpPr>
          <p:nvPr/>
        </p:nvSpPr>
        <p:spPr bwMode="auto">
          <a:xfrm>
            <a:off x="5791200" y="18288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51216" name="Oval 14"/>
          <p:cNvSpPr>
            <a:spLocks noChangeArrowheads="1"/>
          </p:cNvSpPr>
          <p:nvPr/>
        </p:nvSpPr>
        <p:spPr bwMode="auto">
          <a:xfrm>
            <a:off x="5867400" y="34290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51217" name="Rectangle 15"/>
          <p:cNvSpPr>
            <a:spLocks noChangeArrowheads="1"/>
          </p:cNvSpPr>
          <p:nvPr/>
        </p:nvSpPr>
        <p:spPr bwMode="auto">
          <a:xfrm rot="-5400000">
            <a:off x="6705600" y="2590800"/>
            <a:ext cx="228600" cy="3810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51218" name="Line 16"/>
          <p:cNvSpPr>
            <a:spLocks noChangeShapeType="1"/>
          </p:cNvSpPr>
          <p:nvPr/>
        </p:nvSpPr>
        <p:spPr bwMode="auto">
          <a:xfrm flipV="1">
            <a:off x="5334000" y="21336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51219" name="Line 17"/>
          <p:cNvSpPr>
            <a:spLocks noChangeShapeType="1"/>
          </p:cNvSpPr>
          <p:nvPr/>
        </p:nvSpPr>
        <p:spPr bwMode="auto">
          <a:xfrm>
            <a:off x="6172200" y="2133600"/>
            <a:ext cx="6096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51220" name="Line 18"/>
          <p:cNvSpPr>
            <a:spLocks noChangeShapeType="1"/>
          </p:cNvSpPr>
          <p:nvPr/>
        </p:nvSpPr>
        <p:spPr bwMode="auto">
          <a:xfrm flipH="1">
            <a:off x="6248400" y="2895600"/>
            <a:ext cx="533400" cy="685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51221" name="Line 19"/>
          <p:cNvSpPr>
            <a:spLocks noChangeShapeType="1"/>
          </p:cNvSpPr>
          <p:nvPr/>
        </p:nvSpPr>
        <p:spPr bwMode="auto">
          <a:xfrm flipH="1" flipV="1">
            <a:off x="5334000" y="2895600"/>
            <a:ext cx="533400" cy="685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115732" name="Oval 20"/>
          <p:cNvSpPr>
            <a:spLocks noChangeArrowheads="1"/>
          </p:cNvSpPr>
          <p:nvPr/>
        </p:nvSpPr>
        <p:spPr bwMode="auto">
          <a:xfrm>
            <a:off x="2438400" y="28194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15733" name="Oval 21"/>
          <p:cNvSpPr>
            <a:spLocks noChangeArrowheads="1"/>
          </p:cNvSpPr>
          <p:nvPr/>
        </p:nvSpPr>
        <p:spPr bwMode="auto">
          <a:xfrm>
            <a:off x="5943600" y="35814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15734" name="Text Box 22"/>
          <p:cNvSpPr txBox="1">
            <a:spLocks noChangeArrowheads="1"/>
          </p:cNvSpPr>
          <p:nvPr/>
        </p:nvSpPr>
        <p:spPr bwMode="auto">
          <a:xfrm>
            <a:off x="3352800" y="5638800"/>
            <a:ext cx="41846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2400" b="0">
                <a:solidFill>
                  <a:srgbClr val="000000"/>
                </a:solidFill>
                <a:cs typeface="Arial" pitchFamily="34" charset="0"/>
              </a:rPr>
              <a:t>A bounded but non-live Petri net</a:t>
            </a:r>
          </a:p>
        </p:txBody>
      </p:sp>
      <p:sp>
        <p:nvSpPr>
          <p:cNvPr id="51225" name="Text Box 23"/>
          <p:cNvSpPr txBox="1">
            <a:spLocks noChangeArrowheads="1"/>
          </p:cNvSpPr>
          <p:nvPr/>
        </p:nvSpPr>
        <p:spPr bwMode="auto">
          <a:xfrm>
            <a:off x="1905000" y="2667000"/>
            <a:ext cx="412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p1</a:t>
            </a:r>
            <a:endParaRPr lang="en-US" altLang="fr-FR" sz="2400" b="0">
              <a:solidFill>
                <a:srgbClr val="000000"/>
              </a:solidFill>
              <a:cs typeface="Arial" pitchFamily="34" charset="0"/>
            </a:endParaRPr>
          </a:p>
        </p:txBody>
      </p:sp>
      <p:sp>
        <p:nvSpPr>
          <p:cNvPr id="51226" name="Text Box 24"/>
          <p:cNvSpPr txBox="1">
            <a:spLocks noChangeArrowheads="1"/>
          </p:cNvSpPr>
          <p:nvPr/>
        </p:nvSpPr>
        <p:spPr bwMode="auto">
          <a:xfrm>
            <a:off x="4175125" y="2628900"/>
            <a:ext cx="412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p2</a:t>
            </a:r>
          </a:p>
        </p:txBody>
      </p:sp>
      <p:sp>
        <p:nvSpPr>
          <p:cNvPr id="51227" name="Text Box 25"/>
          <p:cNvSpPr txBox="1">
            <a:spLocks noChangeArrowheads="1"/>
          </p:cNvSpPr>
          <p:nvPr/>
        </p:nvSpPr>
        <p:spPr bwMode="auto">
          <a:xfrm>
            <a:off x="6156325" y="1790700"/>
            <a:ext cx="412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p3</a:t>
            </a:r>
          </a:p>
        </p:txBody>
      </p:sp>
      <p:sp>
        <p:nvSpPr>
          <p:cNvPr id="51228" name="Text Box 26"/>
          <p:cNvSpPr txBox="1">
            <a:spLocks noChangeArrowheads="1"/>
          </p:cNvSpPr>
          <p:nvPr/>
        </p:nvSpPr>
        <p:spPr bwMode="auto">
          <a:xfrm>
            <a:off x="6232525" y="3543300"/>
            <a:ext cx="412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p4</a:t>
            </a:r>
          </a:p>
        </p:txBody>
      </p:sp>
      <p:sp>
        <p:nvSpPr>
          <p:cNvPr id="51229" name="Text Box 27"/>
          <p:cNvSpPr txBox="1">
            <a:spLocks noChangeArrowheads="1"/>
          </p:cNvSpPr>
          <p:nvPr/>
        </p:nvSpPr>
        <p:spPr bwMode="auto">
          <a:xfrm>
            <a:off x="3032125" y="163830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t1</a:t>
            </a:r>
            <a:endParaRPr lang="en-US" altLang="fr-FR" sz="2400" b="0">
              <a:solidFill>
                <a:srgbClr val="000000"/>
              </a:solidFill>
              <a:cs typeface="Arial" pitchFamily="34" charset="0"/>
            </a:endParaRPr>
          </a:p>
        </p:txBody>
      </p:sp>
      <p:sp>
        <p:nvSpPr>
          <p:cNvPr id="51230" name="Text Box 28"/>
          <p:cNvSpPr txBox="1">
            <a:spLocks noChangeArrowheads="1"/>
          </p:cNvSpPr>
          <p:nvPr/>
        </p:nvSpPr>
        <p:spPr bwMode="auto">
          <a:xfrm>
            <a:off x="3032125" y="369570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t2</a:t>
            </a:r>
          </a:p>
        </p:txBody>
      </p:sp>
      <p:sp>
        <p:nvSpPr>
          <p:cNvPr id="51231" name="Text Box 29"/>
          <p:cNvSpPr txBox="1">
            <a:spLocks noChangeArrowheads="1"/>
          </p:cNvSpPr>
          <p:nvPr/>
        </p:nvSpPr>
        <p:spPr bwMode="auto">
          <a:xfrm>
            <a:off x="5394325" y="255270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t3</a:t>
            </a:r>
          </a:p>
        </p:txBody>
      </p:sp>
      <p:sp>
        <p:nvSpPr>
          <p:cNvPr id="51232" name="Text Box 30"/>
          <p:cNvSpPr txBox="1">
            <a:spLocks noChangeArrowheads="1"/>
          </p:cNvSpPr>
          <p:nvPr/>
        </p:nvSpPr>
        <p:spPr bwMode="auto">
          <a:xfrm>
            <a:off x="6994525" y="255270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t4</a:t>
            </a:r>
          </a:p>
        </p:txBody>
      </p:sp>
      <p:sp>
        <p:nvSpPr>
          <p:cNvPr id="115743" name="Oval 31"/>
          <p:cNvSpPr>
            <a:spLocks noChangeArrowheads="1"/>
          </p:cNvSpPr>
          <p:nvPr/>
        </p:nvSpPr>
        <p:spPr bwMode="auto">
          <a:xfrm>
            <a:off x="3886200" y="28194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15744" name="Oval 32"/>
          <p:cNvSpPr>
            <a:spLocks noChangeArrowheads="1"/>
          </p:cNvSpPr>
          <p:nvPr/>
        </p:nvSpPr>
        <p:spPr bwMode="auto">
          <a:xfrm>
            <a:off x="5943600" y="3505200"/>
            <a:ext cx="228600" cy="304800"/>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15745" name="Oval 33"/>
          <p:cNvSpPr>
            <a:spLocks noChangeArrowheads="1"/>
          </p:cNvSpPr>
          <p:nvPr/>
        </p:nvSpPr>
        <p:spPr bwMode="auto">
          <a:xfrm>
            <a:off x="5943600" y="19812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15746" name="Oval 34"/>
          <p:cNvSpPr>
            <a:spLocks noChangeArrowheads="1"/>
          </p:cNvSpPr>
          <p:nvPr/>
        </p:nvSpPr>
        <p:spPr bwMode="auto">
          <a:xfrm>
            <a:off x="6019800" y="35814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15747" name="Text Box 35"/>
          <p:cNvSpPr txBox="1">
            <a:spLocks noChangeArrowheads="1"/>
          </p:cNvSpPr>
          <p:nvPr/>
        </p:nvSpPr>
        <p:spPr bwMode="auto">
          <a:xfrm>
            <a:off x="1447800" y="4191000"/>
            <a:ext cx="1525588"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M0 = (1,0,0,1)</a:t>
            </a:r>
          </a:p>
        </p:txBody>
      </p:sp>
      <p:sp>
        <p:nvSpPr>
          <p:cNvPr id="115748" name="Text Box 36"/>
          <p:cNvSpPr txBox="1">
            <a:spLocks noChangeArrowheads="1"/>
          </p:cNvSpPr>
          <p:nvPr/>
        </p:nvSpPr>
        <p:spPr bwMode="auto">
          <a:xfrm>
            <a:off x="1447800" y="4572000"/>
            <a:ext cx="1525588"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M1 = (0,1,0,1)</a:t>
            </a:r>
          </a:p>
        </p:txBody>
      </p:sp>
      <p:sp>
        <p:nvSpPr>
          <p:cNvPr id="115749" name="Oval 37"/>
          <p:cNvSpPr>
            <a:spLocks noChangeArrowheads="1"/>
          </p:cNvSpPr>
          <p:nvPr/>
        </p:nvSpPr>
        <p:spPr bwMode="auto">
          <a:xfrm>
            <a:off x="3886200" y="2743200"/>
            <a:ext cx="228600" cy="304800"/>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15750" name="Text Box 38"/>
          <p:cNvSpPr txBox="1">
            <a:spLocks noChangeArrowheads="1"/>
          </p:cNvSpPr>
          <p:nvPr/>
        </p:nvSpPr>
        <p:spPr bwMode="auto">
          <a:xfrm>
            <a:off x="1447800" y="4953000"/>
            <a:ext cx="1525588"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M2 = (0,0,1,0)</a:t>
            </a:r>
          </a:p>
        </p:txBody>
      </p:sp>
      <p:sp>
        <p:nvSpPr>
          <p:cNvPr id="115751" name="Oval 39"/>
          <p:cNvSpPr>
            <a:spLocks noChangeArrowheads="1"/>
          </p:cNvSpPr>
          <p:nvPr/>
        </p:nvSpPr>
        <p:spPr bwMode="auto">
          <a:xfrm>
            <a:off x="5867400" y="1905000"/>
            <a:ext cx="228600" cy="304800"/>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15752" name="Text Box 40"/>
          <p:cNvSpPr txBox="1">
            <a:spLocks noChangeArrowheads="1"/>
          </p:cNvSpPr>
          <p:nvPr/>
        </p:nvSpPr>
        <p:spPr bwMode="auto">
          <a:xfrm>
            <a:off x="1447800" y="5334000"/>
            <a:ext cx="1525588"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M3 = (0,0,0,1)</a:t>
            </a:r>
          </a:p>
        </p:txBody>
      </p:sp>
      <p:sp>
        <p:nvSpPr>
          <p:cNvPr id="115753" name="Rectangle 41"/>
          <p:cNvSpPr>
            <a:spLocks noChangeArrowheads="1"/>
          </p:cNvSpPr>
          <p:nvPr/>
        </p:nvSpPr>
        <p:spPr bwMode="auto">
          <a:xfrm>
            <a:off x="3124200" y="1981200"/>
            <a:ext cx="228600" cy="3810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15754" name="Rectangle 42"/>
          <p:cNvSpPr>
            <a:spLocks noChangeArrowheads="1"/>
          </p:cNvSpPr>
          <p:nvPr/>
        </p:nvSpPr>
        <p:spPr bwMode="auto">
          <a:xfrm>
            <a:off x="5029200" y="2667000"/>
            <a:ext cx="381000" cy="2286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15755" name="Rectangle 43"/>
          <p:cNvSpPr>
            <a:spLocks noChangeArrowheads="1"/>
          </p:cNvSpPr>
          <p:nvPr/>
        </p:nvSpPr>
        <p:spPr bwMode="auto">
          <a:xfrm>
            <a:off x="6629400" y="2667000"/>
            <a:ext cx="381000" cy="2286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Tree>
    <p:extLst>
      <p:ext uri="{BB962C8B-B14F-4D97-AF65-F5344CB8AC3E}">
        <p14:creationId xmlns:p14="http://schemas.microsoft.com/office/powerpoint/2010/main" val="222546945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15747"/>
                                        </p:tgtEl>
                                        <p:attrNameLst>
                                          <p:attrName>style.visibility</p:attrName>
                                        </p:attrNameLst>
                                      </p:cBhvr>
                                      <p:to>
                                        <p:strVal val="visible"/>
                                      </p:to>
                                    </p:set>
                                    <p:anim calcmode="lin" valueType="num">
                                      <p:cBhvr additive="base">
                                        <p:cTn id="7" dur="500" fill="hold"/>
                                        <p:tgtEl>
                                          <p:spTgt spid="115747"/>
                                        </p:tgtEl>
                                        <p:attrNameLst>
                                          <p:attrName>ppt_x</p:attrName>
                                        </p:attrNameLst>
                                      </p:cBhvr>
                                      <p:tavLst>
                                        <p:tav tm="0">
                                          <p:val>
                                            <p:strVal val="0-#ppt_w/2"/>
                                          </p:val>
                                        </p:tav>
                                        <p:tav tm="100000">
                                          <p:val>
                                            <p:strVal val="#ppt_x"/>
                                          </p:val>
                                        </p:tav>
                                      </p:tavLst>
                                    </p:anim>
                                    <p:anim calcmode="lin" valueType="num">
                                      <p:cBhvr additive="base">
                                        <p:cTn id="8" dur="500" fill="hold"/>
                                        <p:tgtEl>
                                          <p:spTgt spid="11574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15733"/>
                                        </p:tgtEl>
                                        <p:attrNameLst>
                                          <p:attrName>style.visibility</p:attrName>
                                        </p:attrNameLst>
                                      </p:cBhvr>
                                      <p:to>
                                        <p:strVal val="visible"/>
                                      </p:to>
                                    </p:set>
                                    <p:anim calcmode="lin" valueType="num">
                                      <p:cBhvr additive="base">
                                        <p:cTn id="13" dur="500" fill="hold"/>
                                        <p:tgtEl>
                                          <p:spTgt spid="115733"/>
                                        </p:tgtEl>
                                        <p:attrNameLst>
                                          <p:attrName>ppt_x</p:attrName>
                                        </p:attrNameLst>
                                      </p:cBhvr>
                                      <p:tavLst>
                                        <p:tav tm="0">
                                          <p:val>
                                            <p:strVal val="0-#ppt_w/2"/>
                                          </p:val>
                                        </p:tav>
                                        <p:tav tm="100000">
                                          <p:val>
                                            <p:strVal val="#ppt_x"/>
                                          </p:val>
                                        </p:tav>
                                      </p:tavLst>
                                    </p:anim>
                                    <p:anim calcmode="lin" valueType="num">
                                      <p:cBhvr additive="base">
                                        <p:cTn id="14" dur="500" fill="hold"/>
                                        <p:tgtEl>
                                          <p:spTgt spid="115733"/>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15732"/>
                                        </p:tgtEl>
                                        <p:attrNameLst>
                                          <p:attrName>style.visibility</p:attrName>
                                        </p:attrNameLst>
                                      </p:cBhvr>
                                      <p:to>
                                        <p:strVal val="visible"/>
                                      </p:to>
                                    </p:set>
                                    <p:anim calcmode="lin" valueType="num">
                                      <p:cBhvr additive="base">
                                        <p:cTn id="19" dur="500" fill="hold"/>
                                        <p:tgtEl>
                                          <p:spTgt spid="115732"/>
                                        </p:tgtEl>
                                        <p:attrNameLst>
                                          <p:attrName>ppt_x</p:attrName>
                                        </p:attrNameLst>
                                      </p:cBhvr>
                                      <p:tavLst>
                                        <p:tav tm="0">
                                          <p:val>
                                            <p:strVal val="0-#ppt_w/2"/>
                                          </p:val>
                                        </p:tav>
                                        <p:tav tm="100000">
                                          <p:val>
                                            <p:strVal val="#ppt_x"/>
                                          </p:val>
                                        </p:tav>
                                      </p:tavLst>
                                    </p:anim>
                                    <p:anim calcmode="lin" valueType="num">
                                      <p:cBhvr additive="base">
                                        <p:cTn id="20" dur="500" fill="hold"/>
                                        <p:tgtEl>
                                          <p:spTgt spid="115732"/>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115732"/>
                                        </p:tgtEl>
                                        <p:attrNameLst>
                                          <p:attrName>ppt_c</p:attrName>
                                        </p:attrNameLst>
                                      </p:cBhvr>
                                      <p:to>
                                        <a:schemeClr val="bg1"/>
                                      </p:to>
                                    </p:animClr>
                                  </p:subTnLst>
                                </p:cTn>
                              </p:par>
                            </p:childTnLst>
                          </p:cTn>
                        </p:par>
                      </p:childTnLst>
                    </p:cTn>
                  </p:par>
                  <p:par>
                    <p:cTn id="21" fill="hold" nodeType="clickPar">
                      <p:stCondLst>
                        <p:cond delay="indefinite"/>
                      </p:stCondLst>
                      <p:childTnLst>
                        <p:par>
                          <p:cTn id="22" fill="hold" nodeType="withGroup">
                            <p:stCondLst>
                              <p:cond delay="0"/>
                            </p:stCondLst>
                            <p:childTnLst>
                              <p:par>
                                <p:cTn id="23" presetID="11" presetClass="entr" presetSubtype="0" fill="hold" grpId="0" nodeType="clickEffect">
                                  <p:stCondLst>
                                    <p:cond delay="0"/>
                                  </p:stCondLst>
                                  <p:childTnLst>
                                    <p:set>
                                      <p:cBhvr>
                                        <p:cTn id="24" dur="1000">
                                          <p:stCondLst>
                                            <p:cond delay="0"/>
                                          </p:stCondLst>
                                        </p:cTn>
                                        <p:tgtEl>
                                          <p:spTgt spid="115753"/>
                                        </p:tgtEl>
                                        <p:attrNameLst>
                                          <p:attrName>style.visibility</p:attrName>
                                        </p:attrNameLst>
                                      </p:cBhvr>
                                      <p:to>
                                        <p:strVal val="visible"/>
                                      </p:to>
                                    </p:set>
                                  </p:childTnLst>
                                  <p:subTnLst>
                                    <p:set>
                                      <p:cBhvr override="childStyle">
                                        <p:cTn dur="1" fill="hold" display="0" masterRel="nextClick" afterEffect="1"/>
                                        <p:tgtEl>
                                          <p:spTgt spid="115753"/>
                                        </p:tgtEl>
                                        <p:attrNameLst>
                                          <p:attrName>style.visibility</p:attrName>
                                        </p:attrNameLst>
                                      </p:cBhvr>
                                      <p:to>
                                        <p:strVal val="hidden"/>
                                      </p:to>
                                    </p:set>
                                  </p:subTnLst>
                                </p:cTn>
                              </p:par>
                            </p:childTnLst>
                          </p:cTn>
                        </p:par>
                      </p:childTnLst>
                    </p:cTn>
                  </p:par>
                  <p:par>
                    <p:cTn id="25" fill="hold" nodeType="clickPar">
                      <p:stCondLst>
                        <p:cond delay="indefinite"/>
                      </p:stCondLst>
                      <p:childTnLst>
                        <p:par>
                          <p:cTn id="26" fill="hold" nodeType="withGroup">
                            <p:stCondLst>
                              <p:cond delay="0"/>
                            </p:stCondLst>
                            <p:childTnLst>
                              <p:par>
                                <p:cTn id="27" presetID="4" presetClass="entr" presetSubtype="16" fill="hold" grpId="0" nodeType="clickEffect">
                                  <p:stCondLst>
                                    <p:cond delay="0"/>
                                  </p:stCondLst>
                                  <p:childTnLst>
                                    <p:set>
                                      <p:cBhvr>
                                        <p:cTn id="28" dur="1" fill="hold">
                                          <p:stCondLst>
                                            <p:cond delay="0"/>
                                          </p:stCondLst>
                                        </p:cTn>
                                        <p:tgtEl>
                                          <p:spTgt spid="115743"/>
                                        </p:tgtEl>
                                        <p:attrNameLst>
                                          <p:attrName>style.visibility</p:attrName>
                                        </p:attrNameLst>
                                      </p:cBhvr>
                                      <p:to>
                                        <p:strVal val="visible"/>
                                      </p:to>
                                    </p:set>
                                    <p:animEffect transition="in" filter="box(in)">
                                      <p:cBhvr>
                                        <p:cTn id="29" dur="500"/>
                                        <p:tgtEl>
                                          <p:spTgt spid="115743"/>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2" presetClass="entr" presetSubtype="8" fill="hold" grpId="0" nodeType="clickEffect">
                                  <p:stCondLst>
                                    <p:cond delay="0"/>
                                  </p:stCondLst>
                                  <p:childTnLst>
                                    <p:set>
                                      <p:cBhvr>
                                        <p:cTn id="33" dur="1" fill="hold">
                                          <p:stCondLst>
                                            <p:cond delay="0"/>
                                          </p:stCondLst>
                                        </p:cTn>
                                        <p:tgtEl>
                                          <p:spTgt spid="115748"/>
                                        </p:tgtEl>
                                        <p:attrNameLst>
                                          <p:attrName>style.visibility</p:attrName>
                                        </p:attrNameLst>
                                      </p:cBhvr>
                                      <p:to>
                                        <p:strVal val="visible"/>
                                      </p:to>
                                    </p:set>
                                    <p:anim calcmode="lin" valueType="num">
                                      <p:cBhvr additive="base">
                                        <p:cTn id="34" dur="500" fill="hold"/>
                                        <p:tgtEl>
                                          <p:spTgt spid="115748"/>
                                        </p:tgtEl>
                                        <p:attrNameLst>
                                          <p:attrName>ppt_x</p:attrName>
                                        </p:attrNameLst>
                                      </p:cBhvr>
                                      <p:tavLst>
                                        <p:tav tm="0">
                                          <p:val>
                                            <p:strVal val="0-#ppt_w/2"/>
                                          </p:val>
                                        </p:tav>
                                        <p:tav tm="100000">
                                          <p:val>
                                            <p:strVal val="#ppt_x"/>
                                          </p:val>
                                        </p:tav>
                                      </p:tavLst>
                                    </p:anim>
                                    <p:anim calcmode="lin" valueType="num">
                                      <p:cBhvr additive="base">
                                        <p:cTn id="35" dur="500" fill="hold"/>
                                        <p:tgtEl>
                                          <p:spTgt spid="115748"/>
                                        </p:tgtEl>
                                        <p:attrNameLst>
                                          <p:attrName>ppt_y</p:attrName>
                                        </p:attrNameLst>
                                      </p:cBhvr>
                                      <p:tavLst>
                                        <p:tav tm="0">
                                          <p:val>
                                            <p:strVal val="#ppt_y"/>
                                          </p:val>
                                        </p:tav>
                                        <p:tav tm="100000">
                                          <p:val>
                                            <p:strVal val="#ppt_y"/>
                                          </p:val>
                                        </p:tav>
                                      </p:tavLst>
                                    </p:anim>
                                  </p:childTnLst>
                                </p:cTn>
                              </p:par>
                            </p:childTnLst>
                          </p:cTn>
                        </p:par>
                      </p:childTnLst>
                    </p:cTn>
                  </p:par>
                  <p:par>
                    <p:cTn id="36" fill="hold" nodeType="clickPar">
                      <p:stCondLst>
                        <p:cond delay="indefinite"/>
                      </p:stCondLst>
                      <p:childTnLst>
                        <p:par>
                          <p:cTn id="37" fill="hold" nodeType="withGroup">
                            <p:stCondLst>
                              <p:cond delay="0"/>
                            </p:stCondLst>
                            <p:childTnLst>
                              <p:par>
                                <p:cTn id="38" presetID="4" presetClass="entr" presetSubtype="16" fill="hold" grpId="0" nodeType="clickEffect">
                                  <p:stCondLst>
                                    <p:cond delay="0"/>
                                  </p:stCondLst>
                                  <p:childTnLst>
                                    <p:set>
                                      <p:cBhvr>
                                        <p:cTn id="39" dur="1" fill="hold">
                                          <p:stCondLst>
                                            <p:cond delay="0"/>
                                          </p:stCondLst>
                                        </p:cTn>
                                        <p:tgtEl>
                                          <p:spTgt spid="115749"/>
                                        </p:tgtEl>
                                        <p:attrNameLst>
                                          <p:attrName>style.visibility</p:attrName>
                                        </p:attrNameLst>
                                      </p:cBhvr>
                                      <p:to>
                                        <p:strVal val="visible"/>
                                      </p:to>
                                    </p:set>
                                    <p:animEffect transition="in" filter="box(in)">
                                      <p:cBhvr>
                                        <p:cTn id="40" dur="500"/>
                                        <p:tgtEl>
                                          <p:spTgt spid="115749"/>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4" presetClass="entr" presetSubtype="16" fill="hold" grpId="0" nodeType="clickEffect">
                                  <p:stCondLst>
                                    <p:cond delay="0"/>
                                  </p:stCondLst>
                                  <p:childTnLst>
                                    <p:set>
                                      <p:cBhvr>
                                        <p:cTn id="44" dur="1" fill="hold">
                                          <p:stCondLst>
                                            <p:cond delay="0"/>
                                          </p:stCondLst>
                                        </p:cTn>
                                        <p:tgtEl>
                                          <p:spTgt spid="115744"/>
                                        </p:tgtEl>
                                        <p:attrNameLst>
                                          <p:attrName>style.visibility</p:attrName>
                                        </p:attrNameLst>
                                      </p:cBhvr>
                                      <p:to>
                                        <p:strVal val="visible"/>
                                      </p:to>
                                    </p:set>
                                    <p:animEffect transition="in" filter="box(in)">
                                      <p:cBhvr>
                                        <p:cTn id="45" dur="500"/>
                                        <p:tgtEl>
                                          <p:spTgt spid="115744"/>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11" presetClass="entr" presetSubtype="0" fill="hold" grpId="0" nodeType="clickEffect">
                                  <p:stCondLst>
                                    <p:cond delay="0"/>
                                  </p:stCondLst>
                                  <p:childTnLst>
                                    <p:set>
                                      <p:cBhvr>
                                        <p:cTn id="49" dur="1000">
                                          <p:stCondLst>
                                            <p:cond delay="0"/>
                                          </p:stCondLst>
                                        </p:cTn>
                                        <p:tgtEl>
                                          <p:spTgt spid="115754"/>
                                        </p:tgtEl>
                                        <p:attrNameLst>
                                          <p:attrName>style.visibility</p:attrName>
                                        </p:attrNameLst>
                                      </p:cBhvr>
                                      <p:to>
                                        <p:strVal val="visible"/>
                                      </p:to>
                                    </p:set>
                                  </p:childTnLst>
                                  <p:subTnLst>
                                    <p:set>
                                      <p:cBhvr override="childStyle">
                                        <p:cTn dur="1" fill="hold" display="0" masterRel="nextClick" afterEffect="1"/>
                                        <p:tgtEl>
                                          <p:spTgt spid="115754"/>
                                        </p:tgtEl>
                                        <p:attrNameLst>
                                          <p:attrName>style.visibility</p:attrName>
                                        </p:attrNameLst>
                                      </p:cBhvr>
                                      <p:to>
                                        <p:strVal val="hidden"/>
                                      </p:to>
                                    </p:set>
                                  </p:subTnLst>
                                </p:cTn>
                              </p:par>
                            </p:childTnLst>
                          </p:cTn>
                        </p:par>
                      </p:childTnLst>
                    </p:cTn>
                  </p:par>
                  <p:par>
                    <p:cTn id="50" fill="hold" nodeType="clickPar">
                      <p:stCondLst>
                        <p:cond delay="indefinite"/>
                      </p:stCondLst>
                      <p:childTnLst>
                        <p:par>
                          <p:cTn id="51" fill="hold" nodeType="withGroup">
                            <p:stCondLst>
                              <p:cond delay="0"/>
                            </p:stCondLst>
                            <p:childTnLst>
                              <p:par>
                                <p:cTn id="52" presetID="4" presetClass="entr" presetSubtype="16" fill="hold" grpId="0" nodeType="clickEffect">
                                  <p:stCondLst>
                                    <p:cond delay="0"/>
                                  </p:stCondLst>
                                  <p:childTnLst>
                                    <p:set>
                                      <p:cBhvr>
                                        <p:cTn id="53" dur="1" fill="hold">
                                          <p:stCondLst>
                                            <p:cond delay="0"/>
                                          </p:stCondLst>
                                        </p:cTn>
                                        <p:tgtEl>
                                          <p:spTgt spid="115745"/>
                                        </p:tgtEl>
                                        <p:attrNameLst>
                                          <p:attrName>style.visibility</p:attrName>
                                        </p:attrNameLst>
                                      </p:cBhvr>
                                      <p:to>
                                        <p:strVal val="visible"/>
                                      </p:to>
                                    </p:set>
                                    <p:animEffect transition="in" filter="box(in)">
                                      <p:cBhvr>
                                        <p:cTn id="54" dur="500"/>
                                        <p:tgtEl>
                                          <p:spTgt spid="115745"/>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115750"/>
                                        </p:tgtEl>
                                        <p:attrNameLst>
                                          <p:attrName>style.visibility</p:attrName>
                                        </p:attrNameLst>
                                      </p:cBhvr>
                                      <p:to>
                                        <p:strVal val="visible"/>
                                      </p:to>
                                    </p:set>
                                    <p:anim calcmode="lin" valueType="num">
                                      <p:cBhvr additive="base">
                                        <p:cTn id="59" dur="500" fill="hold"/>
                                        <p:tgtEl>
                                          <p:spTgt spid="115750"/>
                                        </p:tgtEl>
                                        <p:attrNameLst>
                                          <p:attrName>ppt_x</p:attrName>
                                        </p:attrNameLst>
                                      </p:cBhvr>
                                      <p:tavLst>
                                        <p:tav tm="0">
                                          <p:val>
                                            <p:strVal val="0-#ppt_w/2"/>
                                          </p:val>
                                        </p:tav>
                                        <p:tav tm="100000">
                                          <p:val>
                                            <p:strVal val="#ppt_x"/>
                                          </p:val>
                                        </p:tav>
                                      </p:tavLst>
                                    </p:anim>
                                    <p:anim calcmode="lin" valueType="num">
                                      <p:cBhvr additive="base">
                                        <p:cTn id="60" dur="500" fill="hold"/>
                                        <p:tgtEl>
                                          <p:spTgt spid="115750"/>
                                        </p:tgtEl>
                                        <p:attrNameLst>
                                          <p:attrName>ppt_y</p:attrName>
                                        </p:attrNameLst>
                                      </p:cBhvr>
                                      <p:tavLst>
                                        <p:tav tm="0">
                                          <p:val>
                                            <p:strVal val="#ppt_y"/>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4" presetClass="entr" presetSubtype="16" fill="hold" grpId="0" nodeType="clickEffect">
                                  <p:stCondLst>
                                    <p:cond delay="0"/>
                                  </p:stCondLst>
                                  <p:childTnLst>
                                    <p:set>
                                      <p:cBhvr>
                                        <p:cTn id="64" dur="1" fill="hold">
                                          <p:stCondLst>
                                            <p:cond delay="0"/>
                                          </p:stCondLst>
                                        </p:cTn>
                                        <p:tgtEl>
                                          <p:spTgt spid="115751"/>
                                        </p:tgtEl>
                                        <p:attrNameLst>
                                          <p:attrName>style.visibility</p:attrName>
                                        </p:attrNameLst>
                                      </p:cBhvr>
                                      <p:to>
                                        <p:strVal val="visible"/>
                                      </p:to>
                                    </p:set>
                                    <p:animEffect transition="in" filter="box(in)">
                                      <p:cBhvr>
                                        <p:cTn id="65" dur="500"/>
                                        <p:tgtEl>
                                          <p:spTgt spid="115751"/>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11" presetClass="entr" presetSubtype="0" fill="hold" grpId="0" nodeType="clickEffect">
                                  <p:stCondLst>
                                    <p:cond delay="0"/>
                                  </p:stCondLst>
                                  <p:childTnLst>
                                    <p:set>
                                      <p:cBhvr>
                                        <p:cTn id="69" dur="1000">
                                          <p:stCondLst>
                                            <p:cond delay="0"/>
                                          </p:stCondLst>
                                        </p:cTn>
                                        <p:tgtEl>
                                          <p:spTgt spid="115755"/>
                                        </p:tgtEl>
                                        <p:attrNameLst>
                                          <p:attrName>style.visibility</p:attrName>
                                        </p:attrNameLst>
                                      </p:cBhvr>
                                      <p:to>
                                        <p:strVal val="visible"/>
                                      </p:to>
                                    </p:set>
                                  </p:childTnLst>
                                  <p:subTnLst>
                                    <p:set>
                                      <p:cBhvr override="childStyle">
                                        <p:cTn dur="1" fill="hold" display="0" masterRel="nextClick" afterEffect="1"/>
                                        <p:tgtEl>
                                          <p:spTgt spid="115755"/>
                                        </p:tgtEl>
                                        <p:attrNameLst>
                                          <p:attrName>style.visibility</p:attrName>
                                        </p:attrNameLst>
                                      </p:cBhvr>
                                      <p:to>
                                        <p:strVal val="hidden"/>
                                      </p:to>
                                    </p:set>
                                  </p:subTnLst>
                                </p:cTn>
                              </p:par>
                            </p:childTnLst>
                          </p:cTn>
                        </p:par>
                      </p:childTnLst>
                    </p:cTn>
                  </p:par>
                  <p:par>
                    <p:cTn id="70" fill="hold" nodeType="clickPar">
                      <p:stCondLst>
                        <p:cond delay="indefinite"/>
                      </p:stCondLst>
                      <p:childTnLst>
                        <p:par>
                          <p:cTn id="71" fill="hold" nodeType="withGroup">
                            <p:stCondLst>
                              <p:cond delay="0"/>
                            </p:stCondLst>
                            <p:childTnLst>
                              <p:par>
                                <p:cTn id="72" presetID="4" presetClass="entr" presetSubtype="16" fill="hold" grpId="0" nodeType="clickEffect">
                                  <p:stCondLst>
                                    <p:cond delay="0"/>
                                  </p:stCondLst>
                                  <p:childTnLst>
                                    <p:set>
                                      <p:cBhvr>
                                        <p:cTn id="73" dur="1" fill="hold">
                                          <p:stCondLst>
                                            <p:cond delay="0"/>
                                          </p:stCondLst>
                                        </p:cTn>
                                        <p:tgtEl>
                                          <p:spTgt spid="115746"/>
                                        </p:tgtEl>
                                        <p:attrNameLst>
                                          <p:attrName>style.visibility</p:attrName>
                                        </p:attrNameLst>
                                      </p:cBhvr>
                                      <p:to>
                                        <p:strVal val="visible"/>
                                      </p:to>
                                    </p:set>
                                    <p:animEffect transition="in" filter="box(in)">
                                      <p:cBhvr>
                                        <p:cTn id="74" dur="500"/>
                                        <p:tgtEl>
                                          <p:spTgt spid="115746"/>
                                        </p:tgtEl>
                                      </p:cBhvr>
                                    </p:animEffect>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115752"/>
                                        </p:tgtEl>
                                        <p:attrNameLst>
                                          <p:attrName>style.visibility</p:attrName>
                                        </p:attrNameLst>
                                      </p:cBhvr>
                                      <p:to>
                                        <p:strVal val="visible"/>
                                      </p:to>
                                    </p:set>
                                    <p:anim calcmode="lin" valueType="num">
                                      <p:cBhvr additive="base">
                                        <p:cTn id="79" dur="500" fill="hold"/>
                                        <p:tgtEl>
                                          <p:spTgt spid="115752"/>
                                        </p:tgtEl>
                                        <p:attrNameLst>
                                          <p:attrName>ppt_x</p:attrName>
                                        </p:attrNameLst>
                                      </p:cBhvr>
                                      <p:tavLst>
                                        <p:tav tm="0">
                                          <p:val>
                                            <p:strVal val="0-#ppt_w/2"/>
                                          </p:val>
                                        </p:tav>
                                        <p:tav tm="100000">
                                          <p:val>
                                            <p:strVal val="#ppt_x"/>
                                          </p:val>
                                        </p:tav>
                                      </p:tavLst>
                                    </p:anim>
                                    <p:anim calcmode="lin" valueType="num">
                                      <p:cBhvr additive="base">
                                        <p:cTn id="80" dur="500" fill="hold"/>
                                        <p:tgtEl>
                                          <p:spTgt spid="115752"/>
                                        </p:tgtEl>
                                        <p:attrNameLst>
                                          <p:attrName>ppt_y</p:attrName>
                                        </p:attrNameLst>
                                      </p:cBhvr>
                                      <p:tavLst>
                                        <p:tav tm="0">
                                          <p:val>
                                            <p:strVal val="#ppt_y"/>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115734"/>
                                        </p:tgtEl>
                                        <p:attrNameLst>
                                          <p:attrName>style.visibility</p:attrName>
                                        </p:attrNameLst>
                                      </p:cBhvr>
                                      <p:to>
                                        <p:strVal val="visible"/>
                                      </p:to>
                                    </p:set>
                                    <p:anim calcmode="lin" valueType="num">
                                      <p:cBhvr additive="base">
                                        <p:cTn id="85" dur="500" fill="hold"/>
                                        <p:tgtEl>
                                          <p:spTgt spid="115734"/>
                                        </p:tgtEl>
                                        <p:attrNameLst>
                                          <p:attrName>ppt_x</p:attrName>
                                        </p:attrNameLst>
                                      </p:cBhvr>
                                      <p:tavLst>
                                        <p:tav tm="0">
                                          <p:val>
                                            <p:strVal val="0-#ppt_w/2"/>
                                          </p:val>
                                        </p:tav>
                                        <p:tav tm="100000">
                                          <p:val>
                                            <p:strVal val="#ppt_x"/>
                                          </p:val>
                                        </p:tav>
                                      </p:tavLst>
                                    </p:anim>
                                    <p:anim calcmode="lin" valueType="num">
                                      <p:cBhvr additive="base">
                                        <p:cTn id="86" dur="500" fill="hold"/>
                                        <p:tgtEl>
                                          <p:spTgt spid="11573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732" grpId="0" animBg="1"/>
      <p:bldP spid="115733" grpId="0" animBg="1"/>
      <p:bldP spid="115734" grpId="0" autoUpdateAnimBg="0"/>
      <p:bldP spid="115743" grpId="0" animBg="1"/>
      <p:bldP spid="115744" grpId="0" animBg="1"/>
      <p:bldP spid="115745" grpId="0" animBg="1"/>
      <p:bldP spid="115746" grpId="0" animBg="1"/>
      <p:bldP spid="115747" grpId="0" autoUpdateAnimBg="0"/>
      <p:bldP spid="115748" grpId="0" autoUpdateAnimBg="0"/>
      <p:bldP spid="115749" grpId="0" animBg="1"/>
      <p:bldP spid="115750" grpId="0" autoUpdateAnimBg="0"/>
      <p:bldP spid="115751" grpId="0" animBg="1"/>
      <p:bldP spid="115752" grpId="0" autoUpdateAnimBg="0"/>
      <p:bldP spid="115753" grpId="0" animBg="1"/>
      <p:bldP spid="115754" grpId="0" animBg="1"/>
      <p:bldP spid="115755" grpId="0" animBg="1"/>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2"/>
          <p:cNvSpPr>
            <a:spLocks noGrp="1" noChangeArrowheads="1"/>
          </p:cNvSpPr>
          <p:nvPr>
            <p:ph type="title"/>
          </p:nvPr>
        </p:nvSpPr>
        <p:spPr/>
        <p:txBody>
          <a:bodyPr/>
          <a:lstStyle/>
          <a:p>
            <a:pPr>
              <a:defRPr/>
            </a:pPr>
            <a:r>
              <a:rPr lang="en-US" altLang="fr-FR"/>
              <a:t>Another Example</a:t>
            </a:r>
          </a:p>
        </p:txBody>
      </p:sp>
      <p:sp>
        <p:nvSpPr>
          <p:cNvPr id="52227" name="Oval 3"/>
          <p:cNvSpPr>
            <a:spLocks noChangeArrowheads="1"/>
          </p:cNvSpPr>
          <p:nvPr/>
        </p:nvSpPr>
        <p:spPr bwMode="auto">
          <a:xfrm>
            <a:off x="3140075" y="17907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52228" name="Rectangle 4"/>
          <p:cNvSpPr>
            <a:spLocks noChangeArrowheads="1"/>
          </p:cNvSpPr>
          <p:nvPr/>
        </p:nvSpPr>
        <p:spPr bwMode="auto">
          <a:xfrm>
            <a:off x="3140075" y="2552700"/>
            <a:ext cx="381000" cy="22860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52229" name="Oval 5"/>
          <p:cNvSpPr>
            <a:spLocks noChangeArrowheads="1"/>
          </p:cNvSpPr>
          <p:nvPr/>
        </p:nvSpPr>
        <p:spPr bwMode="auto">
          <a:xfrm>
            <a:off x="2682875" y="31623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52230" name="Oval 6"/>
          <p:cNvSpPr>
            <a:spLocks noChangeArrowheads="1"/>
          </p:cNvSpPr>
          <p:nvPr/>
        </p:nvSpPr>
        <p:spPr bwMode="auto">
          <a:xfrm>
            <a:off x="3673475" y="31623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52231" name="Rectangle 7"/>
          <p:cNvSpPr>
            <a:spLocks noChangeArrowheads="1"/>
          </p:cNvSpPr>
          <p:nvPr/>
        </p:nvSpPr>
        <p:spPr bwMode="auto">
          <a:xfrm>
            <a:off x="2682875" y="4000500"/>
            <a:ext cx="381000" cy="22860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52232" name="Rectangle 8"/>
          <p:cNvSpPr>
            <a:spLocks noChangeArrowheads="1"/>
          </p:cNvSpPr>
          <p:nvPr/>
        </p:nvSpPr>
        <p:spPr bwMode="auto">
          <a:xfrm>
            <a:off x="3673475" y="4000500"/>
            <a:ext cx="381000" cy="22860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52233" name="Oval 9"/>
          <p:cNvSpPr>
            <a:spLocks noChangeArrowheads="1"/>
          </p:cNvSpPr>
          <p:nvPr/>
        </p:nvSpPr>
        <p:spPr bwMode="auto">
          <a:xfrm>
            <a:off x="2682875" y="46863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52234" name="Oval 10"/>
          <p:cNvSpPr>
            <a:spLocks noChangeArrowheads="1"/>
          </p:cNvSpPr>
          <p:nvPr/>
        </p:nvSpPr>
        <p:spPr bwMode="auto">
          <a:xfrm>
            <a:off x="3673475" y="46863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52235" name="Rectangle 11"/>
          <p:cNvSpPr>
            <a:spLocks noChangeArrowheads="1"/>
          </p:cNvSpPr>
          <p:nvPr/>
        </p:nvSpPr>
        <p:spPr bwMode="auto">
          <a:xfrm>
            <a:off x="3140075" y="5524500"/>
            <a:ext cx="381000" cy="22860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52236" name="Line 12"/>
          <p:cNvSpPr>
            <a:spLocks noChangeShapeType="1"/>
          </p:cNvSpPr>
          <p:nvPr/>
        </p:nvSpPr>
        <p:spPr bwMode="auto">
          <a:xfrm>
            <a:off x="3368675" y="2171700"/>
            <a:ext cx="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52237" name="Line 13"/>
          <p:cNvSpPr>
            <a:spLocks noChangeShapeType="1"/>
          </p:cNvSpPr>
          <p:nvPr/>
        </p:nvSpPr>
        <p:spPr bwMode="auto">
          <a:xfrm flipH="1">
            <a:off x="2987675" y="2781300"/>
            <a:ext cx="2286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52238" name="Line 14"/>
          <p:cNvSpPr>
            <a:spLocks noChangeShapeType="1"/>
          </p:cNvSpPr>
          <p:nvPr/>
        </p:nvSpPr>
        <p:spPr bwMode="auto">
          <a:xfrm>
            <a:off x="3444875" y="2781300"/>
            <a:ext cx="3048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52239" name="Line 15"/>
          <p:cNvSpPr>
            <a:spLocks noChangeShapeType="1"/>
          </p:cNvSpPr>
          <p:nvPr/>
        </p:nvSpPr>
        <p:spPr bwMode="auto">
          <a:xfrm>
            <a:off x="3902075" y="3543300"/>
            <a:ext cx="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52240" name="Line 16"/>
          <p:cNvSpPr>
            <a:spLocks noChangeShapeType="1"/>
          </p:cNvSpPr>
          <p:nvPr/>
        </p:nvSpPr>
        <p:spPr bwMode="auto">
          <a:xfrm>
            <a:off x="2835275" y="3543300"/>
            <a:ext cx="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52241" name="Line 17"/>
          <p:cNvSpPr>
            <a:spLocks noChangeShapeType="1"/>
          </p:cNvSpPr>
          <p:nvPr/>
        </p:nvSpPr>
        <p:spPr bwMode="auto">
          <a:xfrm>
            <a:off x="3902075" y="4229100"/>
            <a:ext cx="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52242" name="Line 18"/>
          <p:cNvSpPr>
            <a:spLocks noChangeShapeType="1"/>
          </p:cNvSpPr>
          <p:nvPr/>
        </p:nvSpPr>
        <p:spPr bwMode="auto">
          <a:xfrm>
            <a:off x="2835275" y="4229100"/>
            <a:ext cx="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52243" name="Line 19"/>
          <p:cNvSpPr>
            <a:spLocks noChangeShapeType="1"/>
          </p:cNvSpPr>
          <p:nvPr/>
        </p:nvSpPr>
        <p:spPr bwMode="auto">
          <a:xfrm>
            <a:off x="2987675" y="5067300"/>
            <a:ext cx="3048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52244" name="Line 20"/>
          <p:cNvSpPr>
            <a:spLocks noChangeShapeType="1"/>
          </p:cNvSpPr>
          <p:nvPr/>
        </p:nvSpPr>
        <p:spPr bwMode="auto">
          <a:xfrm flipH="1">
            <a:off x="3444875" y="5067300"/>
            <a:ext cx="3048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cxnSp>
        <p:nvCxnSpPr>
          <p:cNvPr id="52245" name="AutoShape 21"/>
          <p:cNvCxnSpPr>
            <a:cxnSpLocks noChangeShapeType="1"/>
            <a:stCxn id="52235" idx="1"/>
            <a:endCxn id="52229" idx="2"/>
          </p:cNvCxnSpPr>
          <p:nvPr/>
        </p:nvCxnSpPr>
        <p:spPr bwMode="auto">
          <a:xfrm rot="10800000">
            <a:off x="2682875" y="3352800"/>
            <a:ext cx="457200" cy="2286000"/>
          </a:xfrm>
          <a:prstGeom prst="curvedConnector3">
            <a:avLst>
              <a:gd name="adj1" fmla="val 321176"/>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2246" name="AutoShape 22"/>
          <p:cNvCxnSpPr>
            <a:cxnSpLocks noChangeShapeType="1"/>
            <a:stCxn id="52235" idx="3"/>
            <a:endCxn id="52227" idx="6"/>
          </p:cNvCxnSpPr>
          <p:nvPr/>
        </p:nvCxnSpPr>
        <p:spPr bwMode="auto">
          <a:xfrm flipV="1">
            <a:off x="3521075" y="1981200"/>
            <a:ext cx="1588" cy="3657600"/>
          </a:xfrm>
          <a:prstGeom prst="curvedConnector3">
            <a:avLst>
              <a:gd name="adj1" fmla="val 103800000"/>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2247" name="Text Box 23"/>
          <p:cNvSpPr txBox="1">
            <a:spLocks noChangeArrowheads="1"/>
          </p:cNvSpPr>
          <p:nvPr/>
        </p:nvSpPr>
        <p:spPr bwMode="auto">
          <a:xfrm>
            <a:off x="2743200" y="1752600"/>
            <a:ext cx="412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p1</a:t>
            </a:r>
            <a:endParaRPr lang="en-US" altLang="fr-FR" sz="1400" b="0">
              <a:solidFill>
                <a:srgbClr val="000000"/>
              </a:solidFill>
              <a:cs typeface="Arial" pitchFamily="34" charset="0"/>
            </a:endParaRPr>
          </a:p>
        </p:txBody>
      </p:sp>
      <p:sp>
        <p:nvSpPr>
          <p:cNvPr id="52248" name="Text Box 24"/>
          <p:cNvSpPr txBox="1">
            <a:spLocks noChangeArrowheads="1"/>
          </p:cNvSpPr>
          <p:nvPr/>
        </p:nvSpPr>
        <p:spPr bwMode="auto">
          <a:xfrm>
            <a:off x="3505200" y="251460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t1</a:t>
            </a:r>
            <a:endParaRPr lang="en-US" altLang="fr-FR" sz="1400" b="0">
              <a:solidFill>
                <a:srgbClr val="000000"/>
              </a:solidFill>
              <a:cs typeface="Arial" pitchFamily="34" charset="0"/>
            </a:endParaRPr>
          </a:p>
        </p:txBody>
      </p:sp>
      <p:sp>
        <p:nvSpPr>
          <p:cNvPr id="52249" name="Text Box 25"/>
          <p:cNvSpPr txBox="1">
            <a:spLocks noChangeArrowheads="1"/>
          </p:cNvSpPr>
          <p:nvPr/>
        </p:nvSpPr>
        <p:spPr bwMode="auto">
          <a:xfrm>
            <a:off x="3048000" y="3200400"/>
            <a:ext cx="412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p2</a:t>
            </a:r>
          </a:p>
        </p:txBody>
      </p:sp>
      <p:sp>
        <p:nvSpPr>
          <p:cNvPr id="52250" name="Text Box 26"/>
          <p:cNvSpPr txBox="1">
            <a:spLocks noChangeArrowheads="1"/>
          </p:cNvSpPr>
          <p:nvPr/>
        </p:nvSpPr>
        <p:spPr bwMode="auto">
          <a:xfrm>
            <a:off x="4038600" y="3200400"/>
            <a:ext cx="412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p3</a:t>
            </a:r>
          </a:p>
        </p:txBody>
      </p:sp>
      <p:sp>
        <p:nvSpPr>
          <p:cNvPr id="52251" name="Text Box 27"/>
          <p:cNvSpPr txBox="1">
            <a:spLocks noChangeArrowheads="1"/>
          </p:cNvSpPr>
          <p:nvPr/>
        </p:nvSpPr>
        <p:spPr bwMode="auto">
          <a:xfrm>
            <a:off x="2286000" y="396240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t2</a:t>
            </a:r>
          </a:p>
        </p:txBody>
      </p:sp>
      <p:sp>
        <p:nvSpPr>
          <p:cNvPr id="52252" name="Text Box 28"/>
          <p:cNvSpPr txBox="1">
            <a:spLocks noChangeArrowheads="1"/>
          </p:cNvSpPr>
          <p:nvPr/>
        </p:nvSpPr>
        <p:spPr bwMode="auto">
          <a:xfrm>
            <a:off x="4038600" y="396240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t3</a:t>
            </a:r>
          </a:p>
        </p:txBody>
      </p:sp>
      <p:sp>
        <p:nvSpPr>
          <p:cNvPr id="52253" name="Text Box 29"/>
          <p:cNvSpPr txBox="1">
            <a:spLocks noChangeArrowheads="1"/>
          </p:cNvSpPr>
          <p:nvPr/>
        </p:nvSpPr>
        <p:spPr bwMode="auto">
          <a:xfrm>
            <a:off x="2286000" y="4648200"/>
            <a:ext cx="412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p4</a:t>
            </a:r>
          </a:p>
        </p:txBody>
      </p:sp>
      <p:sp>
        <p:nvSpPr>
          <p:cNvPr id="52254" name="Text Box 30"/>
          <p:cNvSpPr txBox="1">
            <a:spLocks noChangeArrowheads="1"/>
          </p:cNvSpPr>
          <p:nvPr/>
        </p:nvSpPr>
        <p:spPr bwMode="auto">
          <a:xfrm>
            <a:off x="4038600" y="4724400"/>
            <a:ext cx="412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p5</a:t>
            </a:r>
          </a:p>
        </p:txBody>
      </p:sp>
      <p:sp>
        <p:nvSpPr>
          <p:cNvPr id="52255" name="Text Box 31"/>
          <p:cNvSpPr txBox="1">
            <a:spLocks noChangeArrowheads="1"/>
          </p:cNvSpPr>
          <p:nvPr/>
        </p:nvSpPr>
        <p:spPr bwMode="auto">
          <a:xfrm>
            <a:off x="3505200" y="563880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t4</a:t>
            </a:r>
          </a:p>
        </p:txBody>
      </p:sp>
      <p:sp>
        <p:nvSpPr>
          <p:cNvPr id="116768" name="Oval 32"/>
          <p:cNvSpPr>
            <a:spLocks noChangeArrowheads="1"/>
          </p:cNvSpPr>
          <p:nvPr/>
        </p:nvSpPr>
        <p:spPr bwMode="auto">
          <a:xfrm>
            <a:off x="3292475" y="18669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grpSp>
        <p:nvGrpSpPr>
          <p:cNvPr id="116769" name="Group 33"/>
          <p:cNvGrpSpPr>
            <a:grpSpLocks/>
          </p:cNvGrpSpPr>
          <p:nvPr/>
        </p:nvGrpSpPr>
        <p:grpSpPr bwMode="auto">
          <a:xfrm>
            <a:off x="2759075" y="3238500"/>
            <a:ext cx="1219200" cy="152400"/>
            <a:chOff x="2352" y="2064"/>
            <a:chExt cx="768" cy="96"/>
          </a:xfrm>
        </p:grpSpPr>
        <p:sp>
          <p:nvSpPr>
            <p:cNvPr id="52282" name="Oval 34"/>
            <p:cNvSpPr>
              <a:spLocks noChangeArrowheads="1"/>
            </p:cNvSpPr>
            <p:nvPr/>
          </p:nvSpPr>
          <p:spPr bwMode="auto">
            <a:xfrm>
              <a:off x="2352" y="2064"/>
              <a:ext cx="96" cy="9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52283" name="Oval 35"/>
            <p:cNvSpPr>
              <a:spLocks noChangeArrowheads="1"/>
            </p:cNvSpPr>
            <p:nvPr/>
          </p:nvSpPr>
          <p:spPr bwMode="auto">
            <a:xfrm>
              <a:off x="3024" y="2064"/>
              <a:ext cx="96" cy="9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grpSp>
      <p:grpSp>
        <p:nvGrpSpPr>
          <p:cNvPr id="116772" name="Group 36"/>
          <p:cNvGrpSpPr>
            <a:grpSpLocks/>
          </p:cNvGrpSpPr>
          <p:nvPr/>
        </p:nvGrpSpPr>
        <p:grpSpPr bwMode="auto">
          <a:xfrm>
            <a:off x="2759075" y="4762500"/>
            <a:ext cx="1219200" cy="228600"/>
            <a:chOff x="2352" y="3024"/>
            <a:chExt cx="768" cy="144"/>
          </a:xfrm>
        </p:grpSpPr>
        <p:sp>
          <p:nvSpPr>
            <p:cNvPr id="52280" name="Oval 37"/>
            <p:cNvSpPr>
              <a:spLocks noChangeArrowheads="1"/>
            </p:cNvSpPr>
            <p:nvPr/>
          </p:nvSpPr>
          <p:spPr bwMode="auto">
            <a:xfrm>
              <a:off x="3024" y="3072"/>
              <a:ext cx="96" cy="9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52281" name="Oval 38"/>
            <p:cNvSpPr>
              <a:spLocks noChangeArrowheads="1"/>
            </p:cNvSpPr>
            <p:nvPr/>
          </p:nvSpPr>
          <p:spPr bwMode="auto">
            <a:xfrm>
              <a:off x="2352" y="3024"/>
              <a:ext cx="96" cy="9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grpSp>
      <p:sp>
        <p:nvSpPr>
          <p:cNvPr id="116775" name="Oval 39"/>
          <p:cNvSpPr>
            <a:spLocks noChangeArrowheads="1"/>
          </p:cNvSpPr>
          <p:nvPr/>
        </p:nvSpPr>
        <p:spPr bwMode="auto">
          <a:xfrm>
            <a:off x="3292475" y="19431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16776" name="Oval 40"/>
          <p:cNvSpPr>
            <a:spLocks noChangeArrowheads="1"/>
          </p:cNvSpPr>
          <p:nvPr/>
        </p:nvSpPr>
        <p:spPr bwMode="auto">
          <a:xfrm>
            <a:off x="2911475" y="33147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grpSp>
        <p:nvGrpSpPr>
          <p:cNvPr id="116777" name="Group 41"/>
          <p:cNvGrpSpPr>
            <a:grpSpLocks/>
          </p:cNvGrpSpPr>
          <p:nvPr/>
        </p:nvGrpSpPr>
        <p:grpSpPr bwMode="auto">
          <a:xfrm>
            <a:off x="2759075" y="3238500"/>
            <a:ext cx="1143000" cy="228600"/>
            <a:chOff x="2352" y="2064"/>
            <a:chExt cx="720" cy="144"/>
          </a:xfrm>
        </p:grpSpPr>
        <p:sp>
          <p:nvSpPr>
            <p:cNvPr id="52278" name="Oval 42"/>
            <p:cNvSpPr>
              <a:spLocks noChangeArrowheads="1"/>
            </p:cNvSpPr>
            <p:nvPr/>
          </p:nvSpPr>
          <p:spPr bwMode="auto">
            <a:xfrm>
              <a:off x="2352" y="2064"/>
              <a:ext cx="96" cy="9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52279" name="Oval 43"/>
            <p:cNvSpPr>
              <a:spLocks noChangeArrowheads="1"/>
            </p:cNvSpPr>
            <p:nvPr/>
          </p:nvSpPr>
          <p:spPr bwMode="auto">
            <a:xfrm>
              <a:off x="2976" y="2112"/>
              <a:ext cx="96" cy="9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grpSp>
      <p:sp>
        <p:nvSpPr>
          <p:cNvPr id="116780" name="Rectangle 44"/>
          <p:cNvSpPr>
            <a:spLocks noChangeArrowheads="1"/>
          </p:cNvSpPr>
          <p:nvPr/>
        </p:nvSpPr>
        <p:spPr bwMode="auto">
          <a:xfrm>
            <a:off x="4419600" y="5715000"/>
            <a:ext cx="40830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2400" b="0">
                <a:solidFill>
                  <a:srgbClr val="000000"/>
                </a:solidFill>
                <a:cs typeface="Arial" pitchFamily="34" charset="0"/>
              </a:rPr>
              <a:t>An unbounded but live Petri net</a:t>
            </a:r>
          </a:p>
        </p:txBody>
      </p:sp>
      <p:grpSp>
        <p:nvGrpSpPr>
          <p:cNvPr id="116781" name="Group 45"/>
          <p:cNvGrpSpPr>
            <a:grpSpLocks/>
          </p:cNvGrpSpPr>
          <p:nvPr/>
        </p:nvGrpSpPr>
        <p:grpSpPr bwMode="auto">
          <a:xfrm>
            <a:off x="5791200" y="1676400"/>
            <a:ext cx="1925638" cy="2895600"/>
            <a:chOff x="3648" y="1056"/>
            <a:chExt cx="1213" cy="1824"/>
          </a:xfrm>
        </p:grpSpPr>
        <p:sp>
          <p:nvSpPr>
            <p:cNvPr id="52272" name="Text Box 46"/>
            <p:cNvSpPr txBox="1">
              <a:spLocks noChangeArrowheads="1"/>
            </p:cNvSpPr>
            <p:nvPr/>
          </p:nvSpPr>
          <p:spPr bwMode="auto">
            <a:xfrm>
              <a:off x="3648" y="1056"/>
              <a:ext cx="1213"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M0 = (1, 0, 0, 0, 0)</a:t>
              </a:r>
            </a:p>
          </p:txBody>
        </p:sp>
        <p:sp>
          <p:nvSpPr>
            <p:cNvPr id="52273" name="Text Box 47"/>
            <p:cNvSpPr txBox="1">
              <a:spLocks noChangeArrowheads="1"/>
            </p:cNvSpPr>
            <p:nvPr/>
          </p:nvSpPr>
          <p:spPr bwMode="auto">
            <a:xfrm>
              <a:off x="3648" y="1296"/>
              <a:ext cx="1213"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M1 = (0, 1, 1, 0, 0)</a:t>
              </a:r>
            </a:p>
          </p:txBody>
        </p:sp>
        <p:sp>
          <p:nvSpPr>
            <p:cNvPr id="52274" name="Text Box 48"/>
            <p:cNvSpPr txBox="1">
              <a:spLocks noChangeArrowheads="1"/>
            </p:cNvSpPr>
            <p:nvPr/>
          </p:nvSpPr>
          <p:spPr bwMode="auto">
            <a:xfrm>
              <a:off x="3648" y="1536"/>
              <a:ext cx="1213"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M2 = (0, 0, 0, 1, 1)</a:t>
              </a:r>
            </a:p>
          </p:txBody>
        </p:sp>
        <p:sp>
          <p:nvSpPr>
            <p:cNvPr id="52275" name="Text Box 49"/>
            <p:cNvSpPr txBox="1">
              <a:spLocks noChangeArrowheads="1"/>
            </p:cNvSpPr>
            <p:nvPr/>
          </p:nvSpPr>
          <p:spPr bwMode="auto">
            <a:xfrm>
              <a:off x="3648" y="1776"/>
              <a:ext cx="1213"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M3 = (1, 1, 0, 0, 0)</a:t>
              </a:r>
            </a:p>
          </p:txBody>
        </p:sp>
        <p:sp>
          <p:nvSpPr>
            <p:cNvPr id="52276" name="Text Box 50"/>
            <p:cNvSpPr txBox="1">
              <a:spLocks noChangeArrowheads="1"/>
            </p:cNvSpPr>
            <p:nvPr/>
          </p:nvSpPr>
          <p:spPr bwMode="auto">
            <a:xfrm>
              <a:off x="3648" y="2016"/>
              <a:ext cx="1213"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M4 = (0, 2, 1, 0, 0)</a:t>
              </a:r>
            </a:p>
          </p:txBody>
        </p:sp>
        <p:sp>
          <p:nvSpPr>
            <p:cNvPr id="52277" name="Line 51"/>
            <p:cNvSpPr>
              <a:spLocks noChangeShapeType="1"/>
            </p:cNvSpPr>
            <p:nvPr/>
          </p:nvSpPr>
          <p:spPr bwMode="auto">
            <a:xfrm>
              <a:off x="4224" y="2352"/>
              <a:ext cx="0" cy="528"/>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grpSp>
      <p:sp>
        <p:nvSpPr>
          <p:cNvPr id="116788" name="Rectangle 52"/>
          <p:cNvSpPr>
            <a:spLocks noChangeArrowheads="1"/>
          </p:cNvSpPr>
          <p:nvPr/>
        </p:nvSpPr>
        <p:spPr bwMode="auto">
          <a:xfrm>
            <a:off x="3132138" y="2565400"/>
            <a:ext cx="381000" cy="2286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grpSp>
        <p:nvGrpSpPr>
          <p:cNvPr id="116789" name="Group 53"/>
          <p:cNvGrpSpPr>
            <a:grpSpLocks/>
          </p:cNvGrpSpPr>
          <p:nvPr/>
        </p:nvGrpSpPr>
        <p:grpSpPr bwMode="auto">
          <a:xfrm>
            <a:off x="2667000" y="4005263"/>
            <a:ext cx="1371600" cy="228600"/>
            <a:chOff x="1680" y="2544"/>
            <a:chExt cx="864" cy="144"/>
          </a:xfrm>
        </p:grpSpPr>
        <p:sp>
          <p:nvSpPr>
            <p:cNvPr id="52270" name="Rectangle 54"/>
            <p:cNvSpPr>
              <a:spLocks noChangeArrowheads="1"/>
            </p:cNvSpPr>
            <p:nvPr/>
          </p:nvSpPr>
          <p:spPr bwMode="auto">
            <a:xfrm>
              <a:off x="1680" y="2544"/>
              <a:ext cx="240" cy="144"/>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52271" name="Rectangle 55"/>
            <p:cNvSpPr>
              <a:spLocks noChangeArrowheads="1"/>
            </p:cNvSpPr>
            <p:nvPr/>
          </p:nvSpPr>
          <p:spPr bwMode="auto">
            <a:xfrm>
              <a:off x="2304" y="2544"/>
              <a:ext cx="240" cy="144"/>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grpSp>
      <p:sp>
        <p:nvSpPr>
          <p:cNvPr id="116792" name="Rectangle 56"/>
          <p:cNvSpPr>
            <a:spLocks noChangeArrowheads="1"/>
          </p:cNvSpPr>
          <p:nvPr/>
        </p:nvSpPr>
        <p:spPr bwMode="auto">
          <a:xfrm>
            <a:off x="3132138" y="5516563"/>
            <a:ext cx="381000" cy="2286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116793" name="Rectangle 57"/>
          <p:cNvSpPr>
            <a:spLocks noChangeArrowheads="1"/>
          </p:cNvSpPr>
          <p:nvPr/>
        </p:nvSpPr>
        <p:spPr bwMode="auto">
          <a:xfrm>
            <a:off x="3124200" y="2552700"/>
            <a:ext cx="381000" cy="2286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2" name="Slide Number Placeholder 1"/>
          <p:cNvSpPr>
            <a:spLocks noGrp="1"/>
          </p:cNvSpPr>
          <p:nvPr>
            <p:ph type="sldNum" sz="quarter" idx="11"/>
          </p:nvPr>
        </p:nvSpPr>
        <p:spPr/>
        <p:txBody>
          <a:bodyPr/>
          <a:lstStyle/>
          <a:p>
            <a:pPr>
              <a:defRPr/>
            </a:pPr>
            <a:fld id="{343FF89B-7386-4280-87BF-36C5CB6B0BB5}" type="slidenum">
              <a:rPr lang="fr-CA" smtClean="0"/>
              <a:pPr>
                <a:defRPr/>
              </a:pPr>
              <a:t>189</a:t>
            </a:fld>
            <a:endParaRPr lang="fr-CA"/>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Tree>
    <p:extLst>
      <p:ext uri="{BB962C8B-B14F-4D97-AF65-F5344CB8AC3E}">
        <p14:creationId xmlns:p14="http://schemas.microsoft.com/office/powerpoint/2010/main" val="213336940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16768"/>
                                        </p:tgtEl>
                                        <p:attrNameLst>
                                          <p:attrName>style.visibility</p:attrName>
                                        </p:attrNameLst>
                                      </p:cBhvr>
                                      <p:to>
                                        <p:strVal val="visible"/>
                                      </p:to>
                                    </p:set>
                                    <p:anim calcmode="lin" valueType="num">
                                      <p:cBhvr additive="base">
                                        <p:cTn id="7" dur="500" fill="hold"/>
                                        <p:tgtEl>
                                          <p:spTgt spid="116768"/>
                                        </p:tgtEl>
                                        <p:attrNameLst>
                                          <p:attrName>ppt_x</p:attrName>
                                        </p:attrNameLst>
                                      </p:cBhvr>
                                      <p:tavLst>
                                        <p:tav tm="0">
                                          <p:val>
                                            <p:strVal val="0-#ppt_w/2"/>
                                          </p:val>
                                        </p:tav>
                                        <p:tav tm="100000">
                                          <p:val>
                                            <p:strVal val="#ppt_x"/>
                                          </p:val>
                                        </p:tav>
                                      </p:tavLst>
                                    </p:anim>
                                    <p:anim calcmode="lin" valueType="num">
                                      <p:cBhvr additive="base">
                                        <p:cTn id="8" dur="500" fill="hold"/>
                                        <p:tgtEl>
                                          <p:spTgt spid="116768"/>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116768"/>
                                        </p:tgtEl>
                                        <p:attrNameLst>
                                          <p:attrName>style.visibility</p:attrName>
                                        </p:attrNameLst>
                                      </p:cBhvr>
                                      <p:to>
                                        <p:strVal val="hidden"/>
                                      </p:to>
                                    </p:set>
                                  </p:subTnLst>
                                </p:cTn>
                              </p:par>
                            </p:childTnLst>
                          </p:cTn>
                        </p:par>
                      </p:childTnLst>
                    </p:cTn>
                  </p:par>
                  <p:par>
                    <p:cTn id="9" fill="hold" nodeType="clickPar">
                      <p:stCondLst>
                        <p:cond delay="indefinite"/>
                      </p:stCondLst>
                      <p:childTnLst>
                        <p:par>
                          <p:cTn id="10" fill="hold" nodeType="withGroup">
                            <p:stCondLst>
                              <p:cond delay="0"/>
                            </p:stCondLst>
                            <p:childTnLst>
                              <p:par>
                                <p:cTn id="11" presetID="11" presetClass="entr" presetSubtype="0" fill="hold" grpId="0" nodeType="clickEffect">
                                  <p:stCondLst>
                                    <p:cond delay="0"/>
                                  </p:stCondLst>
                                  <p:childTnLst>
                                    <p:set>
                                      <p:cBhvr>
                                        <p:cTn id="12" dur="1000">
                                          <p:stCondLst>
                                            <p:cond delay="0"/>
                                          </p:stCondLst>
                                        </p:cTn>
                                        <p:tgtEl>
                                          <p:spTgt spid="116788"/>
                                        </p:tgtEl>
                                        <p:attrNameLst>
                                          <p:attrName>style.visibility</p:attrName>
                                        </p:attrNameLst>
                                      </p:cBhvr>
                                      <p:to>
                                        <p:strVal val="visible"/>
                                      </p:to>
                                    </p:set>
                                  </p:childTnLst>
                                  <p:subTnLst>
                                    <p:set>
                                      <p:cBhvr override="childStyle">
                                        <p:cTn dur="1" fill="hold" display="0" masterRel="nextClick" afterEffect="1"/>
                                        <p:tgtEl>
                                          <p:spTgt spid="116788"/>
                                        </p:tgtEl>
                                        <p:attrNameLst>
                                          <p:attrName>style.visibility</p:attrName>
                                        </p:attrNameLst>
                                      </p:cBhvr>
                                      <p:to>
                                        <p:strVal val="hidden"/>
                                      </p:to>
                                    </p:set>
                                  </p:subTnLst>
                                </p:cTn>
                              </p:par>
                            </p:childTnLst>
                          </p:cTn>
                        </p:par>
                      </p:childTnLst>
                    </p:cTn>
                  </p:par>
                  <p:par>
                    <p:cTn id="13" fill="hold" nodeType="clickPar">
                      <p:stCondLst>
                        <p:cond delay="indefinite"/>
                      </p:stCondLst>
                      <p:childTnLst>
                        <p:par>
                          <p:cTn id="14" fill="hold" nodeType="withGroup">
                            <p:stCondLst>
                              <p:cond delay="0"/>
                            </p:stCondLst>
                            <p:childTnLst>
                              <p:par>
                                <p:cTn id="15" presetID="4" presetClass="entr" presetSubtype="16" fill="hold" nodeType="clickEffect">
                                  <p:stCondLst>
                                    <p:cond delay="0"/>
                                  </p:stCondLst>
                                  <p:childTnLst>
                                    <p:set>
                                      <p:cBhvr>
                                        <p:cTn id="16" dur="1" fill="hold">
                                          <p:stCondLst>
                                            <p:cond delay="0"/>
                                          </p:stCondLst>
                                        </p:cTn>
                                        <p:tgtEl>
                                          <p:spTgt spid="116769"/>
                                        </p:tgtEl>
                                        <p:attrNameLst>
                                          <p:attrName>style.visibility</p:attrName>
                                        </p:attrNameLst>
                                      </p:cBhvr>
                                      <p:to>
                                        <p:strVal val="visible"/>
                                      </p:to>
                                    </p:set>
                                    <p:animEffect transition="in" filter="box(in)">
                                      <p:cBhvr>
                                        <p:cTn id="17" dur="500"/>
                                        <p:tgtEl>
                                          <p:spTgt spid="116769"/>
                                        </p:tgtEl>
                                      </p:cBhvr>
                                    </p:animEffect>
                                  </p:childTnLst>
                                  <p:subTnLst>
                                    <p:set>
                                      <p:cBhvr override="childStyle">
                                        <p:cTn dur="1" fill="hold" display="0" masterRel="nextClick" afterEffect="1"/>
                                        <p:tgtEl>
                                          <p:spTgt spid="116769"/>
                                        </p:tgtEl>
                                        <p:attrNameLst>
                                          <p:attrName>style.visibility</p:attrName>
                                        </p:attrNameLst>
                                      </p:cBhvr>
                                      <p:to>
                                        <p:strVal val="hidden"/>
                                      </p:to>
                                    </p:set>
                                  </p:subTnLst>
                                </p:cTn>
                              </p:par>
                            </p:childTnLst>
                          </p:cTn>
                        </p:par>
                      </p:childTnLst>
                    </p:cTn>
                  </p:par>
                  <p:par>
                    <p:cTn id="18" fill="hold" nodeType="clickPar">
                      <p:stCondLst>
                        <p:cond delay="indefinite"/>
                      </p:stCondLst>
                      <p:childTnLst>
                        <p:par>
                          <p:cTn id="19" fill="hold" nodeType="withGroup">
                            <p:stCondLst>
                              <p:cond delay="0"/>
                            </p:stCondLst>
                            <p:childTnLst>
                              <p:par>
                                <p:cTn id="20" presetID="11" presetClass="entr" presetSubtype="0" fill="hold" nodeType="clickEffect">
                                  <p:stCondLst>
                                    <p:cond delay="0"/>
                                  </p:stCondLst>
                                  <p:childTnLst>
                                    <p:set>
                                      <p:cBhvr>
                                        <p:cTn id="21" dur="1000">
                                          <p:stCondLst>
                                            <p:cond delay="0"/>
                                          </p:stCondLst>
                                        </p:cTn>
                                        <p:tgtEl>
                                          <p:spTgt spid="116789"/>
                                        </p:tgtEl>
                                        <p:attrNameLst>
                                          <p:attrName>style.visibility</p:attrName>
                                        </p:attrNameLst>
                                      </p:cBhvr>
                                      <p:to>
                                        <p:strVal val="visible"/>
                                      </p:to>
                                    </p:set>
                                  </p:childTnLst>
                                </p:cTn>
                              </p:par>
                            </p:childTnLst>
                          </p:cTn>
                        </p:par>
                      </p:childTnLst>
                    </p:cTn>
                  </p:par>
                  <p:par>
                    <p:cTn id="22" fill="hold" nodeType="clickPar">
                      <p:stCondLst>
                        <p:cond delay="indefinite"/>
                      </p:stCondLst>
                      <p:childTnLst>
                        <p:par>
                          <p:cTn id="23" fill="hold" nodeType="withGroup">
                            <p:stCondLst>
                              <p:cond delay="0"/>
                            </p:stCondLst>
                            <p:childTnLst>
                              <p:par>
                                <p:cTn id="24" presetID="4" presetClass="entr" presetSubtype="16" fill="hold" nodeType="clickEffect">
                                  <p:stCondLst>
                                    <p:cond delay="0"/>
                                  </p:stCondLst>
                                  <p:childTnLst>
                                    <p:set>
                                      <p:cBhvr>
                                        <p:cTn id="25" dur="1" fill="hold">
                                          <p:stCondLst>
                                            <p:cond delay="0"/>
                                          </p:stCondLst>
                                        </p:cTn>
                                        <p:tgtEl>
                                          <p:spTgt spid="116772"/>
                                        </p:tgtEl>
                                        <p:attrNameLst>
                                          <p:attrName>style.visibility</p:attrName>
                                        </p:attrNameLst>
                                      </p:cBhvr>
                                      <p:to>
                                        <p:strVal val="visible"/>
                                      </p:to>
                                    </p:set>
                                    <p:animEffect transition="in" filter="box(in)">
                                      <p:cBhvr>
                                        <p:cTn id="26" dur="500"/>
                                        <p:tgtEl>
                                          <p:spTgt spid="116772"/>
                                        </p:tgtEl>
                                      </p:cBhvr>
                                    </p:animEffect>
                                  </p:childTnLst>
                                  <p:subTnLst>
                                    <p:set>
                                      <p:cBhvr override="childStyle">
                                        <p:cTn dur="1" fill="hold" display="0" masterRel="nextClick" afterEffect="1"/>
                                        <p:tgtEl>
                                          <p:spTgt spid="116772"/>
                                        </p:tgtEl>
                                        <p:attrNameLst>
                                          <p:attrName>style.visibility</p:attrName>
                                        </p:attrNameLst>
                                      </p:cBhvr>
                                      <p:to>
                                        <p:strVal val="hidden"/>
                                      </p:to>
                                    </p:set>
                                  </p:subTnLst>
                                </p:cTn>
                              </p:par>
                            </p:childTnLst>
                          </p:cTn>
                        </p:par>
                      </p:childTnLst>
                    </p:cTn>
                  </p:par>
                  <p:par>
                    <p:cTn id="27" fill="hold" nodeType="clickPar">
                      <p:stCondLst>
                        <p:cond delay="indefinite"/>
                      </p:stCondLst>
                      <p:childTnLst>
                        <p:par>
                          <p:cTn id="28" fill="hold" nodeType="withGroup">
                            <p:stCondLst>
                              <p:cond delay="0"/>
                            </p:stCondLst>
                            <p:childTnLst>
                              <p:par>
                                <p:cTn id="29" presetID="11" presetClass="entr" presetSubtype="0" fill="hold" grpId="0" nodeType="clickEffect">
                                  <p:stCondLst>
                                    <p:cond delay="0"/>
                                  </p:stCondLst>
                                  <p:childTnLst>
                                    <p:set>
                                      <p:cBhvr>
                                        <p:cTn id="30" dur="1000">
                                          <p:stCondLst>
                                            <p:cond delay="0"/>
                                          </p:stCondLst>
                                        </p:cTn>
                                        <p:tgtEl>
                                          <p:spTgt spid="116792"/>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4" presetClass="entr" presetSubtype="16" fill="hold" grpId="0" nodeType="clickEffect">
                                  <p:stCondLst>
                                    <p:cond delay="0"/>
                                  </p:stCondLst>
                                  <p:childTnLst>
                                    <p:set>
                                      <p:cBhvr>
                                        <p:cTn id="34" dur="1" fill="hold">
                                          <p:stCondLst>
                                            <p:cond delay="0"/>
                                          </p:stCondLst>
                                        </p:cTn>
                                        <p:tgtEl>
                                          <p:spTgt spid="116776"/>
                                        </p:tgtEl>
                                        <p:attrNameLst>
                                          <p:attrName>style.visibility</p:attrName>
                                        </p:attrNameLst>
                                      </p:cBhvr>
                                      <p:to>
                                        <p:strVal val="visible"/>
                                      </p:to>
                                    </p:set>
                                    <p:animEffect transition="in" filter="box(in)">
                                      <p:cBhvr>
                                        <p:cTn id="35" dur="500"/>
                                        <p:tgtEl>
                                          <p:spTgt spid="116776"/>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4" presetClass="entr" presetSubtype="16" fill="hold" grpId="0" nodeType="clickEffect">
                                  <p:stCondLst>
                                    <p:cond delay="0"/>
                                  </p:stCondLst>
                                  <p:childTnLst>
                                    <p:set>
                                      <p:cBhvr>
                                        <p:cTn id="39" dur="1" fill="hold">
                                          <p:stCondLst>
                                            <p:cond delay="0"/>
                                          </p:stCondLst>
                                        </p:cTn>
                                        <p:tgtEl>
                                          <p:spTgt spid="116775"/>
                                        </p:tgtEl>
                                        <p:attrNameLst>
                                          <p:attrName>style.visibility</p:attrName>
                                        </p:attrNameLst>
                                      </p:cBhvr>
                                      <p:to>
                                        <p:strVal val="visible"/>
                                      </p:to>
                                    </p:set>
                                    <p:animEffect transition="in" filter="box(in)">
                                      <p:cBhvr>
                                        <p:cTn id="40" dur="500"/>
                                        <p:tgtEl>
                                          <p:spTgt spid="116775"/>
                                        </p:tgtEl>
                                      </p:cBhvr>
                                    </p:animEffect>
                                  </p:childTnLst>
                                  <p:subTnLst>
                                    <p:set>
                                      <p:cBhvr override="childStyle">
                                        <p:cTn dur="1" fill="hold" display="0" masterRel="nextClick" afterEffect="1"/>
                                        <p:tgtEl>
                                          <p:spTgt spid="116775"/>
                                        </p:tgtEl>
                                        <p:attrNameLst>
                                          <p:attrName>style.visibility</p:attrName>
                                        </p:attrNameLst>
                                      </p:cBhvr>
                                      <p:to>
                                        <p:strVal val="hidden"/>
                                      </p:to>
                                    </p:set>
                                  </p:subTnLst>
                                </p:cTn>
                              </p:par>
                            </p:childTnLst>
                          </p:cTn>
                        </p:par>
                      </p:childTnLst>
                    </p:cTn>
                  </p:par>
                  <p:par>
                    <p:cTn id="41" fill="hold" nodeType="clickPar">
                      <p:stCondLst>
                        <p:cond delay="indefinite"/>
                      </p:stCondLst>
                      <p:childTnLst>
                        <p:par>
                          <p:cTn id="42" fill="hold" nodeType="withGroup">
                            <p:stCondLst>
                              <p:cond delay="0"/>
                            </p:stCondLst>
                            <p:childTnLst>
                              <p:par>
                                <p:cTn id="43" presetID="11" presetClass="entr" presetSubtype="0" fill="hold" grpId="0" nodeType="clickEffect">
                                  <p:stCondLst>
                                    <p:cond delay="0"/>
                                  </p:stCondLst>
                                  <p:childTnLst>
                                    <p:set>
                                      <p:cBhvr>
                                        <p:cTn id="44" dur="1000">
                                          <p:stCondLst>
                                            <p:cond delay="0"/>
                                          </p:stCondLst>
                                        </p:cTn>
                                        <p:tgtEl>
                                          <p:spTgt spid="116793"/>
                                        </p:tgtEl>
                                        <p:attrNameLst>
                                          <p:attrName>style.visibility</p:attrName>
                                        </p:attrNameLst>
                                      </p:cBhvr>
                                      <p:to>
                                        <p:strVal val="visible"/>
                                      </p:to>
                                    </p:set>
                                  </p:childTnLst>
                                  <p:subTnLst>
                                    <p:set>
                                      <p:cBhvr override="childStyle">
                                        <p:cTn dur="1" fill="hold" display="0" masterRel="nextClick" afterEffect="1"/>
                                        <p:tgtEl>
                                          <p:spTgt spid="116793"/>
                                        </p:tgtEl>
                                        <p:attrNameLst>
                                          <p:attrName>style.visibility</p:attrName>
                                        </p:attrNameLst>
                                      </p:cBhvr>
                                      <p:to>
                                        <p:strVal val="hidden"/>
                                      </p:to>
                                    </p:set>
                                  </p:subTnLst>
                                </p:cTn>
                              </p:par>
                            </p:childTnLst>
                          </p:cTn>
                        </p:par>
                      </p:childTnLst>
                    </p:cTn>
                  </p:par>
                  <p:par>
                    <p:cTn id="45" fill="hold" nodeType="clickPar">
                      <p:stCondLst>
                        <p:cond delay="indefinite"/>
                      </p:stCondLst>
                      <p:childTnLst>
                        <p:par>
                          <p:cTn id="46" fill="hold" nodeType="withGroup">
                            <p:stCondLst>
                              <p:cond delay="0"/>
                            </p:stCondLst>
                            <p:childTnLst>
                              <p:par>
                                <p:cTn id="47" presetID="4" presetClass="entr" presetSubtype="16" fill="hold" nodeType="clickEffect">
                                  <p:stCondLst>
                                    <p:cond delay="0"/>
                                  </p:stCondLst>
                                  <p:childTnLst>
                                    <p:set>
                                      <p:cBhvr>
                                        <p:cTn id="48" dur="1" fill="hold">
                                          <p:stCondLst>
                                            <p:cond delay="0"/>
                                          </p:stCondLst>
                                        </p:cTn>
                                        <p:tgtEl>
                                          <p:spTgt spid="116777"/>
                                        </p:tgtEl>
                                        <p:attrNameLst>
                                          <p:attrName>style.visibility</p:attrName>
                                        </p:attrNameLst>
                                      </p:cBhvr>
                                      <p:to>
                                        <p:strVal val="visible"/>
                                      </p:to>
                                    </p:set>
                                    <p:animEffect transition="in" filter="box(in)">
                                      <p:cBhvr>
                                        <p:cTn id="49" dur="500"/>
                                        <p:tgtEl>
                                          <p:spTgt spid="116777"/>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4" presetClass="entr" presetSubtype="16" fill="hold" nodeType="clickEffect">
                                  <p:stCondLst>
                                    <p:cond delay="0"/>
                                  </p:stCondLst>
                                  <p:childTnLst>
                                    <p:set>
                                      <p:cBhvr>
                                        <p:cTn id="53" dur="1" fill="hold">
                                          <p:stCondLst>
                                            <p:cond delay="0"/>
                                          </p:stCondLst>
                                        </p:cTn>
                                        <p:tgtEl>
                                          <p:spTgt spid="116781"/>
                                        </p:tgtEl>
                                        <p:attrNameLst>
                                          <p:attrName>style.visibility</p:attrName>
                                        </p:attrNameLst>
                                      </p:cBhvr>
                                      <p:to>
                                        <p:strVal val="visible"/>
                                      </p:to>
                                    </p:set>
                                    <p:animEffect transition="in" filter="box(in)">
                                      <p:cBhvr>
                                        <p:cTn id="54" dur="500"/>
                                        <p:tgtEl>
                                          <p:spTgt spid="116781"/>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116780"/>
                                        </p:tgtEl>
                                        <p:attrNameLst>
                                          <p:attrName>style.visibility</p:attrName>
                                        </p:attrNameLst>
                                      </p:cBhvr>
                                      <p:to>
                                        <p:strVal val="visible"/>
                                      </p:to>
                                    </p:set>
                                    <p:anim calcmode="lin" valueType="num">
                                      <p:cBhvr additive="base">
                                        <p:cTn id="59" dur="500" fill="hold"/>
                                        <p:tgtEl>
                                          <p:spTgt spid="116780"/>
                                        </p:tgtEl>
                                        <p:attrNameLst>
                                          <p:attrName>ppt_x</p:attrName>
                                        </p:attrNameLst>
                                      </p:cBhvr>
                                      <p:tavLst>
                                        <p:tav tm="0">
                                          <p:val>
                                            <p:strVal val="0-#ppt_w/2"/>
                                          </p:val>
                                        </p:tav>
                                        <p:tav tm="100000">
                                          <p:val>
                                            <p:strVal val="#ppt_x"/>
                                          </p:val>
                                        </p:tav>
                                      </p:tavLst>
                                    </p:anim>
                                    <p:anim calcmode="lin" valueType="num">
                                      <p:cBhvr additive="base">
                                        <p:cTn id="60" dur="500" fill="hold"/>
                                        <p:tgtEl>
                                          <p:spTgt spid="11678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768" grpId="0" animBg="1"/>
      <p:bldP spid="116775" grpId="0" animBg="1"/>
      <p:bldP spid="116776" grpId="0" animBg="1"/>
      <p:bldP spid="116780" grpId="0" autoUpdateAnimBg="0"/>
      <p:bldP spid="116788" grpId="0" animBg="1"/>
      <p:bldP spid="116792" grpId="0" animBg="1"/>
      <p:bldP spid="116793"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a:xfrm>
            <a:off x="457200" y="152400"/>
            <a:ext cx="6934200" cy="1371600"/>
          </a:xfrm>
        </p:spPr>
        <p:txBody>
          <a:bodyPr/>
          <a:lstStyle/>
          <a:p>
            <a:pPr eaLnBrk="1" fontAlgn="auto" hangingPunct="1">
              <a:spcAft>
                <a:spcPts val="0"/>
              </a:spcAft>
              <a:defRPr/>
            </a:pPr>
            <a:r>
              <a:rPr lang="en-CA" altLang="fr-FR" dirty="0" smtClean="0"/>
              <a:t>Life cycle</a:t>
            </a:r>
            <a:endParaRPr lang="en-CA" altLang="fr-FR" dirty="0"/>
          </a:p>
        </p:txBody>
      </p:sp>
      <p:sp>
        <p:nvSpPr>
          <p:cNvPr id="14339" name="Rectangle 3"/>
          <p:cNvSpPr>
            <a:spLocks noGrp="1" noChangeArrowheads="1"/>
          </p:cNvSpPr>
          <p:nvPr>
            <p:ph type="body" idx="1"/>
          </p:nvPr>
        </p:nvSpPr>
        <p:spPr/>
        <p:txBody>
          <a:bodyPr/>
          <a:lstStyle/>
          <a:p>
            <a:pPr eaLnBrk="1" hangingPunct="1">
              <a:lnSpc>
                <a:spcPct val="90000"/>
              </a:lnSpc>
            </a:pPr>
            <a:r>
              <a:rPr lang="en-CA" altLang="fr-FR" sz="2400" smtClean="0">
                <a:solidFill>
                  <a:srgbClr val="000000"/>
                </a:solidFill>
                <a:cs typeface="Arial" charset="0"/>
              </a:rPr>
              <a:t>The life cycle of a software product</a:t>
            </a:r>
          </a:p>
          <a:p>
            <a:pPr lvl="1" eaLnBrk="1" hangingPunct="1">
              <a:lnSpc>
                <a:spcPct val="90000"/>
              </a:lnSpc>
            </a:pPr>
            <a:r>
              <a:rPr lang="en-CA" altLang="fr-FR" sz="2400" smtClean="0">
                <a:solidFill>
                  <a:srgbClr val="000000"/>
                </a:solidFill>
                <a:cs typeface="Arial" charset="0"/>
              </a:rPr>
              <a:t>from inception of an idea for a product through</a:t>
            </a:r>
          </a:p>
          <a:p>
            <a:pPr lvl="2" eaLnBrk="1" hangingPunct="1">
              <a:lnSpc>
                <a:spcPct val="90000"/>
              </a:lnSpc>
            </a:pPr>
            <a:r>
              <a:rPr lang="en-CA" altLang="fr-FR" sz="2000" smtClean="0">
                <a:solidFill>
                  <a:srgbClr val="000000"/>
                </a:solidFill>
                <a:cs typeface="Arial" charset="0"/>
              </a:rPr>
              <a:t>domain analysis</a:t>
            </a:r>
          </a:p>
          <a:p>
            <a:pPr lvl="2" eaLnBrk="1" hangingPunct="1">
              <a:lnSpc>
                <a:spcPct val="90000"/>
              </a:lnSpc>
            </a:pPr>
            <a:r>
              <a:rPr lang="en-CA" altLang="fr-FR" sz="2000" smtClean="0">
                <a:solidFill>
                  <a:srgbClr val="000000"/>
                </a:solidFill>
                <a:cs typeface="Arial" charset="0"/>
              </a:rPr>
              <a:t>requirements gathering</a:t>
            </a:r>
          </a:p>
          <a:p>
            <a:pPr lvl="2" eaLnBrk="1" hangingPunct="1">
              <a:lnSpc>
                <a:spcPct val="90000"/>
              </a:lnSpc>
            </a:pPr>
            <a:r>
              <a:rPr lang="en-CA" altLang="fr-FR" sz="2000" smtClean="0">
                <a:solidFill>
                  <a:srgbClr val="000000"/>
                </a:solidFill>
                <a:cs typeface="Arial" charset="0"/>
              </a:rPr>
              <a:t>architecture design and specification</a:t>
            </a:r>
          </a:p>
          <a:p>
            <a:pPr lvl="2" eaLnBrk="1" hangingPunct="1">
              <a:lnSpc>
                <a:spcPct val="90000"/>
              </a:lnSpc>
            </a:pPr>
            <a:r>
              <a:rPr lang="en-CA" altLang="fr-FR" sz="2000" smtClean="0">
                <a:solidFill>
                  <a:srgbClr val="000000"/>
                </a:solidFill>
                <a:cs typeface="Arial" charset="0"/>
              </a:rPr>
              <a:t>coding and testing</a:t>
            </a:r>
          </a:p>
          <a:p>
            <a:pPr lvl="2" eaLnBrk="1" hangingPunct="1">
              <a:lnSpc>
                <a:spcPct val="90000"/>
              </a:lnSpc>
            </a:pPr>
            <a:r>
              <a:rPr lang="en-CA" altLang="fr-FR" sz="2000" smtClean="0">
                <a:solidFill>
                  <a:srgbClr val="000000"/>
                </a:solidFill>
                <a:cs typeface="Arial" charset="0"/>
              </a:rPr>
              <a:t>delivery and deployment</a:t>
            </a:r>
          </a:p>
          <a:p>
            <a:pPr lvl="2" eaLnBrk="1" hangingPunct="1">
              <a:lnSpc>
                <a:spcPct val="90000"/>
              </a:lnSpc>
            </a:pPr>
            <a:r>
              <a:rPr lang="en-CA" altLang="fr-FR" sz="2000" smtClean="0">
                <a:solidFill>
                  <a:srgbClr val="000000"/>
                </a:solidFill>
                <a:cs typeface="Arial" charset="0"/>
              </a:rPr>
              <a:t>maintenance and evolution</a:t>
            </a:r>
          </a:p>
          <a:p>
            <a:pPr lvl="2" eaLnBrk="1" hangingPunct="1">
              <a:lnSpc>
                <a:spcPct val="90000"/>
              </a:lnSpc>
            </a:pPr>
            <a:r>
              <a:rPr lang="en-CA" altLang="fr-FR" sz="2000" smtClean="0">
                <a:solidFill>
                  <a:srgbClr val="000000"/>
                </a:solidFill>
                <a:cs typeface="Arial" charset="0"/>
              </a:rPr>
              <a:t>retirement</a:t>
            </a:r>
            <a:endParaRPr lang="en-CA" altLang="fr-FR" sz="2000" smtClean="0"/>
          </a:p>
        </p:txBody>
      </p:sp>
    </p:spTree>
    <p:extLst>
      <p:ext uri="{BB962C8B-B14F-4D97-AF65-F5344CB8AC3E}">
        <p14:creationId xmlns:p14="http://schemas.microsoft.com/office/powerpoint/2010/main" val="1929836576"/>
      </p:ext>
    </p:extLst>
  </p:cSld>
  <p:clrMapOvr>
    <a:masterClrMapping/>
  </p:clrMapOvr>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US" altLang="fr-FR" dirty="0" smtClean="0"/>
              <a:t>Other Types of Petri Nets</a:t>
            </a:r>
            <a:endParaRPr lang="fr-CA" dirty="0"/>
          </a:p>
        </p:txBody>
      </p:sp>
      <p:sp>
        <p:nvSpPr>
          <p:cNvPr id="53251" name="Content Placeholder 2"/>
          <p:cNvSpPr>
            <a:spLocks noGrp="1"/>
          </p:cNvSpPr>
          <p:nvPr>
            <p:ph idx="1"/>
          </p:nvPr>
        </p:nvSpPr>
        <p:spPr/>
        <p:txBody>
          <a:bodyPr/>
          <a:lstStyle/>
          <a:p>
            <a:r>
              <a:rPr lang="en-CA" altLang="fr-FR" smtClean="0"/>
              <a:t>Object-Oriented Petri nets</a:t>
            </a:r>
          </a:p>
          <a:p>
            <a:pPr lvl="1"/>
            <a:r>
              <a:rPr lang="en-CA" altLang="fr-FR" smtClean="0"/>
              <a:t>Tokens can either be instances of classes, or states of objects.</a:t>
            </a:r>
          </a:p>
          <a:p>
            <a:pPr lvl="1"/>
            <a:r>
              <a:rPr lang="en-CA" altLang="fr-FR" smtClean="0"/>
              <a:t>Net structure models the inner behaviour of objects.</a:t>
            </a:r>
          </a:p>
          <a:p>
            <a:endParaRPr lang="fr-CA" altLang="fr-FR" smtClean="0"/>
          </a:p>
        </p:txBody>
      </p:sp>
      <p:sp>
        <p:nvSpPr>
          <p:cNvPr id="4" name="Footer Placeholder 3"/>
          <p:cNvSpPr>
            <a:spLocks noGrp="1"/>
          </p:cNvSpPr>
          <p:nvPr>
            <p:ph type="ftr" sz="quarter" idx="10"/>
          </p:nvPr>
        </p:nvSpPr>
        <p:spPr/>
        <p:txBody>
          <a:bodyPr/>
          <a:lstStyle/>
          <a:p>
            <a:pPr>
              <a:defRPr/>
            </a:pPr>
            <a:r>
              <a:rPr lang="en-US"/>
              <a:t>SEG2106 – Winter 2014 – Hussein Al Osman</a:t>
            </a:r>
            <a:endParaRPr lang="en-US" dirty="0"/>
          </a:p>
        </p:txBody>
      </p:sp>
      <p:sp>
        <p:nvSpPr>
          <p:cNvPr id="5" name="Slide Number Placeholder 4"/>
          <p:cNvSpPr>
            <a:spLocks noGrp="1"/>
          </p:cNvSpPr>
          <p:nvPr>
            <p:ph type="sldNum" sz="quarter" idx="11"/>
          </p:nvPr>
        </p:nvSpPr>
        <p:spPr/>
        <p:txBody>
          <a:bodyPr/>
          <a:lstStyle/>
          <a:p>
            <a:pPr>
              <a:defRPr/>
            </a:pPr>
            <a:fld id="{4B62F513-B2EC-497F-87D3-A6DE89DA52E9}" type="slidenum">
              <a:rPr lang="fr-CA" smtClean="0"/>
              <a:pPr>
                <a:defRPr/>
              </a:pPr>
              <a:t>190</a:t>
            </a:fld>
            <a:endParaRPr lang="fr-CA"/>
          </a:p>
        </p:txBody>
      </p:sp>
    </p:spTree>
    <p:extLst>
      <p:ext uri="{BB962C8B-B14F-4D97-AF65-F5344CB8AC3E}">
        <p14:creationId xmlns:p14="http://schemas.microsoft.com/office/powerpoint/2010/main" val="1843764204"/>
      </p:ext>
    </p:extLst>
  </p:cSld>
  <p:clrMapOvr>
    <a:masterClrMapping/>
  </p:clrMapOvr>
  <p:timing>
    <p:tnLst>
      <p:par>
        <p:cT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21858" name="Rectangle 2"/>
          <p:cNvSpPr>
            <a:spLocks noGrp="1" noChangeArrowheads="1"/>
          </p:cNvSpPr>
          <p:nvPr>
            <p:ph type="title"/>
          </p:nvPr>
        </p:nvSpPr>
        <p:spPr/>
        <p:txBody>
          <a:bodyPr/>
          <a:lstStyle/>
          <a:p>
            <a:pPr>
              <a:defRPr/>
            </a:pPr>
            <a:r>
              <a:rPr lang="en-US" altLang="fr-FR" dirty="0" smtClean="0"/>
              <a:t>An O-O Petri Net</a:t>
            </a:r>
            <a:endParaRPr lang="en-US" altLang="fr-FR" dirty="0"/>
          </a:p>
        </p:txBody>
      </p:sp>
      <p:sp>
        <p:nvSpPr>
          <p:cNvPr id="54275" name="Oval 4"/>
          <p:cNvSpPr>
            <a:spLocks noChangeArrowheads="1"/>
          </p:cNvSpPr>
          <p:nvPr/>
        </p:nvSpPr>
        <p:spPr bwMode="auto">
          <a:xfrm>
            <a:off x="2133600" y="19812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54276" name="Oval 5"/>
          <p:cNvSpPr>
            <a:spLocks noChangeArrowheads="1"/>
          </p:cNvSpPr>
          <p:nvPr/>
        </p:nvSpPr>
        <p:spPr bwMode="auto">
          <a:xfrm>
            <a:off x="2133600" y="38862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54277" name="Oval 6"/>
          <p:cNvSpPr>
            <a:spLocks noChangeArrowheads="1"/>
          </p:cNvSpPr>
          <p:nvPr/>
        </p:nvSpPr>
        <p:spPr bwMode="auto">
          <a:xfrm>
            <a:off x="6705600" y="3886200"/>
            <a:ext cx="457200" cy="4572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54278" name="Oval 7"/>
          <p:cNvSpPr>
            <a:spLocks noChangeArrowheads="1"/>
          </p:cNvSpPr>
          <p:nvPr/>
        </p:nvSpPr>
        <p:spPr bwMode="auto">
          <a:xfrm>
            <a:off x="4267200" y="2743200"/>
            <a:ext cx="609600" cy="6096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54279" name="Line 8"/>
          <p:cNvSpPr>
            <a:spLocks noChangeShapeType="1"/>
          </p:cNvSpPr>
          <p:nvPr/>
        </p:nvSpPr>
        <p:spPr bwMode="auto">
          <a:xfrm flipV="1">
            <a:off x="1524000" y="2286000"/>
            <a:ext cx="6096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54280" name="Line 9"/>
          <p:cNvSpPr>
            <a:spLocks noChangeShapeType="1"/>
          </p:cNvSpPr>
          <p:nvPr/>
        </p:nvSpPr>
        <p:spPr bwMode="auto">
          <a:xfrm>
            <a:off x="2514600" y="2286000"/>
            <a:ext cx="6096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54281" name="Line 10"/>
          <p:cNvSpPr>
            <a:spLocks noChangeShapeType="1"/>
          </p:cNvSpPr>
          <p:nvPr/>
        </p:nvSpPr>
        <p:spPr bwMode="auto">
          <a:xfrm flipH="1">
            <a:off x="2514600" y="3200400"/>
            <a:ext cx="609600" cy="762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54282" name="Line 11"/>
          <p:cNvSpPr>
            <a:spLocks noChangeShapeType="1"/>
          </p:cNvSpPr>
          <p:nvPr/>
        </p:nvSpPr>
        <p:spPr bwMode="auto">
          <a:xfrm flipH="1" flipV="1">
            <a:off x="1524000" y="3200400"/>
            <a:ext cx="609600" cy="762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54283" name="Line 12"/>
          <p:cNvSpPr>
            <a:spLocks noChangeShapeType="1"/>
          </p:cNvSpPr>
          <p:nvPr/>
        </p:nvSpPr>
        <p:spPr bwMode="auto">
          <a:xfrm flipV="1">
            <a:off x="6096000" y="2286000"/>
            <a:ext cx="6096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54284" name="Line 13"/>
          <p:cNvSpPr>
            <a:spLocks noChangeShapeType="1"/>
          </p:cNvSpPr>
          <p:nvPr/>
        </p:nvSpPr>
        <p:spPr bwMode="auto">
          <a:xfrm>
            <a:off x="7086600" y="2286000"/>
            <a:ext cx="6096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54285" name="Line 14"/>
          <p:cNvSpPr>
            <a:spLocks noChangeShapeType="1"/>
          </p:cNvSpPr>
          <p:nvPr/>
        </p:nvSpPr>
        <p:spPr bwMode="auto">
          <a:xfrm flipH="1">
            <a:off x="7086600" y="3200400"/>
            <a:ext cx="533400" cy="762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54286" name="Line 15"/>
          <p:cNvSpPr>
            <a:spLocks noChangeShapeType="1"/>
          </p:cNvSpPr>
          <p:nvPr/>
        </p:nvSpPr>
        <p:spPr bwMode="auto">
          <a:xfrm flipH="1" flipV="1">
            <a:off x="6096000" y="3200400"/>
            <a:ext cx="685800" cy="762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54287" name="Line 16"/>
          <p:cNvSpPr>
            <a:spLocks noChangeShapeType="1"/>
          </p:cNvSpPr>
          <p:nvPr/>
        </p:nvSpPr>
        <p:spPr bwMode="auto">
          <a:xfrm>
            <a:off x="3200400" y="3048000"/>
            <a:ext cx="10668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54288" name="Line 17"/>
          <p:cNvSpPr>
            <a:spLocks noChangeShapeType="1"/>
          </p:cNvSpPr>
          <p:nvPr/>
        </p:nvSpPr>
        <p:spPr bwMode="auto">
          <a:xfrm>
            <a:off x="4876800" y="3048000"/>
            <a:ext cx="10668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lang="fr-CA">
              <a:solidFill>
                <a:srgbClr val="000000"/>
              </a:solidFill>
              <a:cs typeface="Arial" pitchFamily="34" charset="0"/>
            </a:endParaRPr>
          </a:p>
        </p:txBody>
      </p:sp>
      <p:sp>
        <p:nvSpPr>
          <p:cNvPr id="54289" name="Text Box 18"/>
          <p:cNvSpPr txBox="1">
            <a:spLocks noChangeArrowheads="1"/>
          </p:cNvSpPr>
          <p:nvPr/>
        </p:nvSpPr>
        <p:spPr bwMode="auto">
          <a:xfrm>
            <a:off x="1476375" y="1981200"/>
            <a:ext cx="63658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600" b="0">
                <a:solidFill>
                  <a:srgbClr val="000000"/>
                </a:solidFill>
                <a:cs typeface="Arial" pitchFamily="34" charset="0"/>
              </a:rPr>
              <a:t>ready</a:t>
            </a:r>
          </a:p>
        </p:txBody>
      </p:sp>
      <p:sp>
        <p:nvSpPr>
          <p:cNvPr id="54290" name="Text Box 19"/>
          <p:cNvSpPr txBox="1">
            <a:spLocks noChangeArrowheads="1"/>
          </p:cNvSpPr>
          <p:nvPr/>
        </p:nvSpPr>
        <p:spPr bwMode="auto">
          <a:xfrm>
            <a:off x="914400" y="2590800"/>
            <a:ext cx="83978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600" b="0">
                <a:solidFill>
                  <a:srgbClr val="000000"/>
                </a:solidFill>
                <a:cs typeface="Arial" pitchFamily="34" charset="0"/>
              </a:rPr>
              <a:t>produce</a:t>
            </a:r>
            <a:endParaRPr lang="en-US" altLang="fr-FR" sz="1800" b="0">
              <a:solidFill>
                <a:srgbClr val="000000"/>
              </a:solidFill>
              <a:cs typeface="Arial" pitchFamily="34" charset="0"/>
            </a:endParaRPr>
          </a:p>
        </p:txBody>
      </p:sp>
      <p:sp>
        <p:nvSpPr>
          <p:cNvPr id="54291" name="Text Box 20"/>
          <p:cNvSpPr txBox="1">
            <a:spLocks noChangeArrowheads="1"/>
          </p:cNvSpPr>
          <p:nvPr/>
        </p:nvSpPr>
        <p:spPr bwMode="auto">
          <a:xfrm>
            <a:off x="4038600" y="2438400"/>
            <a:ext cx="9017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600" b="0">
                <a:solidFill>
                  <a:srgbClr val="000000"/>
                </a:solidFill>
                <a:cs typeface="Arial" pitchFamily="34" charset="0"/>
              </a:rPr>
              <a:t>Storage </a:t>
            </a:r>
          </a:p>
        </p:txBody>
      </p:sp>
      <p:sp>
        <p:nvSpPr>
          <p:cNvPr id="54292" name="Oval 21"/>
          <p:cNvSpPr>
            <a:spLocks noChangeArrowheads="1"/>
          </p:cNvSpPr>
          <p:nvPr/>
        </p:nvSpPr>
        <p:spPr bwMode="auto">
          <a:xfrm>
            <a:off x="6629400" y="1905000"/>
            <a:ext cx="457200" cy="4572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54293" name="Text Box 22"/>
          <p:cNvSpPr txBox="1">
            <a:spLocks noChangeArrowheads="1"/>
          </p:cNvSpPr>
          <p:nvPr/>
        </p:nvSpPr>
        <p:spPr bwMode="auto">
          <a:xfrm>
            <a:off x="7086600" y="1905000"/>
            <a:ext cx="8969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600" b="0">
                <a:solidFill>
                  <a:srgbClr val="000000"/>
                </a:solidFill>
                <a:cs typeface="Arial" pitchFamily="34" charset="0"/>
              </a:rPr>
              <a:t>accepted</a:t>
            </a:r>
          </a:p>
        </p:txBody>
      </p:sp>
      <p:sp>
        <p:nvSpPr>
          <p:cNvPr id="54294" name="Text Box 23"/>
          <p:cNvSpPr txBox="1">
            <a:spLocks noChangeArrowheads="1"/>
          </p:cNvSpPr>
          <p:nvPr/>
        </p:nvSpPr>
        <p:spPr bwMode="auto">
          <a:xfrm>
            <a:off x="7772400" y="2895600"/>
            <a:ext cx="9080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600" b="0">
                <a:solidFill>
                  <a:srgbClr val="000000"/>
                </a:solidFill>
                <a:cs typeface="Arial" pitchFamily="34" charset="0"/>
              </a:rPr>
              <a:t>consume</a:t>
            </a:r>
          </a:p>
        </p:txBody>
      </p:sp>
      <p:sp>
        <p:nvSpPr>
          <p:cNvPr id="54295" name="Text Box 24"/>
          <p:cNvSpPr txBox="1">
            <a:spLocks noChangeArrowheads="1"/>
          </p:cNvSpPr>
          <p:nvPr/>
        </p:nvSpPr>
        <p:spPr bwMode="auto">
          <a:xfrm>
            <a:off x="7146925" y="4024313"/>
            <a:ext cx="63658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600" b="0">
                <a:solidFill>
                  <a:srgbClr val="000000"/>
                </a:solidFill>
                <a:cs typeface="Arial" pitchFamily="34" charset="0"/>
              </a:rPr>
              <a:t>ready</a:t>
            </a:r>
          </a:p>
        </p:txBody>
      </p:sp>
      <p:sp>
        <p:nvSpPr>
          <p:cNvPr id="54296" name="Text Box 25"/>
          <p:cNvSpPr txBox="1">
            <a:spLocks noChangeArrowheads="1"/>
          </p:cNvSpPr>
          <p:nvPr/>
        </p:nvSpPr>
        <p:spPr bwMode="auto">
          <a:xfrm>
            <a:off x="1676400" y="1524000"/>
            <a:ext cx="128428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2400" b="0">
                <a:solidFill>
                  <a:srgbClr val="000000"/>
                </a:solidFill>
                <a:cs typeface="Arial" pitchFamily="34" charset="0"/>
              </a:rPr>
              <a:t>Producer</a:t>
            </a:r>
          </a:p>
        </p:txBody>
      </p:sp>
      <p:sp>
        <p:nvSpPr>
          <p:cNvPr id="54297" name="Text Box 26"/>
          <p:cNvSpPr txBox="1">
            <a:spLocks noChangeArrowheads="1"/>
          </p:cNvSpPr>
          <p:nvPr/>
        </p:nvSpPr>
        <p:spPr bwMode="auto">
          <a:xfrm>
            <a:off x="6172200" y="1524000"/>
            <a:ext cx="143668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2400" b="0">
                <a:solidFill>
                  <a:srgbClr val="000000"/>
                </a:solidFill>
                <a:cs typeface="Arial" pitchFamily="34" charset="0"/>
              </a:rPr>
              <a:t>Consumer</a:t>
            </a:r>
          </a:p>
        </p:txBody>
      </p:sp>
      <p:sp>
        <p:nvSpPr>
          <p:cNvPr id="54298" name="Rectangle 27"/>
          <p:cNvSpPr>
            <a:spLocks noChangeArrowheads="1"/>
          </p:cNvSpPr>
          <p:nvPr/>
        </p:nvSpPr>
        <p:spPr bwMode="auto">
          <a:xfrm>
            <a:off x="1371600" y="2895600"/>
            <a:ext cx="2286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54299" name="Rectangle 28"/>
          <p:cNvSpPr>
            <a:spLocks noChangeArrowheads="1"/>
          </p:cNvSpPr>
          <p:nvPr/>
        </p:nvSpPr>
        <p:spPr bwMode="auto">
          <a:xfrm>
            <a:off x="2971800" y="2895600"/>
            <a:ext cx="2286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54300" name="Rectangle 29"/>
          <p:cNvSpPr>
            <a:spLocks noChangeArrowheads="1"/>
          </p:cNvSpPr>
          <p:nvPr/>
        </p:nvSpPr>
        <p:spPr bwMode="auto">
          <a:xfrm>
            <a:off x="7543800" y="2895600"/>
            <a:ext cx="2286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54301" name="Rectangle 30"/>
          <p:cNvSpPr>
            <a:spLocks noChangeArrowheads="1"/>
          </p:cNvSpPr>
          <p:nvPr/>
        </p:nvSpPr>
        <p:spPr bwMode="auto">
          <a:xfrm>
            <a:off x="5943600" y="2895600"/>
            <a:ext cx="2286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54302" name="Text Box 31"/>
          <p:cNvSpPr txBox="1">
            <a:spLocks noChangeArrowheads="1"/>
          </p:cNvSpPr>
          <p:nvPr/>
        </p:nvSpPr>
        <p:spPr bwMode="auto">
          <a:xfrm>
            <a:off x="3032125" y="2576513"/>
            <a:ext cx="55721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600" b="0">
                <a:solidFill>
                  <a:srgbClr val="000000"/>
                </a:solidFill>
                <a:cs typeface="Arial" pitchFamily="34" charset="0"/>
              </a:rPr>
              <a:t>send</a:t>
            </a:r>
          </a:p>
        </p:txBody>
      </p:sp>
      <p:sp>
        <p:nvSpPr>
          <p:cNvPr id="54303" name="Text Box 32"/>
          <p:cNvSpPr txBox="1">
            <a:spLocks noChangeArrowheads="1"/>
          </p:cNvSpPr>
          <p:nvPr/>
        </p:nvSpPr>
        <p:spPr bwMode="auto">
          <a:xfrm>
            <a:off x="5622925" y="2500313"/>
            <a:ext cx="7048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600" b="0">
                <a:solidFill>
                  <a:srgbClr val="000000"/>
                </a:solidFill>
                <a:cs typeface="Arial" pitchFamily="34" charset="0"/>
              </a:rPr>
              <a:t>accept</a:t>
            </a:r>
          </a:p>
        </p:txBody>
      </p:sp>
      <p:grpSp>
        <p:nvGrpSpPr>
          <p:cNvPr id="121889" name="Group 33"/>
          <p:cNvGrpSpPr>
            <a:grpSpLocks/>
          </p:cNvGrpSpPr>
          <p:nvPr/>
        </p:nvGrpSpPr>
        <p:grpSpPr bwMode="auto">
          <a:xfrm>
            <a:off x="1412875" y="4397375"/>
            <a:ext cx="2305050" cy="1879600"/>
            <a:chOff x="1605" y="2592"/>
            <a:chExt cx="1131" cy="1121"/>
          </a:xfrm>
        </p:grpSpPr>
        <p:sp>
          <p:nvSpPr>
            <p:cNvPr id="54315" name="Rectangle 34"/>
            <p:cNvSpPr>
              <a:spLocks noChangeArrowheads="1"/>
            </p:cNvSpPr>
            <p:nvPr/>
          </p:nvSpPr>
          <p:spPr bwMode="auto">
            <a:xfrm>
              <a:off x="1632" y="2592"/>
              <a:ext cx="1104" cy="1121"/>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54316" name="Line 35"/>
            <p:cNvSpPr>
              <a:spLocks noChangeShapeType="1"/>
            </p:cNvSpPr>
            <p:nvPr/>
          </p:nvSpPr>
          <p:spPr bwMode="auto">
            <a:xfrm>
              <a:off x="1632" y="2832"/>
              <a:ext cx="1104"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54317" name="Text Box 36"/>
            <p:cNvSpPr txBox="1">
              <a:spLocks noChangeArrowheads="1"/>
            </p:cNvSpPr>
            <p:nvPr/>
          </p:nvSpPr>
          <p:spPr bwMode="auto">
            <a:xfrm>
              <a:off x="1670" y="2616"/>
              <a:ext cx="6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Producer</a:t>
              </a:r>
            </a:p>
          </p:txBody>
        </p:sp>
        <p:sp>
          <p:nvSpPr>
            <p:cNvPr id="54318" name="Line 37"/>
            <p:cNvSpPr>
              <a:spLocks noChangeShapeType="1"/>
            </p:cNvSpPr>
            <p:nvPr/>
          </p:nvSpPr>
          <p:spPr bwMode="auto">
            <a:xfrm>
              <a:off x="1632" y="3168"/>
              <a:ext cx="1104"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54319" name="Text Box 38"/>
            <p:cNvSpPr txBox="1">
              <a:spLocks noChangeArrowheads="1"/>
            </p:cNvSpPr>
            <p:nvPr/>
          </p:nvSpPr>
          <p:spPr bwMode="auto">
            <a:xfrm>
              <a:off x="1605" y="2882"/>
              <a:ext cx="1122" cy="2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state: ProducerState</a:t>
              </a:r>
            </a:p>
          </p:txBody>
        </p:sp>
        <p:sp>
          <p:nvSpPr>
            <p:cNvPr id="54320" name="Text Box 39"/>
            <p:cNvSpPr txBox="1">
              <a:spLocks noChangeArrowheads="1"/>
            </p:cNvSpPr>
            <p:nvPr/>
          </p:nvSpPr>
          <p:spPr bwMode="auto">
            <a:xfrm>
              <a:off x="1632" y="3216"/>
              <a:ext cx="1102"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Item produce( )</a:t>
              </a:r>
            </a:p>
          </p:txBody>
        </p:sp>
        <p:sp>
          <p:nvSpPr>
            <p:cNvPr id="54321" name="Text Box 40"/>
            <p:cNvSpPr txBox="1">
              <a:spLocks noChangeArrowheads="1"/>
            </p:cNvSpPr>
            <p:nvPr/>
          </p:nvSpPr>
          <p:spPr bwMode="auto">
            <a:xfrm>
              <a:off x="1622" y="3480"/>
              <a:ext cx="990" cy="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send(i: Item): void</a:t>
              </a:r>
            </a:p>
          </p:txBody>
        </p:sp>
      </p:grpSp>
      <p:grpSp>
        <p:nvGrpSpPr>
          <p:cNvPr id="121897" name="Group 41"/>
          <p:cNvGrpSpPr>
            <a:grpSpLocks/>
          </p:cNvGrpSpPr>
          <p:nvPr/>
        </p:nvGrpSpPr>
        <p:grpSpPr bwMode="auto">
          <a:xfrm>
            <a:off x="6019800" y="4495800"/>
            <a:ext cx="2638425" cy="1828800"/>
            <a:chOff x="2928" y="2592"/>
            <a:chExt cx="1392" cy="1152"/>
          </a:xfrm>
        </p:grpSpPr>
        <p:sp>
          <p:nvSpPr>
            <p:cNvPr id="54308" name="Rectangle 42"/>
            <p:cNvSpPr>
              <a:spLocks noChangeArrowheads="1"/>
            </p:cNvSpPr>
            <p:nvPr/>
          </p:nvSpPr>
          <p:spPr bwMode="auto">
            <a:xfrm>
              <a:off x="2938" y="2592"/>
              <a:ext cx="1382" cy="115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a:solidFill>
                  <a:srgbClr val="000000"/>
                </a:solidFill>
                <a:cs typeface="Arial" pitchFamily="34" charset="0"/>
              </a:endParaRPr>
            </a:p>
          </p:txBody>
        </p:sp>
        <p:sp>
          <p:nvSpPr>
            <p:cNvPr id="54309" name="Line 43"/>
            <p:cNvSpPr>
              <a:spLocks noChangeShapeType="1"/>
            </p:cNvSpPr>
            <p:nvPr/>
          </p:nvSpPr>
          <p:spPr bwMode="auto">
            <a:xfrm>
              <a:off x="2938" y="2832"/>
              <a:ext cx="138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54310" name="Text Box 44"/>
            <p:cNvSpPr txBox="1">
              <a:spLocks noChangeArrowheads="1"/>
            </p:cNvSpPr>
            <p:nvPr/>
          </p:nvSpPr>
          <p:spPr bwMode="auto">
            <a:xfrm>
              <a:off x="2976" y="2616"/>
              <a:ext cx="75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Consumer</a:t>
              </a:r>
            </a:p>
          </p:txBody>
        </p:sp>
        <p:sp>
          <p:nvSpPr>
            <p:cNvPr id="54311" name="Line 45"/>
            <p:cNvSpPr>
              <a:spLocks noChangeShapeType="1"/>
            </p:cNvSpPr>
            <p:nvPr/>
          </p:nvSpPr>
          <p:spPr bwMode="auto">
            <a:xfrm>
              <a:off x="2938" y="3168"/>
              <a:ext cx="138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lang="fr-CA">
                <a:solidFill>
                  <a:srgbClr val="000000"/>
                </a:solidFill>
                <a:cs typeface="Arial" pitchFamily="34" charset="0"/>
              </a:endParaRPr>
            </a:p>
          </p:txBody>
        </p:sp>
        <p:sp>
          <p:nvSpPr>
            <p:cNvPr id="54312" name="Text Box 46"/>
            <p:cNvSpPr txBox="1">
              <a:spLocks noChangeArrowheads="1"/>
            </p:cNvSpPr>
            <p:nvPr/>
          </p:nvSpPr>
          <p:spPr bwMode="auto">
            <a:xfrm>
              <a:off x="2986" y="2880"/>
              <a:ext cx="1275"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state: ConsumerState</a:t>
              </a:r>
            </a:p>
          </p:txBody>
        </p:sp>
        <p:sp>
          <p:nvSpPr>
            <p:cNvPr id="54313" name="Text Box 47"/>
            <p:cNvSpPr txBox="1">
              <a:spLocks noChangeArrowheads="1"/>
            </p:cNvSpPr>
            <p:nvPr/>
          </p:nvSpPr>
          <p:spPr bwMode="auto">
            <a:xfrm>
              <a:off x="2938" y="3216"/>
              <a:ext cx="1193"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accept( i: Item): void</a:t>
              </a:r>
            </a:p>
          </p:txBody>
        </p:sp>
        <p:sp>
          <p:nvSpPr>
            <p:cNvPr id="54314" name="Text Box 48"/>
            <p:cNvSpPr txBox="1">
              <a:spLocks noChangeArrowheads="1"/>
            </p:cNvSpPr>
            <p:nvPr/>
          </p:nvSpPr>
          <p:spPr bwMode="auto">
            <a:xfrm>
              <a:off x="2928" y="3480"/>
              <a:ext cx="1329"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US" altLang="fr-FR" sz="1800" b="0">
                  <a:solidFill>
                    <a:srgbClr val="000000"/>
                  </a:solidFill>
                  <a:cs typeface="Arial" pitchFamily="34" charset="0"/>
                </a:rPr>
                <a:t>consume(i: Item) : void</a:t>
              </a:r>
            </a:p>
          </p:txBody>
        </p:sp>
      </p:grpSp>
      <p:sp>
        <p:nvSpPr>
          <p:cNvPr id="2" name="Slide Number Placeholder 1"/>
          <p:cNvSpPr>
            <a:spLocks noGrp="1"/>
          </p:cNvSpPr>
          <p:nvPr>
            <p:ph type="sldNum" sz="quarter" idx="11"/>
          </p:nvPr>
        </p:nvSpPr>
        <p:spPr/>
        <p:txBody>
          <a:bodyPr/>
          <a:lstStyle/>
          <a:p>
            <a:pPr>
              <a:defRPr/>
            </a:pPr>
            <a:fld id="{EF3A50AB-6BDA-4E3D-A74F-5713788D2FD9}" type="slidenum">
              <a:rPr lang="fr-CA" smtClean="0"/>
              <a:pPr>
                <a:defRPr/>
              </a:pPr>
              <a:t>191</a:t>
            </a:fld>
            <a:endParaRPr lang="fr-CA"/>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Tree>
    <p:extLst>
      <p:ext uri="{BB962C8B-B14F-4D97-AF65-F5344CB8AC3E}">
        <p14:creationId xmlns:p14="http://schemas.microsoft.com/office/powerpoint/2010/main" val="74588070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nodeType="clickEffect">
                                  <p:stCondLst>
                                    <p:cond delay="0"/>
                                  </p:stCondLst>
                                  <p:childTnLst>
                                    <p:set>
                                      <p:cBhvr>
                                        <p:cTn id="6" dur="1" fill="hold">
                                          <p:stCondLst>
                                            <p:cond delay="0"/>
                                          </p:stCondLst>
                                        </p:cTn>
                                        <p:tgtEl>
                                          <p:spTgt spid="121889"/>
                                        </p:tgtEl>
                                        <p:attrNameLst>
                                          <p:attrName>style.visibility</p:attrName>
                                        </p:attrNameLst>
                                      </p:cBhvr>
                                      <p:to>
                                        <p:strVal val="visible"/>
                                      </p:to>
                                    </p:set>
                                    <p:animEffect transition="in" filter="box(in)">
                                      <p:cBhvr>
                                        <p:cTn id="7" dur="500"/>
                                        <p:tgtEl>
                                          <p:spTgt spid="12188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16" fill="hold" nodeType="clickEffect">
                                  <p:stCondLst>
                                    <p:cond delay="0"/>
                                  </p:stCondLst>
                                  <p:childTnLst>
                                    <p:set>
                                      <p:cBhvr>
                                        <p:cTn id="11" dur="1" fill="hold">
                                          <p:stCondLst>
                                            <p:cond delay="0"/>
                                          </p:stCondLst>
                                        </p:cTn>
                                        <p:tgtEl>
                                          <p:spTgt spid="121897"/>
                                        </p:tgtEl>
                                        <p:attrNameLst>
                                          <p:attrName>style.visibility</p:attrName>
                                        </p:attrNameLst>
                                      </p:cBhvr>
                                      <p:to>
                                        <p:strVal val="visible"/>
                                      </p:to>
                                    </p:set>
                                    <p:animEffect transition="in" filter="box(in)">
                                      <p:cBhvr>
                                        <p:cTn id="12" dur="500"/>
                                        <p:tgtEl>
                                          <p:spTgt spid="1218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2"/>
          <p:cNvSpPr>
            <a:spLocks noGrp="1" noChangeArrowheads="1"/>
          </p:cNvSpPr>
          <p:nvPr>
            <p:ph type="title"/>
          </p:nvPr>
        </p:nvSpPr>
        <p:spPr>
          <a:xfrm>
            <a:off x="457200" y="152400"/>
            <a:ext cx="6934200" cy="1371600"/>
          </a:xfrm>
        </p:spPr>
        <p:txBody>
          <a:bodyPr/>
          <a:lstStyle/>
          <a:p>
            <a:pPr>
              <a:defRPr/>
            </a:pPr>
            <a:r>
              <a:rPr lang="en-US" altLang="fr-FR"/>
              <a:t>Petri Net References</a:t>
            </a:r>
          </a:p>
        </p:txBody>
      </p:sp>
      <p:sp>
        <p:nvSpPr>
          <p:cNvPr id="55299" name="Rectangle 3"/>
          <p:cNvSpPr>
            <a:spLocks noGrp="1" noChangeArrowheads="1"/>
          </p:cNvSpPr>
          <p:nvPr>
            <p:ph idx="1"/>
          </p:nvPr>
        </p:nvSpPr>
        <p:spPr/>
        <p:txBody>
          <a:bodyPr/>
          <a:lstStyle/>
          <a:p>
            <a:pPr lvl="1"/>
            <a:r>
              <a:rPr lang="en-US" altLang="fr-FR" smtClean="0"/>
              <a:t>Murata, T. (1989, April). Petri nets: properties, analysis and applications. Proceedings of the IEEE, 77(4), 541-80.</a:t>
            </a:r>
          </a:p>
          <a:p>
            <a:pPr lvl="1"/>
            <a:endParaRPr lang="en-US" altLang="fr-FR" smtClean="0"/>
          </a:p>
          <a:p>
            <a:pPr lvl="1"/>
            <a:r>
              <a:rPr lang="en-US" altLang="fr-FR" smtClean="0"/>
              <a:t>Peterson, J.L. (1981). Petri Net Theory and the Modeling of Systems. Prentice-Hall.</a:t>
            </a:r>
          </a:p>
          <a:p>
            <a:pPr lvl="1"/>
            <a:endParaRPr lang="en-US" altLang="fr-FR" smtClean="0"/>
          </a:p>
          <a:p>
            <a:pPr lvl="1"/>
            <a:r>
              <a:rPr lang="en-US" altLang="fr-FR" smtClean="0"/>
              <a:t>Reisig, W and G. Rozenberg (eds) (1998). Lectures on Petri Nets 1: Basic Models. Springer-Verlag.</a:t>
            </a:r>
          </a:p>
          <a:p>
            <a:pPr lvl="1"/>
            <a:endParaRPr lang="en-US" altLang="fr-FR" smtClean="0"/>
          </a:p>
          <a:p>
            <a:pPr lvl="1"/>
            <a:r>
              <a:rPr lang="en-US" altLang="fr-FR" smtClean="0"/>
              <a:t>The World of Petri nets:</a:t>
            </a:r>
            <a:br>
              <a:rPr lang="en-US" altLang="fr-FR" smtClean="0"/>
            </a:br>
            <a:r>
              <a:rPr lang="en-US" altLang="fr-FR" smtClean="0"/>
              <a:t>http://www.daimi.au.dk/PetriNets/</a:t>
            </a:r>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
        <p:nvSpPr>
          <p:cNvPr id="2" name="Slide Number Placeholder 1"/>
          <p:cNvSpPr>
            <a:spLocks noGrp="1"/>
          </p:cNvSpPr>
          <p:nvPr>
            <p:ph type="sldNum" sz="quarter" idx="11"/>
          </p:nvPr>
        </p:nvSpPr>
        <p:spPr/>
        <p:txBody>
          <a:bodyPr/>
          <a:lstStyle/>
          <a:p>
            <a:pPr>
              <a:defRPr/>
            </a:pPr>
            <a:fld id="{3FA65258-C370-4DAC-BE8D-2EDE35901E1D}" type="slidenum">
              <a:rPr lang="fr-CA" smtClean="0"/>
              <a:pPr>
                <a:defRPr/>
              </a:pPr>
              <a:t>192</a:t>
            </a:fld>
            <a:endParaRPr lang="fr-CA"/>
          </a:p>
        </p:txBody>
      </p:sp>
    </p:spTree>
    <p:extLst>
      <p:ext uri="{BB962C8B-B14F-4D97-AF65-F5344CB8AC3E}">
        <p14:creationId xmlns:p14="http://schemas.microsoft.com/office/powerpoint/2010/main" val="64936677"/>
      </p:ext>
    </p:extLst>
  </p:cSld>
  <p:clrMapOvr>
    <a:masterClrMapping/>
  </p:clrMapOvr>
  <p:timing>
    <p:tnLst>
      <p:par>
        <p:cT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457200" y="228600"/>
            <a:ext cx="7772400" cy="3200400"/>
          </a:xfrm>
        </p:spPr>
        <p:txBody>
          <a:bodyPr/>
          <a:lstStyle/>
          <a:p>
            <a:pPr>
              <a:defRPr/>
            </a:pPr>
            <a:r>
              <a:rPr lang="en-CA" dirty="0" smtClean="0"/>
              <a:t>Section 6</a:t>
            </a:r>
            <a:endParaRPr lang="en-CA" dirty="0"/>
          </a:p>
        </p:txBody>
      </p:sp>
      <p:sp>
        <p:nvSpPr>
          <p:cNvPr id="3" name="Subtitle 2"/>
          <p:cNvSpPr>
            <a:spLocks noGrp="1"/>
          </p:cNvSpPr>
          <p:nvPr>
            <p:ph type="subTitle" idx="1"/>
          </p:nvPr>
        </p:nvSpPr>
        <p:spPr/>
        <p:txBody>
          <a:bodyPr/>
          <a:lstStyle/>
          <a:p>
            <a:pPr>
              <a:defRPr/>
            </a:pPr>
            <a:r>
              <a:rPr lang="en-CA" dirty="0" smtClean="0"/>
              <a:t>Introduction to Compilers</a:t>
            </a:r>
            <a:endParaRPr lang="en-CA" dirty="0"/>
          </a:p>
        </p:txBody>
      </p:sp>
    </p:spTree>
    <p:extLst>
      <p:ext uri="{BB962C8B-B14F-4D97-AF65-F5344CB8AC3E}">
        <p14:creationId xmlns:p14="http://schemas.microsoft.com/office/powerpoint/2010/main" val="1105791377"/>
      </p:ext>
    </p:extLst>
  </p:cSld>
  <p:clrMapOvr>
    <a:masterClrMapping/>
  </p:clrMapOvr>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Topics</a:t>
            </a:r>
            <a:endParaRPr lang="en-CA" dirty="0"/>
          </a:p>
        </p:txBody>
      </p:sp>
      <p:sp>
        <p:nvSpPr>
          <p:cNvPr id="14339" name="Content Placeholder 2"/>
          <p:cNvSpPr>
            <a:spLocks noGrp="1"/>
          </p:cNvSpPr>
          <p:nvPr>
            <p:ph idx="1"/>
          </p:nvPr>
        </p:nvSpPr>
        <p:spPr/>
        <p:txBody>
          <a:bodyPr/>
          <a:lstStyle/>
          <a:p>
            <a:r>
              <a:rPr lang="en-CA" altLang="fr-FR" smtClean="0"/>
              <a:t>Natural languages</a:t>
            </a:r>
          </a:p>
          <a:p>
            <a:pPr lvl="1"/>
            <a:r>
              <a:rPr lang="en-CA" altLang="fr-FR" smtClean="0"/>
              <a:t>Lexemes or lexical entities</a:t>
            </a:r>
          </a:p>
          <a:p>
            <a:pPr lvl="1"/>
            <a:r>
              <a:rPr lang="en-CA" altLang="fr-FR" smtClean="0"/>
              <a:t>Syntax and semantics</a:t>
            </a:r>
          </a:p>
          <a:p>
            <a:r>
              <a:rPr lang="en-CA" altLang="fr-FR" smtClean="0"/>
              <a:t>Computer languages</a:t>
            </a:r>
          </a:p>
          <a:p>
            <a:pPr lvl="1"/>
            <a:r>
              <a:rPr lang="en-CA" altLang="fr-FR" smtClean="0"/>
              <a:t>Lexical analysis</a:t>
            </a:r>
          </a:p>
          <a:p>
            <a:pPr lvl="1"/>
            <a:r>
              <a:rPr lang="en-CA" altLang="fr-FR" smtClean="0"/>
              <a:t>Syntax analysis</a:t>
            </a:r>
          </a:p>
          <a:p>
            <a:pPr lvl="1"/>
            <a:r>
              <a:rPr lang="en-CA" altLang="fr-FR" smtClean="0"/>
              <a:t>Semantic analysis</a:t>
            </a:r>
          </a:p>
          <a:p>
            <a:r>
              <a:rPr lang="en-CA" altLang="fr-FR" smtClean="0"/>
              <a:t>Compilers</a:t>
            </a:r>
          </a:p>
          <a:p>
            <a:pPr lvl="1"/>
            <a:r>
              <a:rPr lang="en-CA" altLang="fr-FR" smtClean="0"/>
              <a:t>Compiler’s basic requirements</a:t>
            </a:r>
          </a:p>
          <a:p>
            <a:pPr lvl="1"/>
            <a:r>
              <a:rPr lang="en-CA" altLang="fr-FR" smtClean="0"/>
              <a:t>Compilation process</a:t>
            </a:r>
          </a:p>
        </p:txBody>
      </p:sp>
    </p:spTree>
    <p:extLst>
      <p:ext uri="{BB962C8B-B14F-4D97-AF65-F5344CB8AC3E}">
        <p14:creationId xmlns:p14="http://schemas.microsoft.com/office/powerpoint/2010/main" val="856016909"/>
      </p:ext>
    </p:extLst>
  </p:cSld>
  <p:clrMapOvr>
    <a:masterClrMapping/>
  </p:clrMapOvr>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Natural Languages Basics</a:t>
            </a:r>
            <a:endParaRPr lang="fr-CA" dirty="0"/>
          </a:p>
        </p:txBody>
      </p:sp>
      <p:sp>
        <p:nvSpPr>
          <p:cNvPr id="15363" name="Content Placeholder 2"/>
          <p:cNvSpPr>
            <a:spLocks noGrp="1"/>
          </p:cNvSpPr>
          <p:nvPr>
            <p:ph idx="1"/>
          </p:nvPr>
        </p:nvSpPr>
        <p:spPr/>
        <p:txBody>
          <a:bodyPr/>
          <a:lstStyle/>
          <a:p>
            <a:r>
              <a:rPr lang="en-CA" altLang="fr-FR" smtClean="0"/>
              <a:t>In a (natural) language:</a:t>
            </a:r>
          </a:p>
          <a:p>
            <a:pPr lvl="1"/>
            <a:r>
              <a:rPr lang="en-CA" altLang="fr-FR" smtClean="0"/>
              <a:t>A sentence is a </a:t>
            </a:r>
            <a:r>
              <a:rPr lang="en-CA" altLang="fr-FR" u="sng" smtClean="0"/>
              <a:t>sequence of words</a:t>
            </a:r>
            <a:endParaRPr lang="en-CA" altLang="fr-FR" smtClean="0"/>
          </a:p>
          <a:p>
            <a:pPr lvl="1"/>
            <a:r>
              <a:rPr lang="en-CA" altLang="fr-FR" smtClean="0"/>
              <a:t>A word (also called </a:t>
            </a:r>
            <a:r>
              <a:rPr lang="en-CA" altLang="fr-FR" u="sng" smtClean="0"/>
              <a:t>lexemes of lexical units</a:t>
            </a:r>
            <a:r>
              <a:rPr lang="en-CA" altLang="fr-FR" smtClean="0"/>
              <a:t>) is a </a:t>
            </a:r>
            <a:r>
              <a:rPr lang="en-CA" altLang="fr-FR" u="sng" smtClean="0"/>
              <a:t>sequence of characters</a:t>
            </a:r>
            <a:r>
              <a:rPr lang="en-CA" altLang="fr-FR" smtClean="0"/>
              <a:t> (possibly a single one)</a:t>
            </a:r>
          </a:p>
          <a:p>
            <a:pPr lvl="1"/>
            <a:endParaRPr lang="en-CA" altLang="fr-FR" smtClean="0"/>
          </a:p>
          <a:p>
            <a:r>
              <a:rPr lang="en-CA" altLang="fr-FR" smtClean="0"/>
              <a:t>The set of characters used in a language is finite (know as the </a:t>
            </a:r>
            <a:r>
              <a:rPr lang="en-CA" altLang="fr-FR" u="sng" smtClean="0"/>
              <a:t>alphabet</a:t>
            </a:r>
            <a:r>
              <a:rPr lang="en-CA" altLang="fr-FR" smtClean="0"/>
              <a:t>)</a:t>
            </a:r>
          </a:p>
          <a:p>
            <a:r>
              <a:rPr lang="en-CA" altLang="fr-FR" smtClean="0"/>
              <a:t>The set of possible sentences in a language is infinite</a:t>
            </a:r>
          </a:p>
          <a:p>
            <a:r>
              <a:rPr lang="en-CA" altLang="fr-FR" smtClean="0"/>
              <a:t>A </a:t>
            </a:r>
            <a:r>
              <a:rPr lang="en-CA" altLang="fr-FR" u="sng" smtClean="0"/>
              <a:t>dictionary</a:t>
            </a:r>
            <a:r>
              <a:rPr lang="en-CA" altLang="fr-FR" smtClean="0"/>
              <a:t> lists all the words (lexemes) of a language</a:t>
            </a:r>
          </a:p>
          <a:p>
            <a:pPr lvl="1"/>
            <a:r>
              <a:rPr lang="en-CA" altLang="fr-FR" smtClean="0"/>
              <a:t>The words are classified into different lexical categories: verb, noun, pronoun, preposition….</a:t>
            </a:r>
          </a:p>
          <a:p>
            <a:pPr lvl="1"/>
            <a:endParaRPr lang="en-CA" altLang="fr-FR" smtClean="0"/>
          </a:p>
        </p:txBody>
      </p:sp>
    </p:spTree>
    <p:extLst>
      <p:ext uri="{BB962C8B-B14F-4D97-AF65-F5344CB8AC3E}">
        <p14:creationId xmlns:p14="http://schemas.microsoft.com/office/powerpoint/2010/main" val="3508944664"/>
      </p:ext>
    </p:extLst>
  </p:cSld>
  <p:clrMapOvr>
    <a:masterClrMapping/>
  </p:clrMapOvr>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Natural Languages Basics</a:t>
            </a:r>
            <a:endParaRPr lang="fr-CA" dirty="0"/>
          </a:p>
        </p:txBody>
      </p:sp>
      <p:sp>
        <p:nvSpPr>
          <p:cNvPr id="16387" name="Content Placeholder 2"/>
          <p:cNvSpPr>
            <a:spLocks noGrp="1"/>
          </p:cNvSpPr>
          <p:nvPr>
            <p:ph idx="1"/>
          </p:nvPr>
        </p:nvSpPr>
        <p:spPr/>
        <p:txBody>
          <a:bodyPr/>
          <a:lstStyle/>
          <a:p>
            <a:r>
              <a:rPr lang="en-CA" altLang="fr-FR" smtClean="0"/>
              <a:t>A grammar (also considered the set of syntax rules) to determine which sequences of words are well formed</a:t>
            </a:r>
          </a:p>
          <a:p>
            <a:pPr lvl="1"/>
            <a:r>
              <a:rPr lang="en-CA" altLang="fr-FR" smtClean="0"/>
              <a:t>Sequences must have a structure that obeys the grammatical rules</a:t>
            </a:r>
          </a:p>
          <a:p>
            <a:r>
              <a:rPr lang="en-CA" altLang="fr-FR" smtClean="0"/>
              <a:t>Well formed sentences, usually have a </a:t>
            </a:r>
            <a:r>
              <a:rPr lang="en-CA" altLang="fr-FR" u="sng" smtClean="0"/>
              <a:t>meaning</a:t>
            </a:r>
            <a:r>
              <a:rPr lang="en-CA" altLang="fr-FR" smtClean="0"/>
              <a:t> that humans understand</a:t>
            </a:r>
          </a:p>
          <a:p>
            <a:pPr lvl="1"/>
            <a:r>
              <a:rPr lang="en-CA" altLang="fr-FR" smtClean="0"/>
              <a:t>We are trying to teach our natural languages to machines</a:t>
            </a:r>
            <a:endParaRPr lang="fr-CA" altLang="fr-FR" smtClean="0"/>
          </a:p>
        </p:txBody>
      </p:sp>
      <p:grpSp>
        <p:nvGrpSpPr>
          <p:cNvPr id="8" name="Group 7"/>
          <p:cNvGrpSpPr>
            <a:grpSpLocks/>
          </p:cNvGrpSpPr>
          <p:nvPr/>
        </p:nvGrpSpPr>
        <p:grpSpPr bwMode="auto">
          <a:xfrm>
            <a:off x="2411413" y="4365625"/>
            <a:ext cx="5905500" cy="2151063"/>
            <a:chOff x="3347864" y="4434405"/>
            <a:chExt cx="5904656" cy="2152003"/>
          </a:xfrm>
        </p:grpSpPr>
        <p:pic>
          <p:nvPicPr>
            <p:cNvPr id="16391" name="Picture 3"/>
            <p:cNvPicPr>
              <a:picLocks noChangeAspect="1" noChangeArrowheads="1"/>
            </p:cNvPicPr>
            <p:nvPr/>
          </p:nvPicPr>
          <p:blipFill>
            <a:blip r:embed="rId2">
              <a:extLst>
                <a:ext uri="{28A0092B-C50C-407E-A947-70E740481C1C}">
                  <a14:useLocalDpi xmlns:a14="http://schemas.microsoft.com/office/drawing/2010/main" val="0"/>
                </a:ext>
              </a:extLst>
            </a:blip>
            <a:srcRect t="8234" b="45723"/>
            <a:stretch>
              <a:fillRect/>
            </a:stretch>
          </p:blipFill>
          <p:spPr bwMode="auto">
            <a:xfrm>
              <a:off x="3347864" y="4434405"/>
              <a:ext cx="3384376" cy="215200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6392" name="TextBox 6"/>
            <p:cNvSpPr txBox="1">
              <a:spLocks noChangeArrowheads="1"/>
            </p:cNvSpPr>
            <p:nvPr/>
          </p:nvSpPr>
          <p:spPr bwMode="auto">
            <a:xfrm>
              <a:off x="6850620" y="5187240"/>
              <a:ext cx="24019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2400" i="1"/>
                <a:t>With mixed results!!</a:t>
              </a:r>
              <a:endParaRPr lang="fr-CA" altLang="fr-FR" sz="2400" i="1"/>
            </a:p>
          </p:txBody>
        </p:sp>
      </p:grpSp>
    </p:spTree>
    <p:extLst>
      <p:ext uri="{BB962C8B-B14F-4D97-AF65-F5344CB8AC3E}">
        <p14:creationId xmlns:p14="http://schemas.microsoft.com/office/powerpoint/2010/main" val="121342671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Analysis of Sentences</a:t>
            </a:r>
            <a:endParaRPr lang="fr-CA" dirty="0"/>
          </a:p>
        </p:txBody>
      </p:sp>
      <p:sp>
        <p:nvSpPr>
          <p:cNvPr id="17411" name="Content Placeholder 2"/>
          <p:cNvSpPr>
            <a:spLocks noGrp="1"/>
          </p:cNvSpPr>
          <p:nvPr>
            <p:ph idx="1"/>
          </p:nvPr>
        </p:nvSpPr>
        <p:spPr/>
        <p:txBody>
          <a:bodyPr/>
          <a:lstStyle/>
          <a:p>
            <a:r>
              <a:rPr lang="en-CA" altLang="fr-FR" u="sng" smtClean="0"/>
              <a:t>Lexical Analysis:</a:t>
            </a:r>
            <a:r>
              <a:rPr lang="en-CA" altLang="fr-FR" smtClean="0"/>
              <a:t> identification of words made up of characters</a:t>
            </a:r>
          </a:p>
          <a:p>
            <a:pPr lvl="1"/>
            <a:r>
              <a:rPr lang="en-CA" altLang="fr-FR" smtClean="0"/>
              <a:t>Words are classified into several categories: articles, nouns, verbs, adjectives, prepositions, pronouns…</a:t>
            </a:r>
          </a:p>
          <a:p>
            <a:endParaRPr lang="en-CA" altLang="fr-FR" smtClean="0"/>
          </a:p>
          <a:p>
            <a:r>
              <a:rPr lang="en-CA" altLang="fr-FR" u="sng" smtClean="0"/>
              <a:t>Syntax analysis:</a:t>
            </a:r>
            <a:r>
              <a:rPr lang="en-CA" altLang="fr-FR" smtClean="0"/>
              <a:t> </a:t>
            </a:r>
            <a:r>
              <a:rPr lang="en-CA" altLang="fr-FR" b="0" smtClean="0"/>
              <a:t>rules for combining words to form sentences</a:t>
            </a:r>
          </a:p>
          <a:p>
            <a:endParaRPr lang="en-CA" altLang="fr-FR" b="0" smtClean="0"/>
          </a:p>
          <a:p>
            <a:r>
              <a:rPr lang="en-CA" altLang="fr-FR" u="sng" smtClean="0"/>
              <a:t>Analysis of meaning:</a:t>
            </a:r>
            <a:r>
              <a:rPr lang="en-CA" altLang="fr-FR" smtClean="0"/>
              <a:t> </a:t>
            </a:r>
            <a:r>
              <a:rPr lang="en-CA" altLang="fr-FR" b="0" smtClean="0"/>
              <a:t>difficult to formalize</a:t>
            </a:r>
          </a:p>
          <a:p>
            <a:pPr lvl="1"/>
            <a:r>
              <a:rPr lang="en-CA" altLang="fr-FR" smtClean="0"/>
              <a:t>Easily done by humans</a:t>
            </a:r>
          </a:p>
          <a:p>
            <a:pPr lvl="1"/>
            <a:r>
              <a:rPr lang="en-CA" altLang="fr-FR" smtClean="0"/>
              <a:t>Gives machines a hard time (although natural language processing is evolving)</a:t>
            </a:r>
          </a:p>
          <a:p>
            <a:pPr lvl="2"/>
            <a:r>
              <a:rPr lang="en-CA" altLang="fr-FR" smtClean="0"/>
              <a:t>Big research field for those interested in graduate studies…</a:t>
            </a:r>
            <a:endParaRPr lang="fr-CA" altLang="fr-FR" smtClean="0"/>
          </a:p>
        </p:txBody>
      </p:sp>
    </p:spTree>
    <p:extLst>
      <p:ext uri="{BB962C8B-B14F-4D97-AF65-F5344CB8AC3E}">
        <p14:creationId xmlns:p14="http://schemas.microsoft.com/office/powerpoint/2010/main" val="1952234326"/>
      </p:ext>
    </p:extLst>
  </p:cSld>
  <p:clrMapOvr>
    <a:masterClrMapping/>
  </p:clrMapOvr>
  <p:timing>
    <p:tnLst>
      <p:par>
        <p:cT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Computer Language Processing</a:t>
            </a:r>
            <a:endParaRPr lang="fr-CA" dirty="0"/>
          </a:p>
        </p:txBody>
      </p:sp>
      <p:sp>
        <p:nvSpPr>
          <p:cNvPr id="18435" name="Content Placeholder 2"/>
          <p:cNvSpPr>
            <a:spLocks noGrp="1"/>
          </p:cNvSpPr>
          <p:nvPr>
            <p:ph idx="1"/>
          </p:nvPr>
        </p:nvSpPr>
        <p:spPr/>
        <p:txBody>
          <a:bodyPr/>
          <a:lstStyle/>
          <a:p>
            <a:r>
              <a:rPr lang="en-CA" altLang="fr-FR" smtClean="0"/>
              <a:t>In computer (or programming) languages, one speaks about a program (corresponding to a long sentence or paragraph) </a:t>
            </a:r>
          </a:p>
          <a:p>
            <a:pPr lvl="1"/>
            <a:r>
              <a:rPr lang="en-CA" altLang="fr-FR" smtClean="0"/>
              <a:t>Sequence of lexical units or lexemes</a:t>
            </a:r>
          </a:p>
          <a:p>
            <a:pPr lvl="1"/>
            <a:r>
              <a:rPr lang="en-CA" altLang="fr-FR" smtClean="0"/>
              <a:t>Lexical units are sequences of characters</a:t>
            </a:r>
          </a:p>
          <a:p>
            <a:pPr lvl="1"/>
            <a:endParaRPr lang="en-CA" altLang="fr-FR" smtClean="0"/>
          </a:p>
          <a:p>
            <a:r>
              <a:rPr lang="en-CA" altLang="fr-FR" u="sng" smtClean="0"/>
              <a:t>Lexical rules</a:t>
            </a:r>
            <a:r>
              <a:rPr lang="en-CA" altLang="fr-FR" smtClean="0"/>
              <a:t> of the language determine what the valid lexical units of the language are </a:t>
            </a:r>
          </a:p>
          <a:p>
            <a:pPr lvl="1"/>
            <a:r>
              <a:rPr lang="en-CA" altLang="fr-FR" smtClean="0"/>
              <a:t>There are various </a:t>
            </a:r>
            <a:r>
              <a:rPr lang="en-CA" altLang="fr-FR" b="1" smtClean="0"/>
              <a:t>lexical categories</a:t>
            </a:r>
            <a:r>
              <a:rPr lang="en-CA" altLang="fr-FR" smtClean="0"/>
              <a:t>: identifier, number, character string, operator…</a:t>
            </a:r>
          </a:p>
          <a:p>
            <a:pPr lvl="1"/>
            <a:r>
              <a:rPr lang="en-CA" altLang="fr-FR" smtClean="0"/>
              <a:t>Lexical categories are also known as </a:t>
            </a:r>
            <a:r>
              <a:rPr lang="en-CA" altLang="fr-FR" b="1" smtClean="0"/>
              <a:t>tokens</a:t>
            </a:r>
          </a:p>
        </p:txBody>
      </p:sp>
    </p:spTree>
    <p:extLst>
      <p:ext uri="{BB962C8B-B14F-4D97-AF65-F5344CB8AC3E}">
        <p14:creationId xmlns:p14="http://schemas.microsoft.com/office/powerpoint/2010/main" val="3195870442"/>
      </p:ext>
    </p:extLst>
  </p:cSld>
  <p:clrMapOvr>
    <a:masterClrMapping/>
  </p:clrMapOvr>
  <p:timing>
    <p:tnLst>
      <p:par>
        <p:cTn id="1" dur="indefinite" restart="never" nodeType="tmRoot"/>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Computer Language Processing</a:t>
            </a:r>
            <a:endParaRPr lang="fr-CA" dirty="0"/>
          </a:p>
        </p:txBody>
      </p:sp>
      <p:sp>
        <p:nvSpPr>
          <p:cNvPr id="3" name="Content Placeholder 2"/>
          <p:cNvSpPr>
            <a:spLocks noGrp="1"/>
          </p:cNvSpPr>
          <p:nvPr>
            <p:ph idx="1"/>
          </p:nvPr>
        </p:nvSpPr>
        <p:spPr/>
        <p:txBody>
          <a:bodyPr/>
          <a:lstStyle/>
          <a:p>
            <a:pPr indent="-182563">
              <a:defRPr/>
            </a:pPr>
            <a:r>
              <a:rPr lang="en-CA" u="sng" dirty="0" smtClean="0"/>
              <a:t>Syntax rules</a:t>
            </a:r>
            <a:r>
              <a:rPr lang="en-CA" dirty="0" smtClean="0"/>
              <a:t> of the language determine what sequences of lexemes are well-formed programs</a:t>
            </a:r>
          </a:p>
          <a:p>
            <a:pPr>
              <a:defRPr/>
            </a:pPr>
            <a:r>
              <a:rPr lang="en-CA" dirty="0" smtClean="0"/>
              <a:t>Meaning of a well-formed program is also called its </a:t>
            </a:r>
            <a:r>
              <a:rPr lang="en-CA" u="sng" dirty="0" smtClean="0"/>
              <a:t>semantics</a:t>
            </a:r>
          </a:p>
          <a:p>
            <a:pPr lvl="1">
              <a:defRPr/>
            </a:pPr>
            <a:r>
              <a:rPr lang="en-CA" dirty="0" smtClean="0"/>
              <a:t>A program can be well-formed, but its statements are nonsensical</a:t>
            </a:r>
          </a:p>
          <a:p>
            <a:pPr lvl="1">
              <a:defRPr/>
            </a:pPr>
            <a:r>
              <a:rPr lang="en-CA" dirty="0" smtClean="0"/>
              <a:t>Example:</a:t>
            </a:r>
          </a:p>
          <a:p>
            <a:pPr marL="274637" lvl="1" indent="0">
              <a:buFont typeface="Arial" charset="0"/>
              <a:buNone/>
              <a:defRPr/>
            </a:pPr>
            <a:r>
              <a:rPr lang="en-CA" dirty="0"/>
              <a:t>	</a:t>
            </a:r>
            <a:r>
              <a:rPr lang="en-CA" sz="1400" b="1" dirty="0" err="1" smtClean="0">
                <a:solidFill>
                  <a:schemeClr val="tx2"/>
                </a:solidFill>
              </a:rPr>
              <a:t>int</a:t>
            </a:r>
            <a:r>
              <a:rPr lang="en-CA" sz="1400" b="1" dirty="0" smtClean="0">
                <a:solidFill>
                  <a:schemeClr val="tx2"/>
                </a:solidFill>
              </a:rPr>
              <a:t> </a:t>
            </a:r>
            <a:r>
              <a:rPr lang="en-CA" sz="1400" dirty="0" smtClean="0"/>
              <a:t>x = 0;</a:t>
            </a:r>
          </a:p>
          <a:p>
            <a:pPr marL="274637" lvl="1" indent="0">
              <a:buFont typeface="Arial" charset="0"/>
              <a:buNone/>
              <a:defRPr/>
            </a:pPr>
            <a:r>
              <a:rPr lang="en-CA" sz="1400" dirty="0"/>
              <a:t>	</a:t>
            </a:r>
            <a:r>
              <a:rPr lang="en-CA" sz="1400" dirty="0" smtClean="0"/>
              <a:t>x = 1;</a:t>
            </a:r>
          </a:p>
          <a:p>
            <a:pPr marL="274637" lvl="1" indent="0">
              <a:buFont typeface="Arial" charset="0"/>
              <a:buNone/>
              <a:defRPr/>
            </a:pPr>
            <a:r>
              <a:rPr lang="en-CA" sz="1400" dirty="0"/>
              <a:t>	</a:t>
            </a:r>
            <a:r>
              <a:rPr lang="en-CA" sz="1400" dirty="0" smtClean="0"/>
              <a:t>x = 0;</a:t>
            </a:r>
          </a:p>
          <a:p>
            <a:pPr lvl="1">
              <a:defRPr/>
            </a:pPr>
            <a:r>
              <a:rPr lang="en-CA" dirty="0" smtClean="0"/>
              <a:t>Syntactically, the above code is valid, but what does it mean?? </a:t>
            </a:r>
          </a:p>
          <a:p>
            <a:pPr>
              <a:defRPr/>
            </a:pPr>
            <a:endParaRPr lang="en-CA" dirty="0" smtClean="0"/>
          </a:p>
        </p:txBody>
      </p:sp>
    </p:spTree>
    <p:extLst>
      <p:ext uri="{BB962C8B-B14F-4D97-AF65-F5344CB8AC3E}">
        <p14:creationId xmlns:p14="http://schemas.microsoft.com/office/powerpoint/2010/main" val="2035928760"/>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pPr>
              <a:defRPr/>
            </a:pPr>
            <a:r>
              <a:rPr lang="en-CA" dirty="0" smtClean="0"/>
              <a:t>Course Sections</a:t>
            </a:r>
            <a:endParaRPr lang="fr-CA" dirty="0"/>
          </a:p>
        </p:txBody>
      </p:sp>
      <p:sp>
        <p:nvSpPr>
          <p:cNvPr id="5" name="Subtitle 4"/>
          <p:cNvSpPr>
            <a:spLocks noGrp="1"/>
          </p:cNvSpPr>
          <p:nvPr>
            <p:ph idx="1"/>
          </p:nvPr>
        </p:nvSpPr>
        <p:spPr/>
        <p:txBody>
          <a:bodyPr>
            <a:normAutofit fontScale="92500"/>
          </a:bodyPr>
          <a:lstStyle/>
          <a:p>
            <a:pPr>
              <a:defRPr/>
            </a:pPr>
            <a:r>
              <a:rPr lang="en-CA" sz="900" dirty="0" smtClean="0">
                <a:hlinkClick r:id="rId2" action="ppaction://hlinksldjump"/>
              </a:rPr>
              <a:t>Section 0:  Introduction</a:t>
            </a:r>
            <a:endParaRPr lang="en-CA" sz="900" dirty="0" smtClean="0"/>
          </a:p>
          <a:p>
            <a:pPr eaLnBrk="1" fontAlgn="auto" hangingPunct="1">
              <a:buFont typeface="Arial" pitchFamily="34" charset="0"/>
              <a:buNone/>
              <a:defRPr/>
            </a:pPr>
            <a:r>
              <a:rPr lang="en-CA" sz="900" dirty="0" smtClean="0">
                <a:hlinkClick r:id="rId3" action="ppaction://hlinksldjump"/>
              </a:rPr>
              <a:t>Section 1: </a:t>
            </a:r>
            <a:r>
              <a:rPr lang="en-CA" altLang="fr-FR" sz="900" dirty="0">
                <a:hlinkClick r:id="rId3" action="ppaction://hlinksldjump"/>
              </a:rPr>
              <a:t>Software development </a:t>
            </a:r>
            <a:r>
              <a:rPr lang="en-CA" altLang="fr-FR" sz="900" dirty="0" smtClean="0">
                <a:hlinkClick r:id="rId3" action="ppaction://hlinksldjump"/>
              </a:rPr>
              <a:t>processes + Domain Analysis</a:t>
            </a:r>
            <a:endParaRPr lang="en-CA" altLang="fr-FR" sz="900" dirty="0" smtClean="0"/>
          </a:p>
          <a:p>
            <a:pPr>
              <a:defRPr/>
            </a:pPr>
            <a:r>
              <a:rPr lang="en-CA" altLang="fr-FR" sz="900" dirty="0" smtClean="0">
                <a:hlinkClick r:id="rId4" action="ppaction://hlinksldjump"/>
              </a:rPr>
              <a:t>Section 2: </a:t>
            </a:r>
            <a:r>
              <a:rPr lang="en-CA" sz="900" dirty="0" smtClean="0">
                <a:hlinkClick r:id="rId4" action="ppaction://hlinksldjump"/>
              </a:rPr>
              <a:t>Requirements + Behavioral Modeling (Activity Diagrams)</a:t>
            </a:r>
            <a:endParaRPr lang="en-CA" sz="900" dirty="0" smtClean="0"/>
          </a:p>
          <a:p>
            <a:pPr>
              <a:defRPr/>
            </a:pPr>
            <a:r>
              <a:rPr lang="en-CA" sz="900" dirty="0" smtClean="0">
                <a:hlinkClick r:id="rId5" action="ppaction://hlinksldjump"/>
              </a:rPr>
              <a:t>Section 3: More </a:t>
            </a:r>
            <a:r>
              <a:rPr lang="en-CA" sz="900" dirty="0">
                <a:hlinkClick r:id="rId5" action="ppaction://hlinksldjump"/>
              </a:rPr>
              <a:t>Behavioral </a:t>
            </a:r>
            <a:r>
              <a:rPr lang="en-CA" sz="900" dirty="0" smtClean="0">
                <a:hlinkClick r:id="rId5" action="ppaction://hlinksldjump"/>
              </a:rPr>
              <a:t>Modeling (State Machines)</a:t>
            </a:r>
            <a:endParaRPr lang="en-CA" sz="900" dirty="0" smtClean="0"/>
          </a:p>
          <a:p>
            <a:pPr>
              <a:defRPr/>
            </a:pPr>
            <a:r>
              <a:rPr lang="en-CA" sz="900" dirty="0">
                <a:hlinkClick r:id="rId6" action="ppaction://hlinksldjump"/>
              </a:rPr>
              <a:t>Section </a:t>
            </a:r>
            <a:r>
              <a:rPr lang="en-CA" sz="900" dirty="0" smtClean="0">
                <a:hlinkClick r:id="rId6" action="ppaction://hlinksldjump"/>
              </a:rPr>
              <a:t>4: </a:t>
            </a:r>
            <a:r>
              <a:rPr lang="en-CA" sz="900" dirty="0">
                <a:hlinkClick r:id="rId6" action="ppaction://hlinksldjump"/>
              </a:rPr>
              <a:t>More Behavioral Modeling </a:t>
            </a:r>
            <a:r>
              <a:rPr lang="en-CA" sz="900" dirty="0" smtClean="0">
                <a:hlinkClick r:id="rId6" action="ppaction://hlinksldjump"/>
              </a:rPr>
              <a:t>(Case  Study)</a:t>
            </a:r>
            <a:endParaRPr lang="en-CA" sz="900" dirty="0"/>
          </a:p>
          <a:p>
            <a:pPr>
              <a:defRPr/>
            </a:pPr>
            <a:r>
              <a:rPr lang="en-CA" sz="900" dirty="0" smtClean="0">
                <a:hlinkClick r:id="rId7" action="ppaction://hlinksldjump"/>
              </a:rPr>
              <a:t>Section 5: Petri Nets</a:t>
            </a:r>
            <a:endParaRPr lang="en-CA" sz="900" dirty="0"/>
          </a:p>
          <a:p>
            <a:pPr>
              <a:defRPr/>
            </a:pPr>
            <a:r>
              <a:rPr lang="en-CA" sz="900" dirty="0" smtClean="0">
                <a:hlinkClick r:id="rId8" action="ppaction://hlinksldjump"/>
              </a:rPr>
              <a:t>Section 6: </a:t>
            </a:r>
            <a:r>
              <a:rPr lang="en-CA" sz="900" dirty="0">
                <a:hlinkClick r:id="rId8" action="ppaction://hlinksldjump"/>
              </a:rPr>
              <a:t>Introduction to </a:t>
            </a:r>
            <a:r>
              <a:rPr lang="en-CA" sz="900" dirty="0" smtClean="0">
                <a:hlinkClick r:id="rId8" action="ppaction://hlinksldjump"/>
              </a:rPr>
              <a:t>Compilers</a:t>
            </a:r>
            <a:endParaRPr lang="en-CA" sz="900" dirty="0" smtClean="0"/>
          </a:p>
          <a:p>
            <a:pPr>
              <a:defRPr/>
            </a:pPr>
            <a:r>
              <a:rPr lang="en-CA" sz="900" dirty="0" smtClean="0">
                <a:hlinkClick r:id="rId9" action="ppaction://hlinksldjump"/>
              </a:rPr>
              <a:t>Section 7: Lexical </a:t>
            </a:r>
            <a:r>
              <a:rPr lang="en-CA" sz="900" dirty="0">
                <a:hlinkClick r:id="rId9" action="ppaction://hlinksldjump"/>
              </a:rPr>
              <a:t>Analysis</a:t>
            </a:r>
            <a:endParaRPr lang="en-CA" sz="900" dirty="0"/>
          </a:p>
          <a:p>
            <a:pPr>
              <a:defRPr/>
            </a:pPr>
            <a:r>
              <a:rPr lang="en-CA" sz="900" dirty="0">
                <a:hlinkClick r:id="rId10" action="ppaction://hlinksldjump"/>
              </a:rPr>
              <a:t>Section 8: Finite State Automata</a:t>
            </a:r>
            <a:endParaRPr lang="en-CA" sz="900" dirty="0"/>
          </a:p>
          <a:p>
            <a:pPr>
              <a:defRPr/>
            </a:pPr>
            <a:r>
              <a:rPr lang="en-CA" sz="900" dirty="0">
                <a:hlinkClick r:id="rId11" action="ppaction://hlinksldjump"/>
              </a:rPr>
              <a:t>Section 9: Practical Regular Expressions</a:t>
            </a:r>
            <a:endParaRPr lang="en-CA" sz="900" dirty="0"/>
          </a:p>
          <a:p>
            <a:pPr>
              <a:defRPr/>
            </a:pPr>
            <a:r>
              <a:rPr lang="en-CA" sz="900" dirty="0">
                <a:hlinkClick r:id="rId12" action="ppaction://hlinksldjump"/>
              </a:rPr>
              <a:t>Section 10: Introduction to Syntax Analysis</a:t>
            </a:r>
            <a:endParaRPr lang="en-CA" sz="900" dirty="0"/>
          </a:p>
          <a:p>
            <a:pPr>
              <a:defRPr/>
            </a:pPr>
            <a:r>
              <a:rPr lang="en-CA" sz="900" dirty="0">
                <a:hlinkClick r:id="rId13" action="ppaction://hlinksldjump"/>
              </a:rPr>
              <a:t>Section 11: LL(1) Parser</a:t>
            </a:r>
            <a:endParaRPr lang="en-CA" sz="900" dirty="0"/>
          </a:p>
          <a:p>
            <a:pPr>
              <a:defRPr/>
            </a:pPr>
            <a:r>
              <a:rPr lang="en-CA" sz="900" dirty="0">
                <a:hlinkClick r:id="rId14" action="ppaction://hlinksldjump"/>
              </a:rPr>
              <a:t>Section 12: More on LL Parsing (Error Recovery and non LL(1) Parsers)</a:t>
            </a:r>
            <a:endParaRPr lang="en-CA" sz="900" dirty="0"/>
          </a:p>
          <a:p>
            <a:pPr>
              <a:defRPr/>
            </a:pPr>
            <a:r>
              <a:rPr lang="en-CA" sz="900" dirty="0">
                <a:hlinkClick r:id="rId15" action="ppaction://hlinksldjump"/>
              </a:rPr>
              <a:t>Section 13: LR Parsing</a:t>
            </a:r>
            <a:endParaRPr lang="en-CA" sz="900" dirty="0"/>
          </a:p>
          <a:p>
            <a:pPr>
              <a:defRPr/>
            </a:pPr>
            <a:r>
              <a:rPr lang="en-CA" sz="900" dirty="0">
                <a:hlinkClick r:id="rId16" action="ppaction://hlinksldjump"/>
              </a:rPr>
              <a:t>Section 14: Introduction to Concurrency</a:t>
            </a:r>
            <a:endParaRPr lang="en-CA" sz="900" dirty="0"/>
          </a:p>
          <a:p>
            <a:pPr>
              <a:defRPr/>
            </a:pPr>
            <a:r>
              <a:rPr lang="en-CA" sz="900" dirty="0">
                <a:hlinkClick r:id="rId17" action="ppaction://hlinksldjump"/>
              </a:rPr>
              <a:t>Section 15: More on Concurrency</a:t>
            </a:r>
            <a:endParaRPr lang="en-CA" sz="900" dirty="0"/>
          </a:p>
          <a:p>
            <a:pPr>
              <a:defRPr/>
            </a:pPr>
            <a:r>
              <a:rPr lang="en-CA" sz="900" dirty="0">
                <a:hlinkClick r:id="rId18" action="ppaction://hlinksldjump"/>
              </a:rPr>
              <a:t>Section 16: Java Concurrency</a:t>
            </a:r>
            <a:endParaRPr lang="en-CA" sz="900" dirty="0"/>
          </a:p>
          <a:p>
            <a:pPr>
              <a:defRPr/>
            </a:pPr>
            <a:r>
              <a:rPr lang="en-CA" sz="900" dirty="0">
                <a:hlinkClick r:id="rId19" action="ppaction://hlinksldjump"/>
              </a:rPr>
              <a:t>Section 17: Process Scheduling</a:t>
            </a:r>
            <a:endParaRPr lang="en-CA" sz="900" dirty="0"/>
          </a:p>
          <a:p>
            <a:pPr>
              <a:defRPr/>
            </a:pPr>
            <a:r>
              <a:rPr lang="en-CA" sz="900" dirty="0">
                <a:hlinkClick r:id="rId20" action="ppaction://hlinksldjump"/>
              </a:rPr>
              <a:t>Section 18: Web Services</a:t>
            </a:r>
            <a:endParaRPr lang="en-CA" sz="900" dirty="0"/>
          </a:p>
          <a:p>
            <a:pPr>
              <a:defRPr/>
            </a:pPr>
            <a:endParaRPr lang="en-CA" sz="900" dirty="0"/>
          </a:p>
          <a:p>
            <a:pPr>
              <a:defRPr/>
            </a:pPr>
            <a:endParaRPr lang="en-CA" sz="900" dirty="0"/>
          </a:p>
          <a:p>
            <a:pPr>
              <a:defRPr/>
            </a:pPr>
            <a:endParaRPr lang="en-CA" sz="900" dirty="0"/>
          </a:p>
          <a:p>
            <a:pPr eaLnBrk="1" fontAlgn="auto" hangingPunct="1">
              <a:buFont typeface="Arial" pitchFamily="34" charset="0"/>
              <a:buNone/>
              <a:defRPr/>
            </a:pPr>
            <a:endParaRPr lang="en-CA" altLang="fr-FR" sz="900" dirty="0"/>
          </a:p>
          <a:p>
            <a:pPr>
              <a:defRPr/>
            </a:pPr>
            <a:endParaRPr lang="fr-CA" sz="1000" dirty="0"/>
          </a:p>
        </p:txBody>
      </p:sp>
      <p:sp>
        <p:nvSpPr>
          <p:cNvPr id="3" name="Slide Number Placeholder 2"/>
          <p:cNvSpPr>
            <a:spLocks noGrp="1"/>
          </p:cNvSpPr>
          <p:nvPr>
            <p:ph type="sldNum" sz="quarter" idx="11"/>
          </p:nvPr>
        </p:nvSpPr>
        <p:spPr/>
        <p:txBody>
          <a:bodyPr/>
          <a:lstStyle/>
          <a:p>
            <a:pPr>
              <a:defRPr/>
            </a:pPr>
            <a:fld id="{DC563831-073D-43A4-875A-4D5DAB7DBFA7}" type="slidenum">
              <a:rPr lang="fr-CA" smtClean="0">
                <a:solidFill>
                  <a:srgbClr val="000000">
                    <a:tint val="75000"/>
                  </a:srgbClr>
                </a:solidFill>
              </a:rPr>
              <a:pPr>
                <a:defRPr/>
              </a:pPr>
              <a:t>2</a:t>
            </a:fld>
            <a:endParaRPr lang="fr-CA">
              <a:solidFill>
                <a:srgbClr val="000000">
                  <a:tint val="75000"/>
                </a:srgbClr>
              </a:solidFill>
            </a:endParaRPr>
          </a:p>
        </p:txBody>
      </p:sp>
    </p:spTree>
    <p:extLst>
      <p:ext uri="{BB962C8B-B14F-4D97-AF65-F5344CB8AC3E}">
        <p14:creationId xmlns:p14="http://schemas.microsoft.com/office/powerpoint/2010/main" val="42980199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2"/>
          <p:cNvSpPr>
            <a:spLocks noGrp="1" noChangeArrowheads="1"/>
          </p:cNvSpPr>
          <p:nvPr>
            <p:ph type="title"/>
          </p:nvPr>
        </p:nvSpPr>
        <p:spPr>
          <a:xfrm>
            <a:off x="457200" y="152400"/>
            <a:ext cx="6934200" cy="1371600"/>
          </a:xfrm>
        </p:spPr>
        <p:txBody>
          <a:bodyPr/>
          <a:lstStyle/>
          <a:p>
            <a:pPr eaLnBrk="1" fontAlgn="auto" hangingPunct="1">
              <a:spcAft>
                <a:spcPts val="0"/>
              </a:spcAft>
              <a:defRPr/>
            </a:pPr>
            <a:r>
              <a:rPr lang="en-CA" altLang="fr-FR" dirty="0" smtClean="0"/>
              <a:t>Models are needed</a:t>
            </a:r>
            <a:endParaRPr lang="en-CA" altLang="fr-FR" dirty="0"/>
          </a:p>
        </p:txBody>
      </p:sp>
      <p:sp>
        <p:nvSpPr>
          <p:cNvPr id="9219" name="Rectangle 3"/>
          <p:cNvSpPr>
            <a:spLocks noGrp="1" noChangeArrowheads="1"/>
          </p:cNvSpPr>
          <p:nvPr>
            <p:ph type="body" idx="1"/>
          </p:nvPr>
        </p:nvSpPr>
        <p:spPr>
          <a:xfrm>
            <a:off x="685800" y="1676400"/>
            <a:ext cx="7772400" cy="4648200"/>
          </a:xfrm>
        </p:spPr>
        <p:txBody>
          <a:bodyPr rtlCol="0">
            <a:normAutofit/>
          </a:bodyPr>
          <a:lstStyle/>
          <a:p>
            <a:pPr eaLnBrk="1" fontAlgn="auto" hangingPunct="1">
              <a:lnSpc>
                <a:spcPct val="90000"/>
              </a:lnSpc>
              <a:buFont typeface="Arial" pitchFamily="34" charset="0"/>
              <a:buNone/>
              <a:defRPr/>
            </a:pPr>
            <a:endParaRPr lang="en-CA" altLang="fr-FR" dirty="0" smtClean="0"/>
          </a:p>
          <a:p>
            <a:pPr eaLnBrk="1" fontAlgn="auto" hangingPunct="1">
              <a:lnSpc>
                <a:spcPct val="90000"/>
              </a:lnSpc>
              <a:buFont typeface="Arial" pitchFamily="34" charset="0"/>
              <a:buNone/>
              <a:defRPr/>
            </a:pPr>
            <a:r>
              <a:rPr lang="en-CA" altLang="fr-FR" sz="2400" dirty="0" smtClean="0"/>
              <a:t>Symptoms of inadequacy: the software crisis</a:t>
            </a:r>
          </a:p>
          <a:p>
            <a:pPr lvl="1" indent="-182880" eaLnBrk="1" fontAlgn="auto" hangingPunct="1">
              <a:lnSpc>
                <a:spcPct val="90000"/>
              </a:lnSpc>
              <a:spcAft>
                <a:spcPts val="0"/>
              </a:spcAft>
              <a:buFont typeface="Arial" pitchFamily="34" charset="0"/>
              <a:buChar char="•"/>
              <a:defRPr/>
            </a:pPr>
            <a:r>
              <a:rPr lang="en-CA" altLang="fr-FR" sz="2400" dirty="0" smtClean="0"/>
              <a:t>scheduled time and cost exceeded</a:t>
            </a:r>
          </a:p>
          <a:p>
            <a:pPr lvl="1" indent="-182880" eaLnBrk="1" fontAlgn="auto" hangingPunct="1">
              <a:lnSpc>
                <a:spcPct val="90000"/>
              </a:lnSpc>
              <a:spcAft>
                <a:spcPts val="0"/>
              </a:spcAft>
              <a:buFont typeface="Arial" pitchFamily="34" charset="0"/>
              <a:buChar char="•"/>
              <a:defRPr/>
            </a:pPr>
            <a:r>
              <a:rPr lang="en-CA" altLang="fr-FR" sz="2400" dirty="0" smtClean="0"/>
              <a:t>user expectations not met</a:t>
            </a:r>
          </a:p>
          <a:p>
            <a:pPr lvl="1" indent="-182880" eaLnBrk="1" fontAlgn="auto" hangingPunct="1">
              <a:lnSpc>
                <a:spcPct val="90000"/>
              </a:lnSpc>
              <a:spcAft>
                <a:spcPts val="0"/>
              </a:spcAft>
              <a:buFont typeface="Arial" pitchFamily="34" charset="0"/>
              <a:buChar char="•"/>
              <a:defRPr/>
            </a:pPr>
            <a:r>
              <a:rPr lang="en-CA" altLang="fr-FR" sz="2400" dirty="0" smtClean="0"/>
              <a:t>poor quality</a:t>
            </a:r>
          </a:p>
          <a:p>
            <a:pPr marL="274320" lvl="1" indent="0" eaLnBrk="1" fontAlgn="auto" hangingPunct="1">
              <a:lnSpc>
                <a:spcPct val="90000"/>
              </a:lnSpc>
              <a:spcAft>
                <a:spcPts val="0"/>
              </a:spcAft>
              <a:buFont typeface="Arial" pitchFamily="34" charset="0"/>
              <a:buNone/>
              <a:defRPr/>
            </a:pPr>
            <a:endParaRPr lang="en-CA" altLang="fr-FR" sz="2400" dirty="0" smtClean="0"/>
          </a:p>
          <a:p>
            <a:pPr eaLnBrk="1" fontAlgn="auto" hangingPunct="1">
              <a:lnSpc>
                <a:spcPct val="90000"/>
              </a:lnSpc>
              <a:buFont typeface="Arial" pitchFamily="34" charset="0"/>
              <a:buNone/>
              <a:defRPr/>
            </a:pPr>
            <a:r>
              <a:rPr lang="en-CA" altLang="fr-FR" sz="2400" dirty="0" smtClean="0"/>
              <a:t>The size and economic value of software applications required appropriate "process models"</a:t>
            </a:r>
            <a:endParaRPr lang="en-CA" altLang="fr-FR" sz="2400" dirty="0"/>
          </a:p>
        </p:txBody>
      </p:sp>
    </p:spTree>
    <p:extLst>
      <p:ext uri="{BB962C8B-B14F-4D97-AF65-F5344CB8AC3E}">
        <p14:creationId xmlns:p14="http://schemas.microsoft.com/office/powerpoint/2010/main" val="1560932105"/>
      </p:ext>
    </p:extLst>
  </p:cSld>
  <p:clrMapOvr>
    <a:masterClrMapping/>
  </p:clrMapOvr>
  <p:timing>
    <p:tnLst>
      <p:par>
        <p:cT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Computer Language Processing</a:t>
            </a:r>
            <a:endParaRPr lang="fr-CA" dirty="0"/>
          </a:p>
        </p:txBody>
      </p:sp>
      <p:sp>
        <p:nvSpPr>
          <p:cNvPr id="3" name="Content Placeholder 2"/>
          <p:cNvSpPr>
            <a:spLocks noGrp="1"/>
          </p:cNvSpPr>
          <p:nvPr>
            <p:ph idx="1"/>
          </p:nvPr>
        </p:nvSpPr>
        <p:spPr/>
        <p:txBody>
          <a:bodyPr/>
          <a:lstStyle/>
          <a:p>
            <a:r>
              <a:rPr lang="en-CA" altLang="fr-FR" smtClean="0"/>
              <a:t>Compilers should catch and complain about lexical and syntax errors</a:t>
            </a:r>
          </a:p>
          <a:p>
            <a:endParaRPr lang="en-CA" altLang="fr-FR" smtClean="0"/>
          </a:p>
          <a:p>
            <a:r>
              <a:rPr lang="en-CA" altLang="fr-FR" smtClean="0"/>
              <a:t>Compilers might complain about common semantic errors:</a:t>
            </a:r>
          </a:p>
          <a:p>
            <a:pPr marL="1371600" lvl="3" indent="0">
              <a:buFont typeface="Arial" charset="0"/>
              <a:buNone/>
            </a:pPr>
            <a:r>
              <a:rPr lang="en-CA" altLang="fr-FR" b="1" smtClean="0">
                <a:solidFill>
                  <a:schemeClr val="tx2"/>
                </a:solidFill>
              </a:rPr>
              <a:t>public</a:t>
            </a:r>
            <a:r>
              <a:rPr lang="en-CA" altLang="fr-FR" smtClean="0">
                <a:solidFill>
                  <a:schemeClr val="tx2"/>
                </a:solidFill>
              </a:rPr>
              <a:t> </a:t>
            </a:r>
            <a:r>
              <a:rPr lang="en-CA" altLang="fr-FR" b="1" smtClean="0">
                <a:solidFill>
                  <a:schemeClr val="tx2"/>
                </a:solidFill>
              </a:rPr>
              <a:t>boolean</a:t>
            </a:r>
            <a:r>
              <a:rPr lang="en-CA" altLang="fr-FR" smtClean="0">
                <a:solidFill>
                  <a:schemeClr val="tx2"/>
                </a:solidFill>
              </a:rPr>
              <a:t> </a:t>
            </a:r>
            <a:r>
              <a:rPr lang="en-CA" altLang="fr-FR" smtClean="0"/>
              <a:t>test (int x){</a:t>
            </a:r>
          </a:p>
          <a:p>
            <a:pPr marL="1371600" lvl="3" indent="0">
              <a:buFont typeface="Arial" charset="0"/>
              <a:buNone/>
            </a:pPr>
            <a:r>
              <a:rPr lang="fr-CA" altLang="fr-FR" smtClean="0"/>
              <a:t>	boolean result;</a:t>
            </a:r>
          </a:p>
          <a:p>
            <a:pPr marL="1371600" lvl="3" indent="0">
              <a:buFont typeface="Arial" charset="0"/>
              <a:buNone/>
            </a:pPr>
            <a:r>
              <a:rPr lang="fr-CA" altLang="fr-FR" smtClean="0"/>
              <a:t>	</a:t>
            </a:r>
            <a:r>
              <a:rPr lang="fr-CA" altLang="fr-FR" b="1" smtClean="0">
                <a:solidFill>
                  <a:schemeClr val="tx2"/>
                </a:solidFill>
              </a:rPr>
              <a:t>if</a:t>
            </a:r>
            <a:r>
              <a:rPr lang="fr-CA" altLang="fr-FR" smtClean="0">
                <a:solidFill>
                  <a:schemeClr val="tx2"/>
                </a:solidFill>
              </a:rPr>
              <a:t> </a:t>
            </a:r>
            <a:r>
              <a:rPr lang="fr-CA" altLang="fr-FR" smtClean="0"/>
              <a:t>(x &gt; 100)</a:t>
            </a:r>
          </a:p>
          <a:p>
            <a:pPr marL="1371600" lvl="3" indent="0">
              <a:buFont typeface="Arial" charset="0"/>
              <a:buNone/>
            </a:pPr>
            <a:r>
              <a:rPr lang="fr-CA" altLang="fr-FR" smtClean="0"/>
              <a:t>		result = </a:t>
            </a:r>
            <a:r>
              <a:rPr lang="fr-CA" altLang="fr-FR" b="1" smtClean="0">
                <a:solidFill>
                  <a:schemeClr val="tx2"/>
                </a:solidFill>
              </a:rPr>
              <a:t>true</a:t>
            </a:r>
            <a:r>
              <a:rPr lang="fr-CA" altLang="fr-FR" smtClean="0"/>
              <a:t>;</a:t>
            </a:r>
          </a:p>
          <a:p>
            <a:pPr marL="1371600" lvl="3" indent="0">
              <a:buFont typeface="Arial" charset="0"/>
              <a:buNone/>
            </a:pPr>
            <a:r>
              <a:rPr lang="fr-CA" altLang="fr-FR" smtClean="0"/>
              <a:t>	</a:t>
            </a:r>
            <a:r>
              <a:rPr lang="fr-CA" altLang="fr-FR" b="1" smtClean="0">
                <a:solidFill>
                  <a:schemeClr val="tx2"/>
                </a:solidFill>
              </a:rPr>
              <a:t>return</a:t>
            </a:r>
            <a:r>
              <a:rPr lang="fr-CA" altLang="fr-FR" smtClean="0">
                <a:solidFill>
                  <a:schemeClr val="tx2"/>
                </a:solidFill>
              </a:rPr>
              <a:t> </a:t>
            </a:r>
            <a:r>
              <a:rPr lang="fr-CA" altLang="fr-FR" smtClean="0"/>
              <a:t>result</a:t>
            </a:r>
            <a:r>
              <a:rPr lang="fr-CA" altLang="fr-FR" u="sng" smtClean="0"/>
              <a:t>;</a:t>
            </a:r>
          </a:p>
          <a:p>
            <a:pPr marL="1371600" lvl="3" indent="0">
              <a:buFont typeface="Arial" charset="0"/>
              <a:buNone/>
            </a:pPr>
            <a:r>
              <a:rPr lang="fr-CA" altLang="fr-FR" smtClean="0"/>
              <a:t>}</a:t>
            </a:r>
            <a:endParaRPr lang="en-CA" altLang="fr-FR" smtClean="0"/>
          </a:p>
          <a:p>
            <a:endParaRPr lang="en-CA" altLang="fr-FR" smtClean="0"/>
          </a:p>
          <a:p>
            <a:r>
              <a:rPr lang="en-CA" altLang="fr-FR" smtClean="0"/>
              <a:t>Your coworkers or the client will complain about the rest!!</a:t>
            </a:r>
            <a:endParaRPr lang="fr-CA" altLang="fr-FR" smtClean="0"/>
          </a:p>
        </p:txBody>
      </p:sp>
      <p:sp>
        <p:nvSpPr>
          <p:cNvPr id="6" name="Right Brace 5"/>
          <p:cNvSpPr/>
          <p:nvPr/>
        </p:nvSpPr>
        <p:spPr>
          <a:xfrm>
            <a:off x="4787900" y="3284538"/>
            <a:ext cx="647700" cy="2016125"/>
          </a:xfrm>
          <a:prstGeom prst="rightBrace">
            <a:avLst/>
          </a:prstGeom>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fr-CA"/>
          </a:p>
        </p:txBody>
      </p:sp>
      <p:sp>
        <p:nvSpPr>
          <p:cNvPr id="7" name="TextBox 6"/>
          <p:cNvSpPr txBox="1">
            <a:spLocks noChangeArrowheads="1"/>
          </p:cNvSpPr>
          <p:nvPr/>
        </p:nvSpPr>
        <p:spPr bwMode="auto">
          <a:xfrm>
            <a:off x="5508625" y="3716338"/>
            <a:ext cx="3455988"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800">
                <a:solidFill>
                  <a:schemeClr val="tx2"/>
                </a:solidFill>
              </a:rPr>
              <a:t>      Error message:</a:t>
            </a:r>
          </a:p>
          <a:p>
            <a:pPr eaLnBrk="1" hangingPunct="1">
              <a:spcBef>
                <a:spcPct val="0"/>
              </a:spcBef>
              <a:spcAft>
                <a:spcPct val="0"/>
              </a:spcAft>
              <a:buFontTx/>
              <a:buNone/>
            </a:pPr>
            <a:r>
              <a:rPr lang="en-CA" altLang="fr-FR" sz="1800" b="0"/>
              <a:t>The local variable result may have not been initialized </a:t>
            </a:r>
            <a:endParaRPr lang="fr-CA" altLang="fr-FR" sz="1800" b="0"/>
          </a:p>
        </p:txBody>
      </p:sp>
      <p:pic>
        <p:nvPicPr>
          <p:cNvPr id="24578" name="Picture 2" descr="http://www.theemailadmin.com/wp-content/uploads/2012/01/error_button.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584825" y="3775075"/>
            <a:ext cx="30162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2389243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animEffect transition="in" filter="fade">
                                      <p:cBhvr>
                                        <p:cTn id="7" dur="500"/>
                                        <p:tgtEl>
                                          <p:spTgt spid="3">
                                            <p:txEl>
                                              <p:pRg st="3" end="3"/>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3">
                                            <p:txEl>
                                              <p:pRg st="4" end="4"/>
                                            </p:txEl>
                                          </p:spTgt>
                                        </p:tgtEl>
                                        <p:attrNameLst>
                                          <p:attrName>style.visibility</p:attrName>
                                        </p:attrNameLst>
                                      </p:cBhvr>
                                      <p:to>
                                        <p:strVal val="visible"/>
                                      </p:to>
                                    </p:set>
                                    <p:animEffect transition="in" filter="fade">
                                      <p:cBhvr>
                                        <p:cTn id="10" dur="500"/>
                                        <p:tgtEl>
                                          <p:spTgt spid="3">
                                            <p:txEl>
                                              <p:pRg st="4" end="4"/>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3">
                                            <p:txEl>
                                              <p:pRg st="5" end="5"/>
                                            </p:txEl>
                                          </p:spTgt>
                                        </p:tgtEl>
                                        <p:attrNameLst>
                                          <p:attrName>style.visibility</p:attrName>
                                        </p:attrNameLst>
                                      </p:cBhvr>
                                      <p:to>
                                        <p:strVal val="visible"/>
                                      </p:to>
                                    </p:set>
                                    <p:animEffect transition="in" filter="fade">
                                      <p:cBhvr>
                                        <p:cTn id="13" dur="500"/>
                                        <p:tgtEl>
                                          <p:spTgt spid="3">
                                            <p:txEl>
                                              <p:pRg st="5" end="5"/>
                                            </p:txEl>
                                          </p:spTgt>
                                        </p:tgtEl>
                                      </p:cBhvr>
                                    </p:animEffect>
                                  </p:childTnLst>
                                </p:cTn>
                              </p:par>
                              <p:par>
                                <p:cTn id="14" presetID="10" presetClass="entr" presetSubtype="0" fill="hold" nodeType="withEffect">
                                  <p:stCondLst>
                                    <p:cond delay="0"/>
                                  </p:stCondLst>
                                  <p:childTnLst>
                                    <p:set>
                                      <p:cBhvr>
                                        <p:cTn id="15" dur="1" fill="hold">
                                          <p:stCondLst>
                                            <p:cond delay="0"/>
                                          </p:stCondLst>
                                        </p:cTn>
                                        <p:tgtEl>
                                          <p:spTgt spid="3">
                                            <p:txEl>
                                              <p:pRg st="6" end="6"/>
                                            </p:txEl>
                                          </p:spTgt>
                                        </p:tgtEl>
                                        <p:attrNameLst>
                                          <p:attrName>style.visibility</p:attrName>
                                        </p:attrNameLst>
                                      </p:cBhvr>
                                      <p:to>
                                        <p:strVal val="visible"/>
                                      </p:to>
                                    </p:set>
                                    <p:animEffect transition="in" filter="fade">
                                      <p:cBhvr>
                                        <p:cTn id="16" dur="500"/>
                                        <p:tgtEl>
                                          <p:spTgt spid="3">
                                            <p:txEl>
                                              <p:pRg st="6" end="6"/>
                                            </p:txEl>
                                          </p:spTgt>
                                        </p:tgtEl>
                                      </p:cBhvr>
                                    </p:animEffect>
                                  </p:childTnLst>
                                </p:cTn>
                              </p:par>
                              <p:par>
                                <p:cTn id="17" presetID="10" presetClass="entr" presetSubtype="0" fill="hold" nodeType="with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animEffect transition="in" filter="fade">
                                      <p:cBhvr>
                                        <p:cTn id="19" dur="500"/>
                                        <p:tgtEl>
                                          <p:spTgt spid="3">
                                            <p:txEl>
                                              <p:pRg st="7" end="7"/>
                                            </p:txEl>
                                          </p:spTgt>
                                        </p:tgtEl>
                                      </p:cBhvr>
                                    </p:animEffect>
                                  </p:childTnLst>
                                </p:cTn>
                              </p:par>
                              <p:par>
                                <p:cTn id="20" presetID="10" presetClass="entr" presetSubtype="0" fill="hold" nodeType="withEffect">
                                  <p:stCondLst>
                                    <p:cond delay="0"/>
                                  </p:stCondLst>
                                  <p:childTnLst>
                                    <p:set>
                                      <p:cBhvr>
                                        <p:cTn id="21" dur="1" fill="hold">
                                          <p:stCondLst>
                                            <p:cond delay="0"/>
                                          </p:stCondLst>
                                        </p:cTn>
                                        <p:tgtEl>
                                          <p:spTgt spid="3">
                                            <p:txEl>
                                              <p:pRg st="8" end="8"/>
                                            </p:txEl>
                                          </p:spTgt>
                                        </p:tgtEl>
                                        <p:attrNameLst>
                                          <p:attrName>style.visibility</p:attrName>
                                        </p:attrNameLst>
                                      </p:cBhvr>
                                      <p:to>
                                        <p:strVal val="visible"/>
                                      </p:to>
                                    </p:set>
                                    <p:animEffect transition="in" filter="fade">
                                      <p:cBhvr>
                                        <p:cTn id="22" dur="500"/>
                                        <p:tgtEl>
                                          <p:spTgt spid="3">
                                            <p:txEl>
                                              <p:pRg st="8" end="8"/>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fade">
                                      <p:cBhvr>
                                        <p:cTn id="27" dur="500"/>
                                        <p:tgtEl>
                                          <p:spTgt spid="7"/>
                                        </p:tgtEl>
                                      </p:cBhvr>
                                    </p:animEffect>
                                  </p:childTnLst>
                                </p:cTn>
                              </p:par>
                              <p:par>
                                <p:cTn id="28" presetID="10" presetClass="entr" presetSubtype="0" fill="hold" nodeType="withEffect">
                                  <p:stCondLst>
                                    <p:cond delay="0"/>
                                  </p:stCondLst>
                                  <p:childTnLst>
                                    <p:set>
                                      <p:cBhvr>
                                        <p:cTn id="29" dur="1" fill="hold">
                                          <p:stCondLst>
                                            <p:cond delay="0"/>
                                          </p:stCondLst>
                                        </p:cTn>
                                        <p:tgtEl>
                                          <p:spTgt spid="24578"/>
                                        </p:tgtEl>
                                        <p:attrNameLst>
                                          <p:attrName>style.visibility</p:attrName>
                                        </p:attrNameLst>
                                      </p:cBhvr>
                                      <p:to>
                                        <p:strVal val="visible"/>
                                      </p:to>
                                    </p:set>
                                    <p:animEffect transition="in" filter="fade">
                                      <p:cBhvr>
                                        <p:cTn id="30" dur="500"/>
                                        <p:tgtEl>
                                          <p:spTgt spid="2457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500"/>
                                        <p:tgtEl>
                                          <p:spTgt spid="6"/>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10" presetClass="entr" presetSubtype="0" fill="hold" nodeType="clickEffect">
                                  <p:stCondLst>
                                    <p:cond delay="0"/>
                                  </p:stCondLst>
                                  <p:childTnLst>
                                    <p:set>
                                      <p:cBhvr>
                                        <p:cTn id="37" dur="1" fill="hold">
                                          <p:stCondLst>
                                            <p:cond delay="0"/>
                                          </p:stCondLst>
                                        </p:cTn>
                                        <p:tgtEl>
                                          <p:spTgt spid="3">
                                            <p:txEl>
                                              <p:pRg st="10" end="10"/>
                                            </p:txEl>
                                          </p:spTgt>
                                        </p:tgtEl>
                                        <p:attrNameLst>
                                          <p:attrName>style.visibility</p:attrName>
                                        </p:attrNameLst>
                                      </p:cBhvr>
                                      <p:to>
                                        <p:strVal val="visible"/>
                                      </p:to>
                                    </p:set>
                                    <p:animEffect transition="in" filter="fade">
                                      <p:cBhvr>
                                        <p:cTn id="38" dur="500"/>
                                        <p:tgtEl>
                                          <p:spTgt spid="3">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Compilers</a:t>
            </a:r>
            <a:endParaRPr lang="fr-CA" dirty="0"/>
          </a:p>
        </p:txBody>
      </p:sp>
      <p:sp>
        <p:nvSpPr>
          <p:cNvPr id="21507" name="Content Placeholder 2"/>
          <p:cNvSpPr>
            <a:spLocks noGrp="1"/>
          </p:cNvSpPr>
          <p:nvPr>
            <p:ph idx="1"/>
          </p:nvPr>
        </p:nvSpPr>
        <p:spPr/>
        <p:txBody>
          <a:bodyPr/>
          <a:lstStyle/>
          <a:p>
            <a:r>
              <a:rPr lang="en-CA" altLang="fr-FR" smtClean="0"/>
              <a:t>What is a compiler?</a:t>
            </a:r>
          </a:p>
          <a:p>
            <a:pPr lvl="1"/>
            <a:r>
              <a:rPr lang="en-CA" altLang="fr-FR" smtClean="0"/>
              <a:t>Program that translates an executable program in one language into an executable program in another language</a:t>
            </a:r>
          </a:p>
          <a:p>
            <a:pPr lvl="1"/>
            <a:r>
              <a:rPr lang="en-CA" altLang="fr-FR" smtClean="0"/>
              <a:t>We expect the program produced by the compiler to be better, in some way, than the original</a:t>
            </a:r>
          </a:p>
          <a:p>
            <a:pPr lvl="1"/>
            <a:endParaRPr lang="en-CA" altLang="fr-FR" smtClean="0"/>
          </a:p>
          <a:p>
            <a:r>
              <a:rPr lang="en-CA" altLang="fr-FR" smtClean="0"/>
              <a:t>What is an interpreter?</a:t>
            </a:r>
          </a:p>
          <a:p>
            <a:pPr lvl="1"/>
            <a:r>
              <a:rPr lang="en-CA" altLang="fr-FR" smtClean="0"/>
              <a:t>Program that reads an executable program and produces the results of running that program</a:t>
            </a:r>
          </a:p>
          <a:p>
            <a:endParaRPr lang="en-CA" altLang="fr-FR" smtClean="0"/>
          </a:p>
          <a:p>
            <a:r>
              <a:rPr lang="en-CA" altLang="fr-FR" smtClean="0"/>
              <a:t>We will focus on compilers in this course (although many of the concepts apply to both)</a:t>
            </a:r>
          </a:p>
          <a:p>
            <a:endParaRPr lang="en-CA" altLang="fr-FR" smtClean="0"/>
          </a:p>
        </p:txBody>
      </p:sp>
    </p:spTree>
    <p:extLst>
      <p:ext uri="{BB962C8B-B14F-4D97-AF65-F5344CB8AC3E}">
        <p14:creationId xmlns:p14="http://schemas.microsoft.com/office/powerpoint/2010/main" val="325274012"/>
      </p:ext>
    </p:extLst>
  </p:cSld>
  <p:clrMapOvr>
    <a:masterClrMapping/>
  </p:clrMapOvr>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Basic Requirements for Compilers</a:t>
            </a:r>
            <a:endParaRPr lang="fr-CA" dirty="0"/>
          </a:p>
        </p:txBody>
      </p:sp>
      <p:sp>
        <p:nvSpPr>
          <p:cNvPr id="22531" name="Content Placeholder 2"/>
          <p:cNvSpPr>
            <a:spLocks noGrp="1"/>
          </p:cNvSpPr>
          <p:nvPr>
            <p:ph idx="1"/>
          </p:nvPr>
        </p:nvSpPr>
        <p:spPr/>
        <p:txBody>
          <a:bodyPr/>
          <a:lstStyle/>
          <a:p>
            <a:r>
              <a:rPr lang="en-CA" altLang="fr-FR" smtClean="0"/>
              <a:t>Must-Dos:</a:t>
            </a:r>
          </a:p>
          <a:p>
            <a:pPr lvl="1"/>
            <a:r>
              <a:rPr lang="en-CA" altLang="fr-FR" smtClean="0"/>
              <a:t>Produce correct code (byte code in the case of Java)</a:t>
            </a:r>
          </a:p>
          <a:p>
            <a:pPr lvl="1"/>
            <a:r>
              <a:rPr lang="en-CA" altLang="fr-FR" smtClean="0"/>
              <a:t>Run fast</a:t>
            </a:r>
          </a:p>
          <a:p>
            <a:pPr lvl="1"/>
            <a:r>
              <a:rPr lang="en-CA" altLang="fr-FR" smtClean="0"/>
              <a:t>Output must run fast</a:t>
            </a:r>
          </a:p>
          <a:p>
            <a:pPr lvl="1"/>
            <a:r>
              <a:rPr lang="en-CA" altLang="fr-FR" smtClean="0"/>
              <a:t>Achieve a compile time proportional to the size of the program</a:t>
            </a:r>
          </a:p>
          <a:p>
            <a:pPr lvl="1"/>
            <a:r>
              <a:rPr lang="en-CA" altLang="fr-FR" smtClean="0"/>
              <a:t>Work well with debuggers </a:t>
            </a:r>
            <a:r>
              <a:rPr lang="en-CA" altLang="fr-FR" i="1" smtClean="0"/>
              <a:t>(absolute must)</a:t>
            </a:r>
          </a:p>
          <a:p>
            <a:r>
              <a:rPr lang="en-CA" altLang="fr-FR" smtClean="0"/>
              <a:t>Must-Haves:</a:t>
            </a:r>
          </a:p>
          <a:p>
            <a:pPr lvl="1"/>
            <a:r>
              <a:rPr lang="en-CA" altLang="fr-FR" smtClean="0"/>
              <a:t>Good diagnostics for lexical and syntax errors</a:t>
            </a:r>
          </a:p>
          <a:p>
            <a:pPr lvl="1"/>
            <a:r>
              <a:rPr lang="en-CA" altLang="fr-FR" smtClean="0"/>
              <a:t>Support for cross language calls </a:t>
            </a:r>
            <a:r>
              <a:rPr lang="en-CA" altLang="fr-FR" i="1" smtClean="0"/>
              <a:t>(checkout Java Native Interface if you are interested)</a:t>
            </a:r>
          </a:p>
          <a:p>
            <a:endParaRPr lang="en-CA" altLang="fr-FR" smtClean="0"/>
          </a:p>
          <a:p>
            <a:pPr lvl="1"/>
            <a:endParaRPr lang="en-CA" altLang="fr-FR" smtClean="0"/>
          </a:p>
          <a:p>
            <a:pPr lvl="1"/>
            <a:endParaRPr lang="en-CA" altLang="fr-FR" smtClean="0"/>
          </a:p>
          <a:p>
            <a:endParaRPr lang="fr-CA" altLang="fr-FR" smtClean="0"/>
          </a:p>
        </p:txBody>
      </p:sp>
    </p:spTree>
    <p:extLst>
      <p:ext uri="{BB962C8B-B14F-4D97-AF65-F5344CB8AC3E}">
        <p14:creationId xmlns:p14="http://schemas.microsoft.com/office/powerpoint/2010/main" val="4067292695"/>
      </p:ext>
    </p:extLst>
  </p:cSld>
  <p:clrMapOvr>
    <a:masterClrMapping/>
  </p:clrMapOvr>
  <p:timing>
    <p:tnLst>
      <p:par>
        <p:cT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Abstract View of Compilers</a:t>
            </a:r>
            <a:endParaRPr lang="fr-CA" dirty="0"/>
          </a:p>
        </p:txBody>
      </p:sp>
      <p:sp>
        <p:nvSpPr>
          <p:cNvPr id="23555" name="Content Placeholder 2"/>
          <p:cNvSpPr>
            <a:spLocks noGrp="1"/>
          </p:cNvSpPr>
          <p:nvPr>
            <p:ph idx="1"/>
          </p:nvPr>
        </p:nvSpPr>
        <p:spPr>
          <a:xfrm>
            <a:off x="457200" y="4076700"/>
            <a:ext cx="7620000" cy="2049463"/>
          </a:xfrm>
        </p:spPr>
        <p:txBody>
          <a:bodyPr/>
          <a:lstStyle/>
          <a:p>
            <a:r>
              <a:rPr lang="en-CA" altLang="fr-FR" smtClean="0"/>
              <a:t>A compiler usually realizes the translation in several steps; correspondingly, it contains several components.</a:t>
            </a:r>
          </a:p>
          <a:p>
            <a:r>
              <a:rPr lang="en-CA" altLang="fr-FR" smtClean="0"/>
              <a:t>Usually, a compiler includes (at least) separate components for verifying the lexical and syntax rules:</a:t>
            </a:r>
            <a:endParaRPr lang="fr-CA" altLang="fr-FR" smtClean="0"/>
          </a:p>
        </p:txBody>
      </p:sp>
      <p:pic>
        <p:nvPicPr>
          <p:cNvPr id="23558"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92275" y="1989138"/>
            <a:ext cx="5183188" cy="18002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608159940"/>
      </p:ext>
    </p:extLst>
  </p:cSld>
  <p:clrMapOvr>
    <a:masterClrMapping/>
  </p:clrMapOvr>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Compilation Process</a:t>
            </a:r>
            <a:endParaRPr lang="fr-CA" dirty="0"/>
          </a:p>
        </p:txBody>
      </p:sp>
      <p:sp>
        <p:nvSpPr>
          <p:cNvPr id="16" name="Rounded Rectangle 15"/>
          <p:cNvSpPr/>
          <p:nvPr/>
        </p:nvSpPr>
        <p:spPr>
          <a:xfrm>
            <a:off x="3760788" y="6381750"/>
            <a:ext cx="1492250" cy="35401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050" dirty="0">
                <a:solidFill>
                  <a:schemeClr val="tx1"/>
                </a:solidFill>
              </a:rPr>
              <a:t>Machine Code</a:t>
            </a:r>
            <a:endParaRPr lang="fr-CA" sz="1050" dirty="0">
              <a:solidFill>
                <a:schemeClr val="tx1"/>
              </a:solidFill>
            </a:endParaRPr>
          </a:p>
        </p:txBody>
      </p:sp>
      <p:grpSp>
        <p:nvGrpSpPr>
          <p:cNvPr id="42" name="Group 41"/>
          <p:cNvGrpSpPr>
            <a:grpSpLocks/>
          </p:cNvGrpSpPr>
          <p:nvPr/>
        </p:nvGrpSpPr>
        <p:grpSpPr bwMode="auto">
          <a:xfrm>
            <a:off x="3754438" y="1484313"/>
            <a:ext cx="1492250" cy="649287"/>
            <a:chOff x="3753704" y="1556792"/>
            <a:chExt cx="1492575" cy="648072"/>
          </a:xfrm>
        </p:grpSpPr>
        <p:sp>
          <p:nvSpPr>
            <p:cNvPr id="8" name="Rounded Rectangle 7"/>
            <p:cNvSpPr/>
            <p:nvPr/>
          </p:nvSpPr>
          <p:spPr>
            <a:xfrm>
              <a:off x="3753704" y="1556792"/>
              <a:ext cx="1492575" cy="354935"/>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050" dirty="0">
                  <a:solidFill>
                    <a:schemeClr val="tx1"/>
                  </a:solidFill>
                </a:rPr>
                <a:t>Source Program</a:t>
              </a:r>
              <a:endParaRPr lang="fr-CA" sz="1050" dirty="0">
                <a:solidFill>
                  <a:schemeClr val="tx1"/>
                </a:solidFill>
              </a:endParaRPr>
            </a:p>
          </p:txBody>
        </p:sp>
        <p:cxnSp>
          <p:nvCxnSpPr>
            <p:cNvPr id="19" name="Straight Arrow Connector 18"/>
            <p:cNvCxnSpPr>
              <a:stCxn id="8" idx="2"/>
              <a:endCxn id="10" idx="0"/>
            </p:cNvCxnSpPr>
            <p:nvPr/>
          </p:nvCxnSpPr>
          <p:spPr>
            <a:xfrm>
              <a:off x="4499992" y="1911727"/>
              <a:ext cx="0" cy="293137"/>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grpSp>
      <p:grpSp>
        <p:nvGrpSpPr>
          <p:cNvPr id="43" name="Group 42"/>
          <p:cNvGrpSpPr>
            <a:grpSpLocks/>
          </p:cNvGrpSpPr>
          <p:nvPr/>
        </p:nvGrpSpPr>
        <p:grpSpPr bwMode="auto">
          <a:xfrm>
            <a:off x="3754438" y="2133600"/>
            <a:ext cx="1492250" cy="703263"/>
            <a:chOff x="3753704" y="2204864"/>
            <a:chExt cx="1492575" cy="703522"/>
          </a:xfrm>
        </p:grpSpPr>
        <p:sp>
          <p:nvSpPr>
            <p:cNvPr id="10" name="Rectangle 9"/>
            <p:cNvSpPr/>
            <p:nvPr/>
          </p:nvSpPr>
          <p:spPr>
            <a:xfrm>
              <a:off x="3753704" y="2204864"/>
              <a:ext cx="1492575" cy="376377"/>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050" dirty="0">
                  <a:solidFill>
                    <a:schemeClr val="tx1"/>
                  </a:solidFill>
                </a:rPr>
                <a:t>Lexical Analyser</a:t>
              </a:r>
              <a:endParaRPr lang="fr-CA" sz="1050" dirty="0">
                <a:solidFill>
                  <a:schemeClr val="tx1"/>
                </a:solidFill>
              </a:endParaRPr>
            </a:p>
          </p:txBody>
        </p:sp>
        <p:cxnSp>
          <p:nvCxnSpPr>
            <p:cNvPr id="26" name="Straight Arrow Connector 25"/>
            <p:cNvCxnSpPr>
              <a:stCxn id="10" idx="2"/>
              <a:endCxn id="9" idx="0"/>
            </p:cNvCxnSpPr>
            <p:nvPr/>
          </p:nvCxnSpPr>
          <p:spPr>
            <a:xfrm>
              <a:off x="4499992" y="2581241"/>
              <a:ext cx="0" cy="327145"/>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grpSp>
      <p:grpSp>
        <p:nvGrpSpPr>
          <p:cNvPr id="44" name="Group 43"/>
          <p:cNvGrpSpPr>
            <a:grpSpLocks/>
          </p:cNvGrpSpPr>
          <p:nvPr/>
        </p:nvGrpSpPr>
        <p:grpSpPr bwMode="auto">
          <a:xfrm>
            <a:off x="3754438" y="2836863"/>
            <a:ext cx="1492250" cy="719137"/>
            <a:chOff x="3753704" y="2908386"/>
            <a:chExt cx="1492575" cy="720080"/>
          </a:xfrm>
        </p:grpSpPr>
        <p:sp>
          <p:nvSpPr>
            <p:cNvPr id="9" name="Rectangle 8"/>
            <p:cNvSpPr/>
            <p:nvPr/>
          </p:nvSpPr>
          <p:spPr>
            <a:xfrm>
              <a:off x="3753704" y="2908386"/>
              <a:ext cx="1492575" cy="37673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050" dirty="0">
                  <a:solidFill>
                    <a:schemeClr val="tx1"/>
                  </a:solidFill>
                </a:rPr>
                <a:t>Syntax Analyser</a:t>
              </a:r>
              <a:endParaRPr lang="fr-CA" sz="1050" dirty="0">
                <a:solidFill>
                  <a:schemeClr val="tx1"/>
                </a:solidFill>
              </a:endParaRPr>
            </a:p>
          </p:txBody>
        </p:sp>
        <p:cxnSp>
          <p:nvCxnSpPr>
            <p:cNvPr id="28" name="Straight Arrow Connector 27"/>
            <p:cNvCxnSpPr>
              <a:stCxn id="9" idx="2"/>
              <a:endCxn id="11" idx="0"/>
            </p:cNvCxnSpPr>
            <p:nvPr/>
          </p:nvCxnSpPr>
          <p:spPr>
            <a:xfrm>
              <a:off x="4499992" y="3285116"/>
              <a:ext cx="0" cy="34335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grpSp>
      <p:grpSp>
        <p:nvGrpSpPr>
          <p:cNvPr id="45" name="Group 44"/>
          <p:cNvGrpSpPr>
            <a:grpSpLocks/>
          </p:cNvGrpSpPr>
          <p:nvPr/>
        </p:nvGrpSpPr>
        <p:grpSpPr bwMode="auto">
          <a:xfrm>
            <a:off x="3754438" y="3556000"/>
            <a:ext cx="1492250" cy="720725"/>
            <a:chOff x="3753704" y="3628466"/>
            <a:chExt cx="1492575" cy="720080"/>
          </a:xfrm>
        </p:grpSpPr>
        <p:sp>
          <p:nvSpPr>
            <p:cNvPr id="11" name="Rectangle 10"/>
            <p:cNvSpPr/>
            <p:nvPr/>
          </p:nvSpPr>
          <p:spPr>
            <a:xfrm>
              <a:off x="3753704" y="3628466"/>
              <a:ext cx="1492575" cy="375901"/>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050" dirty="0">
                  <a:solidFill>
                    <a:schemeClr val="tx1"/>
                  </a:solidFill>
                </a:rPr>
                <a:t>Semantic Analyser</a:t>
              </a:r>
              <a:endParaRPr lang="fr-CA" sz="1050" dirty="0">
                <a:solidFill>
                  <a:schemeClr val="tx1"/>
                </a:solidFill>
              </a:endParaRPr>
            </a:p>
          </p:txBody>
        </p:sp>
        <p:cxnSp>
          <p:nvCxnSpPr>
            <p:cNvPr id="30" name="Straight Arrow Connector 29"/>
            <p:cNvCxnSpPr>
              <a:stCxn id="11" idx="2"/>
              <a:endCxn id="12" idx="0"/>
            </p:cNvCxnSpPr>
            <p:nvPr/>
          </p:nvCxnSpPr>
          <p:spPr>
            <a:xfrm>
              <a:off x="4499992" y="4004367"/>
              <a:ext cx="0" cy="344179"/>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grpSp>
      <p:grpSp>
        <p:nvGrpSpPr>
          <p:cNvPr id="46" name="Group 45"/>
          <p:cNvGrpSpPr>
            <a:grpSpLocks/>
          </p:cNvGrpSpPr>
          <p:nvPr/>
        </p:nvGrpSpPr>
        <p:grpSpPr bwMode="auto">
          <a:xfrm>
            <a:off x="3492500" y="4276725"/>
            <a:ext cx="2016125" cy="719138"/>
            <a:chOff x="3491880" y="4348546"/>
            <a:chExt cx="2016223" cy="720080"/>
          </a:xfrm>
        </p:grpSpPr>
        <p:sp>
          <p:nvSpPr>
            <p:cNvPr id="12" name="Rectangle 11"/>
            <p:cNvSpPr/>
            <p:nvPr/>
          </p:nvSpPr>
          <p:spPr>
            <a:xfrm>
              <a:off x="3491880" y="4348546"/>
              <a:ext cx="2016223" cy="376731"/>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050" dirty="0">
                  <a:solidFill>
                    <a:schemeClr val="tx1"/>
                  </a:solidFill>
                </a:rPr>
                <a:t>Intermediate Code Generator</a:t>
              </a:r>
              <a:endParaRPr lang="fr-CA" sz="1050" dirty="0">
                <a:solidFill>
                  <a:schemeClr val="tx1"/>
                </a:solidFill>
              </a:endParaRPr>
            </a:p>
          </p:txBody>
        </p:sp>
        <p:cxnSp>
          <p:nvCxnSpPr>
            <p:cNvPr id="32" name="Straight Arrow Connector 31"/>
            <p:cNvCxnSpPr>
              <a:stCxn id="12" idx="2"/>
              <a:endCxn id="14" idx="0"/>
            </p:cNvCxnSpPr>
            <p:nvPr/>
          </p:nvCxnSpPr>
          <p:spPr>
            <a:xfrm>
              <a:off x="4499992" y="4725277"/>
              <a:ext cx="0" cy="343349"/>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grpSp>
      <p:grpSp>
        <p:nvGrpSpPr>
          <p:cNvPr id="47" name="Group 46"/>
          <p:cNvGrpSpPr>
            <a:grpSpLocks/>
          </p:cNvGrpSpPr>
          <p:nvPr/>
        </p:nvGrpSpPr>
        <p:grpSpPr bwMode="auto">
          <a:xfrm>
            <a:off x="3754438" y="4995863"/>
            <a:ext cx="1492250" cy="720725"/>
            <a:chOff x="3753704" y="5068626"/>
            <a:chExt cx="1492575" cy="720080"/>
          </a:xfrm>
        </p:grpSpPr>
        <p:sp>
          <p:nvSpPr>
            <p:cNvPr id="14" name="Rectangle 13"/>
            <p:cNvSpPr/>
            <p:nvPr/>
          </p:nvSpPr>
          <p:spPr>
            <a:xfrm>
              <a:off x="3753704" y="5068626"/>
              <a:ext cx="1492575" cy="37590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050" dirty="0">
                  <a:solidFill>
                    <a:schemeClr val="tx1"/>
                  </a:solidFill>
                </a:rPr>
                <a:t>Code Optimizer</a:t>
              </a:r>
              <a:endParaRPr lang="fr-CA" sz="1050" dirty="0">
                <a:solidFill>
                  <a:schemeClr val="tx1"/>
                </a:solidFill>
              </a:endParaRPr>
            </a:p>
          </p:txBody>
        </p:sp>
        <p:cxnSp>
          <p:nvCxnSpPr>
            <p:cNvPr id="34" name="Straight Arrow Connector 33"/>
            <p:cNvCxnSpPr>
              <a:stCxn id="14" idx="2"/>
              <a:endCxn id="15" idx="0"/>
            </p:cNvCxnSpPr>
            <p:nvPr/>
          </p:nvCxnSpPr>
          <p:spPr>
            <a:xfrm>
              <a:off x="4499992" y="5444526"/>
              <a:ext cx="0" cy="34418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grpSp>
      <p:grpSp>
        <p:nvGrpSpPr>
          <p:cNvPr id="48" name="Group 47"/>
          <p:cNvGrpSpPr>
            <a:grpSpLocks/>
          </p:cNvGrpSpPr>
          <p:nvPr/>
        </p:nvGrpSpPr>
        <p:grpSpPr bwMode="auto">
          <a:xfrm>
            <a:off x="3754438" y="5716588"/>
            <a:ext cx="1492250" cy="665162"/>
            <a:chOff x="3753704" y="5788706"/>
            <a:chExt cx="1492575" cy="664630"/>
          </a:xfrm>
        </p:grpSpPr>
        <p:sp>
          <p:nvSpPr>
            <p:cNvPr id="15" name="Rectangle 14"/>
            <p:cNvSpPr/>
            <p:nvPr/>
          </p:nvSpPr>
          <p:spPr>
            <a:xfrm>
              <a:off x="3753704" y="5788706"/>
              <a:ext cx="1492575" cy="37593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050" dirty="0">
                  <a:solidFill>
                    <a:schemeClr val="tx1"/>
                  </a:solidFill>
                </a:rPr>
                <a:t>Code Generator</a:t>
              </a:r>
              <a:endParaRPr lang="fr-CA" sz="1050" dirty="0">
                <a:solidFill>
                  <a:schemeClr val="tx1"/>
                </a:solidFill>
              </a:endParaRPr>
            </a:p>
          </p:txBody>
        </p:sp>
        <p:cxnSp>
          <p:nvCxnSpPr>
            <p:cNvPr id="39" name="Straight Arrow Connector 38"/>
            <p:cNvCxnSpPr>
              <a:stCxn id="15" idx="2"/>
              <a:endCxn id="16" idx="0"/>
            </p:cNvCxnSpPr>
            <p:nvPr/>
          </p:nvCxnSpPr>
          <p:spPr>
            <a:xfrm>
              <a:off x="4499992" y="6164642"/>
              <a:ext cx="7939" cy="288694"/>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grpSp>
    </p:spTree>
    <p:extLst>
      <p:ext uri="{BB962C8B-B14F-4D97-AF65-F5344CB8AC3E}">
        <p14:creationId xmlns:p14="http://schemas.microsoft.com/office/powerpoint/2010/main" val="158102894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500"/>
                                        <p:tgtEl>
                                          <p:spTgt spid="4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43"/>
                                        </p:tgtEl>
                                        <p:attrNameLst>
                                          <p:attrName>style.visibility</p:attrName>
                                        </p:attrNameLst>
                                      </p:cBhvr>
                                      <p:to>
                                        <p:strVal val="visible"/>
                                      </p:to>
                                    </p:set>
                                    <p:animEffect transition="in" filter="fade">
                                      <p:cBhvr>
                                        <p:cTn id="12" dur="500"/>
                                        <p:tgtEl>
                                          <p:spTgt spid="4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fade">
                                      <p:cBhvr>
                                        <p:cTn id="17" dur="500"/>
                                        <p:tgtEl>
                                          <p:spTgt spid="44"/>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45"/>
                                        </p:tgtEl>
                                        <p:attrNameLst>
                                          <p:attrName>style.visibility</p:attrName>
                                        </p:attrNameLst>
                                      </p:cBhvr>
                                      <p:to>
                                        <p:strVal val="visible"/>
                                      </p:to>
                                    </p:set>
                                    <p:animEffect transition="in" filter="fade">
                                      <p:cBhvr>
                                        <p:cTn id="22" dur="500"/>
                                        <p:tgtEl>
                                          <p:spTgt spid="45"/>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nodeType="clickEffect">
                                  <p:stCondLst>
                                    <p:cond delay="0"/>
                                  </p:stCondLst>
                                  <p:childTnLst>
                                    <p:set>
                                      <p:cBhvr>
                                        <p:cTn id="26" dur="1" fill="hold">
                                          <p:stCondLst>
                                            <p:cond delay="0"/>
                                          </p:stCondLst>
                                        </p:cTn>
                                        <p:tgtEl>
                                          <p:spTgt spid="46"/>
                                        </p:tgtEl>
                                        <p:attrNameLst>
                                          <p:attrName>style.visibility</p:attrName>
                                        </p:attrNameLst>
                                      </p:cBhvr>
                                      <p:to>
                                        <p:strVal val="visible"/>
                                      </p:to>
                                    </p:set>
                                    <p:animEffect transition="in" filter="fade">
                                      <p:cBhvr>
                                        <p:cTn id="27" dur="500"/>
                                        <p:tgtEl>
                                          <p:spTgt spid="46"/>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nodeType="clickEffect">
                                  <p:stCondLst>
                                    <p:cond delay="0"/>
                                  </p:stCondLst>
                                  <p:childTnLst>
                                    <p:set>
                                      <p:cBhvr>
                                        <p:cTn id="31" dur="1" fill="hold">
                                          <p:stCondLst>
                                            <p:cond delay="0"/>
                                          </p:stCondLst>
                                        </p:cTn>
                                        <p:tgtEl>
                                          <p:spTgt spid="47"/>
                                        </p:tgtEl>
                                        <p:attrNameLst>
                                          <p:attrName>style.visibility</p:attrName>
                                        </p:attrNameLst>
                                      </p:cBhvr>
                                      <p:to>
                                        <p:strVal val="visible"/>
                                      </p:to>
                                    </p:set>
                                    <p:animEffect transition="in" filter="fade">
                                      <p:cBhvr>
                                        <p:cTn id="32" dur="500"/>
                                        <p:tgtEl>
                                          <p:spTgt spid="47"/>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nodeType="clickEffect">
                                  <p:stCondLst>
                                    <p:cond delay="0"/>
                                  </p:stCondLst>
                                  <p:childTnLst>
                                    <p:set>
                                      <p:cBhvr>
                                        <p:cTn id="36" dur="1" fill="hold">
                                          <p:stCondLst>
                                            <p:cond delay="0"/>
                                          </p:stCondLst>
                                        </p:cTn>
                                        <p:tgtEl>
                                          <p:spTgt spid="48"/>
                                        </p:tgtEl>
                                        <p:attrNameLst>
                                          <p:attrName>style.visibility</p:attrName>
                                        </p:attrNameLst>
                                      </p:cBhvr>
                                      <p:to>
                                        <p:strVal val="visible"/>
                                      </p:to>
                                    </p:set>
                                    <p:animEffect transition="in" filter="fade">
                                      <p:cBhvr>
                                        <p:cTn id="37" dur="500"/>
                                        <p:tgtEl>
                                          <p:spTgt spid="48"/>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Compilation Process</a:t>
            </a:r>
            <a:endParaRPr lang="fr-CA" dirty="0"/>
          </a:p>
        </p:txBody>
      </p:sp>
      <p:sp>
        <p:nvSpPr>
          <p:cNvPr id="25603" name="Content Placeholder 2"/>
          <p:cNvSpPr>
            <a:spLocks noGrp="1"/>
          </p:cNvSpPr>
          <p:nvPr>
            <p:ph idx="1"/>
          </p:nvPr>
        </p:nvSpPr>
        <p:spPr/>
        <p:txBody>
          <a:bodyPr/>
          <a:lstStyle/>
          <a:p>
            <a:r>
              <a:rPr lang="en-CA" altLang="fr-FR" smtClean="0"/>
              <a:t>More than one course is required to cover the details of the various phases</a:t>
            </a:r>
          </a:p>
          <a:p>
            <a:endParaRPr lang="en-CA" altLang="fr-FR" smtClean="0"/>
          </a:p>
          <a:p>
            <a:r>
              <a:rPr lang="en-CA" altLang="fr-FR" smtClean="0"/>
              <a:t>In this course, we will scratch the surface</a:t>
            </a:r>
          </a:p>
          <a:p>
            <a:pPr lvl="1"/>
            <a:r>
              <a:rPr lang="en-CA" altLang="fr-FR" smtClean="0"/>
              <a:t>We will focus on lexical and syntax analysis</a:t>
            </a:r>
            <a:endParaRPr lang="fr-CA" altLang="fr-FR" smtClean="0"/>
          </a:p>
        </p:txBody>
      </p:sp>
    </p:spTree>
    <p:extLst>
      <p:ext uri="{BB962C8B-B14F-4D97-AF65-F5344CB8AC3E}">
        <p14:creationId xmlns:p14="http://schemas.microsoft.com/office/powerpoint/2010/main" val="1696266321"/>
      </p:ext>
    </p:extLst>
  </p:cSld>
  <p:clrMapOvr>
    <a:masterClrMapping/>
  </p:clrMapOvr>
  <p:timing>
    <p:tnLst>
      <p:par>
        <p:cTn id="1" dur="indefinite" restart="never" nodeType="tmRoot"/>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Some Important Definitions</a:t>
            </a:r>
            <a:endParaRPr lang="fr-CA" dirty="0"/>
          </a:p>
        </p:txBody>
      </p:sp>
      <p:sp>
        <p:nvSpPr>
          <p:cNvPr id="26627" name="Content Placeholder 2"/>
          <p:cNvSpPr>
            <a:spLocks noGrp="1"/>
          </p:cNvSpPr>
          <p:nvPr>
            <p:ph idx="1"/>
          </p:nvPr>
        </p:nvSpPr>
        <p:spPr/>
        <p:txBody>
          <a:bodyPr/>
          <a:lstStyle/>
          <a:p>
            <a:r>
              <a:rPr lang="en-CA" altLang="fr-FR" smtClean="0"/>
              <a:t>These definitions, although </a:t>
            </a:r>
            <a:r>
              <a:rPr lang="en-CA" altLang="fr-FR" i="1" smtClean="0"/>
              <a:t>sleep inducing</a:t>
            </a:r>
            <a:r>
              <a:rPr lang="en-CA" altLang="fr-FR" smtClean="0"/>
              <a:t>, are important in order to understand the concepts that will be introduced in the next lectures</a:t>
            </a:r>
          </a:p>
          <a:p>
            <a:endParaRPr lang="en-CA" altLang="fr-FR" smtClean="0"/>
          </a:p>
          <a:p>
            <a:r>
              <a:rPr lang="en-CA" altLang="fr-FR" smtClean="0"/>
              <a:t>So here we go…</a:t>
            </a:r>
            <a:endParaRPr lang="fr-CA" altLang="fr-FR" smtClean="0"/>
          </a:p>
        </p:txBody>
      </p:sp>
    </p:spTree>
    <p:extLst>
      <p:ext uri="{BB962C8B-B14F-4D97-AF65-F5344CB8AC3E}">
        <p14:creationId xmlns:p14="http://schemas.microsoft.com/office/powerpoint/2010/main" val="4193005013"/>
      </p:ext>
    </p:extLst>
  </p:cSld>
  <p:clrMapOvr>
    <a:masterClrMapping/>
  </p:clrMapOvr>
  <p:timing>
    <p:tnLst>
      <p:par>
        <p:cT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Alphabet</a:t>
            </a:r>
            <a:endParaRPr lang="fr-CA" dirty="0"/>
          </a:p>
        </p:txBody>
      </p:sp>
      <p:sp>
        <p:nvSpPr>
          <p:cNvPr id="27651" name="Content Placeholder 2"/>
          <p:cNvSpPr>
            <a:spLocks noGrp="1"/>
          </p:cNvSpPr>
          <p:nvPr>
            <p:ph idx="1"/>
          </p:nvPr>
        </p:nvSpPr>
        <p:spPr/>
        <p:txBody>
          <a:bodyPr/>
          <a:lstStyle/>
          <a:p>
            <a:r>
              <a:rPr lang="en-CA" altLang="fr-FR" u="sng" dirty="0" smtClean="0"/>
              <a:t>Recall from beginning of the lecture (or kindergarten): </a:t>
            </a:r>
            <a:r>
              <a:rPr lang="en-CA" altLang="fr-FR" dirty="0" smtClean="0"/>
              <a:t>an alphabet is the set of characters that can be used to form a sentence</a:t>
            </a:r>
          </a:p>
          <a:p>
            <a:endParaRPr lang="en-CA" altLang="fr-FR" dirty="0" smtClean="0"/>
          </a:p>
          <a:p>
            <a:endParaRPr lang="en-CA" altLang="fr-FR" dirty="0" smtClean="0"/>
          </a:p>
          <a:p>
            <a:endParaRPr lang="en-CA" altLang="fr-FR" dirty="0" smtClean="0"/>
          </a:p>
          <a:p>
            <a:r>
              <a:rPr lang="en-CA" altLang="fr-FR" dirty="0" smtClean="0"/>
              <a:t>Since mathematicians love fancy Greek symbols, we will refer to an alphabet as </a:t>
            </a:r>
            <a:r>
              <a:rPr lang="en-US" altLang="fr-FR" dirty="0" smtClean="0">
                <a:sym typeface="Symbol" pitchFamily="18" charset="2"/>
              </a:rPr>
              <a:t></a:t>
            </a:r>
            <a:endParaRPr lang="en-CA" altLang="fr-FR" dirty="0" smtClean="0"/>
          </a:p>
          <a:p>
            <a:endParaRPr lang="en-CA" altLang="fr-FR" dirty="0" smtClean="0"/>
          </a:p>
          <a:p>
            <a:endParaRPr lang="fr-CA" altLang="fr-FR" dirty="0" smtClean="0"/>
          </a:p>
        </p:txBody>
      </p:sp>
      <p:pic>
        <p:nvPicPr>
          <p:cNvPr id="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689225" y="2924175"/>
            <a:ext cx="3097213" cy="5302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7" name="TextBox 6"/>
          <p:cNvSpPr txBox="1">
            <a:spLocks noChangeArrowheads="1"/>
          </p:cNvSpPr>
          <p:nvPr/>
        </p:nvSpPr>
        <p:spPr bwMode="auto">
          <a:xfrm>
            <a:off x="5786438" y="2924175"/>
            <a:ext cx="122396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2800" b="0"/>
              <a:t>…</a:t>
            </a:r>
            <a:endParaRPr lang="fr-CA" altLang="fr-FR" sz="2800" b="0"/>
          </a:p>
        </p:txBody>
      </p:sp>
    </p:spTree>
    <p:extLst>
      <p:ext uri="{BB962C8B-B14F-4D97-AF65-F5344CB8AC3E}">
        <p14:creationId xmlns:p14="http://schemas.microsoft.com/office/powerpoint/2010/main" val="129190363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par>
                                <p:cTn id="8" presetID="10" presetClass="entr" presetSubtype="0"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fade">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Alphabet</a:t>
            </a:r>
            <a:endParaRPr lang="fr-CA" dirty="0"/>
          </a:p>
        </p:txBody>
      </p:sp>
      <p:sp>
        <p:nvSpPr>
          <p:cNvPr id="3" name="Content Placeholder 2"/>
          <p:cNvSpPr>
            <a:spLocks noGrp="1"/>
          </p:cNvSpPr>
          <p:nvPr>
            <p:ph idx="1"/>
          </p:nvPr>
        </p:nvSpPr>
        <p:spPr/>
        <p:txBody>
          <a:bodyPr/>
          <a:lstStyle/>
          <a:p>
            <a:pPr marL="342900" indent="-342900">
              <a:buFont typeface="Symbol" pitchFamily="18" charset="2"/>
              <a:buChar char="S"/>
              <a:defRPr/>
            </a:pPr>
            <a:r>
              <a:rPr lang="en-US" altLang="fr-FR" sz="2400" dirty="0" smtClean="0">
                <a:sym typeface="Symbol" pitchFamily="18" charset="2"/>
              </a:rPr>
              <a:t>is an alphabet, or set of terminals</a:t>
            </a:r>
          </a:p>
          <a:p>
            <a:pPr lvl="1">
              <a:defRPr/>
            </a:pPr>
            <a:r>
              <a:rPr lang="en-US" altLang="fr-FR" sz="2400" dirty="0" smtClean="0">
                <a:sym typeface="Symbol" pitchFamily="18" charset="2"/>
              </a:rPr>
              <a:t>Finite set and consists of all the input characters or symbols that can be arranged to form sentences in the language</a:t>
            </a:r>
          </a:p>
          <a:p>
            <a:pPr>
              <a:defRPr/>
            </a:pPr>
            <a:endParaRPr lang="en-US" altLang="fr-FR" sz="2400" dirty="0" smtClean="0">
              <a:sym typeface="Symbol" pitchFamily="18" charset="2"/>
            </a:endParaRPr>
          </a:p>
          <a:p>
            <a:pPr>
              <a:defRPr/>
            </a:pPr>
            <a:r>
              <a:rPr lang="en-US" altLang="fr-FR" sz="2400" dirty="0" smtClean="0">
                <a:sym typeface="Symbol" pitchFamily="18" charset="2"/>
              </a:rPr>
              <a:t>English: A to Z, punctuation </a:t>
            </a:r>
            <a:r>
              <a:rPr lang="en-US" altLang="fr-FR" sz="2400" dirty="0">
                <a:sym typeface="Symbol" pitchFamily="18" charset="2"/>
              </a:rPr>
              <a:t>and space </a:t>
            </a:r>
            <a:r>
              <a:rPr lang="en-US" altLang="fr-FR" sz="2400" dirty="0" smtClean="0">
                <a:sym typeface="Symbol" pitchFamily="18" charset="2"/>
              </a:rPr>
              <a:t>symbols</a:t>
            </a:r>
          </a:p>
          <a:p>
            <a:pPr>
              <a:defRPr/>
            </a:pPr>
            <a:endParaRPr lang="en-US" altLang="fr-FR" sz="2400" dirty="0">
              <a:sym typeface="Symbol" pitchFamily="18" charset="2"/>
            </a:endParaRPr>
          </a:p>
          <a:p>
            <a:pPr>
              <a:defRPr/>
            </a:pPr>
            <a:r>
              <a:rPr lang="en-US" altLang="fr-FR" sz="2400" dirty="0" smtClean="0">
                <a:sym typeface="Symbol" pitchFamily="18" charset="2"/>
              </a:rPr>
              <a:t>Programming language: usually some well-defined computer set such as ASCII</a:t>
            </a:r>
          </a:p>
          <a:p>
            <a:pPr>
              <a:defRPr/>
            </a:pPr>
            <a:endParaRPr lang="fr-CA" dirty="0"/>
          </a:p>
        </p:txBody>
      </p:sp>
    </p:spTree>
    <p:extLst>
      <p:ext uri="{BB962C8B-B14F-4D97-AF65-F5344CB8AC3E}">
        <p14:creationId xmlns:p14="http://schemas.microsoft.com/office/powerpoint/2010/main" val="2894235849"/>
      </p:ext>
    </p:extLst>
  </p:cSld>
  <p:clrMapOvr>
    <a:masterClrMapping/>
  </p:clrMapOvr>
  <p:timing>
    <p:tnLst>
      <p:par>
        <p:cTn id="1" dur="indefinite" restart="never" nodeType="tmRoot"/>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2"/>
          <p:cNvSpPr>
            <a:spLocks noGrp="1" noChangeArrowheads="1"/>
          </p:cNvSpPr>
          <p:nvPr>
            <p:ph type="title"/>
          </p:nvPr>
        </p:nvSpPr>
        <p:spPr>
          <a:xfrm>
            <a:off x="457200" y="152400"/>
            <a:ext cx="6934200" cy="1371600"/>
          </a:xfrm>
        </p:spPr>
        <p:txBody>
          <a:bodyPr/>
          <a:lstStyle/>
          <a:p>
            <a:pPr>
              <a:defRPr/>
            </a:pPr>
            <a:r>
              <a:rPr lang="en-US" altLang="fr-FR" dirty="0" smtClean="0"/>
              <a:t>Strings of Terminals in An Alphabet</a:t>
            </a:r>
            <a:endParaRPr lang="en-US" altLang="fr-FR" dirty="0"/>
          </a:p>
        </p:txBody>
      </p:sp>
      <p:sp>
        <p:nvSpPr>
          <p:cNvPr id="29699" name="Rectangle 3"/>
          <p:cNvSpPr>
            <a:spLocks noGrp="1" noChangeArrowheads="1"/>
          </p:cNvSpPr>
          <p:nvPr>
            <p:ph idx="1"/>
          </p:nvPr>
        </p:nvSpPr>
        <p:spPr/>
        <p:txBody>
          <a:bodyPr/>
          <a:lstStyle/>
          <a:p>
            <a:r>
              <a:rPr lang="en-US" altLang="fr-FR" sz="2800" smtClean="0">
                <a:sym typeface="Symbol" pitchFamily="18" charset="2"/>
              </a:rPr>
              <a:t>={a,b,c,d}</a:t>
            </a:r>
          </a:p>
          <a:p>
            <a:r>
              <a:rPr lang="en-US" altLang="fr-FR" sz="2800" smtClean="0">
                <a:sym typeface="Symbol" pitchFamily="18" charset="2"/>
              </a:rPr>
              <a:t>Possible strings of terminals from  include</a:t>
            </a:r>
          </a:p>
          <a:p>
            <a:pPr lvl="1"/>
            <a:r>
              <a:rPr lang="en-US" altLang="fr-FR" smtClean="0">
                <a:sym typeface="Symbol" pitchFamily="18" charset="2"/>
              </a:rPr>
              <a:t>aaa</a:t>
            </a:r>
          </a:p>
          <a:p>
            <a:pPr lvl="1"/>
            <a:r>
              <a:rPr lang="en-US" altLang="fr-FR" smtClean="0">
                <a:sym typeface="Symbol" pitchFamily="18" charset="2"/>
              </a:rPr>
              <a:t>aabbccdd</a:t>
            </a:r>
          </a:p>
          <a:p>
            <a:pPr lvl="1"/>
            <a:r>
              <a:rPr lang="en-US" altLang="fr-FR" smtClean="0">
                <a:sym typeface="Symbol" pitchFamily="18" charset="2"/>
              </a:rPr>
              <a:t>d</a:t>
            </a:r>
          </a:p>
          <a:p>
            <a:pPr lvl="1"/>
            <a:r>
              <a:rPr lang="en-US" altLang="fr-FR" smtClean="0">
                <a:sym typeface="Symbol" pitchFamily="18" charset="2"/>
              </a:rPr>
              <a:t>cba</a:t>
            </a:r>
          </a:p>
          <a:p>
            <a:pPr lvl="1"/>
            <a:r>
              <a:rPr lang="en-US" altLang="fr-FR" smtClean="0">
                <a:sym typeface="Symbol" pitchFamily="18" charset="2"/>
              </a:rPr>
              <a:t>abab</a:t>
            </a:r>
          </a:p>
          <a:p>
            <a:pPr lvl="1"/>
            <a:r>
              <a:rPr lang="en-US" altLang="fr-FR" smtClean="0">
                <a:sym typeface="Symbol" pitchFamily="18" charset="2"/>
              </a:rPr>
              <a:t>ccccccccccacccc</a:t>
            </a:r>
          </a:p>
          <a:p>
            <a:pPr lvl="1"/>
            <a:r>
              <a:rPr lang="en-US" altLang="fr-FR" smtClean="0">
                <a:sym typeface="Symbol" pitchFamily="18" charset="2"/>
              </a:rPr>
              <a:t>Although this is fun, I think you get the idea…</a:t>
            </a:r>
          </a:p>
        </p:txBody>
      </p:sp>
    </p:spTree>
    <p:extLst>
      <p:ext uri="{BB962C8B-B14F-4D97-AF65-F5344CB8AC3E}">
        <p14:creationId xmlns:p14="http://schemas.microsoft.com/office/powerpoint/2010/main" val="903842608"/>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2"/>
          <p:cNvSpPr>
            <a:spLocks noGrp="1" noChangeArrowheads="1"/>
          </p:cNvSpPr>
          <p:nvPr>
            <p:ph type="title"/>
          </p:nvPr>
        </p:nvSpPr>
        <p:spPr/>
        <p:txBody>
          <a:bodyPr/>
          <a:lstStyle/>
          <a:p>
            <a:pPr eaLnBrk="1" fontAlgn="auto" hangingPunct="1">
              <a:spcAft>
                <a:spcPts val="0"/>
              </a:spcAft>
              <a:defRPr/>
            </a:pPr>
            <a:r>
              <a:rPr lang="en-CA" altLang="fr-FR" dirty="0" smtClean="0"/>
              <a:t>Process as a "black box"</a:t>
            </a:r>
            <a:endParaRPr lang="en-CA" altLang="fr-FR" dirty="0"/>
          </a:p>
        </p:txBody>
      </p:sp>
      <p:sp>
        <p:nvSpPr>
          <p:cNvPr id="16387" name="Rectangle 4"/>
          <p:cNvSpPr>
            <a:spLocks noChangeArrowheads="1"/>
          </p:cNvSpPr>
          <p:nvPr/>
        </p:nvSpPr>
        <p:spPr bwMode="auto">
          <a:xfrm>
            <a:off x="1828800" y="2278063"/>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762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endParaRPr lang="fr-CA" altLang="fr-FR" sz="2400" b="0">
              <a:solidFill>
                <a:srgbClr val="000000"/>
              </a:solidFill>
              <a:latin typeface="Times New Roman" pitchFamily="18" charset="0"/>
            </a:endParaRPr>
          </a:p>
        </p:txBody>
      </p:sp>
      <p:pic>
        <p:nvPicPr>
          <p:cNvPr id="16388" name="Picture 3" descr="require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04800" y="2133600"/>
            <a:ext cx="8534400" cy="3579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06831249"/>
      </p:ext>
    </p:extLst>
  </p:cSld>
  <p:clrMapOvr>
    <a:masterClrMapping/>
  </p:clrMapOvr>
  <p:timing>
    <p:tnLst>
      <p:par>
        <p:cT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2"/>
          <p:cNvSpPr>
            <a:spLocks noGrp="1" noChangeArrowheads="1"/>
          </p:cNvSpPr>
          <p:nvPr>
            <p:ph type="title"/>
          </p:nvPr>
        </p:nvSpPr>
        <p:spPr>
          <a:xfrm>
            <a:off x="457200" y="152400"/>
            <a:ext cx="6934200" cy="1371600"/>
          </a:xfrm>
        </p:spPr>
        <p:txBody>
          <a:bodyPr/>
          <a:lstStyle/>
          <a:p>
            <a:pPr>
              <a:defRPr/>
            </a:pPr>
            <a:r>
              <a:rPr lang="en-US" altLang="fr-FR"/>
              <a:t>Formal Languages</a:t>
            </a:r>
          </a:p>
        </p:txBody>
      </p:sp>
      <p:sp>
        <p:nvSpPr>
          <p:cNvPr id="30723" name="Rectangle 3"/>
          <p:cNvSpPr>
            <a:spLocks noGrp="1" noChangeArrowheads="1"/>
          </p:cNvSpPr>
          <p:nvPr>
            <p:ph idx="1"/>
          </p:nvPr>
        </p:nvSpPr>
        <p:spPr/>
        <p:txBody>
          <a:bodyPr/>
          <a:lstStyle/>
          <a:p>
            <a:r>
              <a:rPr lang="en-US" altLang="fr-FR" sz="2400" smtClean="0">
                <a:sym typeface="Symbol" pitchFamily="18" charset="2"/>
              </a:rPr>
              <a:t>: alphabet, it is a finite set consisting of all input characters or symbols</a:t>
            </a:r>
          </a:p>
          <a:p>
            <a:endParaRPr lang="en-US" altLang="fr-FR" sz="2400" smtClean="0">
              <a:sym typeface="Symbol" pitchFamily="18" charset="2"/>
            </a:endParaRPr>
          </a:p>
          <a:p>
            <a:r>
              <a:rPr lang="en-US" altLang="fr-FR" sz="2400" smtClean="0">
                <a:sym typeface="Symbol" pitchFamily="18" charset="2"/>
              </a:rPr>
              <a:t></a:t>
            </a:r>
            <a:r>
              <a:rPr lang="en-US" altLang="fr-FR" sz="2400" baseline="30000" smtClean="0">
                <a:sym typeface="Symbol" pitchFamily="18" charset="2"/>
              </a:rPr>
              <a:t>*</a:t>
            </a:r>
            <a:r>
              <a:rPr lang="en-US" altLang="fr-FR" sz="2400" smtClean="0">
                <a:sym typeface="Symbol" pitchFamily="18" charset="2"/>
              </a:rPr>
              <a:t>: closure of the alphabet, the set of all possible strings in , including the empty string </a:t>
            </a:r>
          </a:p>
          <a:p>
            <a:endParaRPr lang="en-US" altLang="fr-FR" sz="2400" smtClean="0">
              <a:sym typeface="Symbol" pitchFamily="18" charset="2"/>
            </a:endParaRPr>
          </a:p>
          <a:p>
            <a:r>
              <a:rPr lang="en-US" altLang="fr-FR" sz="2400" smtClean="0">
                <a:sym typeface="Symbol" pitchFamily="18" charset="2"/>
              </a:rPr>
              <a:t>A (formal) language is some specified subset of </a:t>
            </a:r>
            <a:r>
              <a:rPr lang="en-US" altLang="fr-FR" sz="2400" baseline="30000" smtClean="0">
                <a:sym typeface="Symbol" pitchFamily="18" charset="2"/>
              </a:rPr>
              <a:t>*</a:t>
            </a:r>
            <a:endParaRPr lang="en-US" altLang="fr-FR" sz="2400" smtClean="0">
              <a:sym typeface="Symbol" pitchFamily="18" charset="2"/>
            </a:endParaRPr>
          </a:p>
        </p:txBody>
      </p:sp>
    </p:spTree>
    <p:extLst>
      <p:ext uri="{BB962C8B-B14F-4D97-AF65-F5344CB8AC3E}">
        <p14:creationId xmlns:p14="http://schemas.microsoft.com/office/powerpoint/2010/main" val="3485194246"/>
      </p:ext>
    </p:extLst>
  </p:cSld>
  <p:clrMapOvr>
    <a:masterClrMapping/>
  </p:clrMapOvr>
  <p:timing>
    <p:tnLst>
      <p:par>
        <p:cTn id="1" dur="indefinite" restart="never" nodeType="tmRoot"/>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457200" y="228600"/>
            <a:ext cx="7772400" cy="3200400"/>
          </a:xfrm>
        </p:spPr>
        <p:txBody>
          <a:bodyPr/>
          <a:lstStyle/>
          <a:p>
            <a:pPr>
              <a:defRPr/>
            </a:pPr>
            <a:r>
              <a:rPr lang="en-CA" dirty="0" smtClean="0"/>
              <a:t>Section 7</a:t>
            </a:r>
            <a:endParaRPr lang="en-CA" dirty="0"/>
          </a:p>
        </p:txBody>
      </p:sp>
      <p:sp>
        <p:nvSpPr>
          <p:cNvPr id="3" name="Subtitle 2"/>
          <p:cNvSpPr>
            <a:spLocks noGrp="1"/>
          </p:cNvSpPr>
          <p:nvPr>
            <p:ph type="subTitle" idx="1"/>
          </p:nvPr>
        </p:nvSpPr>
        <p:spPr/>
        <p:txBody>
          <a:bodyPr/>
          <a:lstStyle/>
          <a:p>
            <a:pPr>
              <a:defRPr/>
            </a:pPr>
            <a:r>
              <a:rPr lang="en-CA" dirty="0" smtClean="0"/>
              <a:t>Lexical Analysis</a:t>
            </a:r>
            <a:endParaRPr lang="en-CA" dirty="0"/>
          </a:p>
        </p:txBody>
      </p:sp>
    </p:spTree>
    <p:extLst>
      <p:ext uri="{BB962C8B-B14F-4D97-AF65-F5344CB8AC3E}">
        <p14:creationId xmlns:p14="http://schemas.microsoft.com/office/powerpoint/2010/main" val="708975348"/>
      </p:ext>
    </p:extLst>
  </p:cSld>
  <p:clrMapOvr>
    <a:masterClrMapping/>
  </p:clrMapOvr>
  <p:timing>
    <p:tnLst>
      <p:par>
        <p:cTn id="1" dur="indefinite" restart="never" nodeType="tmRoot"/>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Topics</a:t>
            </a:r>
            <a:endParaRPr lang="en-CA" dirty="0"/>
          </a:p>
        </p:txBody>
      </p:sp>
      <p:sp>
        <p:nvSpPr>
          <p:cNvPr id="14339" name="Content Placeholder 2"/>
          <p:cNvSpPr>
            <a:spLocks noGrp="1"/>
          </p:cNvSpPr>
          <p:nvPr>
            <p:ph idx="1"/>
          </p:nvPr>
        </p:nvSpPr>
        <p:spPr/>
        <p:txBody>
          <a:bodyPr/>
          <a:lstStyle/>
          <a:p>
            <a:r>
              <a:rPr lang="en-US" altLang="fr-FR" smtClean="0"/>
              <a:t>The role of the lexical analyzer</a:t>
            </a:r>
          </a:p>
          <a:p>
            <a:endParaRPr lang="en-US" altLang="fr-FR" smtClean="0"/>
          </a:p>
          <a:p>
            <a:r>
              <a:rPr lang="en-US" altLang="fr-FR" smtClean="0"/>
              <a:t>Specification of tokens</a:t>
            </a:r>
          </a:p>
          <a:p>
            <a:endParaRPr lang="en-US" altLang="fr-FR" smtClean="0"/>
          </a:p>
          <a:p>
            <a:r>
              <a:rPr lang="en-US" altLang="fr-FR" smtClean="0"/>
              <a:t>Finite state machines</a:t>
            </a:r>
          </a:p>
          <a:p>
            <a:endParaRPr lang="en-US" altLang="fr-FR" smtClean="0"/>
          </a:p>
          <a:p>
            <a:r>
              <a:rPr lang="en-US" altLang="fr-FR" smtClean="0"/>
              <a:t>From a  regular expressions to an NFA</a:t>
            </a:r>
          </a:p>
          <a:p>
            <a:endParaRPr lang="en-CA" altLang="fr-FR" smtClean="0"/>
          </a:p>
        </p:txBody>
      </p:sp>
    </p:spTree>
    <p:extLst>
      <p:ext uri="{BB962C8B-B14F-4D97-AF65-F5344CB8AC3E}">
        <p14:creationId xmlns:p14="http://schemas.microsoft.com/office/powerpoint/2010/main" val="3749308980"/>
      </p:ext>
    </p:extLst>
  </p:cSld>
  <p:clrMapOvr>
    <a:masterClrMapping/>
  </p:clrMapOvr>
  <p:timing>
    <p:tnLst>
      <p:par>
        <p:cTn id="1" dur="indefinite" restart="never" nodeType="tmRoot"/>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2"/>
          <p:cNvSpPr>
            <a:spLocks noGrp="1" noChangeArrowheads="1"/>
          </p:cNvSpPr>
          <p:nvPr>
            <p:ph type="title"/>
          </p:nvPr>
        </p:nvSpPr>
        <p:spPr>
          <a:xfrm>
            <a:off x="457200" y="152400"/>
            <a:ext cx="6934200" cy="1371600"/>
          </a:xfrm>
        </p:spPr>
        <p:txBody>
          <a:bodyPr/>
          <a:lstStyle/>
          <a:p>
            <a:pPr>
              <a:defRPr/>
            </a:pPr>
            <a:r>
              <a:rPr lang="en-US" altLang="fr-FR" sz="4000"/>
              <a:t>The Role of Lexical Analyzer</a:t>
            </a:r>
            <a:endParaRPr lang="en-US" altLang="fr-FR"/>
          </a:p>
        </p:txBody>
      </p:sp>
      <p:sp>
        <p:nvSpPr>
          <p:cNvPr id="15363" name="Rectangle 5"/>
          <p:cNvSpPr>
            <a:spLocks noGrp="1" noChangeArrowheads="1"/>
          </p:cNvSpPr>
          <p:nvPr>
            <p:ph idx="1"/>
          </p:nvPr>
        </p:nvSpPr>
        <p:spPr>
          <a:xfrm>
            <a:off x="457200" y="1752600"/>
            <a:ext cx="7620000" cy="2613025"/>
          </a:xfrm>
        </p:spPr>
        <p:txBody>
          <a:bodyPr/>
          <a:lstStyle/>
          <a:p>
            <a:r>
              <a:rPr lang="en-US" altLang="fr-FR" sz="2800" smtClean="0"/>
              <a:t>Lexical analyzer is the first phase of a compiler</a:t>
            </a:r>
          </a:p>
          <a:p>
            <a:pPr lvl="1"/>
            <a:r>
              <a:rPr lang="en-US" altLang="fr-FR" sz="2800" smtClean="0"/>
              <a:t>Task: read input characters and produce a sequence of tokens that the parser uses for syntax analysis</a:t>
            </a:r>
          </a:p>
          <a:p>
            <a:pPr lvl="1"/>
            <a:r>
              <a:rPr lang="en-US" altLang="fr-FR" sz="2800" smtClean="0"/>
              <a:t>Remove white spaces</a:t>
            </a:r>
            <a:endParaRPr lang="en-US" altLang="fr-FR" smtClean="0"/>
          </a:p>
        </p:txBody>
      </p:sp>
      <p:sp>
        <p:nvSpPr>
          <p:cNvPr id="2" name="Rectangle 1"/>
          <p:cNvSpPr/>
          <p:nvPr/>
        </p:nvSpPr>
        <p:spPr>
          <a:xfrm>
            <a:off x="1979613" y="4868863"/>
            <a:ext cx="1728787" cy="1008062"/>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solidFill>
                  <a:schemeClr val="tx1"/>
                </a:solidFill>
              </a:rPr>
              <a:t>Lexical Analyser (scanner)</a:t>
            </a:r>
            <a:endParaRPr lang="fr-CA" dirty="0">
              <a:solidFill>
                <a:schemeClr val="tx1"/>
              </a:solidFill>
            </a:endParaRPr>
          </a:p>
        </p:txBody>
      </p:sp>
      <p:sp>
        <p:nvSpPr>
          <p:cNvPr id="9" name="Rectangle 8"/>
          <p:cNvSpPr/>
          <p:nvPr/>
        </p:nvSpPr>
        <p:spPr>
          <a:xfrm>
            <a:off x="5724525" y="4868863"/>
            <a:ext cx="1727200" cy="1008062"/>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solidFill>
                  <a:schemeClr val="tx1"/>
                </a:solidFill>
              </a:rPr>
              <a:t>Syntax Analyser (parser)</a:t>
            </a:r>
            <a:endParaRPr lang="fr-CA" dirty="0">
              <a:solidFill>
                <a:schemeClr val="tx1"/>
              </a:solidFill>
            </a:endParaRPr>
          </a:p>
        </p:txBody>
      </p:sp>
      <p:cxnSp>
        <p:nvCxnSpPr>
          <p:cNvPr id="4" name="Straight Arrow Connector 3"/>
          <p:cNvCxnSpPr/>
          <p:nvPr/>
        </p:nvCxnSpPr>
        <p:spPr>
          <a:xfrm>
            <a:off x="3708400" y="5084763"/>
            <a:ext cx="2016125" cy="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p:nvPr/>
        </p:nvCxnSpPr>
        <p:spPr>
          <a:xfrm flipH="1">
            <a:off x="3708400" y="5589588"/>
            <a:ext cx="2016125" cy="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15370" name="TextBox 10"/>
          <p:cNvSpPr txBox="1">
            <a:spLocks noChangeArrowheads="1"/>
          </p:cNvSpPr>
          <p:nvPr/>
        </p:nvSpPr>
        <p:spPr bwMode="auto">
          <a:xfrm>
            <a:off x="4211638" y="4724400"/>
            <a:ext cx="936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800" b="0"/>
              <a:t>token</a:t>
            </a:r>
            <a:endParaRPr lang="fr-CA" altLang="fr-FR" sz="1800" b="0"/>
          </a:p>
        </p:txBody>
      </p:sp>
      <p:sp>
        <p:nvSpPr>
          <p:cNvPr id="15371" name="TextBox 14"/>
          <p:cNvSpPr txBox="1">
            <a:spLocks noChangeArrowheads="1"/>
          </p:cNvSpPr>
          <p:nvPr/>
        </p:nvSpPr>
        <p:spPr bwMode="auto">
          <a:xfrm>
            <a:off x="3851275" y="5580063"/>
            <a:ext cx="194468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800" b="0"/>
              <a:t>Get next token</a:t>
            </a:r>
            <a:endParaRPr lang="fr-CA" altLang="fr-FR" sz="1800" b="0"/>
          </a:p>
        </p:txBody>
      </p:sp>
      <p:cxnSp>
        <p:nvCxnSpPr>
          <p:cNvPr id="13" name="Straight Arrow Connector 12"/>
          <p:cNvCxnSpPr>
            <a:endCxn id="2" idx="1"/>
          </p:cNvCxnSpPr>
          <p:nvPr/>
        </p:nvCxnSpPr>
        <p:spPr>
          <a:xfrm>
            <a:off x="1476375" y="5373688"/>
            <a:ext cx="503238" cy="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16" name="Straight Arrow Connector 15"/>
          <p:cNvCxnSpPr>
            <a:stCxn id="9" idx="3"/>
          </p:cNvCxnSpPr>
          <p:nvPr/>
        </p:nvCxnSpPr>
        <p:spPr>
          <a:xfrm>
            <a:off x="7451725" y="5373688"/>
            <a:ext cx="576263" cy="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15374" name="TextBox 16"/>
          <p:cNvSpPr txBox="1">
            <a:spLocks noChangeArrowheads="1"/>
          </p:cNvSpPr>
          <p:nvPr/>
        </p:nvSpPr>
        <p:spPr bwMode="auto">
          <a:xfrm>
            <a:off x="539750" y="5086350"/>
            <a:ext cx="122396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800" b="0"/>
              <a:t>Source Program</a:t>
            </a:r>
            <a:endParaRPr lang="fr-CA" altLang="fr-FR" sz="1800" b="0"/>
          </a:p>
        </p:txBody>
      </p:sp>
    </p:spTree>
    <p:extLst>
      <p:ext uri="{BB962C8B-B14F-4D97-AF65-F5344CB8AC3E}">
        <p14:creationId xmlns:p14="http://schemas.microsoft.com/office/powerpoint/2010/main" val="3108570450"/>
      </p:ext>
    </p:extLst>
  </p:cSld>
  <p:clrMapOvr>
    <a:masterClrMapping/>
  </p:clrMapOvr>
  <p:timing>
    <p:tnLst>
      <p:par>
        <p:cTn id="1" dur="indefinite" restart="never" nodeType="tmRoot"/>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2"/>
          <p:cNvSpPr>
            <a:spLocks noGrp="1" noChangeArrowheads="1"/>
          </p:cNvSpPr>
          <p:nvPr>
            <p:ph type="title"/>
          </p:nvPr>
        </p:nvSpPr>
        <p:spPr>
          <a:xfrm>
            <a:off x="457200" y="152400"/>
            <a:ext cx="6934200" cy="1371600"/>
          </a:xfrm>
        </p:spPr>
        <p:txBody>
          <a:bodyPr/>
          <a:lstStyle/>
          <a:p>
            <a:pPr>
              <a:defRPr/>
            </a:pPr>
            <a:r>
              <a:rPr lang="en-US" altLang="fr-FR" dirty="0" smtClean="0"/>
              <a:t>Lexical </a:t>
            </a:r>
            <a:r>
              <a:rPr lang="en-US" altLang="fr-FR" dirty="0"/>
              <a:t>Analysis</a:t>
            </a:r>
          </a:p>
        </p:txBody>
      </p:sp>
      <p:sp>
        <p:nvSpPr>
          <p:cNvPr id="16387" name="Rectangle 3"/>
          <p:cNvSpPr>
            <a:spLocks noGrp="1" noChangeArrowheads="1"/>
          </p:cNvSpPr>
          <p:nvPr>
            <p:ph idx="1"/>
          </p:nvPr>
        </p:nvSpPr>
        <p:spPr/>
        <p:txBody>
          <a:bodyPr/>
          <a:lstStyle/>
          <a:p>
            <a:r>
              <a:rPr lang="en-US" altLang="fr-FR" sz="2800" smtClean="0"/>
              <a:t>There are several reasons for separating the analysis phase of compiling into lexical analysis and syntax analysis (parsing):</a:t>
            </a:r>
            <a:endParaRPr lang="en-US" altLang="fr-FR" smtClean="0"/>
          </a:p>
          <a:p>
            <a:pPr lvl="1"/>
            <a:r>
              <a:rPr lang="en-US" altLang="fr-FR" sz="2400" smtClean="0"/>
              <a:t>Simpler (layered) design</a:t>
            </a:r>
          </a:p>
          <a:p>
            <a:pPr lvl="1"/>
            <a:r>
              <a:rPr lang="en-US" altLang="fr-FR" sz="2400" smtClean="0"/>
              <a:t>Compiler efficiency</a:t>
            </a:r>
          </a:p>
          <a:p>
            <a:pPr lvl="1"/>
            <a:endParaRPr lang="en-US" altLang="fr-FR" sz="2400" smtClean="0"/>
          </a:p>
          <a:p>
            <a:r>
              <a:rPr lang="en-US" altLang="fr-FR" sz="2800" smtClean="0"/>
              <a:t>Specialized tools have been designed to help automate the construction of both separately</a:t>
            </a:r>
            <a:endParaRPr lang="en-US" altLang="fr-FR" smtClean="0"/>
          </a:p>
        </p:txBody>
      </p:sp>
    </p:spTree>
    <p:extLst>
      <p:ext uri="{BB962C8B-B14F-4D97-AF65-F5344CB8AC3E}">
        <p14:creationId xmlns:p14="http://schemas.microsoft.com/office/powerpoint/2010/main" val="2010688040"/>
      </p:ext>
    </p:extLst>
  </p:cSld>
  <p:clrMapOvr>
    <a:masterClrMapping/>
  </p:clrMapOvr>
  <p:timing>
    <p:tnLst>
      <p:par>
        <p:cTn id="1" dur="indefinite" restart="never" nodeType="tmRoot"/>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p:cNvSpPr>
            <a:spLocks noGrp="1" noChangeArrowheads="1"/>
          </p:cNvSpPr>
          <p:nvPr>
            <p:ph type="title"/>
          </p:nvPr>
        </p:nvSpPr>
        <p:spPr>
          <a:xfrm>
            <a:off x="457200" y="152400"/>
            <a:ext cx="6934200" cy="1371600"/>
          </a:xfrm>
        </p:spPr>
        <p:txBody>
          <a:bodyPr/>
          <a:lstStyle/>
          <a:p>
            <a:pPr>
              <a:defRPr/>
            </a:pPr>
            <a:r>
              <a:rPr lang="en-US" altLang="fr-FR" dirty="0" smtClean="0"/>
              <a:t>Lexemes</a:t>
            </a:r>
            <a:endParaRPr lang="en-US" altLang="fr-FR" dirty="0"/>
          </a:p>
        </p:txBody>
      </p:sp>
      <p:sp>
        <p:nvSpPr>
          <p:cNvPr id="17411" name="Rectangle 3"/>
          <p:cNvSpPr>
            <a:spLocks noGrp="1" noChangeArrowheads="1"/>
          </p:cNvSpPr>
          <p:nvPr>
            <p:ph idx="1"/>
          </p:nvPr>
        </p:nvSpPr>
        <p:spPr/>
        <p:txBody>
          <a:bodyPr/>
          <a:lstStyle/>
          <a:p>
            <a:r>
              <a:rPr lang="en-US" altLang="fr-FR" smtClean="0">
                <a:solidFill>
                  <a:schemeClr val="tx2"/>
                </a:solidFill>
              </a:rPr>
              <a:t>Lexeme: </a:t>
            </a:r>
            <a:r>
              <a:rPr lang="en-US" altLang="fr-FR" smtClean="0"/>
              <a:t>sequence of characters in the source program that is matched by the pattern for a token </a:t>
            </a:r>
          </a:p>
          <a:p>
            <a:pPr lvl="1"/>
            <a:r>
              <a:rPr lang="en-US" altLang="fr-FR" smtClean="0"/>
              <a:t>A lexeme is a basic lexical unit of a language </a:t>
            </a:r>
          </a:p>
          <a:p>
            <a:pPr lvl="1"/>
            <a:r>
              <a:rPr lang="en-US" altLang="fr-FR" smtClean="0"/>
              <a:t>Lexemes of a programming language include its</a:t>
            </a:r>
          </a:p>
          <a:p>
            <a:pPr lvl="2"/>
            <a:r>
              <a:rPr lang="en-US" altLang="fr-FR" b="1" u="sng" smtClean="0"/>
              <a:t>Identifiers</a:t>
            </a:r>
            <a:r>
              <a:rPr lang="en-US" altLang="fr-FR" smtClean="0"/>
              <a:t>: </a:t>
            </a:r>
            <a:r>
              <a:rPr lang="en-CA" altLang="fr-FR" smtClean="0"/>
              <a:t>names of variables, methods, classes, packages and interfaces…</a:t>
            </a:r>
          </a:p>
          <a:p>
            <a:pPr lvl="2"/>
            <a:endParaRPr lang="en-US" altLang="fr-FR" smtClean="0"/>
          </a:p>
          <a:p>
            <a:pPr lvl="2"/>
            <a:r>
              <a:rPr lang="en-US" altLang="fr-FR" b="1" u="sng" smtClean="0"/>
              <a:t>Literals</a:t>
            </a:r>
            <a:r>
              <a:rPr lang="en-US" altLang="fr-FR" smtClean="0"/>
              <a:t>: fixed values (e.g. “1”, “17.56”, “0xFFE” …)</a:t>
            </a:r>
          </a:p>
          <a:p>
            <a:pPr lvl="2"/>
            <a:endParaRPr lang="en-US" altLang="fr-FR" smtClean="0"/>
          </a:p>
          <a:p>
            <a:pPr lvl="2"/>
            <a:r>
              <a:rPr lang="en-US" altLang="fr-FR" b="1" u="sng" smtClean="0"/>
              <a:t>Operators</a:t>
            </a:r>
            <a:r>
              <a:rPr lang="en-US" altLang="fr-FR" smtClean="0"/>
              <a:t>: for Maths, Boolean and logical operations (e.g. “+”, “-”, “&amp;&amp;”, “|” …)</a:t>
            </a:r>
          </a:p>
          <a:p>
            <a:pPr lvl="2"/>
            <a:endParaRPr lang="en-US" altLang="fr-FR" smtClean="0"/>
          </a:p>
          <a:p>
            <a:pPr lvl="2"/>
            <a:r>
              <a:rPr lang="en-US" altLang="fr-FR" b="1" u="sng" smtClean="0"/>
              <a:t>Special</a:t>
            </a:r>
            <a:r>
              <a:rPr lang="en-US" altLang="fr-FR" u="sng" smtClean="0"/>
              <a:t> </a:t>
            </a:r>
            <a:r>
              <a:rPr lang="en-US" altLang="fr-FR" b="1" u="sng" smtClean="0"/>
              <a:t>words</a:t>
            </a:r>
            <a:r>
              <a:rPr lang="en-US" altLang="fr-FR" u="sng" smtClean="0"/>
              <a:t>:</a:t>
            </a:r>
            <a:r>
              <a:rPr lang="en-US" altLang="fr-FR" smtClean="0"/>
              <a:t> keywords (e.g. “if”, “for”, “public” …)</a:t>
            </a:r>
            <a:endParaRPr lang="en-US" altLang="fr-FR" u="sng" smtClean="0"/>
          </a:p>
        </p:txBody>
      </p:sp>
    </p:spTree>
    <p:extLst>
      <p:ext uri="{BB962C8B-B14F-4D97-AF65-F5344CB8AC3E}">
        <p14:creationId xmlns:p14="http://schemas.microsoft.com/office/powerpoint/2010/main" val="1692188745"/>
      </p:ext>
    </p:extLst>
  </p:cSld>
  <p:clrMapOvr>
    <a:masterClrMapping/>
  </p:clrMapOvr>
  <p:timing>
    <p:tnLst>
      <p:par>
        <p:cTn id="1" dur="indefinite" restart="never" nodeType="tmRoot"/>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p:cNvSpPr>
            <a:spLocks noGrp="1" noChangeArrowheads="1"/>
          </p:cNvSpPr>
          <p:nvPr>
            <p:ph type="title"/>
          </p:nvPr>
        </p:nvSpPr>
        <p:spPr>
          <a:xfrm>
            <a:off x="457200" y="152400"/>
            <a:ext cx="6934200" cy="1371600"/>
          </a:xfrm>
        </p:spPr>
        <p:txBody>
          <a:bodyPr/>
          <a:lstStyle/>
          <a:p>
            <a:pPr>
              <a:defRPr/>
            </a:pPr>
            <a:r>
              <a:rPr lang="en-US" altLang="fr-FR" dirty="0" smtClean="0"/>
              <a:t>Tokens, Patterns, Lexemes</a:t>
            </a:r>
            <a:endParaRPr lang="en-US" altLang="fr-FR" dirty="0"/>
          </a:p>
        </p:txBody>
      </p:sp>
      <p:sp>
        <p:nvSpPr>
          <p:cNvPr id="18435" name="Rectangle 3"/>
          <p:cNvSpPr>
            <a:spLocks noGrp="1" noChangeArrowheads="1"/>
          </p:cNvSpPr>
          <p:nvPr>
            <p:ph idx="1"/>
          </p:nvPr>
        </p:nvSpPr>
        <p:spPr/>
        <p:txBody>
          <a:bodyPr/>
          <a:lstStyle/>
          <a:p>
            <a:r>
              <a:rPr lang="en-US" altLang="fr-FR" sz="2800" smtClean="0">
                <a:solidFill>
                  <a:schemeClr val="tx2"/>
                </a:solidFill>
              </a:rPr>
              <a:t>Token: </a:t>
            </a:r>
            <a:r>
              <a:rPr lang="en-US" altLang="fr-FR" sz="2800" smtClean="0"/>
              <a:t>category of lexemes</a:t>
            </a:r>
          </a:p>
          <a:p>
            <a:endParaRPr lang="en-US" altLang="fr-FR" sz="2800" smtClean="0"/>
          </a:p>
          <a:p>
            <a:r>
              <a:rPr lang="en-US" altLang="fr-FR" sz="2800" smtClean="0"/>
              <a:t>A </a:t>
            </a:r>
            <a:r>
              <a:rPr lang="en-US" altLang="fr-FR" sz="2800" smtClean="0">
                <a:solidFill>
                  <a:schemeClr val="tx2"/>
                </a:solidFill>
              </a:rPr>
              <a:t>pattern </a:t>
            </a:r>
            <a:r>
              <a:rPr lang="en-US" altLang="fr-FR" sz="2800" smtClean="0"/>
              <a:t>is a rule describing the set of lexemes that can represent as particular token in source program</a:t>
            </a:r>
          </a:p>
        </p:txBody>
      </p:sp>
    </p:spTree>
    <p:extLst>
      <p:ext uri="{BB962C8B-B14F-4D97-AF65-F5344CB8AC3E}">
        <p14:creationId xmlns:p14="http://schemas.microsoft.com/office/powerpoint/2010/main" val="3714981754"/>
      </p:ext>
    </p:extLst>
  </p:cSld>
  <p:clrMapOvr>
    <a:masterClrMapping/>
  </p:clrMapOvr>
  <p:timing>
    <p:tnLst>
      <p:par>
        <p:cTn id="1" dur="indefinite" restart="never" nodeType="tmRoot"/>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2"/>
          <p:cNvSpPr>
            <a:spLocks noGrp="1" noChangeArrowheads="1"/>
          </p:cNvSpPr>
          <p:nvPr>
            <p:ph type="title"/>
          </p:nvPr>
        </p:nvSpPr>
        <p:spPr>
          <a:xfrm>
            <a:off x="457200" y="152400"/>
            <a:ext cx="6934200" cy="1371600"/>
          </a:xfrm>
        </p:spPr>
        <p:txBody>
          <a:bodyPr/>
          <a:lstStyle/>
          <a:p>
            <a:pPr>
              <a:defRPr/>
            </a:pPr>
            <a:r>
              <a:rPr lang="en-US" altLang="fr-FR"/>
              <a:t>Examples of Tokens</a:t>
            </a:r>
          </a:p>
        </p:txBody>
      </p:sp>
      <p:sp>
        <p:nvSpPr>
          <p:cNvPr id="19461" name="Text Box 4"/>
          <p:cNvSpPr txBox="1">
            <a:spLocks noChangeArrowheads="1"/>
          </p:cNvSpPr>
          <p:nvPr/>
        </p:nvSpPr>
        <p:spPr bwMode="auto">
          <a:xfrm>
            <a:off x="1716088" y="1981200"/>
            <a:ext cx="5641975" cy="646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US" altLang="fr-FR" sz="1800" b="0">
                <a:latin typeface="Courier New" pitchFamily="49" charset="0"/>
              </a:rPr>
              <a:t>double pi = 3.1416;</a:t>
            </a:r>
          </a:p>
          <a:p>
            <a:pPr algn="ctr" eaLnBrk="1" hangingPunct="1">
              <a:spcBef>
                <a:spcPct val="0"/>
              </a:spcBef>
              <a:spcAft>
                <a:spcPct val="0"/>
              </a:spcAft>
              <a:buFontTx/>
              <a:buNone/>
            </a:pPr>
            <a:r>
              <a:rPr lang="en-US" altLang="fr-FR" sz="1800" b="0"/>
              <a:t>The substring </a:t>
            </a:r>
            <a:r>
              <a:rPr lang="en-US" altLang="fr-FR" sz="1800" b="0">
                <a:latin typeface="Courier New" pitchFamily="49" charset="0"/>
              </a:rPr>
              <a:t>pi</a:t>
            </a:r>
            <a:r>
              <a:rPr lang="en-US" altLang="fr-FR" sz="1800" b="0"/>
              <a:t> is a lexeme for the token “identifier.”</a:t>
            </a:r>
          </a:p>
        </p:txBody>
      </p:sp>
      <p:graphicFrame>
        <p:nvGraphicFramePr>
          <p:cNvPr id="8" name="Table 7"/>
          <p:cNvGraphicFramePr>
            <a:graphicFrameLocks noGrp="1"/>
          </p:cNvGraphicFramePr>
          <p:nvPr/>
        </p:nvGraphicFramePr>
        <p:xfrm>
          <a:off x="615950" y="2997200"/>
          <a:ext cx="7842250" cy="2763840"/>
        </p:xfrm>
        <a:graphic>
          <a:graphicData uri="http://schemas.openxmlformats.org/drawingml/2006/table">
            <a:tbl>
              <a:tblPr firstRow="1" bandRow="1">
                <a:tableStyleId>{5FD0F851-EC5A-4D38-B0AD-8093EC10F338}</a:tableStyleId>
              </a:tblPr>
              <a:tblGrid>
                <a:gridCol w="2015969"/>
                <a:gridCol w="1817510"/>
                <a:gridCol w="4008771"/>
              </a:tblGrid>
              <a:tr h="640154">
                <a:tc>
                  <a:txBody>
                    <a:bodyPr/>
                    <a:lstStyle/>
                    <a:p>
                      <a:r>
                        <a:rPr lang="en-CA" sz="1800" dirty="0" smtClean="0"/>
                        <a:t>Token</a:t>
                      </a:r>
                      <a:endParaRPr lang="fr-CA" sz="1800" dirty="0"/>
                    </a:p>
                  </a:txBody>
                  <a:tcPr marL="91428" marR="91428" marT="45725" marB="45725"/>
                </a:tc>
                <a:tc>
                  <a:txBody>
                    <a:bodyPr/>
                    <a:lstStyle/>
                    <a:p>
                      <a:r>
                        <a:rPr lang="en-CA" sz="1800" dirty="0" smtClean="0"/>
                        <a:t>Sample Lexemes</a:t>
                      </a:r>
                      <a:endParaRPr lang="fr-CA" sz="1800" dirty="0"/>
                    </a:p>
                  </a:txBody>
                  <a:tcPr marL="91428" marR="91428" marT="45725" marB="45725"/>
                </a:tc>
                <a:tc>
                  <a:txBody>
                    <a:bodyPr/>
                    <a:lstStyle/>
                    <a:p>
                      <a:r>
                        <a:rPr lang="en-CA" sz="1800" dirty="0" smtClean="0"/>
                        <a:t>Informal Description of Pattern</a:t>
                      </a:r>
                      <a:endParaRPr lang="fr-CA" sz="1800" dirty="0"/>
                    </a:p>
                  </a:txBody>
                  <a:tcPr marL="91428" marR="91428" marT="45725" marB="45725"/>
                </a:tc>
              </a:tr>
              <a:tr h="370883">
                <a:tc>
                  <a:txBody>
                    <a:bodyPr/>
                    <a:lstStyle/>
                    <a:p>
                      <a:r>
                        <a:rPr lang="en-CA" sz="1800" dirty="0" smtClean="0"/>
                        <a:t>type</a:t>
                      </a:r>
                      <a:endParaRPr lang="fr-CA" sz="1800" dirty="0"/>
                    </a:p>
                  </a:txBody>
                  <a:tcPr marL="91428" marR="91428" marT="45725" marB="45725"/>
                </a:tc>
                <a:tc>
                  <a:txBody>
                    <a:bodyPr/>
                    <a:lstStyle/>
                    <a:p>
                      <a:r>
                        <a:rPr lang="en-CA" sz="1800" dirty="0" smtClean="0"/>
                        <a:t>double</a:t>
                      </a:r>
                      <a:endParaRPr lang="fr-CA" sz="1800" dirty="0"/>
                    </a:p>
                  </a:txBody>
                  <a:tcPr marL="91428" marR="91428" marT="45725" marB="45725"/>
                </a:tc>
                <a:tc>
                  <a:txBody>
                    <a:bodyPr/>
                    <a:lstStyle/>
                    <a:p>
                      <a:r>
                        <a:rPr lang="en-CA" sz="1800" dirty="0" smtClean="0"/>
                        <a:t>double</a:t>
                      </a:r>
                      <a:endParaRPr lang="fr-CA" sz="1800" dirty="0"/>
                    </a:p>
                  </a:txBody>
                  <a:tcPr marL="91428" marR="91428" marT="45725" marB="45725"/>
                </a:tc>
              </a:tr>
              <a:tr h="370883">
                <a:tc>
                  <a:txBody>
                    <a:bodyPr/>
                    <a:lstStyle/>
                    <a:p>
                      <a:r>
                        <a:rPr lang="en-CA" sz="1800" dirty="0" smtClean="0"/>
                        <a:t>if</a:t>
                      </a:r>
                      <a:endParaRPr lang="fr-CA" sz="1800" dirty="0"/>
                    </a:p>
                  </a:txBody>
                  <a:tcPr marL="91428" marR="91428" marT="45725" marB="45725"/>
                </a:tc>
                <a:tc>
                  <a:txBody>
                    <a:bodyPr/>
                    <a:lstStyle/>
                    <a:p>
                      <a:r>
                        <a:rPr lang="en-CA" sz="1800" dirty="0" smtClean="0"/>
                        <a:t>if</a:t>
                      </a:r>
                      <a:endParaRPr lang="fr-CA" sz="1800" dirty="0"/>
                    </a:p>
                  </a:txBody>
                  <a:tcPr marL="91428" marR="91428" marT="45725" marB="45725"/>
                </a:tc>
                <a:tc>
                  <a:txBody>
                    <a:bodyPr/>
                    <a:lstStyle/>
                    <a:p>
                      <a:r>
                        <a:rPr lang="en-CA" sz="1800" dirty="0" smtClean="0"/>
                        <a:t>if</a:t>
                      </a:r>
                      <a:endParaRPr lang="fr-CA" sz="1800" dirty="0"/>
                    </a:p>
                  </a:txBody>
                  <a:tcPr marL="91428" marR="91428" marT="45725" marB="45725"/>
                </a:tc>
              </a:tr>
              <a:tr h="370883">
                <a:tc>
                  <a:txBody>
                    <a:bodyPr/>
                    <a:lstStyle/>
                    <a:p>
                      <a:r>
                        <a:rPr lang="en-CA" sz="1800" dirty="0" err="1" smtClean="0"/>
                        <a:t>booelan_operator</a:t>
                      </a:r>
                      <a:endParaRPr lang="fr-CA" sz="1800" dirty="0"/>
                    </a:p>
                  </a:txBody>
                  <a:tcPr marL="91428" marR="91428" marT="45725" marB="45725"/>
                </a:tc>
                <a:tc>
                  <a:txBody>
                    <a:bodyPr/>
                    <a:lstStyle/>
                    <a:p>
                      <a:r>
                        <a:rPr lang="en-CA" sz="1800" dirty="0" smtClean="0"/>
                        <a:t>&lt;. &lt;=,</a:t>
                      </a:r>
                      <a:r>
                        <a:rPr lang="en-CA" sz="1800" baseline="0" dirty="0" smtClean="0"/>
                        <a:t> ==, &gt;, &gt;=</a:t>
                      </a:r>
                      <a:endParaRPr lang="fr-CA" sz="1800" dirty="0"/>
                    </a:p>
                  </a:txBody>
                  <a:tcPr marL="91428" marR="91428" marT="45725" marB="45725"/>
                </a:tc>
                <a:tc>
                  <a:txBody>
                    <a:bodyPr/>
                    <a:lstStyle/>
                    <a:p>
                      <a:r>
                        <a:rPr lang="en-CA" sz="1800" dirty="0" smtClean="0"/>
                        <a:t>&lt; or &lt;= or == or &gt; or &gt;= </a:t>
                      </a:r>
                      <a:endParaRPr lang="fr-CA" sz="1800" dirty="0"/>
                    </a:p>
                  </a:txBody>
                  <a:tcPr marL="91428" marR="91428" marT="45725" marB="45725"/>
                </a:tc>
              </a:tr>
              <a:tr h="370883">
                <a:tc>
                  <a:txBody>
                    <a:bodyPr/>
                    <a:lstStyle/>
                    <a:p>
                      <a:r>
                        <a:rPr lang="en-CA" sz="1800" dirty="0" smtClean="0"/>
                        <a:t>id</a:t>
                      </a:r>
                      <a:endParaRPr lang="fr-CA" sz="1800" dirty="0"/>
                    </a:p>
                  </a:txBody>
                  <a:tcPr marL="91428" marR="91428" marT="45725" marB="45725"/>
                </a:tc>
                <a:tc>
                  <a:txBody>
                    <a:bodyPr/>
                    <a:lstStyle/>
                    <a:p>
                      <a:r>
                        <a:rPr lang="en-CA" sz="1800" dirty="0" smtClean="0"/>
                        <a:t>pi, count, d2</a:t>
                      </a:r>
                      <a:endParaRPr lang="fr-CA" sz="1800" dirty="0"/>
                    </a:p>
                  </a:txBody>
                  <a:tcPr marL="91428" marR="91428" marT="45725" marB="45725"/>
                </a:tc>
                <a:tc>
                  <a:txBody>
                    <a:bodyPr/>
                    <a:lstStyle/>
                    <a:p>
                      <a:r>
                        <a:rPr lang="en-CA" sz="1800" dirty="0" smtClean="0"/>
                        <a:t>Letter followed by letters and digits</a:t>
                      </a:r>
                      <a:endParaRPr lang="fr-CA" sz="1800" dirty="0"/>
                    </a:p>
                  </a:txBody>
                  <a:tcPr marL="91428" marR="91428" marT="45725" marB="45725"/>
                </a:tc>
              </a:tr>
              <a:tr h="640154">
                <a:tc>
                  <a:txBody>
                    <a:bodyPr/>
                    <a:lstStyle/>
                    <a:p>
                      <a:r>
                        <a:rPr lang="en-CA" sz="1800" dirty="0" smtClean="0"/>
                        <a:t>literal</a:t>
                      </a:r>
                      <a:endParaRPr lang="fr-CA" sz="1800" dirty="0"/>
                    </a:p>
                  </a:txBody>
                  <a:tcPr marL="91428" marR="91428" marT="45725" marB="45725"/>
                </a:tc>
                <a:tc>
                  <a:txBody>
                    <a:bodyPr/>
                    <a:lstStyle/>
                    <a:p>
                      <a:r>
                        <a:rPr lang="en-CA" sz="1800" dirty="0" smtClean="0"/>
                        <a:t>3.1414, “test”</a:t>
                      </a:r>
                      <a:endParaRPr lang="fr-CA" sz="1800" dirty="0"/>
                    </a:p>
                  </a:txBody>
                  <a:tcPr marL="91428" marR="91428" marT="45725" marB="45725"/>
                </a:tc>
                <a:tc>
                  <a:txBody>
                    <a:bodyPr/>
                    <a:lstStyle/>
                    <a:p>
                      <a:r>
                        <a:rPr lang="en-CA" sz="1800" dirty="0" smtClean="0"/>
                        <a:t>Any alpha numeric string of characters</a:t>
                      </a:r>
                      <a:endParaRPr lang="fr-CA" sz="1800" dirty="0"/>
                    </a:p>
                  </a:txBody>
                  <a:tcPr marL="91428" marR="91428" marT="45725" marB="45725"/>
                </a:tc>
              </a:tr>
            </a:tbl>
          </a:graphicData>
        </a:graphic>
      </p:graphicFrame>
    </p:spTree>
    <p:extLst>
      <p:ext uri="{BB962C8B-B14F-4D97-AF65-F5344CB8AC3E}">
        <p14:creationId xmlns:p14="http://schemas.microsoft.com/office/powerpoint/2010/main" val="1238970731"/>
      </p:ext>
    </p:extLst>
  </p:cSld>
  <p:clrMapOvr>
    <a:masterClrMapping/>
  </p:clrMapOvr>
  <p:timing>
    <p:tnLst>
      <p:par>
        <p:cTn id="1" dur="indefinite" restart="never" nodeType="tmRoot"/>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2050"/>
          <p:cNvSpPr>
            <a:spLocks noGrp="1" noChangeArrowheads="1"/>
          </p:cNvSpPr>
          <p:nvPr>
            <p:ph type="title"/>
          </p:nvPr>
        </p:nvSpPr>
        <p:spPr>
          <a:xfrm>
            <a:off x="457200" y="152400"/>
            <a:ext cx="6934200" cy="1371600"/>
          </a:xfrm>
        </p:spPr>
        <p:txBody>
          <a:bodyPr>
            <a:normAutofit fontScale="90000"/>
          </a:bodyPr>
          <a:lstStyle/>
          <a:p>
            <a:pPr>
              <a:defRPr/>
            </a:pPr>
            <a:r>
              <a:rPr lang="en-US" altLang="fr-FR" dirty="0"/>
              <a:t>Lexeme and </a:t>
            </a:r>
            <a:r>
              <a:rPr lang="en-US" altLang="fr-FR" dirty="0" smtClean="0"/>
              <a:t>Token (more detailed Categories)</a:t>
            </a:r>
            <a:endParaRPr lang="en-US" altLang="fr-FR" dirty="0"/>
          </a:p>
        </p:txBody>
      </p:sp>
      <p:sp>
        <p:nvSpPr>
          <p:cNvPr id="20484" name="Text Box 2083"/>
          <p:cNvSpPr txBox="1">
            <a:spLocks noChangeArrowheads="1"/>
          </p:cNvSpPr>
          <p:nvPr/>
        </p:nvSpPr>
        <p:spPr bwMode="auto">
          <a:xfrm>
            <a:off x="2438400" y="1700213"/>
            <a:ext cx="4200525"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US" altLang="fr-FR" b="0">
                <a:latin typeface="Courier New" pitchFamily="49" charset="0"/>
              </a:rPr>
              <a:t>Index = 2 * count +17;</a:t>
            </a:r>
          </a:p>
        </p:txBody>
      </p:sp>
      <p:grpSp>
        <p:nvGrpSpPr>
          <p:cNvPr id="20486" name="Group 2051"/>
          <p:cNvGrpSpPr>
            <a:grpSpLocks/>
          </p:cNvGrpSpPr>
          <p:nvPr/>
        </p:nvGrpSpPr>
        <p:grpSpPr bwMode="auto">
          <a:xfrm>
            <a:off x="2078038" y="2243138"/>
            <a:ext cx="4921250" cy="4044950"/>
            <a:chOff x="960" y="1296"/>
            <a:chExt cx="3840" cy="2977"/>
          </a:xfrm>
        </p:grpSpPr>
        <p:sp>
          <p:nvSpPr>
            <p:cNvPr id="40" name="Rectangle 2052"/>
            <p:cNvSpPr>
              <a:spLocks noChangeArrowheads="1"/>
            </p:cNvSpPr>
            <p:nvPr/>
          </p:nvSpPr>
          <p:spPr bwMode="auto">
            <a:xfrm>
              <a:off x="2880" y="3942"/>
              <a:ext cx="1920" cy="331"/>
            </a:xfrm>
            <a:prstGeom prst="rect">
              <a:avLst/>
            </a:prstGeom>
            <a:ln/>
          </p:spPr>
          <p:style>
            <a:lnRef idx="2">
              <a:schemeClr val="accent5"/>
            </a:lnRef>
            <a:fillRef idx="1">
              <a:schemeClr val="lt1"/>
            </a:fillRef>
            <a:effectRef idx="0">
              <a:schemeClr val="accent5"/>
            </a:effectRef>
            <a:fontRef idx="minor">
              <a:schemeClr val="dk1"/>
            </a:fontRef>
          </p:style>
          <p:txBody>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Aft>
                  <a:spcPct val="0"/>
                </a:spcAft>
                <a:buFontTx/>
                <a:buNone/>
                <a:defRPr/>
              </a:pPr>
              <a:r>
                <a:rPr lang="en-US" altLang="fr-FR" b="0" smtClean="0">
                  <a:latin typeface="Times New Roman" pitchFamily="18" charset="0"/>
                </a:rPr>
                <a:t>semicolon</a:t>
              </a:r>
            </a:p>
          </p:txBody>
        </p:sp>
        <p:sp>
          <p:nvSpPr>
            <p:cNvPr id="41" name="Rectangle 2053"/>
            <p:cNvSpPr>
              <a:spLocks noChangeArrowheads="1"/>
            </p:cNvSpPr>
            <p:nvPr/>
          </p:nvSpPr>
          <p:spPr bwMode="auto">
            <a:xfrm>
              <a:off x="960" y="3942"/>
              <a:ext cx="1920" cy="331"/>
            </a:xfrm>
            <a:prstGeom prst="rect">
              <a:avLst/>
            </a:prstGeom>
            <a:ln/>
          </p:spPr>
          <p:style>
            <a:lnRef idx="2">
              <a:schemeClr val="accent5"/>
            </a:lnRef>
            <a:fillRef idx="1">
              <a:schemeClr val="lt1"/>
            </a:fillRef>
            <a:effectRef idx="0">
              <a:schemeClr val="accent5"/>
            </a:effectRef>
            <a:fontRef idx="minor">
              <a:schemeClr val="dk1"/>
            </a:fontRef>
          </p:style>
          <p:txBody>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Aft>
                  <a:spcPct val="0"/>
                </a:spcAft>
                <a:buFontTx/>
                <a:buNone/>
                <a:defRPr/>
              </a:pPr>
              <a:r>
                <a:rPr lang="en-US" altLang="fr-FR" b="0" smtClean="0">
                  <a:latin typeface="Times New Roman" pitchFamily="18" charset="0"/>
                </a:rPr>
                <a:t>;</a:t>
              </a:r>
            </a:p>
          </p:txBody>
        </p:sp>
        <p:sp>
          <p:nvSpPr>
            <p:cNvPr id="42" name="Rectangle 2054"/>
            <p:cNvSpPr>
              <a:spLocks noChangeArrowheads="1"/>
            </p:cNvSpPr>
            <p:nvPr/>
          </p:nvSpPr>
          <p:spPr bwMode="auto">
            <a:xfrm>
              <a:off x="2880" y="3611"/>
              <a:ext cx="1920" cy="333"/>
            </a:xfrm>
            <a:prstGeom prst="rect">
              <a:avLst/>
            </a:prstGeom>
            <a:ln/>
          </p:spPr>
          <p:style>
            <a:lnRef idx="2">
              <a:schemeClr val="accent5"/>
            </a:lnRef>
            <a:fillRef idx="1">
              <a:schemeClr val="lt1"/>
            </a:fillRef>
            <a:effectRef idx="0">
              <a:schemeClr val="accent5"/>
            </a:effectRef>
            <a:fontRef idx="minor">
              <a:schemeClr val="dk1"/>
            </a:fontRef>
          </p:style>
          <p:txBody>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Aft>
                  <a:spcPct val="0"/>
                </a:spcAft>
                <a:buFontTx/>
                <a:buNone/>
                <a:defRPr/>
              </a:pPr>
              <a:r>
                <a:rPr lang="en-US" altLang="fr-FR" b="0" smtClean="0">
                  <a:latin typeface="Times New Roman" pitchFamily="18" charset="0"/>
                </a:rPr>
                <a:t>int_literal</a:t>
              </a:r>
            </a:p>
          </p:txBody>
        </p:sp>
        <p:sp>
          <p:nvSpPr>
            <p:cNvPr id="43" name="Rectangle 2055"/>
            <p:cNvSpPr>
              <a:spLocks noChangeArrowheads="1"/>
            </p:cNvSpPr>
            <p:nvPr/>
          </p:nvSpPr>
          <p:spPr bwMode="auto">
            <a:xfrm>
              <a:off x="960" y="3611"/>
              <a:ext cx="1920" cy="333"/>
            </a:xfrm>
            <a:prstGeom prst="rect">
              <a:avLst/>
            </a:prstGeom>
            <a:ln/>
          </p:spPr>
          <p:style>
            <a:lnRef idx="2">
              <a:schemeClr val="accent5"/>
            </a:lnRef>
            <a:fillRef idx="1">
              <a:schemeClr val="lt1"/>
            </a:fillRef>
            <a:effectRef idx="0">
              <a:schemeClr val="accent5"/>
            </a:effectRef>
            <a:fontRef idx="minor">
              <a:schemeClr val="dk1"/>
            </a:fontRef>
          </p:style>
          <p:txBody>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Aft>
                  <a:spcPct val="0"/>
                </a:spcAft>
                <a:buFontTx/>
                <a:buNone/>
                <a:defRPr/>
              </a:pPr>
              <a:r>
                <a:rPr lang="en-US" altLang="fr-FR" b="0" smtClean="0">
                  <a:latin typeface="Times New Roman" pitchFamily="18" charset="0"/>
                </a:rPr>
                <a:t>17</a:t>
              </a:r>
            </a:p>
          </p:txBody>
        </p:sp>
        <p:sp>
          <p:nvSpPr>
            <p:cNvPr id="44" name="Rectangle 2056"/>
            <p:cNvSpPr>
              <a:spLocks noChangeArrowheads="1"/>
            </p:cNvSpPr>
            <p:nvPr/>
          </p:nvSpPr>
          <p:spPr bwMode="auto">
            <a:xfrm>
              <a:off x="2880" y="3278"/>
              <a:ext cx="1920" cy="333"/>
            </a:xfrm>
            <a:prstGeom prst="rect">
              <a:avLst/>
            </a:prstGeom>
            <a:ln/>
          </p:spPr>
          <p:style>
            <a:lnRef idx="2">
              <a:schemeClr val="accent5"/>
            </a:lnRef>
            <a:fillRef idx="1">
              <a:schemeClr val="lt1"/>
            </a:fillRef>
            <a:effectRef idx="0">
              <a:schemeClr val="accent5"/>
            </a:effectRef>
            <a:fontRef idx="minor">
              <a:schemeClr val="dk1"/>
            </a:fontRef>
          </p:style>
          <p:txBody>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Aft>
                  <a:spcPct val="0"/>
                </a:spcAft>
                <a:buFontTx/>
                <a:buNone/>
                <a:defRPr/>
              </a:pPr>
              <a:r>
                <a:rPr lang="en-US" altLang="fr-FR" b="0" smtClean="0">
                  <a:latin typeface="Times New Roman" pitchFamily="18" charset="0"/>
                </a:rPr>
                <a:t>plus_op</a:t>
              </a:r>
            </a:p>
          </p:txBody>
        </p:sp>
        <p:sp>
          <p:nvSpPr>
            <p:cNvPr id="45" name="Rectangle 2057"/>
            <p:cNvSpPr>
              <a:spLocks noChangeArrowheads="1"/>
            </p:cNvSpPr>
            <p:nvPr/>
          </p:nvSpPr>
          <p:spPr bwMode="auto">
            <a:xfrm>
              <a:off x="960" y="3278"/>
              <a:ext cx="1920" cy="333"/>
            </a:xfrm>
            <a:prstGeom prst="rect">
              <a:avLst/>
            </a:prstGeom>
            <a:ln/>
          </p:spPr>
          <p:style>
            <a:lnRef idx="2">
              <a:schemeClr val="accent5"/>
            </a:lnRef>
            <a:fillRef idx="1">
              <a:schemeClr val="lt1"/>
            </a:fillRef>
            <a:effectRef idx="0">
              <a:schemeClr val="accent5"/>
            </a:effectRef>
            <a:fontRef idx="minor">
              <a:schemeClr val="dk1"/>
            </a:fontRef>
          </p:style>
          <p:txBody>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Aft>
                  <a:spcPct val="0"/>
                </a:spcAft>
                <a:buFontTx/>
                <a:buNone/>
                <a:defRPr/>
              </a:pPr>
              <a:r>
                <a:rPr lang="en-US" altLang="fr-FR" b="0" smtClean="0">
                  <a:latin typeface="Times New Roman" pitchFamily="18" charset="0"/>
                </a:rPr>
                <a:t>+</a:t>
              </a:r>
            </a:p>
          </p:txBody>
        </p:sp>
        <p:sp>
          <p:nvSpPr>
            <p:cNvPr id="46" name="Rectangle 2058"/>
            <p:cNvSpPr>
              <a:spLocks noChangeArrowheads="1"/>
            </p:cNvSpPr>
            <p:nvPr/>
          </p:nvSpPr>
          <p:spPr bwMode="auto">
            <a:xfrm>
              <a:off x="2880" y="2947"/>
              <a:ext cx="1920" cy="331"/>
            </a:xfrm>
            <a:prstGeom prst="rect">
              <a:avLst/>
            </a:prstGeom>
            <a:ln/>
          </p:spPr>
          <p:style>
            <a:lnRef idx="2">
              <a:schemeClr val="accent5"/>
            </a:lnRef>
            <a:fillRef idx="1">
              <a:schemeClr val="lt1"/>
            </a:fillRef>
            <a:effectRef idx="0">
              <a:schemeClr val="accent5"/>
            </a:effectRef>
            <a:fontRef idx="minor">
              <a:schemeClr val="dk1"/>
            </a:fontRef>
          </p:style>
          <p:txBody>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Aft>
                  <a:spcPct val="0"/>
                </a:spcAft>
                <a:buFontTx/>
                <a:buNone/>
                <a:defRPr/>
              </a:pPr>
              <a:r>
                <a:rPr lang="en-US" altLang="fr-FR" b="0" smtClean="0">
                  <a:latin typeface="Times New Roman" pitchFamily="18" charset="0"/>
                </a:rPr>
                <a:t>variable</a:t>
              </a:r>
            </a:p>
          </p:txBody>
        </p:sp>
        <p:sp>
          <p:nvSpPr>
            <p:cNvPr id="47" name="Rectangle 2059"/>
            <p:cNvSpPr>
              <a:spLocks noChangeArrowheads="1"/>
            </p:cNvSpPr>
            <p:nvPr/>
          </p:nvSpPr>
          <p:spPr bwMode="auto">
            <a:xfrm>
              <a:off x="960" y="2947"/>
              <a:ext cx="1920" cy="331"/>
            </a:xfrm>
            <a:prstGeom prst="rect">
              <a:avLst/>
            </a:prstGeom>
            <a:ln/>
          </p:spPr>
          <p:style>
            <a:lnRef idx="2">
              <a:schemeClr val="accent5"/>
            </a:lnRef>
            <a:fillRef idx="1">
              <a:schemeClr val="lt1"/>
            </a:fillRef>
            <a:effectRef idx="0">
              <a:schemeClr val="accent5"/>
            </a:effectRef>
            <a:fontRef idx="minor">
              <a:schemeClr val="dk1"/>
            </a:fontRef>
          </p:style>
          <p:txBody>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Aft>
                  <a:spcPct val="0"/>
                </a:spcAft>
                <a:buFontTx/>
                <a:buNone/>
                <a:defRPr/>
              </a:pPr>
              <a:r>
                <a:rPr lang="en-US" altLang="fr-FR" b="0" smtClean="0">
                  <a:latin typeface="Times New Roman" pitchFamily="18" charset="0"/>
                </a:rPr>
                <a:t>Count</a:t>
              </a:r>
            </a:p>
          </p:txBody>
        </p:sp>
        <p:sp>
          <p:nvSpPr>
            <p:cNvPr id="48" name="Rectangle 2060"/>
            <p:cNvSpPr>
              <a:spLocks noChangeArrowheads="1"/>
            </p:cNvSpPr>
            <p:nvPr/>
          </p:nvSpPr>
          <p:spPr bwMode="auto">
            <a:xfrm>
              <a:off x="2880" y="2616"/>
              <a:ext cx="1920" cy="331"/>
            </a:xfrm>
            <a:prstGeom prst="rect">
              <a:avLst/>
            </a:prstGeom>
            <a:ln/>
          </p:spPr>
          <p:style>
            <a:lnRef idx="2">
              <a:schemeClr val="accent5"/>
            </a:lnRef>
            <a:fillRef idx="1">
              <a:schemeClr val="lt1"/>
            </a:fillRef>
            <a:effectRef idx="0">
              <a:schemeClr val="accent5"/>
            </a:effectRef>
            <a:fontRef idx="minor">
              <a:schemeClr val="dk1"/>
            </a:fontRef>
          </p:style>
          <p:txBody>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Aft>
                  <a:spcPct val="0"/>
                </a:spcAft>
                <a:buFontTx/>
                <a:buNone/>
                <a:defRPr/>
              </a:pPr>
              <a:r>
                <a:rPr lang="en-US" altLang="fr-FR" b="0" smtClean="0">
                  <a:latin typeface="Times New Roman" pitchFamily="18" charset="0"/>
                </a:rPr>
                <a:t>multi_op</a:t>
              </a:r>
            </a:p>
          </p:txBody>
        </p:sp>
        <p:sp>
          <p:nvSpPr>
            <p:cNvPr id="49" name="Rectangle 2061"/>
            <p:cNvSpPr>
              <a:spLocks noChangeArrowheads="1"/>
            </p:cNvSpPr>
            <p:nvPr/>
          </p:nvSpPr>
          <p:spPr bwMode="auto">
            <a:xfrm>
              <a:off x="960" y="2616"/>
              <a:ext cx="1920" cy="331"/>
            </a:xfrm>
            <a:prstGeom prst="rect">
              <a:avLst/>
            </a:prstGeom>
            <a:ln/>
          </p:spPr>
          <p:style>
            <a:lnRef idx="2">
              <a:schemeClr val="accent5"/>
            </a:lnRef>
            <a:fillRef idx="1">
              <a:schemeClr val="lt1"/>
            </a:fillRef>
            <a:effectRef idx="0">
              <a:schemeClr val="accent5"/>
            </a:effectRef>
            <a:fontRef idx="minor">
              <a:schemeClr val="dk1"/>
            </a:fontRef>
          </p:style>
          <p:txBody>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Aft>
                  <a:spcPct val="0"/>
                </a:spcAft>
                <a:buFontTx/>
                <a:buNone/>
                <a:defRPr/>
              </a:pPr>
              <a:r>
                <a:rPr lang="en-US" altLang="fr-FR" b="0" smtClean="0">
                  <a:latin typeface="Times New Roman" pitchFamily="18" charset="0"/>
                </a:rPr>
                <a:t>*</a:t>
              </a:r>
            </a:p>
          </p:txBody>
        </p:sp>
        <p:sp>
          <p:nvSpPr>
            <p:cNvPr id="50" name="Rectangle 2062"/>
            <p:cNvSpPr>
              <a:spLocks noChangeArrowheads="1"/>
            </p:cNvSpPr>
            <p:nvPr/>
          </p:nvSpPr>
          <p:spPr bwMode="auto">
            <a:xfrm>
              <a:off x="2880" y="2286"/>
              <a:ext cx="1920" cy="332"/>
            </a:xfrm>
            <a:prstGeom prst="rect">
              <a:avLst/>
            </a:prstGeom>
            <a:ln/>
          </p:spPr>
          <p:style>
            <a:lnRef idx="2">
              <a:schemeClr val="accent5"/>
            </a:lnRef>
            <a:fillRef idx="1">
              <a:schemeClr val="lt1"/>
            </a:fillRef>
            <a:effectRef idx="0">
              <a:schemeClr val="accent5"/>
            </a:effectRef>
            <a:fontRef idx="minor">
              <a:schemeClr val="dk1"/>
            </a:fontRef>
          </p:style>
          <p:txBody>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Aft>
                  <a:spcPct val="0"/>
                </a:spcAft>
                <a:buFontTx/>
                <a:buNone/>
                <a:defRPr/>
              </a:pPr>
              <a:r>
                <a:rPr lang="en-US" altLang="fr-FR" b="0" smtClean="0">
                  <a:latin typeface="Times New Roman" pitchFamily="18" charset="0"/>
                </a:rPr>
                <a:t>int_literal</a:t>
              </a:r>
            </a:p>
          </p:txBody>
        </p:sp>
        <p:sp>
          <p:nvSpPr>
            <p:cNvPr id="51" name="Rectangle 2063"/>
            <p:cNvSpPr>
              <a:spLocks noChangeArrowheads="1"/>
            </p:cNvSpPr>
            <p:nvPr/>
          </p:nvSpPr>
          <p:spPr bwMode="auto">
            <a:xfrm>
              <a:off x="960" y="2286"/>
              <a:ext cx="1920" cy="332"/>
            </a:xfrm>
            <a:prstGeom prst="rect">
              <a:avLst/>
            </a:prstGeom>
            <a:ln/>
          </p:spPr>
          <p:style>
            <a:lnRef idx="2">
              <a:schemeClr val="accent5"/>
            </a:lnRef>
            <a:fillRef idx="1">
              <a:schemeClr val="lt1"/>
            </a:fillRef>
            <a:effectRef idx="0">
              <a:schemeClr val="accent5"/>
            </a:effectRef>
            <a:fontRef idx="minor">
              <a:schemeClr val="dk1"/>
            </a:fontRef>
          </p:style>
          <p:txBody>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Aft>
                  <a:spcPct val="0"/>
                </a:spcAft>
                <a:buFontTx/>
                <a:buNone/>
                <a:defRPr/>
              </a:pPr>
              <a:r>
                <a:rPr lang="en-US" altLang="fr-FR" b="0" smtClean="0">
                  <a:latin typeface="Times New Roman" pitchFamily="18" charset="0"/>
                </a:rPr>
                <a:t>2</a:t>
              </a:r>
            </a:p>
          </p:txBody>
        </p:sp>
        <p:sp>
          <p:nvSpPr>
            <p:cNvPr id="52" name="Rectangle 2064"/>
            <p:cNvSpPr>
              <a:spLocks noChangeArrowheads="1"/>
            </p:cNvSpPr>
            <p:nvPr/>
          </p:nvSpPr>
          <p:spPr bwMode="auto">
            <a:xfrm>
              <a:off x="2880" y="1953"/>
              <a:ext cx="1920" cy="333"/>
            </a:xfrm>
            <a:prstGeom prst="rect">
              <a:avLst/>
            </a:prstGeom>
            <a:ln/>
          </p:spPr>
          <p:style>
            <a:lnRef idx="2">
              <a:schemeClr val="accent5"/>
            </a:lnRef>
            <a:fillRef idx="1">
              <a:schemeClr val="lt1"/>
            </a:fillRef>
            <a:effectRef idx="0">
              <a:schemeClr val="accent5"/>
            </a:effectRef>
            <a:fontRef idx="minor">
              <a:schemeClr val="dk1"/>
            </a:fontRef>
          </p:style>
          <p:txBody>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Aft>
                  <a:spcPct val="0"/>
                </a:spcAft>
                <a:buFontTx/>
                <a:buNone/>
                <a:defRPr/>
              </a:pPr>
              <a:r>
                <a:rPr lang="en-US" altLang="fr-FR" b="0" dirty="0" err="1" smtClean="0">
                  <a:latin typeface="Times New Roman" pitchFamily="18" charset="0"/>
                </a:rPr>
                <a:t>equal_sign</a:t>
              </a:r>
              <a:endParaRPr lang="en-US" altLang="fr-FR" b="0" dirty="0" smtClean="0">
                <a:latin typeface="Times New Roman" pitchFamily="18" charset="0"/>
              </a:endParaRPr>
            </a:p>
          </p:txBody>
        </p:sp>
        <p:sp>
          <p:nvSpPr>
            <p:cNvPr id="53" name="Rectangle 2065"/>
            <p:cNvSpPr>
              <a:spLocks noChangeArrowheads="1"/>
            </p:cNvSpPr>
            <p:nvPr/>
          </p:nvSpPr>
          <p:spPr bwMode="auto">
            <a:xfrm>
              <a:off x="960" y="1953"/>
              <a:ext cx="1920" cy="333"/>
            </a:xfrm>
            <a:prstGeom prst="rect">
              <a:avLst/>
            </a:prstGeom>
            <a:ln/>
          </p:spPr>
          <p:style>
            <a:lnRef idx="2">
              <a:schemeClr val="accent5"/>
            </a:lnRef>
            <a:fillRef idx="1">
              <a:schemeClr val="lt1"/>
            </a:fillRef>
            <a:effectRef idx="0">
              <a:schemeClr val="accent5"/>
            </a:effectRef>
            <a:fontRef idx="minor">
              <a:schemeClr val="dk1"/>
            </a:fontRef>
          </p:style>
          <p:txBody>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Aft>
                  <a:spcPct val="0"/>
                </a:spcAft>
                <a:buFontTx/>
                <a:buNone/>
                <a:defRPr/>
              </a:pPr>
              <a:r>
                <a:rPr lang="en-US" altLang="fr-FR" b="0" smtClean="0">
                  <a:latin typeface="Times New Roman" pitchFamily="18" charset="0"/>
                </a:rPr>
                <a:t>=</a:t>
              </a:r>
            </a:p>
          </p:txBody>
        </p:sp>
        <p:sp>
          <p:nvSpPr>
            <p:cNvPr id="54" name="Rectangle 2066"/>
            <p:cNvSpPr>
              <a:spLocks noChangeArrowheads="1"/>
            </p:cNvSpPr>
            <p:nvPr/>
          </p:nvSpPr>
          <p:spPr bwMode="auto">
            <a:xfrm>
              <a:off x="2880" y="1622"/>
              <a:ext cx="1920" cy="331"/>
            </a:xfrm>
            <a:prstGeom prst="rect">
              <a:avLst/>
            </a:prstGeom>
            <a:ln/>
          </p:spPr>
          <p:style>
            <a:lnRef idx="2">
              <a:schemeClr val="accent5"/>
            </a:lnRef>
            <a:fillRef idx="1">
              <a:schemeClr val="lt1"/>
            </a:fillRef>
            <a:effectRef idx="0">
              <a:schemeClr val="accent5"/>
            </a:effectRef>
            <a:fontRef idx="minor">
              <a:schemeClr val="dk1"/>
            </a:fontRef>
          </p:style>
          <p:txBody>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Aft>
                  <a:spcPct val="0"/>
                </a:spcAft>
                <a:buFontTx/>
                <a:buNone/>
                <a:defRPr/>
              </a:pPr>
              <a:r>
                <a:rPr lang="en-US" altLang="fr-FR" b="0" dirty="0" smtClean="0">
                  <a:latin typeface="Times New Roman" pitchFamily="18" charset="0"/>
                </a:rPr>
                <a:t>variable</a:t>
              </a:r>
            </a:p>
          </p:txBody>
        </p:sp>
        <p:sp>
          <p:nvSpPr>
            <p:cNvPr id="55" name="Rectangle 2067"/>
            <p:cNvSpPr>
              <a:spLocks noChangeArrowheads="1"/>
            </p:cNvSpPr>
            <p:nvPr/>
          </p:nvSpPr>
          <p:spPr bwMode="auto">
            <a:xfrm>
              <a:off x="960" y="1622"/>
              <a:ext cx="1920" cy="331"/>
            </a:xfrm>
            <a:prstGeom prst="rect">
              <a:avLst/>
            </a:prstGeom>
            <a:ln/>
          </p:spPr>
          <p:style>
            <a:lnRef idx="2">
              <a:schemeClr val="accent5"/>
            </a:lnRef>
            <a:fillRef idx="1">
              <a:schemeClr val="lt1"/>
            </a:fillRef>
            <a:effectRef idx="0">
              <a:schemeClr val="accent5"/>
            </a:effectRef>
            <a:fontRef idx="minor">
              <a:schemeClr val="dk1"/>
            </a:fontRef>
          </p:style>
          <p:txBody>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Aft>
                  <a:spcPct val="0"/>
                </a:spcAft>
                <a:buFontTx/>
                <a:buNone/>
                <a:defRPr/>
              </a:pPr>
              <a:r>
                <a:rPr lang="en-US" altLang="fr-FR" b="0" smtClean="0">
                  <a:latin typeface="Times New Roman" pitchFamily="18" charset="0"/>
                </a:rPr>
                <a:t>Index</a:t>
              </a:r>
            </a:p>
          </p:txBody>
        </p:sp>
        <p:sp>
          <p:nvSpPr>
            <p:cNvPr id="56" name="Rectangle 2068"/>
            <p:cNvSpPr>
              <a:spLocks noChangeArrowheads="1"/>
            </p:cNvSpPr>
            <p:nvPr/>
          </p:nvSpPr>
          <p:spPr bwMode="auto">
            <a:xfrm>
              <a:off x="2880" y="1296"/>
              <a:ext cx="1920" cy="326"/>
            </a:xfrm>
            <a:prstGeom prst="rect">
              <a:avLst/>
            </a:prstGeom>
            <a:solidFill>
              <a:schemeClr val="tx2">
                <a:lumMod val="20000"/>
                <a:lumOff val="80000"/>
              </a:schemeClr>
            </a:solidFill>
            <a:ln/>
          </p:spPr>
          <p:style>
            <a:lnRef idx="2">
              <a:schemeClr val="accent5"/>
            </a:lnRef>
            <a:fillRef idx="1">
              <a:schemeClr val="lt1"/>
            </a:fillRef>
            <a:effectRef idx="0">
              <a:schemeClr val="accent5"/>
            </a:effectRef>
            <a:fontRef idx="minor">
              <a:schemeClr val="dk1"/>
            </a:fontRef>
          </p:style>
          <p:txBody>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Aft>
                  <a:spcPct val="0"/>
                </a:spcAft>
                <a:buFontTx/>
                <a:buNone/>
                <a:defRPr/>
              </a:pPr>
              <a:r>
                <a:rPr lang="en-US" altLang="fr-FR" sz="2400" smtClean="0">
                  <a:latin typeface="Times New Roman" pitchFamily="18" charset="0"/>
                </a:rPr>
                <a:t>Tokens</a:t>
              </a:r>
            </a:p>
          </p:txBody>
        </p:sp>
        <p:sp>
          <p:nvSpPr>
            <p:cNvPr id="57" name="Rectangle 2069"/>
            <p:cNvSpPr>
              <a:spLocks noChangeArrowheads="1"/>
            </p:cNvSpPr>
            <p:nvPr/>
          </p:nvSpPr>
          <p:spPr bwMode="auto">
            <a:xfrm>
              <a:off x="960" y="1296"/>
              <a:ext cx="1920" cy="326"/>
            </a:xfrm>
            <a:prstGeom prst="rect">
              <a:avLst/>
            </a:prstGeom>
            <a:solidFill>
              <a:schemeClr val="tx2">
                <a:lumMod val="20000"/>
                <a:lumOff val="80000"/>
              </a:schemeClr>
            </a:solidFill>
            <a:ln/>
          </p:spPr>
          <p:style>
            <a:lnRef idx="2">
              <a:schemeClr val="accent5"/>
            </a:lnRef>
            <a:fillRef idx="1">
              <a:schemeClr val="lt1"/>
            </a:fillRef>
            <a:effectRef idx="0">
              <a:schemeClr val="accent5"/>
            </a:effectRef>
            <a:fontRef idx="minor">
              <a:schemeClr val="dk1"/>
            </a:fontRef>
          </p:style>
          <p:txBody>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Aft>
                  <a:spcPct val="0"/>
                </a:spcAft>
                <a:buFontTx/>
                <a:buNone/>
                <a:defRPr/>
              </a:pPr>
              <a:r>
                <a:rPr lang="en-US" altLang="fr-FR" sz="2400" smtClean="0">
                  <a:latin typeface="Times New Roman" pitchFamily="18" charset="0"/>
                </a:rPr>
                <a:t>Lexemes</a:t>
              </a:r>
              <a:endParaRPr lang="en-US" altLang="fr-FR" smtClean="0">
                <a:latin typeface="Times New Roman" pitchFamily="18" charset="0"/>
              </a:endParaRPr>
            </a:p>
          </p:txBody>
        </p:sp>
        <p:sp>
          <p:nvSpPr>
            <p:cNvPr id="58" name="Line 2070"/>
            <p:cNvSpPr>
              <a:spLocks noChangeShapeType="1"/>
            </p:cNvSpPr>
            <p:nvPr/>
          </p:nvSpPr>
          <p:spPr bwMode="auto">
            <a:xfrm>
              <a:off x="960" y="1296"/>
              <a:ext cx="3840" cy="0"/>
            </a:xfrm>
            <a:prstGeom prst="line">
              <a:avLst/>
            </a:prstGeom>
            <a:ln>
              <a:headEnd/>
              <a:tailEnd/>
            </a:ln>
          </p:spPr>
          <p:style>
            <a:lnRef idx="2">
              <a:schemeClr val="accent5"/>
            </a:lnRef>
            <a:fillRef idx="1">
              <a:schemeClr val="lt1"/>
            </a:fillRef>
            <a:effectRef idx="0">
              <a:schemeClr val="accent5"/>
            </a:effectRef>
            <a:fontRef idx="minor">
              <a:schemeClr val="dk1"/>
            </a:fontRef>
          </p:style>
          <p:txBody>
            <a:bodyPr/>
            <a:lstStyle/>
            <a:p>
              <a:pPr>
                <a:defRPr/>
              </a:pPr>
              <a:endParaRPr lang="fr-CA"/>
            </a:p>
          </p:txBody>
        </p:sp>
        <p:sp>
          <p:nvSpPr>
            <p:cNvPr id="59" name="Line 2071"/>
            <p:cNvSpPr>
              <a:spLocks noChangeShapeType="1"/>
            </p:cNvSpPr>
            <p:nvPr/>
          </p:nvSpPr>
          <p:spPr bwMode="auto">
            <a:xfrm>
              <a:off x="960" y="1622"/>
              <a:ext cx="3840" cy="0"/>
            </a:xfrm>
            <a:prstGeom prst="line">
              <a:avLst/>
            </a:prstGeom>
            <a:ln>
              <a:headEnd/>
              <a:tailEnd/>
            </a:ln>
          </p:spPr>
          <p:style>
            <a:lnRef idx="2">
              <a:schemeClr val="accent5"/>
            </a:lnRef>
            <a:fillRef idx="1">
              <a:schemeClr val="lt1"/>
            </a:fillRef>
            <a:effectRef idx="0">
              <a:schemeClr val="accent5"/>
            </a:effectRef>
            <a:fontRef idx="minor">
              <a:schemeClr val="dk1"/>
            </a:fontRef>
          </p:style>
          <p:txBody>
            <a:bodyPr/>
            <a:lstStyle/>
            <a:p>
              <a:pPr>
                <a:defRPr/>
              </a:pPr>
              <a:endParaRPr lang="fr-CA"/>
            </a:p>
          </p:txBody>
        </p:sp>
        <p:sp>
          <p:nvSpPr>
            <p:cNvPr id="60" name="Line 2072"/>
            <p:cNvSpPr>
              <a:spLocks noChangeShapeType="1"/>
            </p:cNvSpPr>
            <p:nvPr/>
          </p:nvSpPr>
          <p:spPr bwMode="auto">
            <a:xfrm>
              <a:off x="960" y="4273"/>
              <a:ext cx="3840" cy="0"/>
            </a:xfrm>
            <a:prstGeom prst="line">
              <a:avLst/>
            </a:prstGeom>
            <a:ln>
              <a:headEnd/>
              <a:tailEnd/>
            </a:ln>
          </p:spPr>
          <p:style>
            <a:lnRef idx="2">
              <a:schemeClr val="accent5"/>
            </a:lnRef>
            <a:fillRef idx="1">
              <a:schemeClr val="lt1"/>
            </a:fillRef>
            <a:effectRef idx="0">
              <a:schemeClr val="accent5"/>
            </a:effectRef>
            <a:fontRef idx="minor">
              <a:schemeClr val="dk1"/>
            </a:fontRef>
          </p:style>
          <p:txBody>
            <a:bodyPr/>
            <a:lstStyle/>
            <a:p>
              <a:pPr>
                <a:defRPr/>
              </a:pPr>
              <a:endParaRPr lang="fr-CA"/>
            </a:p>
          </p:txBody>
        </p:sp>
        <p:sp>
          <p:nvSpPr>
            <p:cNvPr id="61" name="Line 2073"/>
            <p:cNvSpPr>
              <a:spLocks noChangeShapeType="1"/>
            </p:cNvSpPr>
            <p:nvPr/>
          </p:nvSpPr>
          <p:spPr bwMode="auto">
            <a:xfrm>
              <a:off x="960" y="1296"/>
              <a:ext cx="0" cy="2977"/>
            </a:xfrm>
            <a:prstGeom prst="line">
              <a:avLst/>
            </a:prstGeom>
            <a:ln>
              <a:headEnd/>
              <a:tailEnd/>
            </a:ln>
          </p:spPr>
          <p:style>
            <a:lnRef idx="2">
              <a:schemeClr val="accent5"/>
            </a:lnRef>
            <a:fillRef idx="1">
              <a:schemeClr val="lt1"/>
            </a:fillRef>
            <a:effectRef idx="0">
              <a:schemeClr val="accent5"/>
            </a:effectRef>
            <a:fontRef idx="minor">
              <a:schemeClr val="dk1"/>
            </a:fontRef>
          </p:style>
          <p:txBody>
            <a:bodyPr/>
            <a:lstStyle/>
            <a:p>
              <a:pPr>
                <a:defRPr/>
              </a:pPr>
              <a:endParaRPr lang="fr-CA"/>
            </a:p>
          </p:txBody>
        </p:sp>
        <p:sp>
          <p:nvSpPr>
            <p:cNvPr id="62" name="Line 2074"/>
            <p:cNvSpPr>
              <a:spLocks noChangeShapeType="1"/>
            </p:cNvSpPr>
            <p:nvPr/>
          </p:nvSpPr>
          <p:spPr bwMode="auto">
            <a:xfrm>
              <a:off x="2880" y="1296"/>
              <a:ext cx="0" cy="2977"/>
            </a:xfrm>
            <a:prstGeom prst="line">
              <a:avLst/>
            </a:prstGeom>
            <a:ln>
              <a:headEnd/>
              <a:tailEnd/>
            </a:ln>
          </p:spPr>
          <p:style>
            <a:lnRef idx="2">
              <a:schemeClr val="accent5"/>
            </a:lnRef>
            <a:fillRef idx="1">
              <a:schemeClr val="lt1"/>
            </a:fillRef>
            <a:effectRef idx="0">
              <a:schemeClr val="accent5"/>
            </a:effectRef>
            <a:fontRef idx="minor">
              <a:schemeClr val="dk1"/>
            </a:fontRef>
          </p:style>
          <p:txBody>
            <a:bodyPr/>
            <a:lstStyle/>
            <a:p>
              <a:pPr>
                <a:defRPr/>
              </a:pPr>
              <a:endParaRPr lang="fr-CA"/>
            </a:p>
          </p:txBody>
        </p:sp>
        <p:sp>
          <p:nvSpPr>
            <p:cNvPr id="63" name="Line 2075"/>
            <p:cNvSpPr>
              <a:spLocks noChangeShapeType="1"/>
            </p:cNvSpPr>
            <p:nvPr/>
          </p:nvSpPr>
          <p:spPr bwMode="auto">
            <a:xfrm>
              <a:off x="4800" y="1296"/>
              <a:ext cx="0" cy="2977"/>
            </a:xfrm>
            <a:prstGeom prst="line">
              <a:avLst/>
            </a:prstGeom>
            <a:ln>
              <a:headEnd/>
              <a:tailEnd/>
            </a:ln>
          </p:spPr>
          <p:style>
            <a:lnRef idx="2">
              <a:schemeClr val="accent5"/>
            </a:lnRef>
            <a:fillRef idx="1">
              <a:schemeClr val="lt1"/>
            </a:fillRef>
            <a:effectRef idx="0">
              <a:schemeClr val="accent5"/>
            </a:effectRef>
            <a:fontRef idx="minor">
              <a:schemeClr val="dk1"/>
            </a:fontRef>
          </p:style>
          <p:txBody>
            <a:bodyPr/>
            <a:lstStyle/>
            <a:p>
              <a:pPr>
                <a:defRPr/>
              </a:pPr>
              <a:endParaRPr lang="fr-CA"/>
            </a:p>
          </p:txBody>
        </p:sp>
        <p:sp>
          <p:nvSpPr>
            <p:cNvPr id="64" name="Line 2076"/>
            <p:cNvSpPr>
              <a:spLocks noChangeShapeType="1"/>
            </p:cNvSpPr>
            <p:nvPr/>
          </p:nvSpPr>
          <p:spPr bwMode="auto">
            <a:xfrm>
              <a:off x="960" y="1953"/>
              <a:ext cx="3840" cy="0"/>
            </a:xfrm>
            <a:prstGeom prst="line">
              <a:avLst/>
            </a:prstGeom>
            <a:ln>
              <a:headEnd/>
              <a:tailEnd/>
            </a:ln>
          </p:spPr>
          <p:style>
            <a:lnRef idx="2">
              <a:schemeClr val="accent5"/>
            </a:lnRef>
            <a:fillRef idx="1">
              <a:schemeClr val="lt1"/>
            </a:fillRef>
            <a:effectRef idx="0">
              <a:schemeClr val="accent5"/>
            </a:effectRef>
            <a:fontRef idx="minor">
              <a:schemeClr val="dk1"/>
            </a:fontRef>
          </p:style>
          <p:txBody>
            <a:bodyPr/>
            <a:lstStyle/>
            <a:p>
              <a:pPr>
                <a:defRPr/>
              </a:pPr>
              <a:endParaRPr lang="fr-CA"/>
            </a:p>
          </p:txBody>
        </p:sp>
        <p:sp>
          <p:nvSpPr>
            <p:cNvPr id="65" name="Line 2077"/>
            <p:cNvSpPr>
              <a:spLocks noChangeShapeType="1"/>
            </p:cNvSpPr>
            <p:nvPr/>
          </p:nvSpPr>
          <p:spPr bwMode="auto">
            <a:xfrm>
              <a:off x="960" y="2286"/>
              <a:ext cx="3840" cy="0"/>
            </a:xfrm>
            <a:prstGeom prst="line">
              <a:avLst/>
            </a:prstGeom>
            <a:ln>
              <a:headEnd/>
              <a:tailEnd/>
            </a:ln>
          </p:spPr>
          <p:style>
            <a:lnRef idx="2">
              <a:schemeClr val="accent5"/>
            </a:lnRef>
            <a:fillRef idx="1">
              <a:schemeClr val="lt1"/>
            </a:fillRef>
            <a:effectRef idx="0">
              <a:schemeClr val="accent5"/>
            </a:effectRef>
            <a:fontRef idx="minor">
              <a:schemeClr val="dk1"/>
            </a:fontRef>
          </p:style>
          <p:txBody>
            <a:bodyPr/>
            <a:lstStyle/>
            <a:p>
              <a:pPr>
                <a:defRPr/>
              </a:pPr>
              <a:endParaRPr lang="fr-CA"/>
            </a:p>
          </p:txBody>
        </p:sp>
        <p:sp>
          <p:nvSpPr>
            <p:cNvPr id="66" name="Line 2078"/>
            <p:cNvSpPr>
              <a:spLocks noChangeShapeType="1"/>
            </p:cNvSpPr>
            <p:nvPr/>
          </p:nvSpPr>
          <p:spPr bwMode="auto">
            <a:xfrm>
              <a:off x="960" y="2616"/>
              <a:ext cx="3840" cy="0"/>
            </a:xfrm>
            <a:prstGeom prst="line">
              <a:avLst/>
            </a:prstGeom>
            <a:ln>
              <a:headEnd/>
              <a:tailEnd/>
            </a:ln>
          </p:spPr>
          <p:style>
            <a:lnRef idx="2">
              <a:schemeClr val="accent5"/>
            </a:lnRef>
            <a:fillRef idx="1">
              <a:schemeClr val="lt1"/>
            </a:fillRef>
            <a:effectRef idx="0">
              <a:schemeClr val="accent5"/>
            </a:effectRef>
            <a:fontRef idx="minor">
              <a:schemeClr val="dk1"/>
            </a:fontRef>
          </p:style>
          <p:txBody>
            <a:bodyPr/>
            <a:lstStyle/>
            <a:p>
              <a:pPr>
                <a:defRPr/>
              </a:pPr>
              <a:endParaRPr lang="fr-CA"/>
            </a:p>
          </p:txBody>
        </p:sp>
        <p:sp>
          <p:nvSpPr>
            <p:cNvPr id="67" name="Line 2079"/>
            <p:cNvSpPr>
              <a:spLocks noChangeShapeType="1"/>
            </p:cNvSpPr>
            <p:nvPr/>
          </p:nvSpPr>
          <p:spPr bwMode="auto">
            <a:xfrm>
              <a:off x="960" y="2947"/>
              <a:ext cx="3840" cy="0"/>
            </a:xfrm>
            <a:prstGeom prst="line">
              <a:avLst/>
            </a:prstGeom>
            <a:ln>
              <a:headEnd/>
              <a:tailEnd/>
            </a:ln>
          </p:spPr>
          <p:style>
            <a:lnRef idx="2">
              <a:schemeClr val="accent5"/>
            </a:lnRef>
            <a:fillRef idx="1">
              <a:schemeClr val="lt1"/>
            </a:fillRef>
            <a:effectRef idx="0">
              <a:schemeClr val="accent5"/>
            </a:effectRef>
            <a:fontRef idx="minor">
              <a:schemeClr val="dk1"/>
            </a:fontRef>
          </p:style>
          <p:txBody>
            <a:bodyPr/>
            <a:lstStyle/>
            <a:p>
              <a:pPr>
                <a:defRPr/>
              </a:pPr>
              <a:endParaRPr lang="fr-CA"/>
            </a:p>
          </p:txBody>
        </p:sp>
        <p:sp>
          <p:nvSpPr>
            <p:cNvPr id="68" name="Line 2080"/>
            <p:cNvSpPr>
              <a:spLocks noChangeShapeType="1"/>
            </p:cNvSpPr>
            <p:nvPr/>
          </p:nvSpPr>
          <p:spPr bwMode="auto">
            <a:xfrm>
              <a:off x="960" y="3278"/>
              <a:ext cx="3840" cy="0"/>
            </a:xfrm>
            <a:prstGeom prst="line">
              <a:avLst/>
            </a:prstGeom>
            <a:ln>
              <a:headEnd/>
              <a:tailEnd/>
            </a:ln>
          </p:spPr>
          <p:style>
            <a:lnRef idx="2">
              <a:schemeClr val="accent5"/>
            </a:lnRef>
            <a:fillRef idx="1">
              <a:schemeClr val="lt1"/>
            </a:fillRef>
            <a:effectRef idx="0">
              <a:schemeClr val="accent5"/>
            </a:effectRef>
            <a:fontRef idx="minor">
              <a:schemeClr val="dk1"/>
            </a:fontRef>
          </p:style>
          <p:txBody>
            <a:bodyPr/>
            <a:lstStyle/>
            <a:p>
              <a:pPr>
                <a:defRPr/>
              </a:pPr>
              <a:endParaRPr lang="fr-CA"/>
            </a:p>
          </p:txBody>
        </p:sp>
        <p:sp>
          <p:nvSpPr>
            <p:cNvPr id="69" name="Line 2081"/>
            <p:cNvSpPr>
              <a:spLocks noChangeShapeType="1"/>
            </p:cNvSpPr>
            <p:nvPr/>
          </p:nvSpPr>
          <p:spPr bwMode="auto">
            <a:xfrm>
              <a:off x="960" y="3611"/>
              <a:ext cx="3840" cy="0"/>
            </a:xfrm>
            <a:prstGeom prst="line">
              <a:avLst/>
            </a:prstGeom>
            <a:ln>
              <a:headEnd/>
              <a:tailEnd/>
            </a:ln>
          </p:spPr>
          <p:style>
            <a:lnRef idx="2">
              <a:schemeClr val="accent5"/>
            </a:lnRef>
            <a:fillRef idx="1">
              <a:schemeClr val="lt1"/>
            </a:fillRef>
            <a:effectRef idx="0">
              <a:schemeClr val="accent5"/>
            </a:effectRef>
            <a:fontRef idx="minor">
              <a:schemeClr val="dk1"/>
            </a:fontRef>
          </p:style>
          <p:txBody>
            <a:bodyPr/>
            <a:lstStyle/>
            <a:p>
              <a:pPr>
                <a:defRPr/>
              </a:pPr>
              <a:endParaRPr lang="fr-CA"/>
            </a:p>
          </p:txBody>
        </p:sp>
        <p:sp>
          <p:nvSpPr>
            <p:cNvPr id="70" name="Line 2082"/>
            <p:cNvSpPr>
              <a:spLocks noChangeShapeType="1"/>
            </p:cNvSpPr>
            <p:nvPr/>
          </p:nvSpPr>
          <p:spPr bwMode="auto">
            <a:xfrm>
              <a:off x="960" y="3942"/>
              <a:ext cx="3840" cy="0"/>
            </a:xfrm>
            <a:prstGeom prst="line">
              <a:avLst/>
            </a:prstGeom>
            <a:ln>
              <a:headEnd/>
              <a:tailEnd/>
            </a:ln>
          </p:spPr>
          <p:style>
            <a:lnRef idx="2">
              <a:schemeClr val="accent5"/>
            </a:lnRef>
            <a:fillRef idx="1">
              <a:schemeClr val="lt1"/>
            </a:fillRef>
            <a:effectRef idx="0">
              <a:schemeClr val="accent5"/>
            </a:effectRef>
            <a:fontRef idx="minor">
              <a:schemeClr val="dk1"/>
            </a:fontRef>
          </p:style>
          <p:txBody>
            <a:bodyPr/>
            <a:lstStyle/>
            <a:p>
              <a:pPr>
                <a:defRPr/>
              </a:pPr>
              <a:endParaRPr lang="fr-CA"/>
            </a:p>
          </p:txBody>
        </p:sp>
      </p:grpSp>
    </p:spTree>
    <p:extLst>
      <p:ext uri="{BB962C8B-B14F-4D97-AF65-F5344CB8AC3E}">
        <p14:creationId xmlns:p14="http://schemas.microsoft.com/office/powerpoint/2010/main" val="2926918350"/>
      </p:ext>
    </p:extLst>
  </p:cSld>
  <p:clrMapOvr>
    <a:masterClrMapping/>
  </p:clrMapOvr>
  <p:timing>
    <p:tnLst>
      <p:par>
        <p:cTn id="1" dur="indefinite" restart="never" nodeType="tmRoot"/>
      </p:par>
    </p:tn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2"/>
          <p:cNvSpPr>
            <a:spLocks noGrp="1" noChangeArrowheads="1"/>
          </p:cNvSpPr>
          <p:nvPr>
            <p:ph type="title"/>
          </p:nvPr>
        </p:nvSpPr>
        <p:spPr>
          <a:xfrm>
            <a:off x="457200" y="152400"/>
            <a:ext cx="6934200" cy="1371600"/>
          </a:xfrm>
        </p:spPr>
        <p:txBody>
          <a:bodyPr/>
          <a:lstStyle/>
          <a:p>
            <a:pPr>
              <a:defRPr/>
            </a:pPr>
            <a:r>
              <a:rPr lang="en-US" altLang="fr-FR"/>
              <a:t>Lexical Errors</a:t>
            </a:r>
          </a:p>
        </p:txBody>
      </p:sp>
      <p:sp>
        <p:nvSpPr>
          <p:cNvPr id="21507" name="Rectangle 3"/>
          <p:cNvSpPr>
            <a:spLocks noGrp="1" noChangeArrowheads="1"/>
          </p:cNvSpPr>
          <p:nvPr>
            <p:ph idx="1"/>
          </p:nvPr>
        </p:nvSpPr>
        <p:spPr/>
        <p:txBody>
          <a:bodyPr/>
          <a:lstStyle/>
          <a:p>
            <a:r>
              <a:rPr lang="en-US" altLang="fr-FR" smtClean="0"/>
              <a:t>Few errors are discernible at the lexical level alone</a:t>
            </a:r>
          </a:p>
          <a:p>
            <a:pPr lvl="1"/>
            <a:r>
              <a:rPr lang="en-US" altLang="fr-FR" smtClean="0"/>
              <a:t>Lexical analyzer has a very localized view of a source program</a:t>
            </a:r>
          </a:p>
          <a:p>
            <a:endParaRPr lang="en-US" altLang="fr-FR" smtClean="0"/>
          </a:p>
          <a:p>
            <a:r>
              <a:rPr lang="en-US" altLang="fr-FR" smtClean="0"/>
              <a:t>Let some other phase of compiler handle any error</a:t>
            </a:r>
          </a:p>
        </p:txBody>
      </p:sp>
    </p:spTree>
    <p:extLst>
      <p:ext uri="{BB962C8B-B14F-4D97-AF65-F5344CB8AC3E}">
        <p14:creationId xmlns:p14="http://schemas.microsoft.com/office/powerpoint/2010/main" val="2154219868"/>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2"/>
          <p:cNvSpPr>
            <a:spLocks noGrp="1" noChangeArrowheads="1"/>
          </p:cNvSpPr>
          <p:nvPr>
            <p:ph type="title"/>
          </p:nvPr>
        </p:nvSpPr>
        <p:spPr>
          <a:xfrm>
            <a:off x="457200" y="152400"/>
            <a:ext cx="6934200" cy="1371600"/>
          </a:xfrm>
        </p:spPr>
        <p:txBody>
          <a:bodyPr/>
          <a:lstStyle/>
          <a:p>
            <a:pPr eaLnBrk="1" fontAlgn="auto" hangingPunct="1">
              <a:spcAft>
                <a:spcPts val="0"/>
              </a:spcAft>
              <a:defRPr/>
            </a:pPr>
            <a:r>
              <a:rPr lang="en-CA" altLang="fr-FR" dirty="0" smtClean="0"/>
              <a:t>Problems</a:t>
            </a:r>
            <a:endParaRPr lang="en-CA" altLang="fr-FR" dirty="0"/>
          </a:p>
        </p:txBody>
      </p:sp>
      <p:sp>
        <p:nvSpPr>
          <p:cNvPr id="17411" name="Rectangle 3"/>
          <p:cNvSpPr>
            <a:spLocks noGrp="1" noChangeArrowheads="1"/>
          </p:cNvSpPr>
          <p:nvPr>
            <p:ph type="body" idx="1"/>
          </p:nvPr>
        </p:nvSpPr>
        <p:spPr/>
        <p:txBody>
          <a:bodyPr/>
          <a:lstStyle/>
          <a:p>
            <a:pPr eaLnBrk="1" hangingPunct="1">
              <a:lnSpc>
                <a:spcPct val="90000"/>
              </a:lnSpc>
            </a:pPr>
            <a:r>
              <a:rPr lang="en-CA" altLang="fr-FR" sz="2400" smtClean="0"/>
              <a:t>The assumption is that requirements can be fully understood prior to development</a:t>
            </a:r>
          </a:p>
          <a:p>
            <a:pPr eaLnBrk="1" hangingPunct="1">
              <a:lnSpc>
                <a:spcPct val="90000"/>
              </a:lnSpc>
            </a:pPr>
            <a:endParaRPr lang="en-CA" altLang="fr-FR" sz="2400" smtClean="0"/>
          </a:p>
          <a:p>
            <a:pPr eaLnBrk="1" hangingPunct="1">
              <a:lnSpc>
                <a:spcPct val="90000"/>
              </a:lnSpc>
            </a:pPr>
            <a:r>
              <a:rPr lang="en-CA" altLang="fr-FR" sz="2400" smtClean="0"/>
              <a:t>Unfortunately the assumption almost never holds</a:t>
            </a:r>
          </a:p>
          <a:p>
            <a:pPr eaLnBrk="1" hangingPunct="1">
              <a:lnSpc>
                <a:spcPct val="90000"/>
              </a:lnSpc>
            </a:pPr>
            <a:endParaRPr lang="en-CA" altLang="fr-FR" sz="2400" smtClean="0"/>
          </a:p>
          <a:p>
            <a:pPr eaLnBrk="1" hangingPunct="1">
              <a:lnSpc>
                <a:spcPct val="90000"/>
              </a:lnSpc>
            </a:pPr>
            <a:r>
              <a:rPr lang="en-CA" altLang="fr-FR" sz="2400" smtClean="0"/>
              <a:t>Interaction with the customer occurs only at the beginning (requirements) and end (after delivery)</a:t>
            </a:r>
          </a:p>
          <a:p>
            <a:pPr eaLnBrk="1" hangingPunct="1">
              <a:lnSpc>
                <a:spcPct val="90000"/>
              </a:lnSpc>
            </a:pPr>
            <a:endParaRPr lang="en-CA" altLang="fr-FR" sz="2400" smtClean="0"/>
          </a:p>
        </p:txBody>
      </p:sp>
    </p:spTree>
    <p:extLst>
      <p:ext uri="{BB962C8B-B14F-4D97-AF65-F5344CB8AC3E}">
        <p14:creationId xmlns:p14="http://schemas.microsoft.com/office/powerpoint/2010/main" val="2887005574"/>
      </p:ext>
    </p:extLst>
  </p:cSld>
  <p:clrMapOvr>
    <a:masterClrMapping/>
  </p:clrMapOvr>
  <p:timing>
    <p:tnLst>
      <p:par>
        <p:cTn id="1" dur="indefinite" restart="never" nodeType="tmRoot"/>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2"/>
          <p:cNvSpPr>
            <a:spLocks noGrp="1" noChangeArrowheads="1"/>
          </p:cNvSpPr>
          <p:nvPr>
            <p:ph type="title"/>
          </p:nvPr>
        </p:nvSpPr>
        <p:spPr>
          <a:xfrm>
            <a:off x="457200" y="152400"/>
            <a:ext cx="6934200" cy="1371600"/>
          </a:xfrm>
        </p:spPr>
        <p:txBody>
          <a:bodyPr/>
          <a:lstStyle/>
          <a:p>
            <a:pPr>
              <a:defRPr/>
            </a:pPr>
            <a:r>
              <a:rPr lang="en-US" altLang="fr-FR"/>
              <a:t>Specification of Tokens</a:t>
            </a:r>
          </a:p>
        </p:txBody>
      </p:sp>
      <p:sp>
        <p:nvSpPr>
          <p:cNvPr id="22531" name="Rectangle 3"/>
          <p:cNvSpPr>
            <a:spLocks noGrp="1" noChangeArrowheads="1"/>
          </p:cNvSpPr>
          <p:nvPr>
            <p:ph idx="1"/>
          </p:nvPr>
        </p:nvSpPr>
        <p:spPr/>
        <p:txBody>
          <a:bodyPr/>
          <a:lstStyle/>
          <a:p>
            <a:r>
              <a:rPr lang="en-US" altLang="fr-FR" smtClean="0"/>
              <a:t>We need a powerful notation to specify the patterns for the tokens</a:t>
            </a:r>
          </a:p>
          <a:p>
            <a:pPr lvl="1"/>
            <a:r>
              <a:rPr lang="en-US" altLang="fr-FR" smtClean="0"/>
              <a:t>Regular expressions to the rescue!!</a:t>
            </a:r>
          </a:p>
          <a:p>
            <a:pPr lvl="1"/>
            <a:endParaRPr lang="en-US" altLang="fr-FR" smtClean="0"/>
          </a:p>
          <a:p>
            <a:endParaRPr lang="en-US" altLang="fr-FR" smtClean="0"/>
          </a:p>
          <a:p>
            <a:r>
              <a:rPr lang="en-US" altLang="fr-FR" smtClean="0"/>
              <a:t>In process of studying regular expressions, we will discuss:</a:t>
            </a:r>
          </a:p>
          <a:p>
            <a:pPr lvl="1"/>
            <a:r>
              <a:rPr lang="en-US" altLang="fr-FR" smtClean="0"/>
              <a:t>Operation on languages</a:t>
            </a:r>
          </a:p>
          <a:p>
            <a:pPr lvl="1"/>
            <a:r>
              <a:rPr lang="en-US" altLang="fr-FR" smtClean="0"/>
              <a:t>Regular definitions</a:t>
            </a:r>
          </a:p>
          <a:p>
            <a:pPr lvl="1"/>
            <a:r>
              <a:rPr lang="en-US" altLang="fr-FR" smtClean="0"/>
              <a:t>Notational shorthands</a:t>
            </a:r>
          </a:p>
          <a:p>
            <a:endParaRPr lang="en-US" altLang="fr-FR" smtClean="0"/>
          </a:p>
        </p:txBody>
      </p:sp>
      <p:pic>
        <p:nvPicPr>
          <p:cNvPr id="67589"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92725" y="2219325"/>
            <a:ext cx="1050925" cy="12731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97089552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67589"/>
                                        </p:tgtEl>
                                        <p:attrNameLst>
                                          <p:attrName>style.visibility</p:attrName>
                                        </p:attrNameLst>
                                      </p:cBhvr>
                                      <p:to>
                                        <p:strVal val="visible"/>
                                      </p:to>
                                    </p:set>
                                    <p:animEffect transition="in" filter="fade">
                                      <p:cBhvr>
                                        <p:cTn id="7" dur="500"/>
                                        <p:tgtEl>
                                          <p:spTgt spid="675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2"/>
          <p:cNvSpPr>
            <a:spLocks noGrp="1" noChangeArrowheads="1"/>
          </p:cNvSpPr>
          <p:nvPr>
            <p:ph type="title"/>
          </p:nvPr>
        </p:nvSpPr>
        <p:spPr>
          <a:xfrm>
            <a:off x="457200" y="152400"/>
            <a:ext cx="6934200" cy="1371600"/>
          </a:xfrm>
        </p:spPr>
        <p:txBody>
          <a:bodyPr/>
          <a:lstStyle/>
          <a:p>
            <a:pPr>
              <a:defRPr/>
            </a:pPr>
            <a:r>
              <a:rPr lang="en-US" altLang="fr-FR" dirty="0" smtClean="0"/>
              <a:t>Recall: Languages</a:t>
            </a:r>
            <a:endParaRPr lang="en-US" altLang="fr-FR" dirty="0"/>
          </a:p>
        </p:txBody>
      </p:sp>
      <p:sp>
        <p:nvSpPr>
          <p:cNvPr id="23555" name="Rectangle 3"/>
          <p:cNvSpPr>
            <a:spLocks noGrp="1" noChangeArrowheads="1"/>
          </p:cNvSpPr>
          <p:nvPr>
            <p:ph idx="1"/>
          </p:nvPr>
        </p:nvSpPr>
        <p:spPr/>
        <p:txBody>
          <a:bodyPr/>
          <a:lstStyle/>
          <a:p>
            <a:r>
              <a:rPr lang="en-US" altLang="fr-FR" sz="2400" smtClean="0">
                <a:sym typeface="Symbol" pitchFamily="18" charset="2"/>
              </a:rPr>
              <a:t>: alphabet, it is a finite set consisting of all input characters or symbols</a:t>
            </a:r>
          </a:p>
          <a:p>
            <a:endParaRPr lang="en-US" altLang="fr-FR" sz="2400" smtClean="0">
              <a:sym typeface="Symbol" pitchFamily="18" charset="2"/>
            </a:endParaRPr>
          </a:p>
          <a:p>
            <a:r>
              <a:rPr lang="en-US" altLang="fr-FR" sz="2400" smtClean="0">
                <a:sym typeface="Symbol" pitchFamily="18" charset="2"/>
              </a:rPr>
              <a:t></a:t>
            </a:r>
            <a:r>
              <a:rPr lang="en-US" altLang="fr-FR" sz="2400" baseline="30000" smtClean="0">
                <a:sym typeface="Symbol" pitchFamily="18" charset="2"/>
              </a:rPr>
              <a:t>*</a:t>
            </a:r>
            <a:r>
              <a:rPr lang="en-US" altLang="fr-FR" sz="2400" smtClean="0">
                <a:sym typeface="Symbol" pitchFamily="18" charset="2"/>
              </a:rPr>
              <a:t>: closure of the alphabet, the set of all possible strings in , including the empty string </a:t>
            </a:r>
          </a:p>
          <a:p>
            <a:endParaRPr lang="en-US" altLang="fr-FR" sz="2400" smtClean="0">
              <a:sym typeface="Symbol" pitchFamily="18" charset="2"/>
            </a:endParaRPr>
          </a:p>
          <a:p>
            <a:r>
              <a:rPr lang="en-US" altLang="fr-FR" sz="2400" smtClean="0">
                <a:sym typeface="Symbol" pitchFamily="18" charset="2"/>
              </a:rPr>
              <a:t>A (formal) language is some specified subset of </a:t>
            </a:r>
            <a:r>
              <a:rPr lang="en-US" altLang="fr-FR" sz="2400" baseline="30000" smtClean="0">
                <a:sym typeface="Symbol" pitchFamily="18" charset="2"/>
              </a:rPr>
              <a:t>*</a:t>
            </a:r>
            <a:endParaRPr lang="en-US" altLang="fr-FR" sz="2400" smtClean="0">
              <a:sym typeface="Symbol" pitchFamily="18" charset="2"/>
            </a:endParaRPr>
          </a:p>
        </p:txBody>
      </p:sp>
    </p:spTree>
    <p:extLst>
      <p:ext uri="{BB962C8B-B14F-4D97-AF65-F5344CB8AC3E}">
        <p14:creationId xmlns:p14="http://schemas.microsoft.com/office/powerpoint/2010/main" val="3040836674"/>
      </p:ext>
    </p:extLst>
  </p:cSld>
  <p:clrMapOvr>
    <a:masterClrMapping/>
  </p:clrMapOvr>
  <p:timing>
    <p:tnLst>
      <p:par>
        <p:cTn id="1" dur="indefinite" restart="never" nodeType="tmRoot"/>
      </p:par>
    </p:tn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a:xfrm>
            <a:off x="457200" y="152400"/>
            <a:ext cx="6934200" cy="1371600"/>
          </a:xfrm>
        </p:spPr>
        <p:txBody>
          <a:bodyPr/>
          <a:lstStyle/>
          <a:p>
            <a:pPr>
              <a:defRPr/>
            </a:pPr>
            <a:r>
              <a:rPr lang="en-US" altLang="fr-FR" dirty="0"/>
              <a:t>Operations on Languages</a:t>
            </a:r>
          </a:p>
        </p:txBody>
      </p:sp>
      <p:pic>
        <p:nvPicPr>
          <p:cNvPr id="24581"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61950" y="2060575"/>
            <a:ext cx="8518525" cy="38576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409715434"/>
      </p:ext>
    </p:extLst>
  </p:cSld>
  <p:clrMapOvr>
    <a:masterClrMapping/>
  </p:clrMapOvr>
  <p:timing>
    <p:tnLst>
      <p:par>
        <p:cTn id="1" dur="indefinite" restart="never" nodeType="tmRoot"/>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US" altLang="fr-FR" dirty="0" smtClean="0"/>
              <a:t>Operations on Languages</a:t>
            </a:r>
            <a:endParaRPr lang="fr-CA" dirty="0"/>
          </a:p>
        </p:txBody>
      </p:sp>
      <p:sp>
        <p:nvSpPr>
          <p:cNvPr id="25603" name="Content Placeholder 2"/>
          <p:cNvSpPr>
            <a:spLocks noGrp="1"/>
          </p:cNvSpPr>
          <p:nvPr>
            <p:ph idx="1"/>
          </p:nvPr>
        </p:nvSpPr>
        <p:spPr/>
        <p:txBody>
          <a:bodyPr/>
          <a:lstStyle/>
          <a:p>
            <a:r>
              <a:rPr lang="en-CA" altLang="fr-FR" smtClean="0"/>
              <a:t>Non-mathematical format:</a:t>
            </a:r>
          </a:p>
          <a:p>
            <a:pPr marL="800100" lvl="1" indent="-342900"/>
            <a:r>
              <a:rPr lang="en-CA" altLang="fr-FR" b="1" smtClean="0">
                <a:solidFill>
                  <a:schemeClr val="tx2"/>
                </a:solidFill>
              </a:rPr>
              <a:t>Union between languages L and M: </a:t>
            </a:r>
            <a:r>
              <a:rPr lang="en-CA" altLang="fr-FR" smtClean="0"/>
              <a:t>the set of strings that belong to at least one of both languages</a:t>
            </a:r>
          </a:p>
          <a:p>
            <a:pPr marL="800100" lvl="1" indent="-342900"/>
            <a:r>
              <a:rPr lang="en-CA" altLang="fr-FR" b="1" smtClean="0">
                <a:solidFill>
                  <a:schemeClr val="tx2"/>
                </a:solidFill>
              </a:rPr>
              <a:t>Concatenation</a:t>
            </a:r>
            <a:r>
              <a:rPr lang="en-CA" altLang="fr-FR" b="1" smtClean="0"/>
              <a:t> </a:t>
            </a:r>
            <a:r>
              <a:rPr lang="en-CA" altLang="fr-FR" b="1" smtClean="0">
                <a:solidFill>
                  <a:schemeClr val="tx2"/>
                </a:solidFill>
              </a:rPr>
              <a:t>of languages L and M: </a:t>
            </a:r>
            <a:r>
              <a:rPr lang="en-CA" altLang="fr-FR" smtClean="0"/>
              <a:t>the set of all strings of the form </a:t>
            </a:r>
            <a:r>
              <a:rPr lang="en-CA" altLang="fr-FR" b="1" smtClean="0"/>
              <a:t>st</a:t>
            </a:r>
            <a:r>
              <a:rPr lang="en-CA" altLang="fr-FR" smtClean="0"/>
              <a:t> where </a:t>
            </a:r>
            <a:r>
              <a:rPr lang="en-CA" altLang="fr-FR" b="1" smtClean="0"/>
              <a:t>s</a:t>
            </a:r>
            <a:r>
              <a:rPr lang="en-CA" altLang="fr-FR" smtClean="0"/>
              <a:t> is a string from </a:t>
            </a:r>
            <a:r>
              <a:rPr lang="en-CA" altLang="fr-FR" b="1" smtClean="0"/>
              <a:t>L</a:t>
            </a:r>
            <a:r>
              <a:rPr lang="en-CA" altLang="fr-FR" smtClean="0"/>
              <a:t> and </a:t>
            </a:r>
            <a:r>
              <a:rPr lang="en-CA" altLang="fr-FR" b="1" smtClean="0"/>
              <a:t>t</a:t>
            </a:r>
            <a:r>
              <a:rPr lang="en-CA" altLang="fr-FR" smtClean="0"/>
              <a:t> is a string from </a:t>
            </a:r>
            <a:r>
              <a:rPr lang="en-CA" altLang="fr-FR" b="1" smtClean="0"/>
              <a:t>M</a:t>
            </a:r>
          </a:p>
          <a:p>
            <a:pPr marL="800100" lvl="1" indent="-342900"/>
            <a:r>
              <a:rPr lang="en-CA" altLang="fr-FR" b="1" smtClean="0">
                <a:solidFill>
                  <a:schemeClr val="tx2"/>
                </a:solidFill>
              </a:rPr>
              <a:t>Intersection between languages L and M:</a:t>
            </a:r>
            <a:r>
              <a:rPr lang="en-CA" altLang="fr-FR" smtClean="0"/>
              <a:t> the set of all strings which are contained in both languages</a:t>
            </a:r>
          </a:p>
          <a:p>
            <a:pPr marL="800100" lvl="1" indent="-342900"/>
            <a:r>
              <a:rPr lang="en-CA" altLang="fr-FR" b="1" smtClean="0">
                <a:solidFill>
                  <a:schemeClr val="tx2"/>
                </a:solidFill>
              </a:rPr>
              <a:t>Kleene closure (named after Stephen Kleene)</a:t>
            </a:r>
            <a:r>
              <a:rPr lang="en-CA" altLang="fr-FR" smtClean="0"/>
              <a:t>: the set of all strings that are concatenations of </a:t>
            </a:r>
            <a:r>
              <a:rPr lang="en-CA" altLang="fr-FR" b="1" smtClean="0"/>
              <a:t>0 or more</a:t>
            </a:r>
            <a:r>
              <a:rPr lang="en-CA" altLang="fr-FR" smtClean="0"/>
              <a:t> strings from the original language</a:t>
            </a:r>
          </a:p>
          <a:p>
            <a:pPr marL="800100" lvl="1" indent="-342900"/>
            <a:r>
              <a:rPr lang="en-CA" altLang="fr-FR" b="1" smtClean="0">
                <a:solidFill>
                  <a:schemeClr val="tx2"/>
                </a:solidFill>
              </a:rPr>
              <a:t>Positive closure </a:t>
            </a:r>
            <a:r>
              <a:rPr lang="en-CA" altLang="fr-FR" smtClean="0"/>
              <a:t>: the set of all strings that are concatenations of </a:t>
            </a:r>
            <a:r>
              <a:rPr lang="en-CA" altLang="fr-FR" b="1" smtClean="0"/>
              <a:t>1 or more</a:t>
            </a:r>
            <a:r>
              <a:rPr lang="en-CA" altLang="fr-FR" smtClean="0"/>
              <a:t> strings from the original language</a:t>
            </a:r>
          </a:p>
          <a:p>
            <a:pPr marL="800100" lvl="1" indent="-342900"/>
            <a:endParaRPr lang="en-CA" altLang="fr-FR" smtClean="0"/>
          </a:p>
          <a:p>
            <a:endParaRPr lang="fr-CA" altLang="fr-FR" smtClean="0"/>
          </a:p>
        </p:txBody>
      </p:sp>
    </p:spTree>
    <p:extLst>
      <p:ext uri="{BB962C8B-B14F-4D97-AF65-F5344CB8AC3E}">
        <p14:creationId xmlns:p14="http://schemas.microsoft.com/office/powerpoint/2010/main" val="2852219502"/>
      </p:ext>
    </p:extLst>
  </p:cSld>
  <p:clrMapOvr>
    <a:masterClrMapping/>
  </p:clrMapOvr>
  <p:timing>
    <p:tnLst>
      <p:par>
        <p:cTn id="1" dur="indefinite" restart="never" nodeType="tmRoot"/>
      </p:par>
    </p:tn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9" name="Rectangle 5"/>
          <p:cNvSpPr>
            <a:spLocks noGrp="1" noChangeArrowheads="1"/>
          </p:cNvSpPr>
          <p:nvPr>
            <p:ph type="title"/>
          </p:nvPr>
        </p:nvSpPr>
        <p:spPr>
          <a:xfrm>
            <a:off x="457200" y="152400"/>
            <a:ext cx="6934200" cy="1371600"/>
          </a:xfrm>
        </p:spPr>
        <p:txBody>
          <a:bodyPr/>
          <a:lstStyle/>
          <a:p>
            <a:pPr>
              <a:defRPr/>
            </a:pPr>
            <a:r>
              <a:rPr lang="en-US" altLang="fr-FR" dirty="0"/>
              <a:t>Regular Expressions</a:t>
            </a:r>
          </a:p>
        </p:txBody>
      </p:sp>
      <p:sp>
        <p:nvSpPr>
          <p:cNvPr id="26627" name="Rectangle 6"/>
          <p:cNvSpPr>
            <a:spLocks noGrp="1" noChangeArrowheads="1"/>
          </p:cNvSpPr>
          <p:nvPr>
            <p:ph idx="1"/>
          </p:nvPr>
        </p:nvSpPr>
        <p:spPr/>
        <p:txBody>
          <a:bodyPr/>
          <a:lstStyle/>
          <a:p>
            <a:r>
              <a:rPr lang="en-US" altLang="fr-FR" smtClean="0"/>
              <a:t>Regular expression is a compact notation for describing string. </a:t>
            </a:r>
          </a:p>
          <a:p>
            <a:r>
              <a:rPr lang="en-US" altLang="fr-FR" smtClean="0"/>
              <a:t>In Java, an identifier is a letter followed by zero or more letter or digits </a:t>
            </a:r>
            <a:r>
              <a:rPr lang="en-US" altLang="fr-FR" smtClean="0">
                <a:sym typeface="Symbol" pitchFamily="18" charset="2"/>
              </a:rPr>
              <a:t> letter (letter | digit)*</a:t>
            </a:r>
          </a:p>
          <a:p>
            <a:r>
              <a:rPr lang="en-US" altLang="fr-FR" smtClean="0">
                <a:solidFill>
                  <a:schemeClr val="tx2"/>
                </a:solidFill>
                <a:latin typeface="Courier New" pitchFamily="49" charset="0"/>
                <a:sym typeface="Symbol" pitchFamily="18" charset="2"/>
              </a:rPr>
              <a:t>|</a:t>
            </a:r>
            <a:r>
              <a:rPr lang="en-US" altLang="fr-FR" smtClean="0">
                <a:sym typeface="Symbol" pitchFamily="18" charset="2"/>
              </a:rPr>
              <a:t>: or</a:t>
            </a:r>
          </a:p>
          <a:p>
            <a:r>
              <a:rPr lang="en-US" altLang="fr-FR" smtClean="0">
                <a:solidFill>
                  <a:schemeClr val="tx2"/>
                </a:solidFill>
                <a:latin typeface="Courier New" pitchFamily="49" charset="0"/>
                <a:sym typeface="Symbol" pitchFamily="18" charset="2"/>
              </a:rPr>
              <a:t>*</a:t>
            </a:r>
            <a:r>
              <a:rPr lang="en-US" altLang="fr-FR" smtClean="0">
                <a:sym typeface="Symbol" pitchFamily="18" charset="2"/>
              </a:rPr>
              <a:t>: zero or more instance of </a:t>
            </a:r>
          </a:p>
        </p:txBody>
      </p:sp>
    </p:spTree>
    <p:extLst>
      <p:ext uri="{BB962C8B-B14F-4D97-AF65-F5344CB8AC3E}">
        <p14:creationId xmlns:p14="http://schemas.microsoft.com/office/powerpoint/2010/main" val="2537502464"/>
      </p:ext>
    </p:extLst>
  </p:cSld>
  <p:clrMapOvr>
    <a:masterClrMapping/>
  </p:clrMapOvr>
  <p:timing>
    <p:tnLst>
      <p:par>
        <p:cTn id="1" dur="indefinite" restart="never" nodeType="tmRoot"/>
      </p:par>
    </p:tn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2"/>
          <p:cNvSpPr>
            <a:spLocks noGrp="1" noChangeArrowheads="1"/>
          </p:cNvSpPr>
          <p:nvPr>
            <p:ph type="title"/>
          </p:nvPr>
        </p:nvSpPr>
        <p:spPr>
          <a:xfrm>
            <a:off x="457200" y="152400"/>
            <a:ext cx="6934200" cy="1371600"/>
          </a:xfrm>
        </p:spPr>
        <p:txBody>
          <a:bodyPr/>
          <a:lstStyle/>
          <a:p>
            <a:pPr>
              <a:defRPr/>
            </a:pPr>
            <a:r>
              <a:rPr lang="en-US" altLang="fr-FR"/>
              <a:t>Rules</a:t>
            </a:r>
          </a:p>
        </p:txBody>
      </p:sp>
      <p:sp>
        <p:nvSpPr>
          <p:cNvPr id="27651" name="Rectangle 3"/>
          <p:cNvSpPr>
            <a:spLocks noGrp="1" noChangeArrowheads="1"/>
          </p:cNvSpPr>
          <p:nvPr>
            <p:ph idx="1"/>
          </p:nvPr>
        </p:nvSpPr>
        <p:spPr/>
        <p:txBody>
          <a:bodyPr/>
          <a:lstStyle/>
          <a:p>
            <a:r>
              <a:rPr lang="en-US" altLang="fr-FR" smtClean="0">
                <a:sym typeface="Symbol" pitchFamily="18" charset="2"/>
              </a:rPr>
              <a:t> is a regular expression that denotes {}, the set containing empty string</a:t>
            </a:r>
          </a:p>
          <a:p>
            <a:endParaRPr lang="en-US" altLang="fr-FR" smtClean="0">
              <a:sym typeface="Symbol" pitchFamily="18" charset="2"/>
            </a:endParaRPr>
          </a:p>
          <a:p>
            <a:r>
              <a:rPr lang="en-US" altLang="fr-FR" smtClean="0">
                <a:sym typeface="Symbol" pitchFamily="18" charset="2"/>
              </a:rPr>
              <a:t>If </a:t>
            </a:r>
            <a:r>
              <a:rPr lang="en-US" altLang="fr-FR" i="1" smtClean="0">
                <a:sym typeface="Symbol" pitchFamily="18" charset="2"/>
              </a:rPr>
              <a:t>a</a:t>
            </a:r>
            <a:r>
              <a:rPr lang="en-US" altLang="fr-FR" smtClean="0">
                <a:sym typeface="Symbol" pitchFamily="18" charset="2"/>
              </a:rPr>
              <a:t> is a symbol in , then </a:t>
            </a:r>
            <a:r>
              <a:rPr lang="en-US" altLang="fr-FR" i="1" smtClean="0">
                <a:sym typeface="Symbol" pitchFamily="18" charset="2"/>
              </a:rPr>
              <a:t>a</a:t>
            </a:r>
            <a:r>
              <a:rPr lang="en-US" altLang="fr-FR" smtClean="0">
                <a:sym typeface="Symbol" pitchFamily="18" charset="2"/>
              </a:rPr>
              <a:t> is a regular expression that denotes {</a:t>
            </a:r>
            <a:r>
              <a:rPr lang="en-US" altLang="fr-FR" i="1" smtClean="0">
                <a:sym typeface="Symbol" pitchFamily="18" charset="2"/>
              </a:rPr>
              <a:t>a</a:t>
            </a:r>
            <a:r>
              <a:rPr lang="en-US" altLang="fr-FR" smtClean="0">
                <a:sym typeface="Symbol" pitchFamily="18" charset="2"/>
              </a:rPr>
              <a:t>}, the set containing the string </a:t>
            </a:r>
            <a:r>
              <a:rPr lang="en-US" altLang="fr-FR" i="1" smtClean="0">
                <a:sym typeface="Symbol" pitchFamily="18" charset="2"/>
              </a:rPr>
              <a:t>a</a:t>
            </a:r>
            <a:endParaRPr lang="en-US" altLang="fr-FR" smtClean="0">
              <a:sym typeface="Symbol" pitchFamily="18" charset="2"/>
            </a:endParaRPr>
          </a:p>
          <a:p>
            <a:endParaRPr lang="en-US" altLang="fr-FR" smtClean="0">
              <a:sym typeface="Symbol" pitchFamily="18" charset="2"/>
            </a:endParaRPr>
          </a:p>
          <a:p>
            <a:r>
              <a:rPr lang="en-US" altLang="fr-FR" smtClean="0">
                <a:sym typeface="Symbol" pitchFamily="18" charset="2"/>
              </a:rPr>
              <a:t>Suppose </a:t>
            </a:r>
            <a:r>
              <a:rPr lang="en-US" altLang="fr-FR" i="1" smtClean="0">
                <a:sym typeface="Symbol" pitchFamily="18" charset="2"/>
              </a:rPr>
              <a:t>r</a:t>
            </a:r>
            <a:r>
              <a:rPr lang="en-US" altLang="fr-FR" smtClean="0">
                <a:sym typeface="Symbol" pitchFamily="18" charset="2"/>
              </a:rPr>
              <a:t> and </a:t>
            </a:r>
            <a:r>
              <a:rPr lang="en-US" altLang="fr-FR" i="1" smtClean="0">
                <a:sym typeface="Symbol" pitchFamily="18" charset="2"/>
              </a:rPr>
              <a:t>s</a:t>
            </a:r>
            <a:r>
              <a:rPr lang="en-US" altLang="fr-FR" smtClean="0">
                <a:sym typeface="Symbol" pitchFamily="18" charset="2"/>
              </a:rPr>
              <a:t> are regular expressions denoting the language L and M, then </a:t>
            </a:r>
          </a:p>
          <a:p>
            <a:pPr lvl="1"/>
            <a:r>
              <a:rPr lang="en-US" altLang="fr-FR" smtClean="0">
                <a:sym typeface="Symbol" pitchFamily="18" charset="2"/>
              </a:rPr>
              <a:t>(</a:t>
            </a:r>
            <a:r>
              <a:rPr lang="en-US" altLang="fr-FR" i="1" smtClean="0">
                <a:sym typeface="Symbol" pitchFamily="18" charset="2"/>
              </a:rPr>
              <a:t>r</a:t>
            </a:r>
            <a:r>
              <a:rPr lang="en-US" altLang="fr-FR" smtClean="0">
                <a:sym typeface="Symbol" pitchFamily="18" charset="2"/>
              </a:rPr>
              <a:t>) |(</a:t>
            </a:r>
            <a:r>
              <a:rPr lang="en-US" altLang="fr-FR" i="1" smtClean="0">
                <a:sym typeface="Symbol" pitchFamily="18" charset="2"/>
              </a:rPr>
              <a:t>s</a:t>
            </a:r>
            <a:r>
              <a:rPr lang="en-US" altLang="fr-FR" smtClean="0">
                <a:sym typeface="Symbol" pitchFamily="18" charset="2"/>
              </a:rPr>
              <a:t>) is a regular expression denoting LM.</a:t>
            </a:r>
          </a:p>
          <a:p>
            <a:pPr lvl="1"/>
            <a:r>
              <a:rPr lang="en-US" altLang="fr-FR" smtClean="0">
                <a:sym typeface="Symbol" pitchFamily="18" charset="2"/>
              </a:rPr>
              <a:t>(</a:t>
            </a:r>
            <a:r>
              <a:rPr lang="en-US" altLang="fr-FR" i="1" smtClean="0">
                <a:sym typeface="Symbol" pitchFamily="18" charset="2"/>
              </a:rPr>
              <a:t>r</a:t>
            </a:r>
            <a:r>
              <a:rPr lang="en-US" altLang="fr-FR" smtClean="0">
                <a:sym typeface="Symbol" pitchFamily="18" charset="2"/>
              </a:rPr>
              <a:t>)(</a:t>
            </a:r>
            <a:r>
              <a:rPr lang="en-US" altLang="fr-FR" i="1" smtClean="0">
                <a:sym typeface="Symbol" pitchFamily="18" charset="2"/>
              </a:rPr>
              <a:t>s</a:t>
            </a:r>
            <a:r>
              <a:rPr lang="en-US" altLang="fr-FR" smtClean="0">
                <a:sym typeface="Symbol" pitchFamily="18" charset="2"/>
              </a:rPr>
              <a:t>) is regular expression denoting LM</a:t>
            </a:r>
          </a:p>
          <a:p>
            <a:pPr lvl="1"/>
            <a:r>
              <a:rPr lang="en-US" altLang="fr-FR" smtClean="0">
                <a:sym typeface="Symbol" pitchFamily="18" charset="2"/>
              </a:rPr>
              <a:t>(</a:t>
            </a:r>
            <a:r>
              <a:rPr lang="en-US" altLang="fr-FR" i="1" smtClean="0">
                <a:sym typeface="Symbol" pitchFamily="18" charset="2"/>
              </a:rPr>
              <a:t>r</a:t>
            </a:r>
            <a:r>
              <a:rPr lang="en-US" altLang="fr-FR" smtClean="0">
                <a:sym typeface="Symbol" pitchFamily="18" charset="2"/>
              </a:rPr>
              <a:t>) * is a regular expression denoting (L)*.</a:t>
            </a:r>
          </a:p>
          <a:p>
            <a:pPr lvl="1"/>
            <a:endParaRPr lang="en-US" altLang="fr-FR" smtClean="0">
              <a:sym typeface="Symbol" pitchFamily="18" charset="2"/>
            </a:endParaRPr>
          </a:p>
        </p:txBody>
      </p:sp>
    </p:spTree>
    <p:extLst>
      <p:ext uri="{BB962C8B-B14F-4D97-AF65-F5344CB8AC3E}">
        <p14:creationId xmlns:p14="http://schemas.microsoft.com/office/powerpoint/2010/main" val="1967049836"/>
      </p:ext>
    </p:extLst>
  </p:cSld>
  <p:clrMapOvr>
    <a:masterClrMapping/>
  </p:clrMapOvr>
  <p:timing>
    <p:tnLst>
      <p:par>
        <p:cTn id="1" dur="indefinite" restart="never" nodeType="tmRoot"/>
      </p:par>
    </p:tn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p:cNvSpPr>
            <a:spLocks noGrp="1" noChangeArrowheads="1"/>
          </p:cNvSpPr>
          <p:nvPr>
            <p:ph type="title"/>
          </p:nvPr>
        </p:nvSpPr>
        <p:spPr>
          <a:xfrm>
            <a:off x="457200" y="152400"/>
            <a:ext cx="6934200" cy="1371600"/>
          </a:xfrm>
        </p:spPr>
        <p:txBody>
          <a:bodyPr/>
          <a:lstStyle/>
          <a:p>
            <a:pPr>
              <a:defRPr/>
            </a:pPr>
            <a:r>
              <a:rPr lang="en-US" altLang="fr-FR"/>
              <a:t>Precedence Conventions</a:t>
            </a:r>
          </a:p>
        </p:txBody>
      </p:sp>
      <p:sp>
        <p:nvSpPr>
          <p:cNvPr id="28675" name="Rectangle 3"/>
          <p:cNvSpPr>
            <a:spLocks noGrp="1" noChangeArrowheads="1"/>
          </p:cNvSpPr>
          <p:nvPr>
            <p:ph idx="1"/>
          </p:nvPr>
        </p:nvSpPr>
        <p:spPr/>
        <p:txBody>
          <a:bodyPr/>
          <a:lstStyle/>
          <a:p>
            <a:r>
              <a:rPr lang="en-US" altLang="fr-FR" smtClean="0"/>
              <a:t>The unary operator </a:t>
            </a:r>
            <a:r>
              <a:rPr lang="en-US" altLang="fr-FR" smtClean="0">
                <a:solidFill>
                  <a:schemeClr val="tx2"/>
                </a:solidFill>
              </a:rPr>
              <a:t>*</a:t>
            </a:r>
            <a:r>
              <a:rPr lang="en-US" altLang="fr-FR" smtClean="0"/>
              <a:t> has the highest precedence and is left associative.</a:t>
            </a:r>
          </a:p>
          <a:p>
            <a:endParaRPr lang="en-US" altLang="fr-FR" smtClean="0"/>
          </a:p>
          <a:p>
            <a:r>
              <a:rPr lang="en-US" altLang="fr-FR" smtClean="0"/>
              <a:t>Concatenation has the second highest precedence and is left associative.</a:t>
            </a:r>
          </a:p>
          <a:p>
            <a:endParaRPr lang="en-US" altLang="fr-FR" smtClean="0"/>
          </a:p>
          <a:p>
            <a:r>
              <a:rPr lang="en-US" altLang="fr-FR" smtClean="0">
                <a:solidFill>
                  <a:schemeClr val="tx2"/>
                </a:solidFill>
              </a:rPr>
              <a:t>|</a:t>
            </a:r>
            <a:r>
              <a:rPr lang="en-US" altLang="fr-FR" smtClean="0"/>
              <a:t> has the lowest precedence and is left associative.</a:t>
            </a:r>
          </a:p>
          <a:p>
            <a:r>
              <a:rPr lang="en-US" altLang="fr-FR" smtClean="0"/>
              <a:t>(</a:t>
            </a:r>
            <a:r>
              <a:rPr lang="en-US" altLang="fr-FR" i="1" smtClean="0"/>
              <a:t>a</a:t>
            </a:r>
            <a:r>
              <a:rPr lang="en-US" altLang="fr-FR" smtClean="0"/>
              <a:t>)|(</a:t>
            </a:r>
            <a:r>
              <a:rPr lang="en-US" altLang="fr-FR" i="1" smtClean="0"/>
              <a:t>b</a:t>
            </a:r>
            <a:r>
              <a:rPr lang="en-US" altLang="fr-FR" smtClean="0"/>
              <a:t>)</a:t>
            </a:r>
            <a:r>
              <a:rPr lang="en-US" altLang="fr-FR" i="1" smtClean="0"/>
              <a:t>*</a:t>
            </a:r>
            <a:r>
              <a:rPr lang="en-US" altLang="fr-FR" smtClean="0"/>
              <a:t>(</a:t>
            </a:r>
            <a:r>
              <a:rPr lang="en-US" altLang="fr-FR" i="1" smtClean="0"/>
              <a:t>c</a:t>
            </a:r>
            <a:r>
              <a:rPr lang="en-US" altLang="fr-FR" smtClean="0"/>
              <a:t>)</a:t>
            </a:r>
            <a:r>
              <a:rPr lang="en-US" altLang="fr-FR" smtClean="0">
                <a:sym typeface="Symbol" pitchFamily="18" charset="2"/>
              </a:rPr>
              <a:t></a:t>
            </a:r>
            <a:r>
              <a:rPr lang="en-US" altLang="fr-FR" i="1" smtClean="0">
                <a:sym typeface="Symbol" pitchFamily="18" charset="2"/>
              </a:rPr>
              <a:t>a</a:t>
            </a:r>
            <a:r>
              <a:rPr lang="en-US" altLang="fr-FR" smtClean="0">
                <a:sym typeface="Symbol" pitchFamily="18" charset="2"/>
              </a:rPr>
              <a:t>|</a:t>
            </a:r>
            <a:r>
              <a:rPr lang="en-US" altLang="fr-FR" i="1" smtClean="0">
                <a:sym typeface="Symbol" pitchFamily="18" charset="2"/>
              </a:rPr>
              <a:t>b*c</a:t>
            </a:r>
            <a:endParaRPr lang="en-US" altLang="fr-FR" smtClean="0"/>
          </a:p>
        </p:txBody>
      </p:sp>
    </p:spTree>
    <p:extLst>
      <p:ext uri="{BB962C8B-B14F-4D97-AF65-F5344CB8AC3E}">
        <p14:creationId xmlns:p14="http://schemas.microsoft.com/office/powerpoint/2010/main" val="1449200451"/>
      </p:ext>
    </p:extLst>
  </p:cSld>
  <p:clrMapOvr>
    <a:masterClrMapping/>
  </p:clrMapOvr>
  <p:timing>
    <p:tnLst>
      <p:par>
        <p:cTn id="1" dur="indefinite" restart="never" nodeType="tmRoot"/>
      </p:par>
    </p:tn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2"/>
          <p:cNvSpPr>
            <a:spLocks noGrp="1" noChangeArrowheads="1"/>
          </p:cNvSpPr>
          <p:nvPr>
            <p:ph type="title"/>
          </p:nvPr>
        </p:nvSpPr>
        <p:spPr>
          <a:xfrm>
            <a:off x="457200" y="152400"/>
            <a:ext cx="6934200" cy="1371600"/>
          </a:xfrm>
        </p:spPr>
        <p:txBody>
          <a:bodyPr/>
          <a:lstStyle/>
          <a:p>
            <a:pPr>
              <a:defRPr/>
            </a:pPr>
            <a:r>
              <a:rPr lang="en-US" altLang="fr-FR" dirty="0"/>
              <a:t>Example of Regular Expressions</a:t>
            </a:r>
          </a:p>
        </p:txBody>
      </p:sp>
      <p:pic>
        <p:nvPicPr>
          <p:cNvPr id="29701"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68313" y="1614488"/>
            <a:ext cx="6624637" cy="48514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429034190"/>
      </p:ext>
    </p:extLst>
  </p:cSld>
  <p:clrMapOvr>
    <a:masterClrMapping/>
  </p:clrMapOvr>
  <p:timing>
    <p:tnLst>
      <p:par>
        <p:cTn id="1" dur="indefinite" restart="never" nodeType="tmRoot"/>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1026"/>
          <p:cNvSpPr>
            <a:spLocks noGrp="1" noChangeArrowheads="1"/>
          </p:cNvSpPr>
          <p:nvPr>
            <p:ph type="title"/>
          </p:nvPr>
        </p:nvSpPr>
        <p:spPr>
          <a:xfrm>
            <a:off x="457200" y="152400"/>
            <a:ext cx="6934200" cy="1371600"/>
          </a:xfrm>
        </p:spPr>
        <p:txBody>
          <a:bodyPr/>
          <a:lstStyle/>
          <a:p>
            <a:pPr>
              <a:defRPr/>
            </a:pPr>
            <a:r>
              <a:rPr lang="en-US" altLang="fr-FR"/>
              <a:t>Properties of Regular Expression</a:t>
            </a:r>
          </a:p>
        </p:txBody>
      </p:sp>
      <p:pic>
        <p:nvPicPr>
          <p:cNvPr id="30725"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1813" y="1773238"/>
            <a:ext cx="7910512" cy="44434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592506252"/>
      </p:ext>
    </p:extLst>
  </p:cSld>
  <p:clrMapOvr>
    <a:masterClrMapping/>
  </p:clrMapOvr>
  <p:timing>
    <p:tnLst>
      <p:par>
        <p:cTn id="1" dur="indefinite" restart="never" nodeType="tmRoot"/>
      </p:par>
    </p:tn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a:xfrm>
            <a:off x="457200" y="152400"/>
            <a:ext cx="6934200" cy="1371600"/>
          </a:xfrm>
        </p:spPr>
        <p:txBody>
          <a:bodyPr/>
          <a:lstStyle/>
          <a:p>
            <a:pPr>
              <a:defRPr/>
            </a:pPr>
            <a:r>
              <a:rPr lang="en-US" altLang="fr-FR"/>
              <a:t>Regular Definitions</a:t>
            </a:r>
          </a:p>
        </p:txBody>
      </p:sp>
      <p:sp>
        <p:nvSpPr>
          <p:cNvPr id="31747" name="Rectangle 3"/>
          <p:cNvSpPr>
            <a:spLocks noGrp="1" noChangeArrowheads="1"/>
          </p:cNvSpPr>
          <p:nvPr>
            <p:ph idx="1"/>
          </p:nvPr>
        </p:nvSpPr>
        <p:spPr/>
        <p:txBody>
          <a:bodyPr/>
          <a:lstStyle/>
          <a:p>
            <a:r>
              <a:rPr lang="en-US" altLang="fr-FR" sz="2400" smtClean="0"/>
              <a:t>If </a:t>
            </a:r>
            <a:r>
              <a:rPr lang="en-US" altLang="fr-FR" sz="2400" smtClean="0">
                <a:sym typeface="Symbol" pitchFamily="18" charset="2"/>
              </a:rPr>
              <a:t> is an alphabet of basic symbols, then a </a:t>
            </a:r>
            <a:r>
              <a:rPr lang="en-US" altLang="fr-FR" sz="2400" i="1" smtClean="0">
                <a:solidFill>
                  <a:schemeClr val="tx2"/>
                </a:solidFill>
                <a:sym typeface="Symbol" pitchFamily="18" charset="2"/>
              </a:rPr>
              <a:t>regular definition</a:t>
            </a:r>
            <a:r>
              <a:rPr lang="en-US" altLang="fr-FR" sz="2400" smtClean="0">
                <a:solidFill>
                  <a:schemeClr val="tx2"/>
                </a:solidFill>
                <a:sym typeface="Symbol" pitchFamily="18" charset="2"/>
              </a:rPr>
              <a:t> </a:t>
            </a:r>
            <a:r>
              <a:rPr lang="en-US" altLang="fr-FR" sz="2400" smtClean="0">
                <a:sym typeface="Symbol" pitchFamily="18" charset="2"/>
              </a:rPr>
              <a:t>is a sequence of definitions of the form:</a:t>
            </a:r>
          </a:p>
          <a:p>
            <a:pPr lvl="1">
              <a:buFontTx/>
              <a:buNone/>
            </a:pPr>
            <a:r>
              <a:rPr lang="en-US" altLang="fr-FR" i="1" smtClean="0"/>
              <a:t>d</a:t>
            </a:r>
            <a:r>
              <a:rPr lang="en-US" altLang="fr-FR" i="1" baseline="-25000" smtClean="0"/>
              <a:t>1</a:t>
            </a:r>
            <a:r>
              <a:rPr lang="en-US" altLang="fr-FR" i="1" smtClean="0">
                <a:sym typeface="Symbol" pitchFamily="18" charset="2"/>
              </a:rPr>
              <a:t> r</a:t>
            </a:r>
            <a:r>
              <a:rPr lang="en-US" altLang="fr-FR" i="1" baseline="-25000" smtClean="0">
                <a:sym typeface="Symbol" pitchFamily="18" charset="2"/>
              </a:rPr>
              <a:t>1</a:t>
            </a:r>
          </a:p>
          <a:p>
            <a:pPr lvl="1">
              <a:buFontTx/>
              <a:buNone/>
            </a:pPr>
            <a:r>
              <a:rPr lang="en-US" altLang="fr-FR" i="1" smtClean="0"/>
              <a:t>d</a:t>
            </a:r>
            <a:r>
              <a:rPr lang="en-US" altLang="fr-FR" i="1" baseline="-25000" smtClean="0"/>
              <a:t>2</a:t>
            </a:r>
            <a:r>
              <a:rPr lang="en-US" altLang="fr-FR" i="1" smtClean="0">
                <a:sym typeface="Symbol" pitchFamily="18" charset="2"/>
              </a:rPr>
              <a:t> r</a:t>
            </a:r>
            <a:r>
              <a:rPr lang="en-US" altLang="fr-FR" i="1" baseline="-25000" smtClean="0">
                <a:sym typeface="Symbol" pitchFamily="18" charset="2"/>
              </a:rPr>
              <a:t>2</a:t>
            </a:r>
          </a:p>
          <a:p>
            <a:pPr lvl="1">
              <a:buFontTx/>
              <a:buNone/>
            </a:pPr>
            <a:r>
              <a:rPr lang="en-US" altLang="fr-FR" baseline="-25000" smtClean="0">
                <a:sym typeface="Symbol" pitchFamily="18" charset="2"/>
              </a:rPr>
              <a:t>...</a:t>
            </a:r>
            <a:endParaRPr lang="en-US" altLang="fr-FR" i="1" baseline="-25000" smtClean="0">
              <a:sym typeface="Symbol" pitchFamily="18" charset="2"/>
            </a:endParaRPr>
          </a:p>
          <a:p>
            <a:pPr lvl="1">
              <a:buFontTx/>
              <a:buNone/>
            </a:pPr>
            <a:r>
              <a:rPr lang="en-US" altLang="fr-FR" i="1" smtClean="0"/>
              <a:t>d</a:t>
            </a:r>
            <a:r>
              <a:rPr lang="en-US" altLang="fr-FR" i="1" baseline="-25000" smtClean="0"/>
              <a:t>n</a:t>
            </a:r>
            <a:r>
              <a:rPr lang="en-US" altLang="fr-FR" i="1" smtClean="0">
                <a:sym typeface="Symbol" pitchFamily="18" charset="2"/>
              </a:rPr>
              <a:t> r</a:t>
            </a:r>
            <a:r>
              <a:rPr lang="en-US" altLang="fr-FR" i="1" baseline="-25000" smtClean="0">
                <a:sym typeface="Symbol" pitchFamily="18" charset="2"/>
              </a:rPr>
              <a:t>n</a:t>
            </a:r>
            <a:endParaRPr lang="en-US" altLang="fr-FR" sz="1800" i="1" baseline="-25000" smtClean="0">
              <a:sym typeface="Symbol" pitchFamily="18" charset="2"/>
            </a:endParaRPr>
          </a:p>
          <a:p>
            <a:r>
              <a:rPr lang="en-US" altLang="fr-FR" sz="2400" smtClean="0">
                <a:sym typeface="Symbol" pitchFamily="18" charset="2"/>
              </a:rPr>
              <a:t>Where each </a:t>
            </a:r>
            <a:r>
              <a:rPr lang="en-US" altLang="fr-FR" sz="2400" i="1" smtClean="0"/>
              <a:t>d</a:t>
            </a:r>
            <a:r>
              <a:rPr lang="en-US" altLang="fr-FR" sz="2400" i="1" baseline="-25000" smtClean="0"/>
              <a:t>i</a:t>
            </a:r>
            <a:r>
              <a:rPr lang="en-US" altLang="fr-FR" sz="2400" smtClean="0"/>
              <a:t> is a distinct name, and each </a:t>
            </a:r>
            <a:r>
              <a:rPr lang="en-US" altLang="fr-FR" sz="2400" i="1" smtClean="0"/>
              <a:t>r</a:t>
            </a:r>
            <a:r>
              <a:rPr lang="en-US" altLang="fr-FR" sz="2400" i="1" baseline="-25000" smtClean="0"/>
              <a:t>i</a:t>
            </a:r>
            <a:r>
              <a:rPr lang="en-US" altLang="fr-FR" sz="2400" smtClean="0"/>
              <a:t> is a regular expression over the symbols in </a:t>
            </a:r>
            <a:r>
              <a:rPr lang="en-US" altLang="fr-FR" sz="2400" smtClean="0">
                <a:sym typeface="Symbol" pitchFamily="18" charset="2"/>
              </a:rPr>
              <a:t>{</a:t>
            </a:r>
            <a:r>
              <a:rPr lang="en-US" altLang="fr-FR" sz="2400" i="1" smtClean="0">
                <a:sym typeface="Symbol" pitchFamily="18" charset="2"/>
              </a:rPr>
              <a:t>d</a:t>
            </a:r>
            <a:r>
              <a:rPr lang="en-US" altLang="fr-FR" sz="2400" i="1" baseline="-25000" smtClean="0">
                <a:sym typeface="Symbol" pitchFamily="18" charset="2"/>
              </a:rPr>
              <a:t>1</a:t>
            </a:r>
            <a:r>
              <a:rPr lang="en-US" altLang="fr-FR" sz="2400" i="1" smtClean="0">
                <a:sym typeface="Symbol" pitchFamily="18" charset="2"/>
              </a:rPr>
              <a:t>,d</a:t>
            </a:r>
            <a:r>
              <a:rPr lang="en-US" altLang="fr-FR" sz="2400" i="1" baseline="-25000" smtClean="0">
                <a:sym typeface="Symbol" pitchFamily="18" charset="2"/>
              </a:rPr>
              <a:t>2</a:t>
            </a:r>
            <a:r>
              <a:rPr lang="en-US" altLang="fr-FR" sz="2400" i="1" smtClean="0">
                <a:sym typeface="Symbol" pitchFamily="18" charset="2"/>
              </a:rPr>
              <a:t>,…,d</a:t>
            </a:r>
            <a:r>
              <a:rPr lang="en-US" altLang="fr-FR" sz="2400" i="1" baseline="-25000" smtClean="0">
                <a:sym typeface="Symbol" pitchFamily="18" charset="2"/>
              </a:rPr>
              <a:t>i-1</a:t>
            </a:r>
            <a:r>
              <a:rPr lang="en-US" altLang="fr-FR" sz="2400" smtClean="0">
                <a:sym typeface="Symbol" pitchFamily="18" charset="2"/>
              </a:rPr>
              <a:t>}, </a:t>
            </a:r>
          </a:p>
          <a:p>
            <a:pPr lvl="1"/>
            <a:r>
              <a:rPr lang="en-US" altLang="fr-FR" sz="2400" smtClean="0">
                <a:sym typeface="Symbol" pitchFamily="18" charset="2"/>
              </a:rPr>
              <a:t>i.e., the basic symbols and the previously defined names.</a:t>
            </a:r>
            <a:endParaRPr lang="en-US" altLang="fr-FR" sz="1800" i="1" smtClean="0"/>
          </a:p>
        </p:txBody>
      </p:sp>
    </p:spTree>
    <p:extLst>
      <p:ext uri="{BB962C8B-B14F-4D97-AF65-F5344CB8AC3E}">
        <p14:creationId xmlns:p14="http://schemas.microsoft.com/office/powerpoint/2010/main" val="2842580634"/>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p:txBody>
          <a:bodyPr/>
          <a:lstStyle/>
          <a:p>
            <a:pPr eaLnBrk="1" fontAlgn="auto" hangingPunct="1">
              <a:spcAft>
                <a:spcPts val="0"/>
              </a:spcAft>
              <a:defRPr/>
            </a:pPr>
            <a:r>
              <a:rPr lang="en-CA" altLang="fr-FR" dirty="0" smtClean="0"/>
              <a:t>Process as a "white box"</a:t>
            </a:r>
            <a:endParaRPr lang="en-CA" altLang="fr-FR" dirty="0"/>
          </a:p>
        </p:txBody>
      </p:sp>
      <p:sp>
        <p:nvSpPr>
          <p:cNvPr id="18435" name="Rectangle 4"/>
          <p:cNvSpPr>
            <a:spLocks noChangeArrowheads="1"/>
          </p:cNvSpPr>
          <p:nvPr/>
        </p:nvSpPr>
        <p:spPr bwMode="auto">
          <a:xfrm>
            <a:off x="1833563" y="21796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762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endParaRPr lang="fr-CA" altLang="fr-FR" sz="2400" b="0">
              <a:solidFill>
                <a:srgbClr val="000000"/>
              </a:solidFill>
              <a:latin typeface="Times New Roman" pitchFamily="18" charset="0"/>
            </a:endParaRPr>
          </a:p>
        </p:txBody>
      </p:sp>
      <p:pic>
        <p:nvPicPr>
          <p:cNvPr id="18436" name="Picture 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04800" y="1905000"/>
            <a:ext cx="8458200" cy="3857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530499552"/>
      </p:ext>
    </p:extLst>
  </p:cSld>
  <p:clrMapOvr>
    <a:masterClrMapping/>
  </p:clrMapOvr>
  <p:timing>
    <p:tnLst>
      <p:par>
        <p:cTn id="1" dur="indefinite" restart="never" nodeType="tmRoot"/>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2"/>
          <p:cNvSpPr>
            <a:spLocks noGrp="1" noChangeArrowheads="1"/>
          </p:cNvSpPr>
          <p:nvPr>
            <p:ph type="title"/>
          </p:nvPr>
        </p:nvSpPr>
        <p:spPr>
          <a:xfrm>
            <a:off x="457200" y="152400"/>
            <a:ext cx="6934200" cy="1371600"/>
          </a:xfrm>
        </p:spPr>
        <p:txBody>
          <a:bodyPr/>
          <a:lstStyle/>
          <a:p>
            <a:pPr>
              <a:defRPr/>
            </a:pPr>
            <a:r>
              <a:rPr lang="en-US" altLang="fr-FR" dirty="0"/>
              <a:t>Example of Regular </a:t>
            </a:r>
            <a:r>
              <a:rPr lang="en-US" altLang="fr-FR" dirty="0" smtClean="0"/>
              <a:t>Definitions</a:t>
            </a:r>
            <a:endParaRPr lang="en-US" altLang="fr-FR" dirty="0"/>
          </a:p>
        </p:txBody>
      </p:sp>
      <p:grpSp>
        <p:nvGrpSpPr>
          <p:cNvPr id="32773" name="Group 6"/>
          <p:cNvGrpSpPr>
            <a:grpSpLocks/>
          </p:cNvGrpSpPr>
          <p:nvPr/>
        </p:nvGrpSpPr>
        <p:grpSpPr bwMode="auto">
          <a:xfrm>
            <a:off x="608013" y="2066925"/>
            <a:ext cx="7635875" cy="3508375"/>
            <a:chOff x="608533" y="2066925"/>
            <a:chExt cx="7635875" cy="3509070"/>
          </a:xfrm>
        </p:grpSpPr>
        <p:pic>
          <p:nvPicPr>
            <p:cNvPr id="32774" name="Picture 2"/>
            <p:cNvPicPr>
              <a:picLocks noChangeAspect="1" noChangeArrowheads="1"/>
            </p:cNvPicPr>
            <p:nvPr/>
          </p:nvPicPr>
          <p:blipFill>
            <a:blip r:embed="rId2">
              <a:extLst>
                <a:ext uri="{28A0092B-C50C-407E-A947-70E740481C1C}">
                  <a14:useLocalDpi xmlns:a14="http://schemas.microsoft.com/office/drawing/2010/main" val="0"/>
                </a:ext>
              </a:extLst>
            </a:blip>
            <a:srcRect t="9540" b="53130"/>
            <a:stretch>
              <a:fillRect/>
            </a:stretch>
          </p:blipFill>
          <p:spPr bwMode="auto">
            <a:xfrm>
              <a:off x="608533" y="2066925"/>
              <a:ext cx="7635875" cy="1714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2775" name="Picture 2"/>
            <p:cNvPicPr>
              <a:picLocks noChangeAspect="1" noChangeArrowheads="1"/>
            </p:cNvPicPr>
            <p:nvPr/>
          </p:nvPicPr>
          <p:blipFill>
            <a:blip r:embed="rId2">
              <a:extLst>
                <a:ext uri="{28A0092B-C50C-407E-A947-70E740481C1C}">
                  <a14:useLocalDpi xmlns:a14="http://schemas.microsoft.com/office/drawing/2010/main" val="0"/>
                </a:ext>
              </a:extLst>
            </a:blip>
            <a:srcRect t="60925"/>
            <a:stretch>
              <a:fillRect/>
            </a:stretch>
          </p:blipFill>
          <p:spPr bwMode="auto">
            <a:xfrm>
              <a:off x="608533" y="3781425"/>
              <a:ext cx="7635875" cy="179457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Tree>
    <p:extLst>
      <p:ext uri="{BB962C8B-B14F-4D97-AF65-F5344CB8AC3E}">
        <p14:creationId xmlns:p14="http://schemas.microsoft.com/office/powerpoint/2010/main" val="184771174"/>
      </p:ext>
    </p:extLst>
  </p:cSld>
  <p:clrMapOvr>
    <a:masterClrMapping/>
  </p:clrMapOvr>
  <p:timing>
    <p:tnLst>
      <p:par>
        <p:cTn id="1" dur="indefinite" restart="never" nodeType="tmRoot"/>
      </p:par>
    </p:tn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2"/>
          <p:cNvSpPr>
            <a:spLocks noGrp="1" noChangeArrowheads="1"/>
          </p:cNvSpPr>
          <p:nvPr>
            <p:ph type="title"/>
          </p:nvPr>
        </p:nvSpPr>
        <p:spPr>
          <a:xfrm>
            <a:off x="457200" y="152400"/>
            <a:ext cx="6934200" cy="1371600"/>
          </a:xfrm>
        </p:spPr>
        <p:txBody>
          <a:bodyPr/>
          <a:lstStyle/>
          <a:p>
            <a:pPr>
              <a:defRPr/>
            </a:pPr>
            <a:r>
              <a:rPr lang="en-US" altLang="fr-FR"/>
              <a:t>Notational Shorthands</a:t>
            </a:r>
          </a:p>
        </p:txBody>
      </p:sp>
      <p:sp>
        <p:nvSpPr>
          <p:cNvPr id="33795" name="Content Placeholder 1"/>
          <p:cNvSpPr>
            <a:spLocks noGrp="1"/>
          </p:cNvSpPr>
          <p:nvPr>
            <p:ph idx="1"/>
          </p:nvPr>
        </p:nvSpPr>
        <p:spPr/>
        <p:txBody>
          <a:bodyPr/>
          <a:lstStyle/>
          <a:p>
            <a:r>
              <a:rPr lang="en-CA" altLang="fr-FR" sz="1800" smtClean="0"/>
              <a:t>Certain constructs occur so frequently in regular expressions that it is convenient to introduce notational short hands for them</a:t>
            </a:r>
          </a:p>
          <a:p>
            <a:r>
              <a:rPr lang="en-CA" altLang="fr-FR" sz="1800" smtClean="0"/>
              <a:t>We have already seen some of these short hands:</a:t>
            </a:r>
          </a:p>
          <a:p>
            <a:pPr marL="914400" lvl="1" indent="-457200">
              <a:buFont typeface="Arial Black" pitchFamily="34" charset="0"/>
              <a:buAutoNum type="arabicPeriod"/>
            </a:pPr>
            <a:r>
              <a:rPr lang="en-CA" altLang="fr-FR" sz="1800" b="1" smtClean="0"/>
              <a:t>One or more instances:</a:t>
            </a:r>
            <a:r>
              <a:rPr lang="en-CA" altLang="fr-FR" sz="1800" smtClean="0"/>
              <a:t> a+ denotes the set of all strings of one or more a’s</a:t>
            </a:r>
          </a:p>
          <a:p>
            <a:pPr marL="914400" lvl="1" indent="-457200">
              <a:buFont typeface="Arial Black" pitchFamily="34" charset="0"/>
              <a:buAutoNum type="arabicPeriod"/>
            </a:pPr>
            <a:r>
              <a:rPr lang="en-CA" altLang="fr-FR" sz="1800" b="1" smtClean="0"/>
              <a:t>Zero or more instances: </a:t>
            </a:r>
            <a:r>
              <a:rPr lang="en-CA" altLang="fr-FR" sz="1800" smtClean="0"/>
              <a:t>a* denotes all the strings of zero or more a’s</a:t>
            </a:r>
          </a:p>
          <a:p>
            <a:pPr marL="914400" lvl="1" indent="-457200">
              <a:buFont typeface="Arial Black" pitchFamily="34" charset="0"/>
              <a:buAutoNum type="arabicPeriod"/>
            </a:pPr>
            <a:r>
              <a:rPr lang="en-CA" altLang="fr-FR" sz="1800" b="1" smtClean="0"/>
              <a:t>Character classes: </a:t>
            </a:r>
            <a:r>
              <a:rPr lang="en-CA" altLang="fr-FR" sz="1800" smtClean="0"/>
              <a:t>the notation [abc] where a, b and c denotes the regular expresssion a | b | c</a:t>
            </a:r>
          </a:p>
          <a:p>
            <a:pPr marL="914400" lvl="1" indent="-457200">
              <a:buFont typeface="Arial Black" pitchFamily="34" charset="0"/>
              <a:buAutoNum type="arabicPeriod"/>
            </a:pPr>
            <a:r>
              <a:rPr lang="en-CA" altLang="fr-FR" sz="1800" b="1" smtClean="0"/>
              <a:t>Abbreviated character classes: </a:t>
            </a:r>
            <a:r>
              <a:rPr lang="en-CA" altLang="fr-FR" sz="1800" smtClean="0"/>
              <a:t>the notation [a-z] denotes the regular expression a | b | …. | z</a:t>
            </a:r>
          </a:p>
        </p:txBody>
      </p:sp>
    </p:spTree>
    <p:extLst>
      <p:ext uri="{BB962C8B-B14F-4D97-AF65-F5344CB8AC3E}">
        <p14:creationId xmlns:p14="http://schemas.microsoft.com/office/powerpoint/2010/main" val="1723300247"/>
      </p:ext>
    </p:extLst>
  </p:cSld>
  <p:clrMapOvr>
    <a:masterClrMapping/>
  </p:clrMapOvr>
  <p:timing>
    <p:tnLst>
      <p:par>
        <p:cTn id="1" dur="indefinite" restart="never" nodeType="tmRoot"/>
      </p:par>
    </p:tn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2"/>
          <p:cNvSpPr>
            <a:spLocks noGrp="1" noChangeArrowheads="1"/>
          </p:cNvSpPr>
          <p:nvPr>
            <p:ph type="title"/>
          </p:nvPr>
        </p:nvSpPr>
        <p:spPr>
          <a:xfrm>
            <a:off x="457200" y="152400"/>
            <a:ext cx="6934200" cy="1371600"/>
          </a:xfrm>
        </p:spPr>
        <p:txBody>
          <a:bodyPr/>
          <a:lstStyle/>
          <a:p>
            <a:pPr>
              <a:defRPr/>
            </a:pPr>
            <a:r>
              <a:rPr lang="en-US" altLang="fr-FR"/>
              <a:t>Notational Shorthands</a:t>
            </a:r>
          </a:p>
        </p:txBody>
      </p:sp>
      <p:sp>
        <p:nvSpPr>
          <p:cNvPr id="34819" name="Content Placeholder 1"/>
          <p:cNvSpPr>
            <a:spLocks noGrp="1"/>
          </p:cNvSpPr>
          <p:nvPr>
            <p:ph idx="1"/>
          </p:nvPr>
        </p:nvSpPr>
        <p:spPr/>
        <p:txBody>
          <a:bodyPr/>
          <a:lstStyle/>
          <a:p>
            <a:r>
              <a:rPr lang="en-CA" altLang="fr-FR" sz="1800" smtClean="0"/>
              <a:t>Using character classes, we can describe identifiers as being strings described by the following regular expression:</a:t>
            </a:r>
          </a:p>
          <a:p>
            <a:pPr marL="273050" lvl="1" indent="0">
              <a:buFont typeface="Arial" charset="0"/>
              <a:buNone/>
            </a:pPr>
            <a:endParaRPr lang="en-CA" altLang="fr-FR" sz="1800" smtClean="0"/>
          </a:p>
          <a:p>
            <a:pPr marL="273050" lvl="1" indent="0">
              <a:buFont typeface="Arial" charset="0"/>
              <a:buNone/>
            </a:pPr>
            <a:r>
              <a:rPr lang="en-CA" altLang="fr-FR" sz="1800" smtClean="0"/>
              <a:t>[A-Za-z][A-Za-z0-9]*</a:t>
            </a:r>
            <a:endParaRPr lang="fr-CA" altLang="fr-FR" sz="1800" smtClean="0"/>
          </a:p>
        </p:txBody>
      </p:sp>
    </p:spTree>
    <p:extLst>
      <p:ext uri="{BB962C8B-B14F-4D97-AF65-F5344CB8AC3E}">
        <p14:creationId xmlns:p14="http://schemas.microsoft.com/office/powerpoint/2010/main" val="344902981"/>
      </p:ext>
    </p:extLst>
  </p:cSld>
  <p:clrMapOvr>
    <a:masterClrMapping/>
  </p:clrMapOvr>
  <p:timing>
    <p:tnLst>
      <p:par>
        <p:cTn id="1" dur="indefinite" restart="never" nodeType="tmRoot"/>
      </p:par>
    </p:tn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smtClean="0"/>
              <a:t>Finite State Automata</a:t>
            </a:r>
            <a:endParaRPr lang="fr-CA" dirty="0"/>
          </a:p>
        </p:txBody>
      </p:sp>
      <p:sp>
        <p:nvSpPr>
          <p:cNvPr id="35843" name="Content Placeholder 2"/>
          <p:cNvSpPr>
            <a:spLocks noGrp="1"/>
          </p:cNvSpPr>
          <p:nvPr>
            <p:ph idx="1"/>
          </p:nvPr>
        </p:nvSpPr>
        <p:spPr/>
        <p:txBody>
          <a:bodyPr/>
          <a:lstStyle/>
          <a:p>
            <a:r>
              <a:rPr lang="en-CA" altLang="fr-FR" smtClean="0"/>
              <a:t>Now that we have learned about regular expressions</a:t>
            </a:r>
          </a:p>
          <a:p>
            <a:pPr lvl="1"/>
            <a:r>
              <a:rPr lang="en-CA" altLang="fr-FR" smtClean="0"/>
              <a:t>How can we tell if a string (or lexeme) follows a regular expression pattern or not?</a:t>
            </a:r>
          </a:p>
          <a:p>
            <a:endParaRPr lang="en-CA" altLang="fr-FR" smtClean="0"/>
          </a:p>
          <a:p>
            <a:r>
              <a:rPr lang="en-CA" altLang="fr-FR" smtClean="0"/>
              <a:t>We will again use state machines!</a:t>
            </a:r>
          </a:p>
          <a:p>
            <a:pPr lvl="1"/>
            <a:r>
              <a:rPr lang="en-CA" altLang="fr-FR" smtClean="0"/>
              <a:t>This time, they are not UML state machines or petri nets</a:t>
            </a:r>
          </a:p>
          <a:p>
            <a:pPr lvl="1"/>
            <a:r>
              <a:rPr lang="en-CA" altLang="fr-FR" smtClean="0"/>
              <a:t>We will call them: Finite Automata</a:t>
            </a:r>
          </a:p>
          <a:p>
            <a:pPr lvl="1"/>
            <a:endParaRPr lang="en-CA" altLang="fr-FR" smtClean="0"/>
          </a:p>
          <a:p>
            <a:r>
              <a:rPr lang="en-CA" altLang="fr-FR" smtClean="0"/>
              <a:t>The program that executes such state machines is called a </a:t>
            </a:r>
            <a:r>
              <a:rPr lang="en-CA" altLang="fr-FR" i="1" smtClean="0">
                <a:solidFill>
                  <a:schemeClr val="tx2"/>
                </a:solidFill>
              </a:rPr>
              <a:t>Recognizer</a:t>
            </a:r>
            <a:endParaRPr lang="fr-CA" altLang="fr-FR" i="1" smtClean="0">
              <a:solidFill>
                <a:schemeClr val="tx2"/>
              </a:solidFill>
            </a:endParaRPr>
          </a:p>
        </p:txBody>
      </p:sp>
    </p:spTree>
    <p:extLst>
      <p:ext uri="{BB962C8B-B14F-4D97-AF65-F5344CB8AC3E}">
        <p14:creationId xmlns:p14="http://schemas.microsoft.com/office/powerpoint/2010/main" val="1591977916"/>
      </p:ext>
    </p:extLst>
  </p:cSld>
  <p:clrMapOvr>
    <a:masterClrMapping/>
  </p:clrMapOvr>
  <p:timing>
    <p:tnLst>
      <p:par>
        <p:cTn id="1" dur="indefinite" restart="never" nodeType="tmRoot"/>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Short Break…</a:t>
            </a:r>
            <a:endParaRPr lang="fr-CA" dirty="0"/>
          </a:p>
        </p:txBody>
      </p:sp>
      <p:pic>
        <p:nvPicPr>
          <p:cNvPr id="36869" name="Picture 2" descr="http://images.sodahead.com/polls/002721043/2738954470_tired_answer_1_xlarge.jpe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00338" y="2852738"/>
            <a:ext cx="3238500" cy="254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715965719"/>
      </p:ext>
    </p:extLst>
  </p:cSld>
  <p:clrMapOvr>
    <a:masterClrMapping/>
  </p:clrMapOvr>
  <p:timing>
    <p:tnLst>
      <p:par>
        <p:cTn id="1" dur="indefinite" restart="never" nodeType="tmRoot"/>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2"/>
          <p:cNvSpPr>
            <a:spLocks noGrp="1" noChangeArrowheads="1"/>
          </p:cNvSpPr>
          <p:nvPr>
            <p:ph type="title"/>
          </p:nvPr>
        </p:nvSpPr>
        <p:spPr>
          <a:xfrm>
            <a:off x="457200" y="152400"/>
            <a:ext cx="6934200" cy="1371600"/>
          </a:xfrm>
        </p:spPr>
        <p:txBody>
          <a:bodyPr/>
          <a:lstStyle/>
          <a:p>
            <a:pPr>
              <a:defRPr/>
            </a:pPr>
            <a:r>
              <a:rPr lang="en-US" altLang="fr-FR"/>
              <a:t>Finite Automata</a:t>
            </a:r>
          </a:p>
        </p:txBody>
      </p:sp>
      <p:sp>
        <p:nvSpPr>
          <p:cNvPr id="37891" name="Rectangle 3"/>
          <p:cNvSpPr>
            <a:spLocks noGrp="1" noChangeArrowheads="1"/>
          </p:cNvSpPr>
          <p:nvPr>
            <p:ph idx="1"/>
          </p:nvPr>
        </p:nvSpPr>
        <p:spPr/>
        <p:txBody>
          <a:bodyPr/>
          <a:lstStyle/>
          <a:p>
            <a:r>
              <a:rPr lang="en-US" altLang="fr-FR" smtClean="0"/>
              <a:t>A </a:t>
            </a:r>
            <a:r>
              <a:rPr lang="en-US" altLang="fr-FR" i="1" smtClean="0">
                <a:solidFill>
                  <a:schemeClr val="tx2"/>
                </a:solidFill>
              </a:rPr>
              <a:t>recognizer</a:t>
            </a:r>
            <a:r>
              <a:rPr lang="en-US" altLang="fr-FR" smtClean="0">
                <a:solidFill>
                  <a:schemeClr val="tx2"/>
                </a:solidFill>
              </a:rPr>
              <a:t> </a:t>
            </a:r>
            <a:r>
              <a:rPr lang="en-US" altLang="fr-FR" smtClean="0"/>
              <a:t>for a language is a program that takes as input a string </a:t>
            </a:r>
            <a:r>
              <a:rPr lang="en-US" altLang="fr-FR" i="1" smtClean="0"/>
              <a:t>x</a:t>
            </a:r>
            <a:r>
              <a:rPr lang="en-US" altLang="fr-FR" smtClean="0"/>
              <a:t> and answers</a:t>
            </a:r>
          </a:p>
          <a:p>
            <a:pPr lvl="1"/>
            <a:r>
              <a:rPr lang="en-US" altLang="fr-FR" smtClean="0"/>
              <a:t>“Yes” if </a:t>
            </a:r>
            <a:r>
              <a:rPr lang="en-US" altLang="fr-FR" i="1" smtClean="0"/>
              <a:t>x</a:t>
            </a:r>
            <a:r>
              <a:rPr lang="en-US" altLang="fr-FR" smtClean="0"/>
              <a:t> is a lexem of the language</a:t>
            </a:r>
          </a:p>
          <a:p>
            <a:pPr lvl="1"/>
            <a:r>
              <a:rPr lang="en-US" altLang="fr-FR" smtClean="0"/>
              <a:t>“No” otherwise</a:t>
            </a:r>
          </a:p>
          <a:p>
            <a:pPr lvl="1"/>
            <a:endParaRPr lang="en-US" altLang="fr-FR" smtClean="0"/>
          </a:p>
          <a:p>
            <a:r>
              <a:rPr lang="en-US" altLang="fr-FR" smtClean="0"/>
              <a:t>We compile a regular expression into a recognizer by constructing a generalized transition diagram called a </a:t>
            </a:r>
            <a:r>
              <a:rPr lang="en-US" altLang="fr-FR" i="1" smtClean="0">
                <a:solidFill>
                  <a:schemeClr val="tx2"/>
                </a:solidFill>
              </a:rPr>
              <a:t>finite</a:t>
            </a:r>
            <a:r>
              <a:rPr lang="en-US" altLang="fr-FR" i="1" smtClean="0">
                <a:solidFill>
                  <a:schemeClr val="accent2"/>
                </a:solidFill>
              </a:rPr>
              <a:t> </a:t>
            </a:r>
            <a:r>
              <a:rPr lang="en-US" altLang="fr-FR" i="1" smtClean="0">
                <a:solidFill>
                  <a:schemeClr val="tx2"/>
                </a:solidFill>
              </a:rPr>
              <a:t>automaton</a:t>
            </a:r>
          </a:p>
          <a:p>
            <a:endParaRPr lang="en-US" altLang="fr-FR" smtClean="0"/>
          </a:p>
          <a:p>
            <a:r>
              <a:rPr lang="en-US" altLang="fr-FR" smtClean="0"/>
              <a:t>A finite automaton can be </a:t>
            </a:r>
            <a:r>
              <a:rPr lang="en-US" altLang="fr-FR" i="1" smtClean="0">
                <a:solidFill>
                  <a:schemeClr val="tx2"/>
                </a:solidFill>
              </a:rPr>
              <a:t>deterministic</a:t>
            </a:r>
            <a:r>
              <a:rPr lang="en-US" altLang="fr-FR" smtClean="0">
                <a:solidFill>
                  <a:schemeClr val="tx2"/>
                </a:solidFill>
              </a:rPr>
              <a:t> </a:t>
            </a:r>
            <a:r>
              <a:rPr lang="en-US" altLang="fr-FR" smtClean="0"/>
              <a:t>or </a:t>
            </a:r>
            <a:r>
              <a:rPr lang="en-US" altLang="fr-FR" i="1" smtClean="0">
                <a:solidFill>
                  <a:schemeClr val="tx2"/>
                </a:solidFill>
              </a:rPr>
              <a:t>nondeterministic</a:t>
            </a:r>
            <a:endParaRPr lang="en-US" altLang="fr-FR" smtClean="0"/>
          </a:p>
          <a:p>
            <a:pPr lvl="1"/>
            <a:r>
              <a:rPr lang="en-US" altLang="fr-FR" smtClean="0"/>
              <a:t>Nondeterministic means that more than one transition out of a state may be possible on the same input symbol</a:t>
            </a:r>
            <a:endParaRPr lang="en-US" altLang="fr-FR" sz="1600" smtClean="0"/>
          </a:p>
        </p:txBody>
      </p:sp>
    </p:spTree>
    <p:extLst>
      <p:ext uri="{BB962C8B-B14F-4D97-AF65-F5344CB8AC3E}">
        <p14:creationId xmlns:p14="http://schemas.microsoft.com/office/powerpoint/2010/main" val="1771695492"/>
      </p:ext>
    </p:extLst>
  </p:cSld>
  <p:clrMapOvr>
    <a:masterClrMapping/>
  </p:clrMapOvr>
  <p:timing>
    <p:tnLst>
      <p:par>
        <p:cTn id="1" dur="indefinite" restart="never" nodeType="tmRoot"/>
      </p:par>
    </p:tn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2"/>
          <p:cNvSpPr>
            <a:spLocks noGrp="1" noChangeArrowheads="1"/>
          </p:cNvSpPr>
          <p:nvPr>
            <p:ph type="title"/>
          </p:nvPr>
        </p:nvSpPr>
        <p:spPr>
          <a:xfrm>
            <a:off x="457200" y="152400"/>
            <a:ext cx="6934200" cy="1371600"/>
          </a:xfrm>
        </p:spPr>
        <p:txBody>
          <a:bodyPr/>
          <a:lstStyle/>
          <a:p>
            <a:pPr>
              <a:defRPr/>
            </a:pPr>
            <a:r>
              <a:rPr lang="en-US" altLang="fr-FR" sz="4000"/>
              <a:t>Nondeterministic Finite Automata (NFA)</a:t>
            </a:r>
            <a:endParaRPr lang="en-US" altLang="fr-FR"/>
          </a:p>
        </p:txBody>
      </p:sp>
      <p:sp>
        <p:nvSpPr>
          <p:cNvPr id="38915" name="Rectangle 3"/>
          <p:cNvSpPr>
            <a:spLocks noGrp="1" noChangeArrowheads="1"/>
          </p:cNvSpPr>
          <p:nvPr>
            <p:ph idx="1"/>
          </p:nvPr>
        </p:nvSpPr>
        <p:spPr/>
        <p:txBody>
          <a:bodyPr/>
          <a:lstStyle/>
          <a:p>
            <a:pPr>
              <a:lnSpc>
                <a:spcPct val="90000"/>
              </a:lnSpc>
            </a:pPr>
            <a:r>
              <a:rPr lang="en-US" altLang="fr-FR" smtClean="0"/>
              <a:t>A set of states </a:t>
            </a:r>
            <a:r>
              <a:rPr lang="en-US" altLang="fr-FR" i="1" smtClean="0">
                <a:solidFill>
                  <a:schemeClr val="tx2"/>
                </a:solidFill>
              </a:rPr>
              <a:t>S</a:t>
            </a:r>
          </a:p>
          <a:p>
            <a:pPr>
              <a:lnSpc>
                <a:spcPct val="90000"/>
              </a:lnSpc>
            </a:pPr>
            <a:endParaRPr lang="en-US" altLang="fr-FR" smtClean="0">
              <a:solidFill>
                <a:schemeClr val="tx2"/>
              </a:solidFill>
            </a:endParaRPr>
          </a:p>
          <a:p>
            <a:pPr>
              <a:lnSpc>
                <a:spcPct val="90000"/>
              </a:lnSpc>
            </a:pPr>
            <a:r>
              <a:rPr lang="en-US" altLang="fr-FR" smtClean="0"/>
              <a:t>A set of input symbols that belong to alphabet </a:t>
            </a:r>
            <a:r>
              <a:rPr lang="en-US" altLang="fr-FR" smtClean="0">
                <a:solidFill>
                  <a:schemeClr val="tx2"/>
                </a:solidFill>
                <a:sym typeface="Symbol" pitchFamily="18" charset="2"/>
              </a:rPr>
              <a:t></a:t>
            </a:r>
          </a:p>
          <a:p>
            <a:pPr>
              <a:lnSpc>
                <a:spcPct val="90000"/>
              </a:lnSpc>
            </a:pPr>
            <a:endParaRPr lang="en-US" altLang="fr-FR" smtClean="0">
              <a:solidFill>
                <a:schemeClr val="tx2"/>
              </a:solidFill>
              <a:sym typeface="Symbol" pitchFamily="18" charset="2"/>
            </a:endParaRPr>
          </a:p>
          <a:p>
            <a:pPr>
              <a:lnSpc>
                <a:spcPct val="90000"/>
              </a:lnSpc>
            </a:pPr>
            <a:r>
              <a:rPr lang="en-US" altLang="fr-FR" smtClean="0"/>
              <a:t>A set of transitions that are triggered by the processing of a character</a:t>
            </a:r>
          </a:p>
          <a:p>
            <a:pPr>
              <a:lnSpc>
                <a:spcPct val="90000"/>
              </a:lnSpc>
            </a:pPr>
            <a:endParaRPr lang="en-US" altLang="fr-FR" smtClean="0"/>
          </a:p>
          <a:p>
            <a:pPr>
              <a:lnSpc>
                <a:spcPct val="90000"/>
              </a:lnSpc>
            </a:pPr>
            <a:r>
              <a:rPr lang="en-US" altLang="fr-FR" smtClean="0"/>
              <a:t>A </a:t>
            </a:r>
            <a:r>
              <a:rPr lang="en-US" altLang="fr-FR" u="sng" smtClean="0"/>
              <a:t>single</a:t>
            </a:r>
            <a:r>
              <a:rPr lang="en-US" altLang="fr-FR" smtClean="0"/>
              <a:t> state </a:t>
            </a:r>
            <a:r>
              <a:rPr lang="en-US" altLang="fr-FR" i="1" smtClean="0">
                <a:solidFill>
                  <a:schemeClr val="tx2"/>
                </a:solidFill>
              </a:rPr>
              <a:t>s</a:t>
            </a:r>
            <a:r>
              <a:rPr lang="en-US" altLang="fr-FR" i="1" baseline="-25000" smtClean="0">
                <a:solidFill>
                  <a:schemeClr val="tx2"/>
                </a:solidFill>
              </a:rPr>
              <a:t>0</a:t>
            </a:r>
            <a:r>
              <a:rPr lang="en-US" altLang="fr-FR" smtClean="0"/>
              <a:t> that is distinguished as the start </a:t>
            </a:r>
            <a:r>
              <a:rPr lang="en-US" altLang="fr-FR" i="1" smtClean="0"/>
              <a:t>(initial) state</a:t>
            </a:r>
            <a:endParaRPr lang="en-US" altLang="fr-FR" smtClean="0"/>
          </a:p>
          <a:p>
            <a:pPr>
              <a:lnSpc>
                <a:spcPct val="90000"/>
              </a:lnSpc>
            </a:pPr>
            <a:endParaRPr lang="en-US" altLang="fr-FR" smtClean="0"/>
          </a:p>
          <a:p>
            <a:pPr>
              <a:lnSpc>
                <a:spcPct val="90000"/>
              </a:lnSpc>
            </a:pPr>
            <a:r>
              <a:rPr lang="en-US" altLang="fr-FR" smtClean="0"/>
              <a:t>A </a:t>
            </a:r>
            <a:r>
              <a:rPr lang="en-US" altLang="fr-FR" u="sng" smtClean="0"/>
              <a:t>set</a:t>
            </a:r>
            <a:r>
              <a:rPr lang="en-US" altLang="fr-FR" smtClean="0"/>
              <a:t> of states </a:t>
            </a:r>
            <a:r>
              <a:rPr lang="en-US" altLang="fr-FR" i="1" smtClean="0">
                <a:solidFill>
                  <a:schemeClr val="tx2"/>
                </a:solidFill>
              </a:rPr>
              <a:t>F</a:t>
            </a:r>
            <a:r>
              <a:rPr lang="en-US" altLang="fr-FR" smtClean="0"/>
              <a:t> distinguished as </a:t>
            </a:r>
            <a:r>
              <a:rPr lang="en-US" altLang="fr-FR" i="1" smtClean="0"/>
              <a:t>accepting (final) states</a:t>
            </a:r>
            <a:r>
              <a:rPr lang="en-US" altLang="fr-FR" smtClean="0"/>
              <a:t>.</a:t>
            </a:r>
          </a:p>
        </p:txBody>
      </p:sp>
    </p:spTree>
    <p:extLst>
      <p:ext uri="{BB962C8B-B14F-4D97-AF65-F5344CB8AC3E}">
        <p14:creationId xmlns:p14="http://schemas.microsoft.com/office/powerpoint/2010/main" val="2862213495"/>
      </p:ext>
    </p:extLst>
  </p:cSld>
  <p:clrMapOvr>
    <a:masterClrMapping/>
  </p:clrMapOvr>
  <p:timing>
    <p:tnLst>
      <p:par>
        <p:cTn id="1" dur="indefinite" restart="never" nodeType="tmRoot"/>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a:xfrm>
            <a:off x="457200" y="152400"/>
            <a:ext cx="6934200" cy="1371600"/>
          </a:xfrm>
        </p:spPr>
        <p:txBody>
          <a:bodyPr/>
          <a:lstStyle/>
          <a:p>
            <a:pPr>
              <a:defRPr/>
            </a:pPr>
            <a:r>
              <a:rPr lang="en-US" altLang="fr-FR" dirty="0" smtClean="0"/>
              <a:t>Example of an NFA</a:t>
            </a:r>
            <a:endParaRPr lang="en-US" altLang="fr-FR" dirty="0"/>
          </a:p>
        </p:txBody>
      </p:sp>
      <p:sp>
        <p:nvSpPr>
          <p:cNvPr id="39939" name="Rectangle 4"/>
          <p:cNvSpPr>
            <a:spLocks noGrp="1" noChangeArrowheads="1"/>
          </p:cNvSpPr>
          <p:nvPr>
            <p:ph idx="1"/>
          </p:nvPr>
        </p:nvSpPr>
        <p:spPr/>
        <p:txBody>
          <a:bodyPr/>
          <a:lstStyle/>
          <a:p>
            <a:r>
              <a:rPr lang="en-US" altLang="fr-FR" smtClean="0"/>
              <a:t>The following regular expression</a:t>
            </a:r>
          </a:p>
          <a:p>
            <a:pPr marL="273050" lvl="1" indent="0">
              <a:buFont typeface="Arial" charset="0"/>
              <a:buNone/>
            </a:pPr>
            <a:r>
              <a:rPr lang="en-US" altLang="fr-FR" smtClean="0"/>
              <a:t>	</a:t>
            </a:r>
            <a:r>
              <a:rPr lang="en-US" altLang="fr-FR" b="1" smtClean="0">
                <a:solidFill>
                  <a:schemeClr val="tx2"/>
                </a:solidFill>
              </a:rPr>
              <a:t>(a|b)*abb</a:t>
            </a:r>
          </a:p>
          <a:p>
            <a:pPr marL="273050" lvl="1" indent="0">
              <a:buFont typeface="Arial" charset="0"/>
              <a:buNone/>
            </a:pPr>
            <a:endParaRPr lang="en-US" altLang="fr-FR" smtClean="0"/>
          </a:p>
          <a:p>
            <a:r>
              <a:rPr lang="en-US" altLang="fr-FR" smtClean="0"/>
              <a:t>Can be described using an NFA with the following diagram:</a:t>
            </a:r>
          </a:p>
          <a:p>
            <a:endParaRPr lang="en-US" altLang="fr-FR" sz="1800" smtClean="0"/>
          </a:p>
          <a:p>
            <a:endParaRPr lang="en-US" altLang="fr-FR" sz="1800" smtClean="0"/>
          </a:p>
          <a:p>
            <a:endParaRPr lang="en-US" altLang="fr-FR" sz="1800" smtClean="0"/>
          </a:p>
        </p:txBody>
      </p:sp>
      <p:pic>
        <p:nvPicPr>
          <p:cNvPr id="3994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03350" y="3716338"/>
            <a:ext cx="6183313" cy="16573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91525970"/>
      </p:ext>
    </p:extLst>
  </p:cSld>
  <p:clrMapOvr>
    <a:masterClrMapping/>
  </p:clrMapOvr>
  <p:timing>
    <p:tnLst>
      <p:par>
        <p:cTn id="1" dur="indefinite" restart="never" nodeType="tmRoot"/>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US" altLang="fr-FR" dirty="0" smtClean="0"/>
              <a:t>Example of an NFA</a:t>
            </a:r>
            <a:endParaRPr lang="fr-CA" dirty="0"/>
          </a:p>
        </p:txBody>
      </p:sp>
      <p:sp>
        <p:nvSpPr>
          <p:cNvPr id="40963" name="Content Placeholder 2"/>
          <p:cNvSpPr>
            <a:spLocks noGrp="1"/>
          </p:cNvSpPr>
          <p:nvPr>
            <p:ph idx="1"/>
          </p:nvPr>
        </p:nvSpPr>
        <p:spPr/>
        <p:txBody>
          <a:bodyPr/>
          <a:lstStyle/>
          <a:p>
            <a:r>
              <a:rPr lang="en-US" altLang="fr-FR" smtClean="0"/>
              <a:t>The previous diagram can be described using the following table as well</a:t>
            </a:r>
          </a:p>
          <a:p>
            <a:pPr marL="0" lvl="1" indent="0">
              <a:spcAft>
                <a:spcPts val="600"/>
              </a:spcAft>
              <a:buClrTx/>
              <a:buFont typeface="Arial" charset="0"/>
              <a:buNone/>
            </a:pPr>
            <a:r>
              <a:rPr lang="en-US" altLang="fr-FR" b="1" smtClean="0"/>
              <a:t>Remember the regular expression was:</a:t>
            </a:r>
          </a:p>
          <a:p>
            <a:pPr marL="0" lvl="1" indent="0">
              <a:spcAft>
                <a:spcPts val="600"/>
              </a:spcAft>
              <a:buClrTx/>
              <a:buFont typeface="Arial" charset="0"/>
              <a:buNone/>
            </a:pPr>
            <a:r>
              <a:rPr lang="en-US" altLang="fr-FR" smtClean="0">
                <a:solidFill>
                  <a:schemeClr val="tx2"/>
                </a:solidFill>
              </a:rPr>
              <a:t>	</a:t>
            </a:r>
            <a:r>
              <a:rPr lang="en-US" altLang="fr-FR" b="1" smtClean="0">
                <a:solidFill>
                  <a:schemeClr val="tx2"/>
                </a:solidFill>
              </a:rPr>
              <a:t>(a|b)*abb</a:t>
            </a:r>
          </a:p>
          <a:p>
            <a:endParaRPr lang="en-US" altLang="fr-FR" smtClean="0"/>
          </a:p>
          <a:p>
            <a:endParaRPr lang="fr-CA" altLang="fr-FR" smtClean="0"/>
          </a:p>
        </p:txBody>
      </p:sp>
      <p:pic>
        <p:nvPicPr>
          <p:cNvPr id="40966"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843213" y="3716338"/>
            <a:ext cx="3519487" cy="221456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978557607"/>
      </p:ext>
    </p:extLst>
  </p:cSld>
  <p:clrMapOvr>
    <a:masterClrMapping/>
  </p:clrMapOvr>
  <p:timing>
    <p:tnLst>
      <p:par>
        <p:cTn id="1" dur="indefinite" restart="never" nodeType="tmRoot"/>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2"/>
          <p:cNvSpPr>
            <a:spLocks noGrp="1" noChangeArrowheads="1"/>
          </p:cNvSpPr>
          <p:nvPr>
            <p:ph type="title"/>
          </p:nvPr>
        </p:nvSpPr>
        <p:spPr>
          <a:xfrm>
            <a:off x="457200" y="152400"/>
            <a:ext cx="6934200" cy="1371600"/>
          </a:xfrm>
        </p:spPr>
        <p:txBody>
          <a:bodyPr/>
          <a:lstStyle/>
          <a:p>
            <a:pPr>
              <a:defRPr/>
            </a:pPr>
            <a:r>
              <a:rPr lang="en-CA" dirty="0" smtClean="0"/>
              <a:t>Another NFA example</a:t>
            </a:r>
            <a:endParaRPr lang="en-US" altLang="fr-FR" dirty="0"/>
          </a:p>
        </p:txBody>
      </p:sp>
      <p:sp>
        <p:nvSpPr>
          <p:cNvPr id="41987" name="Content Placeholder 1"/>
          <p:cNvSpPr>
            <a:spLocks noGrp="1"/>
          </p:cNvSpPr>
          <p:nvPr>
            <p:ph idx="1"/>
          </p:nvPr>
        </p:nvSpPr>
        <p:spPr/>
        <p:txBody>
          <a:bodyPr/>
          <a:lstStyle/>
          <a:p>
            <a:r>
              <a:rPr lang="en-CA" altLang="fr-FR" smtClean="0"/>
              <a:t>NFA accepting the following regular expression:</a:t>
            </a:r>
          </a:p>
          <a:p>
            <a:pPr marL="273050" lvl="1" indent="0">
              <a:buFont typeface="Arial" charset="0"/>
              <a:buNone/>
            </a:pPr>
            <a:r>
              <a:rPr lang="en-CA" altLang="fr-FR" b="1" smtClean="0">
                <a:solidFill>
                  <a:schemeClr val="tx2"/>
                </a:solidFill>
              </a:rPr>
              <a:t>aa*|bb*</a:t>
            </a:r>
            <a:endParaRPr lang="fr-CA" altLang="fr-FR" b="1" smtClean="0">
              <a:solidFill>
                <a:schemeClr val="tx2"/>
              </a:solidFill>
            </a:endParaRPr>
          </a:p>
        </p:txBody>
      </p:sp>
      <p:pic>
        <p:nvPicPr>
          <p:cNvPr id="4199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860675" y="2565400"/>
            <a:ext cx="2943225" cy="29813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4277621576"/>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a:xfrm>
            <a:off x="457200" y="152400"/>
            <a:ext cx="6934200" cy="1371600"/>
          </a:xfrm>
        </p:spPr>
        <p:txBody>
          <a:bodyPr/>
          <a:lstStyle/>
          <a:p>
            <a:pPr eaLnBrk="1" fontAlgn="auto" hangingPunct="1">
              <a:spcAft>
                <a:spcPts val="0"/>
              </a:spcAft>
              <a:defRPr/>
            </a:pPr>
            <a:r>
              <a:rPr lang="en-CA" altLang="fr-FR" dirty="0" smtClean="0"/>
              <a:t>Advantages</a:t>
            </a:r>
            <a:endParaRPr lang="en-CA" altLang="fr-FR" dirty="0"/>
          </a:p>
        </p:txBody>
      </p:sp>
      <p:sp>
        <p:nvSpPr>
          <p:cNvPr id="19459" name="Rectangle 3"/>
          <p:cNvSpPr>
            <a:spLocks noGrp="1" noChangeArrowheads="1"/>
          </p:cNvSpPr>
          <p:nvPr>
            <p:ph type="body" idx="1"/>
          </p:nvPr>
        </p:nvSpPr>
        <p:spPr/>
        <p:txBody>
          <a:bodyPr/>
          <a:lstStyle/>
          <a:p>
            <a:pPr eaLnBrk="1" hangingPunct="1"/>
            <a:r>
              <a:rPr lang="en-CA" altLang="fr-FR" sz="2400" smtClean="0"/>
              <a:t>Reduce risks by improving visibility</a:t>
            </a:r>
          </a:p>
          <a:p>
            <a:pPr eaLnBrk="1" hangingPunct="1"/>
            <a:endParaRPr lang="en-CA" altLang="fr-FR" sz="2400" smtClean="0"/>
          </a:p>
          <a:p>
            <a:pPr eaLnBrk="1" hangingPunct="1"/>
            <a:r>
              <a:rPr lang="en-CA" altLang="fr-FR" sz="2400" smtClean="0"/>
              <a:t>Allow project changes as the project progresses</a:t>
            </a:r>
          </a:p>
          <a:p>
            <a:pPr lvl="1" eaLnBrk="1" hangingPunct="1"/>
            <a:r>
              <a:rPr lang="en-CA" altLang="fr-FR" sz="2400" smtClean="0"/>
              <a:t>based on feedback from the customer</a:t>
            </a:r>
          </a:p>
        </p:txBody>
      </p:sp>
    </p:spTree>
    <p:extLst>
      <p:ext uri="{BB962C8B-B14F-4D97-AF65-F5344CB8AC3E}">
        <p14:creationId xmlns:p14="http://schemas.microsoft.com/office/powerpoint/2010/main" val="3063745274"/>
      </p:ext>
    </p:extLst>
  </p:cSld>
  <p:clrMapOvr>
    <a:masterClrMapping/>
  </p:clrMapOvr>
  <p:timing>
    <p:tnLst>
      <p:par>
        <p:cTn id="1" dur="indefinite" restart="never" nodeType="tmRoot"/>
      </p:par>
    </p:tn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p:cNvSpPr>
            <a:spLocks noGrp="1" noChangeArrowheads="1"/>
          </p:cNvSpPr>
          <p:nvPr>
            <p:ph type="title"/>
          </p:nvPr>
        </p:nvSpPr>
        <p:spPr>
          <a:xfrm>
            <a:off x="457200" y="152400"/>
            <a:ext cx="6934200" cy="1371600"/>
          </a:xfrm>
        </p:spPr>
        <p:txBody>
          <a:bodyPr/>
          <a:lstStyle/>
          <a:p>
            <a:pPr>
              <a:defRPr/>
            </a:pPr>
            <a:r>
              <a:rPr lang="en-US" altLang="fr-FR"/>
              <a:t>Deterministic Finite Automata (DFA)</a:t>
            </a:r>
          </a:p>
        </p:txBody>
      </p:sp>
      <p:sp>
        <p:nvSpPr>
          <p:cNvPr id="43011" name="Rectangle 3"/>
          <p:cNvSpPr>
            <a:spLocks noGrp="1" noChangeArrowheads="1"/>
          </p:cNvSpPr>
          <p:nvPr>
            <p:ph idx="1"/>
          </p:nvPr>
        </p:nvSpPr>
        <p:spPr/>
        <p:txBody>
          <a:bodyPr/>
          <a:lstStyle/>
          <a:p>
            <a:r>
              <a:rPr lang="en-US" altLang="fr-FR" smtClean="0"/>
              <a:t>A DFA is a special case of a NFA in which</a:t>
            </a:r>
          </a:p>
          <a:p>
            <a:pPr lvl="1"/>
            <a:r>
              <a:rPr lang="en-US" altLang="fr-FR" smtClean="0"/>
              <a:t>No state has an </a:t>
            </a:r>
            <a:r>
              <a:rPr lang="en-US" altLang="fr-FR" smtClean="0">
                <a:sym typeface="Symbol" pitchFamily="18" charset="2"/>
              </a:rPr>
              <a:t>-transition</a:t>
            </a:r>
          </a:p>
          <a:p>
            <a:pPr lvl="1"/>
            <a:r>
              <a:rPr lang="en-US" altLang="fr-FR" smtClean="0">
                <a:sym typeface="Symbol" pitchFamily="18" charset="2"/>
              </a:rPr>
              <a:t>For each state </a:t>
            </a:r>
            <a:r>
              <a:rPr lang="en-US" altLang="fr-FR" i="1" smtClean="0">
                <a:sym typeface="Symbol" pitchFamily="18" charset="2"/>
              </a:rPr>
              <a:t>s</a:t>
            </a:r>
            <a:r>
              <a:rPr lang="en-US" altLang="fr-FR" smtClean="0">
                <a:sym typeface="Symbol" pitchFamily="18" charset="2"/>
              </a:rPr>
              <a:t> and input symbol </a:t>
            </a:r>
            <a:r>
              <a:rPr lang="en-US" altLang="fr-FR" i="1" smtClean="0">
                <a:sym typeface="Symbol" pitchFamily="18" charset="2"/>
              </a:rPr>
              <a:t>a</a:t>
            </a:r>
            <a:r>
              <a:rPr lang="en-US" altLang="fr-FR" smtClean="0">
                <a:sym typeface="Symbol" pitchFamily="18" charset="2"/>
              </a:rPr>
              <a:t>, there is at most one edge labeled </a:t>
            </a:r>
            <a:r>
              <a:rPr lang="en-US" altLang="fr-FR" i="1" smtClean="0">
                <a:sym typeface="Symbol" pitchFamily="18" charset="2"/>
              </a:rPr>
              <a:t>a</a:t>
            </a:r>
            <a:r>
              <a:rPr lang="en-US" altLang="fr-FR" smtClean="0">
                <a:sym typeface="Symbol" pitchFamily="18" charset="2"/>
              </a:rPr>
              <a:t> leaving </a:t>
            </a:r>
            <a:r>
              <a:rPr lang="en-US" altLang="fr-FR" i="1" smtClean="0">
                <a:sym typeface="Symbol" pitchFamily="18" charset="2"/>
              </a:rPr>
              <a:t>s</a:t>
            </a:r>
            <a:endParaRPr lang="en-US" altLang="fr-FR" smtClean="0"/>
          </a:p>
        </p:txBody>
      </p:sp>
    </p:spTree>
    <p:extLst>
      <p:ext uri="{BB962C8B-B14F-4D97-AF65-F5344CB8AC3E}">
        <p14:creationId xmlns:p14="http://schemas.microsoft.com/office/powerpoint/2010/main" val="334471711"/>
      </p:ext>
    </p:extLst>
  </p:cSld>
  <p:clrMapOvr>
    <a:masterClrMapping/>
  </p:clrMapOvr>
  <p:timing>
    <p:tnLst>
      <p:par>
        <p:cTn id="1" dur="indefinite" restart="never" nodeType="tmRoot"/>
      </p:par>
    </p:tn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ChangeArrowheads="1"/>
          </p:cNvSpPr>
          <p:nvPr>
            <p:ph type="title"/>
          </p:nvPr>
        </p:nvSpPr>
        <p:spPr>
          <a:xfrm>
            <a:off x="457200" y="152400"/>
            <a:ext cx="6934200" cy="1371600"/>
          </a:xfrm>
        </p:spPr>
        <p:txBody>
          <a:bodyPr/>
          <a:lstStyle/>
          <a:p>
            <a:pPr>
              <a:defRPr/>
            </a:pPr>
            <a:r>
              <a:rPr lang="en-US" altLang="fr-FR" dirty="0" smtClean="0"/>
              <a:t>Another DFA Example</a:t>
            </a:r>
            <a:endParaRPr lang="en-US" altLang="fr-FR" dirty="0"/>
          </a:p>
        </p:txBody>
      </p:sp>
      <p:sp>
        <p:nvSpPr>
          <p:cNvPr id="44035" name="Content Placeholder 1"/>
          <p:cNvSpPr>
            <a:spLocks noGrp="1"/>
          </p:cNvSpPr>
          <p:nvPr>
            <p:ph idx="1"/>
          </p:nvPr>
        </p:nvSpPr>
        <p:spPr/>
        <p:txBody>
          <a:bodyPr/>
          <a:lstStyle/>
          <a:p>
            <a:r>
              <a:rPr lang="en-US" altLang="fr-FR" smtClean="0"/>
              <a:t>For the same regular expression we have seen before</a:t>
            </a:r>
          </a:p>
          <a:p>
            <a:pPr marL="273050" lvl="1" indent="0">
              <a:buFont typeface="Arial" charset="0"/>
              <a:buNone/>
            </a:pPr>
            <a:r>
              <a:rPr lang="en-US" altLang="fr-FR" smtClean="0"/>
              <a:t>	</a:t>
            </a:r>
            <a:r>
              <a:rPr lang="en-US" altLang="fr-FR" b="1" smtClean="0">
                <a:solidFill>
                  <a:schemeClr val="tx2"/>
                </a:solidFill>
              </a:rPr>
              <a:t>(a|b)*abb</a:t>
            </a:r>
          </a:p>
          <a:p>
            <a:endParaRPr lang="fr-CA" altLang="fr-FR" smtClean="0"/>
          </a:p>
        </p:txBody>
      </p:sp>
      <p:pic>
        <p:nvPicPr>
          <p:cNvPr id="4403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27088" y="2636838"/>
            <a:ext cx="7289800" cy="34893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791266358"/>
      </p:ext>
    </p:extLst>
  </p:cSld>
  <p:clrMapOvr>
    <a:masterClrMapping/>
  </p:clrMapOvr>
  <p:timing>
    <p:tnLst>
      <p:par>
        <p:cTn id="1" dur="indefinite" restart="never" nodeType="tmRoot"/>
      </p:par>
    </p:tn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NFA vs DFA</a:t>
            </a:r>
            <a:endParaRPr lang="fr-CA" dirty="0"/>
          </a:p>
        </p:txBody>
      </p:sp>
      <p:sp>
        <p:nvSpPr>
          <p:cNvPr id="45059" name="Content Placeholder 2"/>
          <p:cNvSpPr>
            <a:spLocks noGrp="1"/>
          </p:cNvSpPr>
          <p:nvPr>
            <p:ph idx="1"/>
          </p:nvPr>
        </p:nvSpPr>
        <p:spPr>
          <a:xfrm>
            <a:off x="457200" y="1752600"/>
            <a:ext cx="7620000" cy="452438"/>
          </a:xfrm>
        </p:spPr>
        <p:txBody>
          <a:bodyPr/>
          <a:lstStyle/>
          <a:p>
            <a:r>
              <a:rPr lang="en-US" altLang="fr-FR" smtClean="0"/>
              <a:t>Always with the regular expression: </a:t>
            </a:r>
            <a:r>
              <a:rPr lang="en-US" altLang="fr-FR" smtClean="0">
                <a:solidFill>
                  <a:schemeClr val="tx2"/>
                </a:solidFill>
              </a:rPr>
              <a:t>(a|b)*abb</a:t>
            </a:r>
          </a:p>
          <a:p>
            <a:endParaRPr lang="fr-CA" altLang="fr-FR" smtClean="0"/>
          </a:p>
        </p:txBody>
      </p:sp>
      <p:pic>
        <p:nvPicPr>
          <p:cNvPr id="45062" name="Picture 2"/>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331913" y="2133600"/>
            <a:ext cx="5976937" cy="166846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5063" name="Picture 4"/>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87450" y="3860800"/>
            <a:ext cx="6264275" cy="27463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5064" name="TextBox 5"/>
          <p:cNvSpPr txBox="1">
            <a:spLocks noChangeArrowheads="1"/>
          </p:cNvSpPr>
          <p:nvPr/>
        </p:nvSpPr>
        <p:spPr bwMode="auto">
          <a:xfrm>
            <a:off x="250825" y="2492375"/>
            <a:ext cx="11525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2400"/>
              <a:t>NFA:</a:t>
            </a:r>
            <a:endParaRPr lang="fr-CA" altLang="fr-FR" sz="2400"/>
          </a:p>
        </p:txBody>
      </p:sp>
      <p:sp>
        <p:nvSpPr>
          <p:cNvPr id="45065" name="TextBox 9"/>
          <p:cNvSpPr txBox="1">
            <a:spLocks noChangeArrowheads="1"/>
          </p:cNvSpPr>
          <p:nvPr/>
        </p:nvSpPr>
        <p:spPr bwMode="auto">
          <a:xfrm>
            <a:off x="250825" y="4724400"/>
            <a:ext cx="11525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2400"/>
              <a:t>DFA:</a:t>
            </a:r>
            <a:endParaRPr lang="fr-CA" altLang="fr-FR" sz="2400"/>
          </a:p>
        </p:txBody>
      </p:sp>
    </p:spTree>
    <p:extLst>
      <p:ext uri="{BB962C8B-B14F-4D97-AF65-F5344CB8AC3E}">
        <p14:creationId xmlns:p14="http://schemas.microsoft.com/office/powerpoint/2010/main" val="932429922"/>
      </p:ext>
    </p:extLst>
  </p:cSld>
  <p:clrMapOvr>
    <a:masterClrMapping/>
  </p:clrMapOvr>
  <p:timing>
    <p:tnLst>
      <p:par>
        <p:cTn id="1" dur="indefinite" restart="never" nodeType="tmRoot"/>
      </p:par>
    </p:tn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Example of a DFA</a:t>
            </a:r>
            <a:endParaRPr lang="fr-CA" dirty="0"/>
          </a:p>
        </p:txBody>
      </p:sp>
      <p:sp>
        <p:nvSpPr>
          <p:cNvPr id="46083" name="Content Placeholder 2"/>
          <p:cNvSpPr>
            <a:spLocks noGrp="1"/>
          </p:cNvSpPr>
          <p:nvPr>
            <p:ph idx="1"/>
          </p:nvPr>
        </p:nvSpPr>
        <p:spPr/>
        <p:txBody>
          <a:bodyPr/>
          <a:lstStyle/>
          <a:p>
            <a:r>
              <a:rPr lang="en-CA" altLang="fr-FR" smtClean="0"/>
              <a:t>Recognizer for identifier:</a:t>
            </a:r>
            <a:endParaRPr lang="fr-CA" altLang="fr-FR" smtClean="0"/>
          </a:p>
        </p:txBody>
      </p:sp>
      <p:pic>
        <p:nvPicPr>
          <p:cNvPr id="46086"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555875" y="2133600"/>
            <a:ext cx="3143250" cy="26511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608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63713" y="4784725"/>
            <a:ext cx="4895850" cy="15684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558221878"/>
      </p:ext>
    </p:extLst>
  </p:cSld>
  <p:clrMapOvr>
    <a:masterClrMapping/>
  </p:clrMapOvr>
  <p:timing>
    <p:tnLst>
      <p:par>
        <p:cTn id="1" dur="indefinite" restart="never" nodeType="tmRoot"/>
      </p:par>
    </p:tn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Tables for the Recognizer</a:t>
            </a:r>
            <a:endParaRPr lang="fr-CA" dirty="0"/>
          </a:p>
        </p:txBody>
      </p:sp>
      <p:sp>
        <p:nvSpPr>
          <p:cNvPr id="47107" name="Content Placeholder 2"/>
          <p:cNvSpPr>
            <a:spLocks noGrp="1"/>
          </p:cNvSpPr>
          <p:nvPr>
            <p:ph idx="1"/>
          </p:nvPr>
        </p:nvSpPr>
        <p:spPr>
          <a:xfrm>
            <a:off x="457200" y="5300663"/>
            <a:ext cx="7620000" cy="825500"/>
          </a:xfrm>
        </p:spPr>
        <p:txBody>
          <a:bodyPr/>
          <a:lstStyle/>
          <a:p>
            <a:r>
              <a:rPr lang="en-CA" altLang="fr-FR" smtClean="0"/>
              <a:t>To change regular expression, we can simply change tables…</a:t>
            </a:r>
            <a:endParaRPr lang="fr-CA" altLang="fr-FR" smtClean="0"/>
          </a:p>
        </p:txBody>
      </p:sp>
      <p:pic>
        <p:nvPicPr>
          <p:cNvPr id="4711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71550" y="1773238"/>
            <a:ext cx="6607175" cy="11207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7111"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30313" y="3430588"/>
            <a:ext cx="5141912" cy="15113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174512805"/>
      </p:ext>
    </p:extLst>
  </p:cSld>
  <p:clrMapOvr>
    <a:masterClrMapping/>
  </p:clrMapOvr>
  <p:timing>
    <p:tnLst>
      <p:par>
        <p:cTn id="1" dur="indefinite" restart="never" nodeType="tmRoot"/>
      </p:par>
    </p:tn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539750"/>
          </a:xfrm>
        </p:spPr>
        <p:txBody>
          <a:bodyPr>
            <a:normAutofit fontScale="90000"/>
          </a:bodyPr>
          <a:lstStyle/>
          <a:p>
            <a:pPr>
              <a:defRPr/>
            </a:pPr>
            <a:r>
              <a:rPr lang="en-CA" sz="3200" dirty="0" smtClean="0"/>
              <a:t>Code for the Recognizer</a:t>
            </a:r>
            <a:endParaRPr lang="fr-CA" sz="3200" dirty="0"/>
          </a:p>
        </p:txBody>
      </p:sp>
      <p:pic>
        <p:nvPicPr>
          <p:cNvPr id="4813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03350" y="836613"/>
            <a:ext cx="5616575" cy="59023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118844897"/>
      </p:ext>
    </p:extLst>
  </p:cSld>
  <p:clrMapOvr>
    <a:masterClrMapping/>
  </p:clrMapOvr>
  <p:timing>
    <p:tnLst>
      <p:par>
        <p:cTn id="1" dur="indefinite" restart="never" nodeType="tmRoot"/>
      </p:par>
    </p:tn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457200" y="228600"/>
            <a:ext cx="7772400" cy="3200400"/>
          </a:xfrm>
        </p:spPr>
        <p:txBody>
          <a:bodyPr/>
          <a:lstStyle/>
          <a:p>
            <a:pPr>
              <a:defRPr/>
            </a:pPr>
            <a:r>
              <a:rPr lang="en-CA" dirty="0" smtClean="0"/>
              <a:t>Section 8</a:t>
            </a:r>
            <a:endParaRPr lang="en-CA" dirty="0"/>
          </a:p>
        </p:txBody>
      </p:sp>
      <p:sp>
        <p:nvSpPr>
          <p:cNvPr id="3" name="Subtitle 2"/>
          <p:cNvSpPr>
            <a:spLocks noGrp="1"/>
          </p:cNvSpPr>
          <p:nvPr>
            <p:ph type="subTitle" idx="1"/>
          </p:nvPr>
        </p:nvSpPr>
        <p:spPr/>
        <p:txBody>
          <a:bodyPr/>
          <a:lstStyle/>
          <a:p>
            <a:pPr>
              <a:defRPr/>
            </a:pPr>
            <a:r>
              <a:rPr lang="en-CA" dirty="0" smtClean="0"/>
              <a:t>Finite State Automata</a:t>
            </a:r>
            <a:endParaRPr lang="en-CA" dirty="0"/>
          </a:p>
        </p:txBody>
      </p:sp>
    </p:spTree>
    <p:extLst>
      <p:ext uri="{BB962C8B-B14F-4D97-AF65-F5344CB8AC3E}">
        <p14:creationId xmlns:p14="http://schemas.microsoft.com/office/powerpoint/2010/main" val="4240947572"/>
      </p:ext>
    </p:extLst>
  </p:cSld>
  <p:clrMapOvr>
    <a:masterClrMapping/>
  </p:clrMapOvr>
  <p:timing>
    <p:tnLst>
      <p:par>
        <p:cTn id="1" dur="indefinite" restart="never" nodeType="tmRoot"/>
      </p:par>
    </p:tn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Topics</a:t>
            </a:r>
            <a:endParaRPr lang="en-CA" dirty="0"/>
          </a:p>
        </p:txBody>
      </p:sp>
      <p:sp>
        <p:nvSpPr>
          <p:cNvPr id="14339" name="Content Placeholder 2"/>
          <p:cNvSpPr>
            <a:spLocks noGrp="1"/>
          </p:cNvSpPr>
          <p:nvPr>
            <p:ph idx="1"/>
          </p:nvPr>
        </p:nvSpPr>
        <p:spPr/>
        <p:txBody>
          <a:bodyPr/>
          <a:lstStyle/>
          <a:p>
            <a:r>
              <a:rPr lang="en-CA" altLang="fr-FR" smtClean="0"/>
              <a:t>Algorithm to create NFAs from regular expressions</a:t>
            </a:r>
          </a:p>
          <a:p>
            <a:endParaRPr lang="en-CA" altLang="fr-FR" smtClean="0"/>
          </a:p>
          <a:p>
            <a:r>
              <a:rPr lang="en-CA" altLang="fr-FR" smtClean="0"/>
              <a:t>Algorithm to convert from NFA to DFA</a:t>
            </a:r>
          </a:p>
          <a:p>
            <a:endParaRPr lang="en-CA" altLang="fr-FR" smtClean="0"/>
          </a:p>
          <a:p>
            <a:r>
              <a:rPr lang="en-CA" altLang="fr-FR" smtClean="0"/>
              <a:t>Algorithm to minimize DFA</a:t>
            </a:r>
          </a:p>
          <a:p>
            <a:endParaRPr lang="en-CA" altLang="fr-FR" smtClean="0"/>
          </a:p>
          <a:p>
            <a:r>
              <a:rPr lang="en-CA" altLang="fr-FR" smtClean="0"/>
              <a:t>Many examples….</a:t>
            </a:r>
            <a:endParaRPr lang="fr-CA" altLang="fr-FR" smtClean="0"/>
          </a:p>
        </p:txBody>
      </p:sp>
    </p:spTree>
    <p:extLst>
      <p:ext uri="{BB962C8B-B14F-4D97-AF65-F5344CB8AC3E}">
        <p14:creationId xmlns:p14="http://schemas.microsoft.com/office/powerpoint/2010/main" val="2249980024"/>
      </p:ext>
    </p:extLst>
  </p:cSld>
  <p:clrMapOvr>
    <a:masterClrMapping/>
  </p:clrMapOvr>
  <p:timing>
    <p:tnLst>
      <p:par>
        <p:cTn id="1" dur="indefinite" restart="never" nodeType="tmRoot"/>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Creating Deterministic Finite Automata (DFA)</a:t>
            </a:r>
            <a:endParaRPr lang="fr-CA" dirty="0"/>
          </a:p>
        </p:txBody>
      </p:sp>
      <p:sp>
        <p:nvSpPr>
          <p:cNvPr id="15363" name="Content Placeholder 2"/>
          <p:cNvSpPr>
            <a:spLocks noGrp="1"/>
          </p:cNvSpPr>
          <p:nvPr>
            <p:ph idx="1"/>
          </p:nvPr>
        </p:nvSpPr>
        <p:spPr/>
        <p:txBody>
          <a:bodyPr/>
          <a:lstStyle/>
          <a:p>
            <a:r>
              <a:rPr lang="en-CA" altLang="fr-FR" smtClean="0"/>
              <a:t>In order to create a DFA, we have to perform the following:</a:t>
            </a:r>
          </a:p>
          <a:p>
            <a:pPr marL="800100" lvl="1" indent="-342900"/>
            <a:r>
              <a:rPr lang="en-CA" altLang="fr-FR" smtClean="0"/>
              <a:t>Create a Non-deterministic Finite Automata (NFA) out of the regular expression</a:t>
            </a:r>
          </a:p>
          <a:p>
            <a:pPr marL="800100" lvl="1" indent="-342900"/>
            <a:r>
              <a:rPr lang="en-CA" altLang="fr-FR" smtClean="0"/>
              <a:t>Convert the NFA into a DFA</a:t>
            </a:r>
            <a:endParaRPr lang="fr-CA" altLang="fr-FR" smtClean="0"/>
          </a:p>
        </p:txBody>
      </p:sp>
    </p:spTree>
    <p:extLst>
      <p:ext uri="{BB962C8B-B14F-4D97-AF65-F5344CB8AC3E}">
        <p14:creationId xmlns:p14="http://schemas.microsoft.com/office/powerpoint/2010/main" val="2770414632"/>
      </p:ext>
    </p:extLst>
  </p:cSld>
  <p:clrMapOvr>
    <a:masterClrMapping/>
  </p:clrMapOvr>
  <p:timing>
    <p:tnLst>
      <p:par>
        <p:cTn id="1" dur="indefinite" restart="never" nodeType="tmRoot"/>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NFA Creation Rules</a:t>
            </a:r>
            <a:endParaRPr lang="fr-CA" dirty="0"/>
          </a:p>
        </p:txBody>
      </p:sp>
      <p:sp>
        <p:nvSpPr>
          <p:cNvPr id="3" name="Content Placeholder 2"/>
          <p:cNvSpPr>
            <a:spLocks noGrp="1"/>
          </p:cNvSpPr>
          <p:nvPr>
            <p:ph idx="1"/>
          </p:nvPr>
        </p:nvSpPr>
        <p:spPr>
          <a:xfrm>
            <a:off x="457200" y="1752600"/>
            <a:ext cx="2746375" cy="4373563"/>
          </a:xfrm>
        </p:spPr>
        <p:txBody>
          <a:bodyPr/>
          <a:lstStyle/>
          <a:p>
            <a:endParaRPr lang="en-CA" altLang="fr-FR" smtClean="0"/>
          </a:p>
          <a:p>
            <a:r>
              <a:rPr lang="en-CA" altLang="fr-FR" smtClean="0"/>
              <a:t>A | B</a:t>
            </a:r>
          </a:p>
          <a:p>
            <a:endParaRPr lang="en-CA" altLang="fr-FR" smtClean="0"/>
          </a:p>
          <a:p>
            <a:endParaRPr lang="en-CA" altLang="fr-FR" smtClean="0"/>
          </a:p>
          <a:p>
            <a:r>
              <a:rPr lang="en-CA" altLang="fr-FR" smtClean="0"/>
              <a:t>AB</a:t>
            </a:r>
          </a:p>
          <a:p>
            <a:endParaRPr lang="en-CA" altLang="fr-FR" smtClean="0"/>
          </a:p>
          <a:p>
            <a:endParaRPr lang="en-CA" altLang="fr-FR" smtClean="0"/>
          </a:p>
          <a:p>
            <a:endParaRPr lang="en-CA" altLang="fr-FR" smtClean="0"/>
          </a:p>
          <a:p>
            <a:r>
              <a:rPr lang="en-CA" altLang="fr-FR" smtClean="0"/>
              <a:t>A*</a:t>
            </a:r>
            <a:endParaRPr lang="fr-CA" altLang="fr-FR" smtClean="0"/>
          </a:p>
        </p:txBody>
      </p:sp>
      <p:grpSp>
        <p:nvGrpSpPr>
          <p:cNvPr id="49" name="Group 48"/>
          <p:cNvGrpSpPr>
            <a:grpSpLocks/>
          </p:cNvGrpSpPr>
          <p:nvPr/>
        </p:nvGrpSpPr>
        <p:grpSpPr bwMode="auto">
          <a:xfrm>
            <a:off x="4071938" y="3551238"/>
            <a:ext cx="2673350" cy="525462"/>
            <a:chOff x="4071761" y="3550619"/>
            <a:chExt cx="2674072" cy="526453"/>
          </a:xfrm>
        </p:grpSpPr>
        <p:sp>
          <p:nvSpPr>
            <p:cNvPr id="14" name="Oval 13"/>
            <p:cNvSpPr/>
            <p:nvPr/>
          </p:nvSpPr>
          <p:spPr>
            <a:xfrm>
              <a:off x="4071761" y="3717620"/>
              <a:ext cx="360459" cy="359452"/>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solidFill>
                    <a:schemeClr val="tx1"/>
                  </a:solidFill>
                </a:rPr>
                <a:t>1</a:t>
              </a:r>
              <a:endParaRPr lang="fr-CA" dirty="0">
                <a:solidFill>
                  <a:schemeClr val="tx1"/>
                </a:solidFill>
              </a:endParaRPr>
            </a:p>
          </p:txBody>
        </p:sp>
        <p:sp>
          <p:nvSpPr>
            <p:cNvPr id="15" name="Oval 14"/>
            <p:cNvSpPr/>
            <p:nvPr/>
          </p:nvSpPr>
          <p:spPr>
            <a:xfrm>
              <a:off x="5224597" y="3717620"/>
              <a:ext cx="358872" cy="359452"/>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solidFill>
                    <a:schemeClr val="tx1"/>
                  </a:solidFill>
                </a:rPr>
                <a:t>2</a:t>
              </a:r>
              <a:endParaRPr lang="fr-CA" dirty="0">
                <a:solidFill>
                  <a:schemeClr val="tx1"/>
                </a:solidFill>
              </a:endParaRPr>
            </a:p>
          </p:txBody>
        </p:sp>
        <p:sp>
          <p:nvSpPr>
            <p:cNvPr id="16428" name="TextBox 17"/>
            <p:cNvSpPr txBox="1">
              <a:spLocks noChangeArrowheads="1"/>
            </p:cNvSpPr>
            <p:nvPr/>
          </p:nvSpPr>
          <p:spPr bwMode="auto">
            <a:xfrm>
              <a:off x="4577432" y="3550619"/>
              <a:ext cx="4320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800" b="0"/>
                <a:t>A</a:t>
              </a:r>
              <a:endParaRPr lang="fr-CA" altLang="fr-FR" sz="1800" b="0"/>
            </a:p>
          </p:txBody>
        </p:sp>
        <p:sp>
          <p:nvSpPr>
            <p:cNvPr id="16429" name="TextBox 18"/>
            <p:cNvSpPr txBox="1">
              <a:spLocks noChangeArrowheads="1"/>
            </p:cNvSpPr>
            <p:nvPr/>
          </p:nvSpPr>
          <p:spPr bwMode="auto">
            <a:xfrm>
              <a:off x="5762040" y="3557761"/>
              <a:ext cx="4320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800" b="0"/>
                <a:t>B</a:t>
              </a:r>
              <a:endParaRPr lang="fr-CA" altLang="fr-FR" sz="1800" b="0"/>
            </a:p>
          </p:txBody>
        </p:sp>
        <p:cxnSp>
          <p:nvCxnSpPr>
            <p:cNvPr id="22" name="Straight Arrow Connector 21"/>
            <p:cNvCxnSpPr>
              <a:stCxn id="14" idx="6"/>
              <a:endCxn id="15" idx="2"/>
            </p:cNvCxnSpPr>
            <p:nvPr/>
          </p:nvCxnSpPr>
          <p:spPr>
            <a:xfrm>
              <a:off x="4432220" y="3897347"/>
              <a:ext cx="792377" cy="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24" name="Straight Arrow Connector 23"/>
            <p:cNvCxnSpPr>
              <a:stCxn id="15" idx="6"/>
              <a:endCxn id="26" idx="2"/>
            </p:cNvCxnSpPr>
            <p:nvPr/>
          </p:nvCxnSpPr>
          <p:spPr>
            <a:xfrm>
              <a:off x="5583469" y="3897347"/>
              <a:ext cx="801904" cy="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26" name="Oval 25"/>
            <p:cNvSpPr/>
            <p:nvPr/>
          </p:nvSpPr>
          <p:spPr>
            <a:xfrm>
              <a:off x="6385373" y="3717620"/>
              <a:ext cx="360460" cy="359452"/>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solidFill>
                    <a:schemeClr val="tx1"/>
                  </a:solidFill>
                </a:rPr>
                <a:t>3</a:t>
              </a:r>
              <a:endParaRPr lang="fr-CA" dirty="0">
                <a:solidFill>
                  <a:schemeClr val="tx1"/>
                </a:solidFill>
              </a:endParaRPr>
            </a:p>
          </p:txBody>
        </p:sp>
      </p:grpSp>
      <p:grpSp>
        <p:nvGrpSpPr>
          <p:cNvPr id="51" name="Group 50"/>
          <p:cNvGrpSpPr>
            <a:grpSpLocks/>
          </p:cNvGrpSpPr>
          <p:nvPr/>
        </p:nvGrpSpPr>
        <p:grpSpPr bwMode="auto">
          <a:xfrm>
            <a:off x="4067175" y="5276850"/>
            <a:ext cx="3744913" cy="519113"/>
            <a:chOff x="4067944" y="5276661"/>
            <a:chExt cx="3744416" cy="519311"/>
          </a:xfrm>
        </p:grpSpPr>
        <p:sp>
          <p:nvSpPr>
            <p:cNvPr id="30" name="Oval 29"/>
            <p:cNvSpPr/>
            <p:nvPr/>
          </p:nvSpPr>
          <p:spPr>
            <a:xfrm>
              <a:off x="5137777" y="5435472"/>
              <a:ext cx="360315" cy="3605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solidFill>
                    <a:schemeClr val="tx1"/>
                  </a:solidFill>
                </a:rPr>
                <a:t>2</a:t>
              </a:r>
              <a:endParaRPr lang="fr-CA" dirty="0">
                <a:solidFill>
                  <a:schemeClr val="tx1"/>
                </a:solidFill>
              </a:endParaRPr>
            </a:p>
          </p:txBody>
        </p:sp>
        <p:sp>
          <p:nvSpPr>
            <p:cNvPr id="31" name="Oval 30"/>
            <p:cNvSpPr/>
            <p:nvPr/>
          </p:nvSpPr>
          <p:spPr>
            <a:xfrm>
              <a:off x="6290149" y="5435472"/>
              <a:ext cx="360315" cy="3605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solidFill>
                    <a:schemeClr val="tx1"/>
                  </a:solidFill>
                </a:rPr>
                <a:t>3</a:t>
              </a:r>
              <a:endParaRPr lang="fr-CA" dirty="0">
                <a:solidFill>
                  <a:schemeClr val="tx1"/>
                </a:solidFill>
              </a:endParaRPr>
            </a:p>
          </p:txBody>
        </p:sp>
        <p:sp>
          <p:nvSpPr>
            <p:cNvPr id="16418" name="TextBox 31"/>
            <p:cNvSpPr txBox="1">
              <a:spLocks noChangeArrowheads="1"/>
            </p:cNvSpPr>
            <p:nvPr/>
          </p:nvSpPr>
          <p:spPr bwMode="auto">
            <a:xfrm>
              <a:off x="6828567" y="5276661"/>
              <a:ext cx="4320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l-GR" altLang="fr-FR" sz="1800" b="0"/>
                <a:t>ε</a:t>
              </a:r>
              <a:endParaRPr lang="fr-CA" altLang="fr-FR" sz="1800" b="0"/>
            </a:p>
          </p:txBody>
        </p:sp>
        <p:cxnSp>
          <p:nvCxnSpPr>
            <p:cNvPr id="33" name="Straight Arrow Connector 32"/>
            <p:cNvCxnSpPr>
              <a:stCxn id="30" idx="6"/>
              <a:endCxn id="31" idx="2"/>
            </p:cNvCxnSpPr>
            <p:nvPr/>
          </p:nvCxnSpPr>
          <p:spPr>
            <a:xfrm>
              <a:off x="5498092" y="5616516"/>
              <a:ext cx="792057" cy="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34" name="Straight Arrow Connector 33"/>
            <p:cNvCxnSpPr>
              <a:stCxn id="31" idx="6"/>
              <a:endCxn id="36" idx="2"/>
            </p:cNvCxnSpPr>
            <p:nvPr/>
          </p:nvCxnSpPr>
          <p:spPr>
            <a:xfrm>
              <a:off x="6650464" y="5616516"/>
              <a:ext cx="801581" cy="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36" name="Oval 35"/>
            <p:cNvSpPr/>
            <p:nvPr/>
          </p:nvSpPr>
          <p:spPr>
            <a:xfrm>
              <a:off x="7452045" y="5435472"/>
              <a:ext cx="360315" cy="3605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solidFill>
                    <a:schemeClr val="tx1"/>
                  </a:solidFill>
                </a:rPr>
                <a:t>4</a:t>
              </a:r>
              <a:endParaRPr lang="fr-CA" dirty="0">
                <a:solidFill>
                  <a:schemeClr val="tx1"/>
                </a:solidFill>
              </a:endParaRPr>
            </a:p>
          </p:txBody>
        </p:sp>
        <p:sp>
          <p:nvSpPr>
            <p:cNvPr id="38" name="Oval 37"/>
            <p:cNvSpPr/>
            <p:nvPr/>
          </p:nvSpPr>
          <p:spPr>
            <a:xfrm>
              <a:off x="4067944" y="5435472"/>
              <a:ext cx="360315" cy="3605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solidFill>
                    <a:schemeClr val="tx1"/>
                  </a:solidFill>
                </a:rPr>
                <a:t>1</a:t>
              </a:r>
              <a:endParaRPr lang="fr-CA" dirty="0">
                <a:solidFill>
                  <a:schemeClr val="tx1"/>
                </a:solidFill>
              </a:endParaRPr>
            </a:p>
          </p:txBody>
        </p:sp>
        <p:sp>
          <p:nvSpPr>
            <p:cNvPr id="16423" name="TextBox 38"/>
            <p:cNvSpPr txBox="1">
              <a:spLocks noChangeArrowheads="1"/>
            </p:cNvSpPr>
            <p:nvPr/>
          </p:nvSpPr>
          <p:spPr bwMode="auto">
            <a:xfrm>
              <a:off x="4572000" y="5294914"/>
              <a:ext cx="4320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l-GR" altLang="fr-FR" sz="1800" b="0"/>
                <a:t>ε</a:t>
              </a:r>
              <a:endParaRPr lang="fr-CA" altLang="fr-FR" sz="1800" b="0"/>
            </a:p>
          </p:txBody>
        </p:sp>
        <p:cxnSp>
          <p:nvCxnSpPr>
            <p:cNvPr id="40" name="Straight Arrow Connector 39"/>
            <p:cNvCxnSpPr>
              <a:stCxn id="38" idx="6"/>
              <a:endCxn id="30" idx="2"/>
            </p:cNvCxnSpPr>
            <p:nvPr/>
          </p:nvCxnSpPr>
          <p:spPr>
            <a:xfrm>
              <a:off x="4428259" y="5616516"/>
              <a:ext cx="709518" cy="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16425" name="TextBox 41"/>
            <p:cNvSpPr txBox="1">
              <a:spLocks noChangeArrowheads="1"/>
            </p:cNvSpPr>
            <p:nvPr/>
          </p:nvSpPr>
          <p:spPr bwMode="auto">
            <a:xfrm>
              <a:off x="5724128" y="5291916"/>
              <a:ext cx="4320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800" b="0"/>
                <a:t>A</a:t>
              </a:r>
              <a:endParaRPr lang="fr-CA" altLang="fr-FR" sz="1800" b="0"/>
            </a:p>
          </p:txBody>
        </p:sp>
      </p:grpSp>
      <p:sp>
        <p:nvSpPr>
          <p:cNvPr id="44" name="Freeform 43"/>
          <p:cNvSpPr/>
          <p:nvPr/>
        </p:nvSpPr>
        <p:spPr>
          <a:xfrm>
            <a:off x="4244975" y="5765800"/>
            <a:ext cx="3260725" cy="471488"/>
          </a:xfrm>
          <a:custGeom>
            <a:avLst/>
            <a:gdLst>
              <a:gd name="connsiteX0" fmla="*/ 0 w 3261360"/>
              <a:gd name="connsiteY0" fmla="*/ 30480 h 472524"/>
              <a:gd name="connsiteX1" fmla="*/ 1615440 w 3261360"/>
              <a:gd name="connsiteY1" fmla="*/ 472440 h 472524"/>
              <a:gd name="connsiteX2" fmla="*/ 3261360 w 3261360"/>
              <a:gd name="connsiteY2" fmla="*/ 0 h 472524"/>
              <a:gd name="connsiteX3" fmla="*/ 3261360 w 3261360"/>
              <a:gd name="connsiteY3" fmla="*/ 0 h 472524"/>
            </a:gdLst>
            <a:ahLst/>
            <a:cxnLst>
              <a:cxn ang="0">
                <a:pos x="connsiteX0" y="connsiteY0"/>
              </a:cxn>
              <a:cxn ang="0">
                <a:pos x="connsiteX1" y="connsiteY1"/>
              </a:cxn>
              <a:cxn ang="0">
                <a:pos x="connsiteX2" y="connsiteY2"/>
              </a:cxn>
              <a:cxn ang="0">
                <a:pos x="connsiteX3" y="connsiteY3"/>
              </a:cxn>
            </a:cxnLst>
            <a:rect l="l" t="t" r="r" b="b"/>
            <a:pathLst>
              <a:path w="3261360" h="472524">
                <a:moveTo>
                  <a:pt x="0" y="30480"/>
                </a:moveTo>
                <a:cubicBezTo>
                  <a:pt x="535940" y="254000"/>
                  <a:pt x="1071880" y="477520"/>
                  <a:pt x="1615440" y="472440"/>
                </a:cubicBezTo>
                <a:cubicBezTo>
                  <a:pt x="2159000" y="467360"/>
                  <a:pt x="3261360" y="0"/>
                  <a:pt x="3261360" y="0"/>
                </a:cubicBezTo>
                <a:lnTo>
                  <a:pt x="3261360" y="0"/>
                </a:lnTo>
              </a:path>
            </a:pathLst>
          </a:cu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45" name="Freeform 44"/>
          <p:cNvSpPr/>
          <p:nvPr/>
        </p:nvSpPr>
        <p:spPr>
          <a:xfrm>
            <a:off x="5380038" y="5102225"/>
            <a:ext cx="1136650" cy="334963"/>
          </a:xfrm>
          <a:custGeom>
            <a:avLst/>
            <a:gdLst>
              <a:gd name="connsiteX0" fmla="*/ 2225040 w 2225040"/>
              <a:gd name="connsiteY0" fmla="*/ 335314 h 335314"/>
              <a:gd name="connsiteX1" fmla="*/ 1501140 w 2225040"/>
              <a:gd name="connsiteY1" fmla="*/ 34 h 335314"/>
              <a:gd name="connsiteX2" fmla="*/ 0 w 2225040"/>
              <a:gd name="connsiteY2" fmla="*/ 312454 h 335314"/>
              <a:gd name="connsiteX3" fmla="*/ 0 w 2225040"/>
              <a:gd name="connsiteY3" fmla="*/ 312454 h 335314"/>
            </a:gdLst>
            <a:ahLst/>
            <a:cxnLst>
              <a:cxn ang="0">
                <a:pos x="connsiteX0" y="connsiteY0"/>
              </a:cxn>
              <a:cxn ang="0">
                <a:pos x="connsiteX1" y="connsiteY1"/>
              </a:cxn>
              <a:cxn ang="0">
                <a:pos x="connsiteX2" y="connsiteY2"/>
              </a:cxn>
              <a:cxn ang="0">
                <a:pos x="connsiteX3" y="connsiteY3"/>
              </a:cxn>
            </a:cxnLst>
            <a:rect l="l" t="t" r="r" b="b"/>
            <a:pathLst>
              <a:path w="2225040" h="335314">
                <a:moveTo>
                  <a:pt x="2225040" y="335314"/>
                </a:moveTo>
                <a:cubicBezTo>
                  <a:pt x="2048510" y="169579"/>
                  <a:pt x="1871980" y="3844"/>
                  <a:pt x="1501140" y="34"/>
                </a:cubicBezTo>
                <a:cubicBezTo>
                  <a:pt x="1130300" y="-3776"/>
                  <a:pt x="0" y="312454"/>
                  <a:pt x="0" y="312454"/>
                </a:cubicBezTo>
                <a:lnTo>
                  <a:pt x="0" y="312454"/>
                </a:lnTo>
              </a:path>
            </a:pathLst>
          </a:cu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46" name="TextBox 45"/>
          <p:cNvSpPr txBox="1">
            <a:spLocks noChangeArrowheads="1"/>
          </p:cNvSpPr>
          <p:nvPr/>
        </p:nvSpPr>
        <p:spPr bwMode="auto">
          <a:xfrm>
            <a:off x="5938838" y="4787900"/>
            <a:ext cx="4333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l-GR" altLang="fr-FR" sz="1800" b="0"/>
              <a:t>ε</a:t>
            </a:r>
            <a:endParaRPr lang="fr-CA" altLang="fr-FR" sz="1800" b="0"/>
          </a:p>
        </p:txBody>
      </p:sp>
      <p:sp>
        <p:nvSpPr>
          <p:cNvPr id="47" name="TextBox 46"/>
          <p:cNvSpPr txBox="1">
            <a:spLocks noChangeArrowheads="1"/>
          </p:cNvSpPr>
          <p:nvPr/>
        </p:nvSpPr>
        <p:spPr bwMode="auto">
          <a:xfrm>
            <a:off x="5659438" y="6156325"/>
            <a:ext cx="4318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l-GR" altLang="fr-FR" sz="1800" b="0"/>
              <a:t>ε</a:t>
            </a:r>
            <a:endParaRPr lang="fr-CA" altLang="fr-FR" sz="1800" b="0"/>
          </a:p>
        </p:txBody>
      </p:sp>
      <p:grpSp>
        <p:nvGrpSpPr>
          <p:cNvPr id="48" name="Group 47"/>
          <p:cNvGrpSpPr>
            <a:grpSpLocks/>
          </p:cNvGrpSpPr>
          <p:nvPr/>
        </p:nvGrpSpPr>
        <p:grpSpPr bwMode="auto">
          <a:xfrm>
            <a:off x="4778375" y="1412875"/>
            <a:ext cx="1457325" cy="2025650"/>
            <a:chOff x="4778375" y="1412875"/>
            <a:chExt cx="1457325" cy="2025650"/>
          </a:xfrm>
        </p:grpSpPr>
        <p:sp>
          <p:nvSpPr>
            <p:cNvPr id="16408" name="TextBox 11"/>
            <p:cNvSpPr txBox="1">
              <a:spLocks noChangeArrowheads="1"/>
            </p:cNvSpPr>
            <p:nvPr/>
          </p:nvSpPr>
          <p:spPr bwMode="auto">
            <a:xfrm>
              <a:off x="5268879" y="1412875"/>
              <a:ext cx="431972" cy="3693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800" b="0"/>
                <a:t>A</a:t>
              </a:r>
              <a:endParaRPr lang="fr-CA" altLang="fr-FR" sz="1800" b="0"/>
            </a:p>
          </p:txBody>
        </p:sp>
        <p:sp>
          <p:nvSpPr>
            <p:cNvPr id="16409" name="TextBox 12"/>
            <p:cNvSpPr txBox="1">
              <a:spLocks noChangeArrowheads="1"/>
            </p:cNvSpPr>
            <p:nvPr/>
          </p:nvSpPr>
          <p:spPr bwMode="auto">
            <a:xfrm>
              <a:off x="5287009" y="3069169"/>
              <a:ext cx="431972" cy="3693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800" b="0"/>
                <a:t>B</a:t>
              </a:r>
              <a:endParaRPr lang="fr-CA" altLang="fr-FR" sz="1800" b="0"/>
            </a:p>
          </p:txBody>
        </p:sp>
        <p:sp>
          <p:nvSpPr>
            <p:cNvPr id="57" name="Oval 56"/>
            <p:cNvSpPr/>
            <p:nvPr/>
          </p:nvSpPr>
          <p:spPr bwMode="auto">
            <a:xfrm>
              <a:off x="4778375" y="1557338"/>
              <a:ext cx="360363" cy="360362"/>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solidFill>
                    <a:schemeClr val="tx1"/>
                  </a:solidFill>
                </a:rPr>
                <a:t>2</a:t>
              </a:r>
              <a:endParaRPr lang="fr-CA" dirty="0">
                <a:solidFill>
                  <a:schemeClr val="tx1"/>
                </a:solidFill>
              </a:endParaRPr>
            </a:p>
          </p:txBody>
        </p:sp>
        <p:sp>
          <p:nvSpPr>
            <p:cNvPr id="59" name="Oval 58"/>
            <p:cNvSpPr/>
            <p:nvPr/>
          </p:nvSpPr>
          <p:spPr bwMode="auto">
            <a:xfrm>
              <a:off x="5867400" y="1557338"/>
              <a:ext cx="360363" cy="360362"/>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solidFill>
                    <a:schemeClr val="tx1"/>
                  </a:solidFill>
                </a:rPr>
                <a:t>3</a:t>
              </a:r>
              <a:endParaRPr lang="fr-CA" dirty="0">
                <a:solidFill>
                  <a:schemeClr val="tx1"/>
                </a:solidFill>
              </a:endParaRPr>
            </a:p>
          </p:txBody>
        </p:sp>
        <p:sp>
          <p:nvSpPr>
            <p:cNvPr id="61" name="Oval 60"/>
            <p:cNvSpPr/>
            <p:nvPr/>
          </p:nvSpPr>
          <p:spPr bwMode="auto">
            <a:xfrm>
              <a:off x="4786313" y="2925763"/>
              <a:ext cx="358775" cy="35877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solidFill>
                    <a:schemeClr val="tx1"/>
                  </a:solidFill>
                </a:rPr>
                <a:t>4</a:t>
              </a:r>
              <a:endParaRPr lang="fr-CA" dirty="0">
                <a:solidFill>
                  <a:schemeClr val="tx1"/>
                </a:solidFill>
              </a:endParaRPr>
            </a:p>
          </p:txBody>
        </p:sp>
        <p:sp>
          <p:nvSpPr>
            <p:cNvPr id="63" name="Oval 62"/>
            <p:cNvSpPr/>
            <p:nvPr/>
          </p:nvSpPr>
          <p:spPr bwMode="auto">
            <a:xfrm>
              <a:off x="5875338" y="2925763"/>
              <a:ext cx="360362" cy="35877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solidFill>
                    <a:schemeClr val="tx1"/>
                  </a:solidFill>
                </a:rPr>
                <a:t>5</a:t>
              </a:r>
              <a:endParaRPr lang="fr-CA" dirty="0">
                <a:solidFill>
                  <a:schemeClr val="tx1"/>
                </a:solidFill>
              </a:endParaRPr>
            </a:p>
          </p:txBody>
        </p:sp>
        <p:cxnSp>
          <p:nvCxnSpPr>
            <p:cNvPr id="65" name="Straight Arrow Connector 64"/>
            <p:cNvCxnSpPr>
              <a:stCxn id="57" idx="6"/>
              <a:endCxn id="59" idx="2"/>
            </p:cNvCxnSpPr>
            <p:nvPr/>
          </p:nvCxnSpPr>
          <p:spPr bwMode="auto">
            <a:xfrm>
              <a:off x="5138738" y="1736725"/>
              <a:ext cx="728662" cy="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67" name="Straight Arrow Connector 66"/>
            <p:cNvCxnSpPr>
              <a:stCxn id="61" idx="6"/>
              <a:endCxn id="63" idx="2"/>
            </p:cNvCxnSpPr>
            <p:nvPr/>
          </p:nvCxnSpPr>
          <p:spPr bwMode="auto">
            <a:xfrm>
              <a:off x="5145088" y="3105150"/>
              <a:ext cx="730250" cy="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grpSp>
      <p:grpSp>
        <p:nvGrpSpPr>
          <p:cNvPr id="69" name="Group 68"/>
          <p:cNvGrpSpPr>
            <a:grpSpLocks/>
          </p:cNvGrpSpPr>
          <p:nvPr/>
        </p:nvGrpSpPr>
        <p:grpSpPr bwMode="auto">
          <a:xfrm>
            <a:off x="4140200" y="1803400"/>
            <a:ext cx="2663825" cy="1182688"/>
            <a:chOff x="4140200" y="1803391"/>
            <a:chExt cx="2663825" cy="1183157"/>
          </a:xfrm>
        </p:grpSpPr>
        <p:sp>
          <p:nvSpPr>
            <p:cNvPr id="70" name="Oval 69"/>
            <p:cNvSpPr/>
            <p:nvPr/>
          </p:nvSpPr>
          <p:spPr bwMode="auto">
            <a:xfrm>
              <a:off x="4140200" y="2252832"/>
              <a:ext cx="360363" cy="36050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solidFill>
                    <a:schemeClr val="tx1"/>
                  </a:solidFill>
                </a:rPr>
                <a:t>1</a:t>
              </a:r>
              <a:endParaRPr lang="fr-CA" dirty="0">
                <a:solidFill>
                  <a:schemeClr val="tx1"/>
                </a:solidFill>
              </a:endParaRPr>
            </a:p>
          </p:txBody>
        </p:sp>
        <p:sp>
          <p:nvSpPr>
            <p:cNvPr id="71" name="Oval 70"/>
            <p:cNvSpPr/>
            <p:nvPr/>
          </p:nvSpPr>
          <p:spPr bwMode="auto">
            <a:xfrm>
              <a:off x="6443663" y="2252832"/>
              <a:ext cx="360362" cy="36050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solidFill>
                    <a:schemeClr val="tx1"/>
                  </a:solidFill>
                </a:rPr>
                <a:t>6</a:t>
              </a:r>
              <a:endParaRPr lang="fr-CA" dirty="0">
                <a:solidFill>
                  <a:schemeClr val="tx1"/>
                </a:solidFill>
              </a:endParaRPr>
            </a:p>
          </p:txBody>
        </p:sp>
        <p:cxnSp>
          <p:nvCxnSpPr>
            <p:cNvPr id="72" name="Straight Arrow Connector 71"/>
            <p:cNvCxnSpPr>
              <a:stCxn id="70" idx="7"/>
              <a:endCxn id="57" idx="3"/>
            </p:cNvCxnSpPr>
            <p:nvPr/>
          </p:nvCxnSpPr>
          <p:spPr bwMode="auto">
            <a:xfrm flipV="1">
              <a:off x="4448175" y="1863740"/>
              <a:ext cx="382588" cy="44150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73" name="Straight Arrow Connector 72"/>
            <p:cNvCxnSpPr>
              <a:stCxn id="59" idx="5"/>
              <a:endCxn id="71" idx="1"/>
            </p:cNvCxnSpPr>
            <p:nvPr/>
          </p:nvCxnSpPr>
          <p:spPr bwMode="auto">
            <a:xfrm>
              <a:off x="6175375" y="1863740"/>
              <a:ext cx="320675" cy="44150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75" name="Straight Arrow Connector 74"/>
            <p:cNvCxnSpPr>
              <a:stCxn id="70" idx="5"/>
              <a:endCxn id="61" idx="1"/>
            </p:cNvCxnSpPr>
            <p:nvPr/>
          </p:nvCxnSpPr>
          <p:spPr bwMode="auto">
            <a:xfrm>
              <a:off x="4448175" y="2560929"/>
              <a:ext cx="390525" cy="417678"/>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76" name="Straight Arrow Connector 75"/>
            <p:cNvCxnSpPr>
              <a:stCxn id="63" idx="7"/>
              <a:endCxn id="71" idx="3"/>
            </p:cNvCxnSpPr>
            <p:nvPr/>
          </p:nvCxnSpPr>
          <p:spPr bwMode="auto">
            <a:xfrm flipV="1">
              <a:off x="6181725" y="2560929"/>
              <a:ext cx="314325" cy="417678"/>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16404" name="TextBox 69"/>
            <p:cNvSpPr txBox="1">
              <a:spLocks noChangeArrowheads="1"/>
            </p:cNvSpPr>
            <p:nvPr/>
          </p:nvSpPr>
          <p:spPr bwMode="auto">
            <a:xfrm>
              <a:off x="4356186" y="1835659"/>
              <a:ext cx="431972" cy="3693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l-GR" altLang="fr-FR" sz="1800" b="0"/>
                <a:t>ε</a:t>
              </a:r>
              <a:endParaRPr lang="fr-CA" altLang="fr-FR" sz="1800" b="0"/>
            </a:p>
          </p:txBody>
        </p:sp>
        <p:sp>
          <p:nvSpPr>
            <p:cNvPr id="16405" name="TextBox 70"/>
            <p:cNvSpPr txBox="1">
              <a:spLocks noChangeArrowheads="1"/>
            </p:cNvSpPr>
            <p:nvPr/>
          </p:nvSpPr>
          <p:spPr bwMode="auto">
            <a:xfrm>
              <a:off x="6276086" y="1803391"/>
              <a:ext cx="431972" cy="3693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l-GR" altLang="fr-FR" sz="1800" b="0"/>
                <a:t>ε</a:t>
              </a:r>
              <a:endParaRPr lang="fr-CA" altLang="fr-FR" sz="1800" b="0"/>
            </a:p>
          </p:txBody>
        </p:sp>
        <p:sp>
          <p:nvSpPr>
            <p:cNvPr id="16406" name="TextBox 71"/>
            <p:cNvSpPr txBox="1">
              <a:spLocks noChangeArrowheads="1"/>
            </p:cNvSpPr>
            <p:nvPr/>
          </p:nvSpPr>
          <p:spPr bwMode="auto">
            <a:xfrm>
              <a:off x="4317807" y="2617192"/>
              <a:ext cx="431972" cy="3693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l-GR" altLang="fr-FR" sz="1800" b="0"/>
                <a:t>ε</a:t>
              </a:r>
              <a:endParaRPr lang="fr-CA" altLang="fr-FR" sz="1800" b="0"/>
            </a:p>
          </p:txBody>
        </p:sp>
        <p:sp>
          <p:nvSpPr>
            <p:cNvPr id="16407" name="TextBox 72"/>
            <p:cNvSpPr txBox="1">
              <a:spLocks noChangeArrowheads="1"/>
            </p:cNvSpPr>
            <p:nvPr/>
          </p:nvSpPr>
          <p:spPr bwMode="auto">
            <a:xfrm>
              <a:off x="6254286" y="2617192"/>
              <a:ext cx="431972" cy="3693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l-GR" altLang="fr-FR" sz="1800" b="0"/>
                <a:t>ε</a:t>
              </a:r>
              <a:endParaRPr lang="fr-CA" altLang="fr-FR" sz="1800" b="0"/>
            </a:p>
          </p:txBody>
        </p:sp>
      </p:grpSp>
    </p:spTree>
    <p:extLst>
      <p:ext uri="{BB962C8B-B14F-4D97-AF65-F5344CB8AC3E}">
        <p14:creationId xmlns:p14="http://schemas.microsoft.com/office/powerpoint/2010/main" val="74968006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500"/>
                                        <p:tgtEl>
                                          <p:spTgt spid="3">
                                            <p:txEl>
                                              <p:pRg st="1" end="1"/>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48"/>
                                        </p:tgtEl>
                                        <p:attrNameLst>
                                          <p:attrName>style.visibility</p:attrName>
                                        </p:attrNameLst>
                                      </p:cBhvr>
                                      <p:to>
                                        <p:strVal val="visible"/>
                                      </p:to>
                                    </p:set>
                                    <p:animEffect transition="in" filter="fade">
                                      <p:cBhvr>
                                        <p:cTn id="12" dur="500"/>
                                        <p:tgtEl>
                                          <p:spTgt spid="4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69"/>
                                        </p:tgtEl>
                                        <p:attrNameLst>
                                          <p:attrName>style.visibility</p:attrName>
                                        </p:attrNameLst>
                                      </p:cBhvr>
                                      <p:to>
                                        <p:strVal val="visible"/>
                                      </p:to>
                                    </p:set>
                                    <p:animEffect transition="in" filter="fade">
                                      <p:cBhvr>
                                        <p:cTn id="17" dur="500"/>
                                        <p:tgtEl>
                                          <p:spTgt spid="6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fade">
                                      <p:cBhvr>
                                        <p:cTn id="22" dur="500"/>
                                        <p:tgtEl>
                                          <p:spTgt spid="3">
                                            <p:txEl>
                                              <p:pRg st="4" end="4"/>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nodeType="clickEffect">
                                  <p:stCondLst>
                                    <p:cond delay="0"/>
                                  </p:stCondLst>
                                  <p:childTnLst>
                                    <p:set>
                                      <p:cBhvr>
                                        <p:cTn id="26" dur="1" fill="hold">
                                          <p:stCondLst>
                                            <p:cond delay="0"/>
                                          </p:stCondLst>
                                        </p:cTn>
                                        <p:tgtEl>
                                          <p:spTgt spid="49"/>
                                        </p:tgtEl>
                                        <p:attrNameLst>
                                          <p:attrName>style.visibility</p:attrName>
                                        </p:attrNameLst>
                                      </p:cBhvr>
                                      <p:to>
                                        <p:strVal val="visible"/>
                                      </p:to>
                                    </p:set>
                                    <p:animEffect transition="in" filter="fade">
                                      <p:cBhvr>
                                        <p:cTn id="27" dur="500"/>
                                        <p:tgtEl>
                                          <p:spTgt spid="49"/>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nodeType="clickEffect">
                                  <p:stCondLst>
                                    <p:cond delay="0"/>
                                  </p:stCondLst>
                                  <p:childTnLst>
                                    <p:set>
                                      <p:cBhvr>
                                        <p:cTn id="31" dur="1" fill="hold">
                                          <p:stCondLst>
                                            <p:cond delay="0"/>
                                          </p:stCondLst>
                                        </p:cTn>
                                        <p:tgtEl>
                                          <p:spTgt spid="3">
                                            <p:txEl>
                                              <p:pRg st="8" end="8"/>
                                            </p:txEl>
                                          </p:spTgt>
                                        </p:tgtEl>
                                        <p:attrNameLst>
                                          <p:attrName>style.visibility</p:attrName>
                                        </p:attrNameLst>
                                      </p:cBhvr>
                                      <p:to>
                                        <p:strVal val="visible"/>
                                      </p:to>
                                    </p:set>
                                    <p:animEffect transition="in" filter="fade">
                                      <p:cBhvr>
                                        <p:cTn id="32" dur="500"/>
                                        <p:tgtEl>
                                          <p:spTgt spid="3">
                                            <p:txEl>
                                              <p:pRg st="8" end="8"/>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nodeType="click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fade">
                                      <p:cBhvr>
                                        <p:cTn id="37" dur="500"/>
                                        <p:tgtEl>
                                          <p:spTgt spid="51"/>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nodeType="clickEffect">
                                  <p:stCondLst>
                                    <p:cond delay="0"/>
                                  </p:stCondLst>
                                  <p:childTnLst>
                                    <p:set>
                                      <p:cBhvr>
                                        <p:cTn id="41" dur="1" fill="hold">
                                          <p:stCondLst>
                                            <p:cond delay="0"/>
                                          </p:stCondLst>
                                        </p:cTn>
                                        <p:tgtEl>
                                          <p:spTgt spid="44"/>
                                        </p:tgtEl>
                                        <p:attrNameLst>
                                          <p:attrName>style.visibility</p:attrName>
                                        </p:attrNameLst>
                                      </p:cBhvr>
                                      <p:to>
                                        <p:strVal val="visible"/>
                                      </p:to>
                                    </p:set>
                                    <p:animEffect transition="in" filter="fade">
                                      <p:cBhvr>
                                        <p:cTn id="42" dur="500"/>
                                        <p:tgtEl>
                                          <p:spTgt spid="44"/>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47"/>
                                        </p:tgtEl>
                                        <p:attrNameLst>
                                          <p:attrName>style.visibility</p:attrName>
                                        </p:attrNameLst>
                                      </p:cBhvr>
                                      <p:to>
                                        <p:strVal val="visible"/>
                                      </p:to>
                                    </p:set>
                                    <p:animEffect transition="in" filter="fade">
                                      <p:cBhvr>
                                        <p:cTn id="45" dur="500"/>
                                        <p:tgtEl>
                                          <p:spTgt spid="47"/>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10" presetClass="entr" presetSubtype="0" fill="hold" nodeType="clickEffect">
                                  <p:stCondLst>
                                    <p:cond delay="0"/>
                                  </p:stCondLst>
                                  <p:childTnLst>
                                    <p:set>
                                      <p:cBhvr>
                                        <p:cTn id="49" dur="1" fill="hold">
                                          <p:stCondLst>
                                            <p:cond delay="0"/>
                                          </p:stCondLst>
                                        </p:cTn>
                                        <p:tgtEl>
                                          <p:spTgt spid="45"/>
                                        </p:tgtEl>
                                        <p:attrNameLst>
                                          <p:attrName>style.visibility</p:attrName>
                                        </p:attrNameLst>
                                      </p:cBhvr>
                                      <p:to>
                                        <p:strVal val="visible"/>
                                      </p:to>
                                    </p:set>
                                    <p:animEffect transition="in" filter="fade">
                                      <p:cBhvr>
                                        <p:cTn id="50" dur="500"/>
                                        <p:tgtEl>
                                          <p:spTgt spid="45"/>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46"/>
                                        </p:tgtEl>
                                        <p:attrNameLst>
                                          <p:attrName>style.visibility</p:attrName>
                                        </p:attrNameLst>
                                      </p:cBhvr>
                                      <p:to>
                                        <p:strVal val="visible"/>
                                      </p:to>
                                    </p:set>
                                    <p:animEffect transition="in" filter="fade">
                                      <p:cBhvr>
                                        <p:cTn id="53"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a:xfrm>
            <a:off x="457200" y="152400"/>
            <a:ext cx="6934200" cy="1371600"/>
          </a:xfrm>
        </p:spPr>
        <p:txBody>
          <a:bodyPr/>
          <a:lstStyle/>
          <a:p>
            <a:pPr eaLnBrk="1" fontAlgn="auto" hangingPunct="1">
              <a:spcAft>
                <a:spcPts val="0"/>
              </a:spcAft>
              <a:defRPr/>
            </a:pPr>
            <a:r>
              <a:rPr lang="en-CA" altLang="fr-FR" dirty="0" smtClean="0"/>
              <a:t>The main activities </a:t>
            </a:r>
            <a:endParaRPr lang="en-CA" altLang="fr-FR" dirty="0"/>
          </a:p>
        </p:txBody>
      </p:sp>
      <p:sp>
        <p:nvSpPr>
          <p:cNvPr id="20483" name="Rectangle 3"/>
          <p:cNvSpPr>
            <a:spLocks noGrp="1" noChangeArrowheads="1"/>
          </p:cNvSpPr>
          <p:nvPr>
            <p:ph type="body" idx="1"/>
          </p:nvPr>
        </p:nvSpPr>
        <p:spPr/>
        <p:txBody>
          <a:bodyPr/>
          <a:lstStyle/>
          <a:p>
            <a:pPr eaLnBrk="1" hangingPunct="1"/>
            <a:r>
              <a:rPr lang="en-CA" altLang="fr-FR" sz="2800" smtClean="0"/>
              <a:t>They must be performed independently of the model</a:t>
            </a:r>
          </a:p>
          <a:p>
            <a:pPr eaLnBrk="1" hangingPunct="1"/>
            <a:endParaRPr lang="en-CA" altLang="fr-FR" sz="2800" smtClean="0"/>
          </a:p>
          <a:p>
            <a:pPr eaLnBrk="1" hangingPunct="1"/>
            <a:r>
              <a:rPr lang="en-CA" altLang="fr-FR" sz="2800" smtClean="0"/>
              <a:t>The model simply affects the flow among activities</a:t>
            </a:r>
          </a:p>
        </p:txBody>
      </p:sp>
    </p:spTree>
    <p:extLst>
      <p:ext uri="{BB962C8B-B14F-4D97-AF65-F5344CB8AC3E}">
        <p14:creationId xmlns:p14="http://schemas.microsoft.com/office/powerpoint/2010/main" val="2759533953"/>
      </p:ext>
    </p:extLst>
  </p:cSld>
  <p:clrMapOvr>
    <a:masterClrMapping/>
  </p:clrMapOvr>
  <p:timing>
    <p:tnLst>
      <p:par>
        <p:cTn id="1" dur="indefinite" restart="never" nodeType="tmRoot"/>
      </p:par>
    </p:tn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NFA Creation Examples</a:t>
            </a:r>
            <a:endParaRPr lang="fr-CA" dirty="0"/>
          </a:p>
        </p:txBody>
      </p:sp>
      <p:sp>
        <p:nvSpPr>
          <p:cNvPr id="3" name="Content Placeholder 2"/>
          <p:cNvSpPr>
            <a:spLocks noGrp="1"/>
          </p:cNvSpPr>
          <p:nvPr>
            <p:ph idx="1"/>
          </p:nvPr>
        </p:nvSpPr>
        <p:spPr>
          <a:xfrm>
            <a:off x="457200" y="1752600"/>
            <a:ext cx="4114800" cy="4373563"/>
          </a:xfrm>
        </p:spPr>
        <p:txBody>
          <a:bodyPr/>
          <a:lstStyle/>
          <a:p>
            <a:r>
              <a:rPr lang="en-CA" altLang="fr-FR" sz="1600" smtClean="0">
                <a:solidFill>
                  <a:schemeClr val="tx2"/>
                </a:solidFill>
              </a:rPr>
              <a:t>x | yz</a:t>
            </a:r>
          </a:p>
          <a:p>
            <a:r>
              <a:rPr lang="en-CA" altLang="fr-FR" sz="1600" smtClean="0"/>
              <a:t>According to precedence rules, this is equivalent to:</a:t>
            </a:r>
          </a:p>
          <a:p>
            <a:r>
              <a:rPr lang="en-CA" altLang="fr-FR" sz="1600" smtClean="0">
                <a:solidFill>
                  <a:schemeClr val="tx2"/>
                </a:solidFill>
              </a:rPr>
              <a:t>x | (yz)</a:t>
            </a:r>
          </a:p>
          <a:p>
            <a:r>
              <a:rPr lang="en-CA" altLang="fr-FR" sz="1600" smtClean="0"/>
              <a:t>This has the same form as </a:t>
            </a:r>
            <a:r>
              <a:rPr lang="en-CA" altLang="fr-FR" sz="1600" smtClean="0">
                <a:solidFill>
                  <a:schemeClr val="tx2"/>
                </a:solidFill>
              </a:rPr>
              <a:t>A | B:</a:t>
            </a:r>
          </a:p>
          <a:p>
            <a:endParaRPr lang="en-CA" altLang="fr-FR" sz="1600" smtClean="0"/>
          </a:p>
          <a:p>
            <a:r>
              <a:rPr lang="en-CA" altLang="fr-FR" sz="1600" smtClean="0"/>
              <a:t>And </a:t>
            </a:r>
            <a:r>
              <a:rPr lang="en-CA" altLang="fr-FR" sz="1600" smtClean="0">
                <a:solidFill>
                  <a:schemeClr val="tx2"/>
                </a:solidFill>
              </a:rPr>
              <a:t>B</a:t>
            </a:r>
            <a:r>
              <a:rPr lang="en-CA" altLang="fr-FR" sz="1600" smtClean="0"/>
              <a:t> can be represented as:</a:t>
            </a:r>
          </a:p>
          <a:p>
            <a:endParaRPr lang="en-CA" altLang="fr-FR" sz="1600" smtClean="0"/>
          </a:p>
          <a:p>
            <a:endParaRPr lang="en-CA" altLang="fr-FR" sz="1600" smtClean="0"/>
          </a:p>
          <a:p>
            <a:endParaRPr lang="en-CA" altLang="fr-FR" sz="1600" smtClean="0"/>
          </a:p>
          <a:p>
            <a:r>
              <a:rPr lang="en-CA" altLang="fr-FR" sz="1600" smtClean="0"/>
              <a:t>Putting all together:</a:t>
            </a:r>
            <a:endParaRPr lang="fr-CA" altLang="fr-FR" sz="1600" smtClean="0"/>
          </a:p>
        </p:txBody>
      </p:sp>
      <p:grpSp>
        <p:nvGrpSpPr>
          <p:cNvPr id="14" name="Group 13"/>
          <p:cNvGrpSpPr>
            <a:grpSpLocks/>
          </p:cNvGrpSpPr>
          <p:nvPr/>
        </p:nvGrpSpPr>
        <p:grpSpPr bwMode="auto">
          <a:xfrm>
            <a:off x="684213" y="4221163"/>
            <a:ext cx="2016125" cy="436562"/>
            <a:chOff x="4071761" y="3550619"/>
            <a:chExt cx="2674072" cy="526453"/>
          </a:xfrm>
        </p:grpSpPr>
        <p:sp>
          <p:nvSpPr>
            <p:cNvPr id="15" name="Oval 14"/>
            <p:cNvSpPr/>
            <p:nvPr/>
          </p:nvSpPr>
          <p:spPr>
            <a:xfrm>
              <a:off x="4071761" y="3717169"/>
              <a:ext cx="360052" cy="359903"/>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100" dirty="0">
                  <a:solidFill>
                    <a:schemeClr val="tx1"/>
                  </a:solidFill>
                </a:rPr>
                <a:t>1</a:t>
              </a:r>
              <a:endParaRPr lang="fr-CA" sz="1100" dirty="0">
                <a:solidFill>
                  <a:schemeClr val="tx1"/>
                </a:solidFill>
              </a:endParaRPr>
            </a:p>
          </p:txBody>
        </p:sp>
        <p:sp>
          <p:nvSpPr>
            <p:cNvPr id="16" name="Oval 15"/>
            <p:cNvSpPr/>
            <p:nvPr/>
          </p:nvSpPr>
          <p:spPr>
            <a:xfrm>
              <a:off x="5223506" y="3717169"/>
              <a:ext cx="360053" cy="359903"/>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100" dirty="0">
                  <a:solidFill>
                    <a:schemeClr val="tx1"/>
                  </a:solidFill>
                </a:rPr>
                <a:t>2</a:t>
              </a:r>
              <a:endParaRPr lang="fr-CA" sz="1100" dirty="0">
                <a:solidFill>
                  <a:schemeClr val="tx1"/>
                </a:solidFill>
              </a:endParaRPr>
            </a:p>
          </p:txBody>
        </p:sp>
        <p:sp>
          <p:nvSpPr>
            <p:cNvPr id="17462" name="TextBox 16"/>
            <p:cNvSpPr txBox="1">
              <a:spLocks noChangeArrowheads="1"/>
            </p:cNvSpPr>
            <p:nvPr/>
          </p:nvSpPr>
          <p:spPr bwMode="auto">
            <a:xfrm>
              <a:off x="4577432" y="3550619"/>
              <a:ext cx="432048" cy="3149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100" b="0"/>
                <a:t>y</a:t>
              </a:r>
              <a:endParaRPr lang="fr-CA" altLang="fr-FR" sz="1100" b="0"/>
            </a:p>
          </p:txBody>
        </p:sp>
        <p:sp>
          <p:nvSpPr>
            <p:cNvPr id="17463" name="TextBox 17"/>
            <p:cNvSpPr txBox="1">
              <a:spLocks noChangeArrowheads="1"/>
            </p:cNvSpPr>
            <p:nvPr/>
          </p:nvSpPr>
          <p:spPr bwMode="auto">
            <a:xfrm>
              <a:off x="5762040" y="3557761"/>
              <a:ext cx="432048" cy="3149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100" b="0"/>
                <a:t>z</a:t>
              </a:r>
              <a:endParaRPr lang="fr-CA" altLang="fr-FR" sz="1100" b="0"/>
            </a:p>
          </p:txBody>
        </p:sp>
        <p:cxnSp>
          <p:nvCxnSpPr>
            <p:cNvPr id="19" name="Straight Arrow Connector 18"/>
            <p:cNvCxnSpPr>
              <a:stCxn id="15" idx="6"/>
              <a:endCxn id="16" idx="2"/>
            </p:cNvCxnSpPr>
            <p:nvPr/>
          </p:nvCxnSpPr>
          <p:spPr>
            <a:xfrm>
              <a:off x="4431813" y="3897121"/>
              <a:ext cx="791694" cy="0"/>
            </a:xfrm>
            <a:prstGeom prst="straightConnector1">
              <a:avLst/>
            </a:prstGeom>
            <a:noFill/>
            <a:ln w="12700">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20" name="Straight Arrow Connector 19"/>
            <p:cNvCxnSpPr>
              <a:stCxn id="16" idx="6"/>
              <a:endCxn id="22" idx="2"/>
            </p:cNvCxnSpPr>
            <p:nvPr/>
          </p:nvCxnSpPr>
          <p:spPr>
            <a:xfrm>
              <a:off x="5583559" y="3897121"/>
              <a:ext cx="802221" cy="0"/>
            </a:xfrm>
            <a:prstGeom prst="straightConnector1">
              <a:avLst/>
            </a:prstGeom>
            <a:noFill/>
            <a:ln w="12700">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22" name="Oval 21"/>
            <p:cNvSpPr/>
            <p:nvPr/>
          </p:nvSpPr>
          <p:spPr>
            <a:xfrm>
              <a:off x="6385780" y="3717169"/>
              <a:ext cx="360053" cy="359903"/>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100" dirty="0">
                  <a:solidFill>
                    <a:schemeClr val="tx1"/>
                  </a:solidFill>
                </a:rPr>
                <a:t>3</a:t>
              </a:r>
              <a:endParaRPr lang="fr-CA" sz="1100" dirty="0">
                <a:solidFill>
                  <a:schemeClr val="tx1"/>
                </a:solidFill>
              </a:endParaRPr>
            </a:p>
          </p:txBody>
        </p:sp>
      </p:grpSp>
      <p:grpSp>
        <p:nvGrpSpPr>
          <p:cNvPr id="73" name="Group 72"/>
          <p:cNvGrpSpPr>
            <a:grpSpLocks/>
          </p:cNvGrpSpPr>
          <p:nvPr/>
        </p:nvGrpSpPr>
        <p:grpSpPr bwMode="auto">
          <a:xfrm>
            <a:off x="3890963" y="2568575"/>
            <a:ext cx="1687512" cy="1400175"/>
            <a:chOff x="4139952" y="1412776"/>
            <a:chExt cx="2664296" cy="2036814"/>
          </a:xfrm>
        </p:grpSpPr>
        <p:sp>
          <p:nvSpPr>
            <p:cNvPr id="74" name="Oval 73"/>
            <p:cNvSpPr/>
            <p:nvPr/>
          </p:nvSpPr>
          <p:spPr>
            <a:xfrm>
              <a:off x="4139952" y="2253366"/>
              <a:ext cx="360921" cy="357944"/>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100" dirty="0">
                  <a:solidFill>
                    <a:schemeClr val="tx1"/>
                  </a:solidFill>
                </a:rPr>
                <a:t>1</a:t>
              </a:r>
              <a:endParaRPr lang="fr-CA" sz="1100" dirty="0">
                <a:solidFill>
                  <a:schemeClr val="tx1"/>
                </a:solidFill>
              </a:endParaRPr>
            </a:p>
          </p:txBody>
        </p:sp>
        <p:sp>
          <p:nvSpPr>
            <p:cNvPr id="75" name="Oval 74"/>
            <p:cNvSpPr/>
            <p:nvPr/>
          </p:nvSpPr>
          <p:spPr>
            <a:xfrm>
              <a:off x="6443327" y="2253366"/>
              <a:ext cx="360921" cy="357944"/>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100" dirty="0">
                  <a:solidFill>
                    <a:schemeClr val="tx1"/>
                  </a:solidFill>
                </a:rPr>
                <a:t>6</a:t>
              </a:r>
              <a:endParaRPr lang="fr-CA" sz="1100" dirty="0">
                <a:solidFill>
                  <a:schemeClr val="tx1"/>
                </a:solidFill>
              </a:endParaRPr>
            </a:p>
          </p:txBody>
        </p:sp>
        <p:sp>
          <p:nvSpPr>
            <p:cNvPr id="17444" name="TextBox 75"/>
            <p:cNvSpPr txBox="1">
              <a:spLocks noChangeArrowheads="1"/>
            </p:cNvSpPr>
            <p:nvPr/>
          </p:nvSpPr>
          <p:spPr bwMode="auto">
            <a:xfrm>
              <a:off x="5268831" y="1412776"/>
              <a:ext cx="432048" cy="3806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100" b="0"/>
                <a:t>A</a:t>
              </a:r>
              <a:endParaRPr lang="fr-CA" altLang="fr-FR" sz="1100" b="0"/>
            </a:p>
          </p:txBody>
        </p:sp>
        <p:sp>
          <p:nvSpPr>
            <p:cNvPr id="17445" name="TextBox 76"/>
            <p:cNvSpPr txBox="1">
              <a:spLocks noChangeArrowheads="1"/>
            </p:cNvSpPr>
            <p:nvPr/>
          </p:nvSpPr>
          <p:spPr bwMode="auto">
            <a:xfrm>
              <a:off x="5286963" y="3068961"/>
              <a:ext cx="432048" cy="3806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100" b="0"/>
                <a:t>B</a:t>
              </a:r>
              <a:endParaRPr lang="fr-CA" altLang="fr-FR" sz="1100" b="0"/>
            </a:p>
          </p:txBody>
        </p:sp>
        <p:sp>
          <p:nvSpPr>
            <p:cNvPr id="78" name="Oval 77"/>
            <p:cNvSpPr/>
            <p:nvPr/>
          </p:nvSpPr>
          <p:spPr>
            <a:xfrm>
              <a:off x="4779082" y="1555953"/>
              <a:ext cx="358415" cy="360253"/>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100" dirty="0">
                  <a:solidFill>
                    <a:schemeClr val="tx1"/>
                  </a:solidFill>
                </a:rPr>
                <a:t>2</a:t>
              </a:r>
              <a:endParaRPr lang="fr-CA" sz="1100" dirty="0">
                <a:solidFill>
                  <a:schemeClr val="tx1"/>
                </a:solidFill>
              </a:endParaRPr>
            </a:p>
          </p:txBody>
        </p:sp>
        <p:sp>
          <p:nvSpPr>
            <p:cNvPr id="79" name="Oval 78"/>
            <p:cNvSpPr/>
            <p:nvPr/>
          </p:nvSpPr>
          <p:spPr>
            <a:xfrm>
              <a:off x="5866857" y="1555953"/>
              <a:ext cx="360921" cy="360253"/>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100" dirty="0">
                  <a:solidFill>
                    <a:schemeClr val="tx1"/>
                  </a:solidFill>
                </a:rPr>
                <a:t>3</a:t>
              </a:r>
              <a:endParaRPr lang="fr-CA" sz="1100" dirty="0">
                <a:solidFill>
                  <a:schemeClr val="tx1"/>
                </a:solidFill>
              </a:endParaRPr>
            </a:p>
          </p:txBody>
        </p:sp>
        <p:sp>
          <p:nvSpPr>
            <p:cNvPr id="80" name="Oval 79"/>
            <p:cNvSpPr/>
            <p:nvPr/>
          </p:nvSpPr>
          <p:spPr>
            <a:xfrm>
              <a:off x="4786602" y="2925377"/>
              <a:ext cx="358414" cy="360253"/>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100" dirty="0">
                  <a:solidFill>
                    <a:schemeClr val="tx1"/>
                  </a:solidFill>
                </a:rPr>
                <a:t>4</a:t>
              </a:r>
              <a:endParaRPr lang="fr-CA" sz="1100" dirty="0">
                <a:solidFill>
                  <a:schemeClr val="tx1"/>
                </a:solidFill>
              </a:endParaRPr>
            </a:p>
          </p:txBody>
        </p:sp>
        <p:sp>
          <p:nvSpPr>
            <p:cNvPr id="81" name="Oval 80"/>
            <p:cNvSpPr/>
            <p:nvPr/>
          </p:nvSpPr>
          <p:spPr>
            <a:xfrm>
              <a:off x="5874377" y="2925377"/>
              <a:ext cx="360921" cy="360253"/>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100" dirty="0">
                  <a:solidFill>
                    <a:schemeClr val="tx1"/>
                  </a:solidFill>
                </a:rPr>
                <a:t>5</a:t>
              </a:r>
              <a:endParaRPr lang="fr-CA" sz="1100" dirty="0">
                <a:solidFill>
                  <a:schemeClr val="tx1"/>
                </a:solidFill>
              </a:endParaRPr>
            </a:p>
          </p:txBody>
        </p:sp>
        <p:cxnSp>
          <p:nvCxnSpPr>
            <p:cNvPr id="82" name="Straight Arrow Connector 81"/>
            <p:cNvCxnSpPr>
              <a:stCxn id="74" idx="7"/>
              <a:endCxn id="78" idx="3"/>
            </p:cNvCxnSpPr>
            <p:nvPr/>
          </p:nvCxnSpPr>
          <p:spPr>
            <a:xfrm flipV="1">
              <a:off x="4448238" y="1863093"/>
              <a:ext cx="383479" cy="441078"/>
            </a:xfrm>
            <a:prstGeom prst="straightConnector1">
              <a:avLst/>
            </a:prstGeom>
            <a:noFill/>
            <a:ln w="9525">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83" name="Straight Arrow Connector 82"/>
            <p:cNvCxnSpPr>
              <a:stCxn id="78" idx="6"/>
              <a:endCxn id="79" idx="2"/>
            </p:cNvCxnSpPr>
            <p:nvPr/>
          </p:nvCxnSpPr>
          <p:spPr>
            <a:xfrm>
              <a:off x="5137497" y="1736080"/>
              <a:ext cx="729360" cy="0"/>
            </a:xfrm>
            <a:prstGeom prst="straightConnector1">
              <a:avLst/>
            </a:prstGeom>
            <a:noFill/>
            <a:ln w="9525">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84" name="Straight Arrow Connector 83"/>
            <p:cNvCxnSpPr>
              <a:stCxn id="79" idx="5"/>
              <a:endCxn id="75" idx="1"/>
            </p:cNvCxnSpPr>
            <p:nvPr/>
          </p:nvCxnSpPr>
          <p:spPr>
            <a:xfrm>
              <a:off x="6175144" y="1863093"/>
              <a:ext cx="320818" cy="441078"/>
            </a:xfrm>
            <a:prstGeom prst="straightConnector1">
              <a:avLst/>
            </a:prstGeom>
            <a:noFill/>
            <a:ln w="9525">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85" name="Straight Arrow Connector 84"/>
            <p:cNvCxnSpPr>
              <a:stCxn id="74" idx="5"/>
              <a:endCxn id="80" idx="1"/>
            </p:cNvCxnSpPr>
            <p:nvPr/>
          </p:nvCxnSpPr>
          <p:spPr>
            <a:xfrm>
              <a:off x="4448238" y="2560505"/>
              <a:ext cx="390997" cy="417985"/>
            </a:xfrm>
            <a:prstGeom prst="straightConnector1">
              <a:avLst/>
            </a:prstGeom>
            <a:noFill/>
            <a:ln w="9525">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86" name="Straight Arrow Connector 85"/>
            <p:cNvCxnSpPr>
              <a:stCxn id="80" idx="6"/>
              <a:endCxn id="81" idx="2"/>
            </p:cNvCxnSpPr>
            <p:nvPr/>
          </p:nvCxnSpPr>
          <p:spPr>
            <a:xfrm>
              <a:off x="5145015" y="3105503"/>
              <a:ext cx="729361" cy="0"/>
            </a:xfrm>
            <a:prstGeom prst="straightConnector1">
              <a:avLst/>
            </a:prstGeom>
            <a:noFill/>
            <a:ln w="9525">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87" name="Straight Arrow Connector 86"/>
            <p:cNvCxnSpPr>
              <a:stCxn id="81" idx="7"/>
              <a:endCxn id="75" idx="3"/>
            </p:cNvCxnSpPr>
            <p:nvPr/>
          </p:nvCxnSpPr>
          <p:spPr>
            <a:xfrm flipV="1">
              <a:off x="6182662" y="2560505"/>
              <a:ext cx="313300" cy="417985"/>
            </a:xfrm>
            <a:prstGeom prst="straightConnector1">
              <a:avLst/>
            </a:prstGeom>
            <a:noFill/>
            <a:ln w="9525">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17456" name="TextBox 87"/>
            <p:cNvSpPr txBox="1">
              <a:spLocks noChangeArrowheads="1"/>
            </p:cNvSpPr>
            <p:nvPr/>
          </p:nvSpPr>
          <p:spPr bwMode="auto">
            <a:xfrm>
              <a:off x="4304793" y="1835532"/>
              <a:ext cx="432048" cy="3806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l-GR" altLang="fr-FR" sz="1100" b="0"/>
                <a:t>ε</a:t>
              </a:r>
              <a:endParaRPr lang="fr-CA" altLang="fr-FR" sz="1100" b="0"/>
            </a:p>
          </p:txBody>
        </p:sp>
        <p:sp>
          <p:nvSpPr>
            <p:cNvPr id="17457" name="TextBox 88"/>
            <p:cNvSpPr txBox="1">
              <a:spLocks noChangeArrowheads="1"/>
            </p:cNvSpPr>
            <p:nvPr/>
          </p:nvSpPr>
          <p:spPr bwMode="auto">
            <a:xfrm>
              <a:off x="6276216" y="1803265"/>
              <a:ext cx="432048" cy="3806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l-GR" altLang="fr-FR" sz="1100" b="0"/>
                <a:t>ε</a:t>
              </a:r>
              <a:endParaRPr lang="fr-CA" altLang="fr-FR" sz="1100" b="0"/>
            </a:p>
          </p:txBody>
        </p:sp>
        <p:sp>
          <p:nvSpPr>
            <p:cNvPr id="17458" name="TextBox 89"/>
            <p:cNvSpPr txBox="1">
              <a:spLocks noChangeArrowheads="1"/>
            </p:cNvSpPr>
            <p:nvPr/>
          </p:nvSpPr>
          <p:spPr bwMode="auto">
            <a:xfrm>
              <a:off x="4317590" y="2617013"/>
              <a:ext cx="432048" cy="3806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l-GR" altLang="fr-FR" sz="1100" b="0"/>
                <a:t>ε</a:t>
              </a:r>
              <a:endParaRPr lang="fr-CA" altLang="fr-FR" sz="1100" b="0"/>
            </a:p>
          </p:txBody>
        </p:sp>
        <p:sp>
          <p:nvSpPr>
            <p:cNvPr id="17459" name="TextBox 90"/>
            <p:cNvSpPr txBox="1">
              <a:spLocks noChangeArrowheads="1"/>
            </p:cNvSpPr>
            <p:nvPr/>
          </p:nvSpPr>
          <p:spPr bwMode="auto">
            <a:xfrm>
              <a:off x="6254411" y="2617013"/>
              <a:ext cx="432048" cy="3806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l-GR" altLang="fr-FR" sz="1100" b="0"/>
                <a:t>ε</a:t>
              </a:r>
              <a:endParaRPr lang="fr-CA" altLang="fr-FR" sz="1100" b="0"/>
            </a:p>
          </p:txBody>
        </p:sp>
      </p:grpSp>
      <p:grpSp>
        <p:nvGrpSpPr>
          <p:cNvPr id="122" name="Group 121"/>
          <p:cNvGrpSpPr>
            <a:grpSpLocks/>
          </p:cNvGrpSpPr>
          <p:nvPr/>
        </p:nvGrpSpPr>
        <p:grpSpPr bwMode="auto">
          <a:xfrm>
            <a:off x="2784475" y="4165600"/>
            <a:ext cx="4883150" cy="2530475"/>
            <a:chOff x="2785149" y="4166118"/>
            <a:chExt cx="4883195" cy="2529252"/>
          </a:xfrm>
        </p:grpSpPr>
        <p:sp>
          <p:nvSpPr>
            <p:cNvPr id="17417" name="TextBox 95"/>
            <p:cNvSpPr txBox="1">
              <a:spLocks noChangeArrowheads="1"/>
            </p:cNvSpPr>
            <p:nvPr/>
          </p:nvSpPr>
          <p:spPr bwMode="auto">
            <a:xfrm>
              <a:off x="4584182" y="6233705"/>
              <a:ext cx="6098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2400" b="0"/>
                <a:t>y</a:t>
              </a:r>
              <a:endParaRPr lang="fr-CA" altLang="fr-FR" sz="2400" b="0"/>
            </a:p>
          </p:txBody>
        </p:sp>
        <p:sp>
          <p:nvSpPr>
            <p:cNvPr id="17418" name="TextBox 115"/>
            <p:cNvSpPr txBox="1">
              <a:spLocks noChangeArrowheads="1"/>
            </p:cNvSpPr>
            <p:nvPr/>
          </p:nvSpPr>
          <p:spPr bwMode="auto">
            <a:xfrm>
              <a:off x="5762362" y="6206168"/>
              <a:ext cx="6098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2400" b="0"/>
                <a:t>z</a:t>
              </a:r>
              <a:endParaRPr lang="fr-CA" altLang="fr-FR" sz="2400" b="0"/>
            </a:p>
          </p:txBody>
        </p:sp>
        <p:grpSp>
          <p:nvGrpSpPr>
            <p:cNvPr id="17419" name="Group 120"/>
            <p:cNvGrpSpPr>
              <a:grpSpLocks/>
            </p:cNvGrpSpPr>
            <p:nvPr/>
          </p:nvGrpSpPr>
          <p:grpSpPr bwMode="auto">
            <a:xfrm>
              <a:off x="2785149" y="4166118"/>
              <a:ext cx="4883195" cy="2362955"/>
              <a:chOff x="2785149" y="4166118"/>
              <a:chExt cx="4883195" cy="2362955"/>
            </a:xfrm>
          </p:grpSpPr>
          <p:sp>
            <p:nvSpPr>
              <p:cNvPr id="93" name="Oval 92"/>
              <p:cNvSpPr/>
              <p:nvPr/>
            </p:nvSpPr>
            <p:spPr>
              <a:xfrm>
                <a:off x="2964539" y="5116571"/>
                <a:ext cx="509592" cy="493473"/>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2400" dirty="0">
                    <a:solidFill>
                      <a:schemeClr val="tx1"/>
                    </a:solidFill>
                  </a:rPr>
                  <a:t>1</a:t>
                </a:r>
                <a:endParaRPr lang="fr-CA" sz="2400" dirty="0">
                  <a:solidFill>
                    <a:schemeClr val="tx1"/>
                  </a:solidFill>
                </a:endParaRPr>
              </a:p>
            </p:txBody>
          </p:sp>
          <p:sp>
            <p:nvSpPr>
              <p:cNvPr id="94" name="Oval 93"/>
              <p:cNvSpPr/>
              <p:nvPr/>
            </p:nvSpPr>
            <p:spPr>
              <a:xfrm>
                <a:off x="7160339" y="5116571"/>
                <a:ext cx="508005" cy="493473"/>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2400">
                  <a:solidFill>
                    <a:schemeClr val="tx1"/>
                  </a:solidFill>
                </a:endParaRPr>
              </a:p>
            </p:txBody>
          </p:sp>
          <p:sp>
            <p:nvSpPr>
              <p:cNvPr id="17422" name="TextBox 94"/>
              <p:cNvSpPr txBox="1">
                <a:spLocks noChangeArrowheads="1"/>
              </p:cNvSpPr>
              <p:nvPr/>
            </p:nvSpPr>
            <p:spPr bwMode="auto">
              <a:xfrm>
                <a:off x="5186298" y="4363621"/>
                <a:ext cx="6098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2400" b="0"/>
                  <a:t>x</a:t>
                </a:r>
                <a:endParaRPr lang="fr-CA" altLang="fr-FR" sz="2400" b="0"/>
              </a:p>
            </p:txBody>
          </p:sp>
          <p:sp>
            <p:nvSpPr>
              <p:cNvPr id="97" name="Oval 96"/>
              <p:cNvSpPr/>
              <p:nvPr/>
            </p:nvSpPr>
            <p:spPr>
              <a:xfrm>
                <a:off x="3866247" y="4166118"/>
                <a:ext cx="508005" cy="49188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2400" dirty="0">
                    <a:solidFill>
                      <a:schemeClr val="tx1"/>
                    </a:solidFill>
                  </a:rPr>
                  <a:t>2</a:t>
                </a:r>
                <a:endParaRPr lang="fr-CA" sz="2400" dirty="0">
                  <a:solidFill>
                    <a:schemeClr val="tx1"/>
                  </a:solidFill>
                </a:endParaRPr>
              </a:p>
            </p:txBody>
          </p:sp>
          <p:sp>
            <p:nvSpPr>
              <p:cNvPr id="98" name="Oval 97"/>
              <p:cNvSpPr/>
              <p:nvPr/>
            </p:nvSpPr>
            <p:spPr>
              <a:xfrm>
                <a:off x="6345945" y="4166118"/>
                <a:ext cx="508005" cy="49188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2400" dirty="0">
                    <a:solidFill>
                      <a:schemeClr val="tx1"/>
                    </a:solidFill>
                  </a:rPr>
                  <a:t>3</a:t>
                </a:r>
                <a:endParaRPr lang="fr-CA" sz="2400" dirty="0">
                  <a:solidFill>
                    <a:schemeClr val="tx1"/>
                  </a:solidFill>
                </a:endParaRPr>
              </a:p>
            </p:txBody>
          </p:sp>
          <p:sp>
            <p:nvSpPr>
              <p:cNvPr id="99" name="Oval 98"/>
              <p:cNvSpPr/>
              <p:nvPr/>
            </p:nvSpPr>
            <p:spPr>
              <a:xfrm>
                <a:off x="3875772" y="6036876"/>
                <a:ext cx="509592" cy="49188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2400" dirty="0">
                    <a:solidFill>
                      <a:schemeClr val="tx1"/>
                    </a:solidFill>
                  </a:rPr>
                  <a:t>4</a:t>
                </a:r>
                <a:endParaRPr lang="fr-CA" sz="2400" dirty="0">
                  <a:solidFill>
                    <a:schemeClr val="tx1"/>
                  </a:solidFill>
                </a:endParaRPr>
              </a:p>
            </p:txBody>
          </p:sp>
          <p:sp>
            <p:nvSpPr>
              <p:cNvPr id="100" name="Oval 99"/>
              <p:cNvSpPr/>
              <p:nvPr/>
            </p:nvSpPr>
            <p:spPr>
              <a:xfrm>
                <a:off x="6357057" y="6036876"/>
                <a:ext cx="508005" cy="49188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2400" dirty="0">
                    <a:solidFill>
                      <a:schemeClr val="tx1"/>
                    </a:solidFill>
                  </a:rPr>
                  <a:t>6</a:t>
                </a:r>
                <a:endParaRPr lang="fr-CA" sz="2400" dirty="0">
                  <a:solidFill>
                    <a:schemeClr val="tx1"/>
                  </a:solidFill>
                </a:endParaRPr>
              </a:p>
            </p:txBody>
          </p:sp>
          <p:cxnSp>
            <p:nvCxnSpPr>
              <p:cNvPr id="101" name="Straight Arrow Connector 100"/>
              <p:cNvCxnSpPr>
                <a:stCxn id="93" idx="7"/>
                <a:endCxn id="97" idx="3"/>
              </p:cNvCxnSpPr>
              <p:nvPr/>
            </p:nvCxnSpPr>
            <p:spPr>
              <a:xfrm flipV="1">
                <a:off x="3399518" y="4586603"/>
                <a:ext cx="541342" cy="602958"/>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102" name="Straight Arrow Connector 101"/>
              <p:cNvCxnSpPr>
                <a:stCxn id="97" idx="6"/>
                <a:endCxn id="98" idx="2"/>
              </p:cNvCxnSpPr>
              <p:nvPr/>
            </p:nvCxnSpPr>
            <p:spPr>
              <a:xfrm>
                <a:off x="4374252" y="4412062"/>
                <a:ext cx="1971693" cy="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103" name="Straight Arrow Connector 102"/>
              <p:cNvCxnSpPr>
                <a:stCxn id="98" idx="5"/>
                <a:endCxn id="94" idx="1"/>
              </p:cNvCxnSpPr>
              <p:nvPr/>
            </p:nvCxnSpPr>
            <p:spPr>
              <a:xfrm>
                <a:off x="6780924" y="4586603"/>
                <a:ext cx="454029" cy="602958"/>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104" name="Straight Arrow Connector 103"/>
              <p:cNvCxnSpPr>
                <a:stCxn id="93" idx="5"/>
                <a:endCxn id="99" idx="1"/>
              </p:cNvCxnSpPr>
              <p:nvPr/>
            </p:nvCxnSpPr>
            <p:spPr>
              <a:xfrm>
                <a:off x="3399518" y="5537055"/>
                <a:ext cx="550867" cy="571224"/>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105" name="Straight Arrow Connector 104"/>
              <p:cNvCxnSpPr>
                <a:stCxn id="99" idx="6"/>
                <a:endCxn id="111" idx="2"/>
              </p:cNvCxnSpPr>
              <p:nvPr/>
            </p:nvCxnSpPr>
            <p:spPr>
              <a:xfrm>
                <a:off x="4385364" y="6282819"/>
                <a:ext cx="762007" cy="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106" name="Straight Arrow Connector 105"/>
              <p:cNvCxnSpPr>
                <a:stCxn id="100" idx="7"/>
                <a:endCxn id="94" idx="3"/>
              </p:cNvCxnSpPr>
              <p:nvPr/>
            </p:nvCxnSpPr>
            <p:spPr>
              <a:xfrm flipV="1">
                <a:off x="6790449" y="5537055"/>
                <a:ext cx="444504" cy="571224"/>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17433" name="TextBox 106"/>
              <p:cNvSpPr txBox="1">
                <a:spLocks noChangeArrowheads="1"/>
              </p:cNvSpPr>
              <p:nvPr/>
            </p:nvSpPr>
            <p:spPr bwMode="auto">
              <a:xfrm>
                <a:off x="3270087" y="4547239"/>
                <a:ext cx="6098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l-GR" altLang="fr-FR" sz="2400" b="0"/>
                  <a:t>ε</a:t>
                </a:r>
                <a:endParaRPr lang="fr-CA" altLang="fr-FR" sz="2400" b="0"/>
              </a:p>
            </p:txBody>
          </p:sp>
          <p:sp>
            <p:nvSpPr>
              <p:cNvPr id="17434" name="TextBox 107"/>
              <p:cNvSpPr txBox="1">
                <a:spLocks noChangeArrowheads="1"/>
              </p:cNvSpPr>
              <p:nvPr/>
            </p:nvSpPr>
            <p:spPr bwMode="auto">
              <a:xfrm>
                <a:off x="6986498" y="4503120"/>
                <a:ext cx="6098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l-GR" altLang="fr-FR" sz="2400" b="0"/>
                  <a:t>ε</a:t>
                </a:r>
                <a:endParaRPr lang="fr-CA" altLang="fr-FR" sz="2400" b="0"/>
              </a:p>
            </p:txBody>
          </p:sp>
          <p:sp>
            <p:nvSpPr>
              <p:cNvPr id="17435" name="TextBox 108"/>
              <p:cNvSpPr txBox="1">
                <a:spLocks noChangeArrowheads="1"/>
              </p:cNvSpPr>
              <p:nvPr/>
            </p:nvSpPr>
            <p:spPr bwMode="auto">
              <a:xfrm>
                <a:off x="3215906" y="5615757"/>
                <a:ext cx="6098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l-GR" altLang="fr-FR" sz="2400" b="0"/>
                  <a:t>ε</a:t>
                </a:r>
                <a:endParaRPr lang="fr-CA" altLang="fr-FR" sz="2400" b="0"/>
              </a:p>
            </p:txBody>
          </p:sp>
          <p:sp>
            <p:nvSpPr>
              <p:cNvPr id="17436" name="TextBox 109"/>
              <p:cNvSpPr txBox="1">
                <a:spLocks noChangeArrowheads="1"/>
              </p:cNvSpPr>
              <p:nvPr/>
            </p:nvSpPr>
            <p:spPr bwMode="auto">
              <a:xfrm>
                <a:off x="6914490" y="5731772"/>
                <a:ext cx="6098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l-GR" altLang="fr-FR" sz="2400" b="0"/>
                  <a:t>ε</a:t>
                </a:r>
                <a:endParaRPr lang="fr-CA" altLang="fr-FR" sz="2400" b="0"/>
              </a:p>
            </p:txBody>
          </p:sp>
          <p:sp>
            <p:nvSpPr>
              <p:cNvPr id="111" name="Oval 110"/>
              <p:cNvSpPr/>
              <p:nvPr/>
            </p:nvSpPr>
            <p:spPr>
              <a:xfrm>
                <a:off x="5147371" y="6036876"/>
                <a:ext cx="509593" cy="49188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2400" dirty="0">
                    <a:solidFill>
                      <a:schemeClr val="tx1"/>
                    </a:solidFill>
                  </a:rPr>
                  <a:t>5</a:t>
                </a:r>
                <a:endParaRPr lang="fr-CA" sz="2400" dirty="0">
                  <a:solidFill>
                    <a:schemeClr val="tx1"/>
                  </a:solidFill>
                </a:endParaRPr>
              </a:p>
            </p:txBody>
          </p:sp>
          <p:cxnSp>
            <p:nvCxnSpPr>
              <p:cNvPr id="113" name="Straight Arrow Connector 112"/>
              <p:cNvCxnSpPr>
                <a:stCxn id="111" idx="6"/>
                <a:endCxn id="100" idx="2"/>
              </p:cNvCxnSpPr>
              <p:nvPr/>
            </p:nvCxnSpPr>
            <p:spPr>
              <a:xfrm>
                <a:off x="5656963" y="6282819"/>
                <a:ext cx="700093" cy="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118" name="Straight Connector 117"/>
              <p:cNvCxnSpPr/>
              <p:nvPr/>
            </p:nvCxnSpPr>
            <p:spPr>
              <a:xfrm>
                <a:off x="2785149" y="5270484"/>
                <a:ext cx="179390" cy="9520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flipV="1">
                <a:off x="2785149" y="5362514"/>
                <a:ext cx="179390" cy="96791"/>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120" name="Oval 119"/>
              <p:cNvSpPr/>
              <p:nvPr/>
            </p:nvSpPr>
            <p:spPr>
              <a:xfrm>
                <a:off x="7261940" y="5214949"/>
                <a:ext cx="304803" cy="295132"/>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2000" dirty="0">
                    <a:solidFill>
                      <a:schemeClr val="tx1"/>
                    </a:solidFill>
                  </a:rPr>
                  <a:t>7</a:t>
                </a:r>
                <a:endParaRPr lang="fr-CA" sz="2000" dirty="0">
                  <a:solidFill>
                    <a:schemeClr val="tx1"/>
                  </a:solidFill>
                </a:endParaRPr>
              </a:p>
            </p:txBody>
          </p:sp>
        </p:grpSp>
      </p:grpSp>
    </p:spTree>
    <p:extLst>
      <p:ext uri="{BB962C8B-B14F-4D97-AF65-F5344CB8AC3E}">
        <p14:creationId xmlns:p14="http://schemas.microsoft.com/office/powerpoint/2010/main" val="353048929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500"/>
                                        <p:tgtEl>
                                          <p:spTgt spid="3">
                                            <p:txEl>
                                              <p:pRg st="1" end="1"/>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3">
                                            <p:txEl>
                                              <p:pRg st="2" end="2"/>
                                            </p:txEl>
                                          </p:spTgt>
                                        </p:tgtEl>
                                        <p:attrNameLst>
                                          <p:attrName>style.visibility</p:attrName>
                                        </p:attrNameLst>
                                      </p:cBhvr>
                                      <p:to>
                                        <p:strVal val="visible"/>
                                      </p:to>
                                    </p:set>
                                    <p:animEffect transition="in" filter="fade">
                                      <p:cBhvr>
                                        <p:cTn id="10" dur="500"/>
                                        <p:tgtEl>
                                          <p:spTgt spid="3">
                                            <p:txEl>
                                              <p:pRg st="2" end="2"/>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animEffect transition="in" filter="fade">
                                      <p:cBhvr>
                                        <p:cTn id="15" dur="500"/>
                                        <p:tgtEl>
                                          <p:spTgt spid="3">
                                            <p:txEl>
                                              <p:pRg st="3" end="3"/>
                                            </p:txEl>
                                          </p:spTgt>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0" presetClass="entr" presetSubtype="0" fill="hold" nodeType="clickEffect">
                                  <p:stCondLst>
                                    <p:cond delay="0"/>
                                  </p:stCondLst>
                                  <p:childTnLst>
                                    <p:set>
                                      <p:cBhvr>
                                        <p:cTn id="19" dur="1" fill="hold">
                                          <p:stCondLst>
                                            <p:cond delay="0"/>
                                          </p:stCondLst>
                                        </p:cTn>
                                        <p:tgtEl>
                                          <p:spTgt spid="73"/>
                                        </p:tgtEl>
                                        <p:attrNameLst>
                                          <p:attrName>style.visibility</p:attrName>
                                        </p:attrNameLst>
                                      </p:cBhvr>
                                      <p:to>
                                        <p:strVal val="visible"/>
                                      </p:to>
                                    </p:set>
                                    <p:animEffect transition="in" filter="fade">
                                      <p:cBhvr>
                                        <p:cTn id="20" dur="500"/>
                                        <p:tgtEl>
                                          <p:spTgt spid="73"/>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10" presetClass="entr" presetSubtype="0" fill="hold" nodeType="clickEffect">
                                  <p:stCondLst>
                                    <p:cond delay="0"/>
                                  </p:stCondLst>
                                  <p:childTnLst>
                                    <p:set>
                                      <p:cBhvr>
                                        <p:cTn id="24" dur="1" fill="hold">
                                          <p:stCondLst>
                                            <p:cond delay="0"/>
                                          </p:stCondLst>
                                        </p:cTn>
                                        <p:tgtEl>
                                          <p:spTgt spid="3">
                                            <p:txEl>
                                              <p:pRg st="5" end="5"/>
                                            </p:txEl>
                                          </p:spTgt>
                                        </p:tgtEl>
                                        <p:attrNameLst>
                                          <p:attrName>style.visibility</p:attrName>
                                        </p:attrNameLst>
                                      </p:cBhvr>
                                      <p:to>
                                        <p:strVal val="visible"/>
                                      </p:to>
                                    </p:set>
                                    <p:animEffect transition="in" filter="fade">
                                      <p:cBhvr>
                                        <p:cTn id="25" dur="500"/>
                                        <p:tgtEl>
                                          <p:spTgt spid="3">
                                            <p:txEl>
                                              <p:pRg st="5" end="5"/>
                                            </p:txEl>
                                          </p:spTgt>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10" presetClass="entr" presetSubtype="0" fill="hold" nodeType="clickEffect">
                                  <p:stCondLst>
                                    <p:cond delay="0"/>
                                  </p:stCondLst>
                                  <p:childTnLst>
                                    <p:set>
                                      <p:cBhvr>
                                        <p:cTn id="29" dur="1" fill="hold">
                                          <p:stCondLst>
                                            <p:cond delay="0"/>
                                          </p:stCondLst>
                                        </p:cTn>
                                        <p:tgtEl>
                                          <p:spTgt spid="14"/>
                                        </p:tgtEl>
                                        <p:attrNameLst>
                                          <p:attrName>style.visibility</p:attrName>
                                        </p:attrNameLst>
                                      </p:cBhvr>
                                      <p:to>
                                        <p:strVal val="visible"/>
                                      </p:to>
                                    </p:set>
                                    <p:animEffect transition="in" filter="fade">
                                      <p:cBhvr>
                                        <p:cTn id="30" dur="500"/>
                                        <p:tgtEl>
                                          <p:spTgt spid="14"/>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0" presetClass="entr" presetSubtype="0" fill="hold" nodeType="clickEffect">
                                  <p:stCondLst>
                                    <p:cond delay="0"/>
                                  </p:stCondLst>
                                  <p:childTnLst>
                                    <p:set>
                                      <p:cBhvr>
                                        <p:cTn id="34" dur="1" fill="hold">
                                          <p:stCondLst>
                                            <p:cond delay="0"/>
                                          </p:stCondLst>
                                        </p:cTn>
                                        <p:tgtEl>
                                          <p:spTgt spid="3">
                                            <p:txEl>
                                              <p:pRg st="9" end="9"/>
                                            </p:txEl>
                                          </p:spTgt>
                                        </p:tgtEl>
                                        <p:attrNameLst>
                                          <p:attrName>style.visibility</p:attrName>
                                        </p:attrNameLst>
                                      </p:cBhvr>
                                      <p:to>
                                        <p:strVal val="visible"/>
                                      </p:to>
                                    </p:set>
                                    <p:animEffect transition="in" filter="fade">
                                      <p:cBhvr>
                                        <p:cTn id="35" dur="500"/>
                                        <p:tgtEl>
                                          <p:spTgt spid="3">
                                            <p:txEl>
                                              <p:pRg st="9" end="9"/>
                                            </p:txEl>
                                          </p:spTgt>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10" presetClass="entr" presetSubtype="0" fill="hold" nodeType="clickEffect">
                                  <p:stCondLst>
                                    <p:cond delay="0"/>
                                  </p:stCondLst>
                                  <p:childTnLst>
                                    <p:set>
                                      <p:cBhvr>
                                        <p:cTn id="39" dur="1" fill="hold">
                                          <p:stCondLst>
                                            <p:cond delay="0"/>
                                          </p:stCondLst>
                                        </p:cTn>
                                        <p:tgtEl>
                                          <p:spTgt spid="122"/>
                                        </p:tgtEl>
                                        <p:attrNameLst>
                                          <p:attrName>style.visibility</p:attrName>
                                        </p:attrNameLst>
                                      </p:cBhvr>
                                      <p:to>
                                        <p:strVal val="visible"/>
                                      </p:to>
                                    </p:set>
                                    <p:animEffect transition="in" filter="fade">
                                      <p:cBhvr>
                                        <p:cTn id="40" dur="500"/>
                                        <p:tgtEl>
                                          <p:spTgt spid="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NFA Creation Examples</a:t>
            </a:r>
            <a:endParaRPr lang="fr-CA" dirty="0"/>
          </a:p>
        </p:txBody>
      </p:sp>
      <p:sp>
        <p:nvSpPr>
          <p:cNvPr id="3" name="Content Placeholder 2"/>
          <p:cNvSpPr>
            <a:spLocks noGrp="1"/>
          </p:cNvSpPr>
          <p:nvPr>
            <p:ph idx="1"/>
          </p:nvPr>
        </p:nvSpPr>
        <p:spPr>
          <a:xfrm>
            <a:off x="457200" y="1752600"/>
            <a:ext cx="2962275" cy="4373563"/>
          </a:xfrm>
        </p:spPr>
        <p:txBody>
          <a:bodyPr/>
          <a:lstStyle/>
          <a:p>
            <a:r>
              <a:rPr lang="en-CA" altLang="fr-FR" smtClean="0">
                <a:solidFill>
                  <a:schemeClr val="tx2"/>
                </a:solidFill>
              </a:rPr>
              <a:t>(x | y)*</a:t>
            </a:r>
          </a:p>
          <a:p>
            <a:r>
              <a:rPr lang="en-CA" altLang="fr-FR" smtClean="0"/>
              <a:t>We have seen </a:t>
            </a:r>
            <a:r>
              <a:rPr lang="en-CA" altLang="fr-FR" smtClean="0">
                <a:solidFill>
                  <a:schemeClr val="tx2"/>
                </a:solidFill>
              </a:rPr>
              <a:t>A*:</a:t>
            </a:r>
          </a:p>
          <a:p>
            <a:endParaRPr lang="en-CA" altLang="fr-FR" smtClean="0">
              <a:solidFill>
                <a:schemeClr val="tx2"/>
              </a:solidFill>
            </a:endParaRPr>
          </a:p>
          <a:p>
            <a:endParaRPr lang="en-CA" altLang="fr-FR" smtClean="0"/>
          </a:p>
          <a:p>
            <a:endParaRPr lang="en-CA" altLang="fr-FR" smtClean="0"/>
          </a:p>
          <a:p>
            <a:r>
              <a:rPr lang="en-CA" altLang="fr-FR" smtClean="0"/>
              <a:t>Therefore, </a:t>
            </a:r>
            <a:r>
              <a:rPr lang="en-CA" altLang="fr-FR" smtClean="0">
                <a:solidFill>
                  <a:schemeClr val="tx2"/>
                </a:solidFill>
              </a:rPr>
              <a:t>(x | y)*</a:t>
            </a:r>
            <a:r>
              <a:rPr lang="en-CA" altLang="fr-FR" smtClean="0"/>
              <a:t>:</a:t>
            </a:r>
            <a:endParaRPr lang="en-CA" altLang="fr-FR" smtClean="0">
              <a:solidFill>
                <a:schemeClr val="tx2"/>
              </a:solidFill>
            </a:endParaRPr>
          </a:p>
        </p:txBody>
      </p:sp>
      <p:grpSp>
        <p:nvGrpSpPr>
          <p:cNvPr id="59" name="Group 58"/>
          <p:cNvGrpSpPr>
            <a:grpSpLocks/>
          </p:cNvGrpSpPr>
          <p:nvPr/>
        </p:nvGrpSpPr>
        <p:grpSpPr bwMode="auto">
          <a:xfrm>
            <a:off x="4284663" y="1778000"/>
            <a:ext cx="3743325" cy="1731963"/>
            <a:chOff x="4283968" y="1778216"/>
            <a:chExt cx="3744416" cy="1732084"/>
          </a:xfrm>
        </p:grpSpPr>
        <p:grpSp>
          <p:nvGrpSpPr>
            <p:cNvPr id="18474" name="Group 6"/>
            <p:cNvGrpSpPr>
              <a:grpSpLocks/>
            </p:cNvGrpSpPr>
            <p:nvPr/>
          </p:nvGrpSpPr>
          <p:grpSpPr bwMode="auto">
            <a:xfrm>
              <a:off x="4283968" y="2261617"/>
              <a:ext cx="3744416" cy="519311"/>
              <a:chOff x="4067944" y="5276661"/>
              <a:chExt cx="3744416" cy="519311"/>
            </a:xfrm>
          </p:grpSpPr>
          <p:sp>
            <p:nvSpPr>
              <p:cNvPr id="12" name="Oval 11"/>
              <p:cNvSpPr/>
              <p:nvPr/>
            </p:nvSpPr>
            <p:spPr>
              <a:xfrm>
                <a:off x="5138231" y="5436243"/>
                <a:ext cx="360467" cy="36038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13" name="Oval 12"/>
              <p:cNvSpPr/>
              <p:nvPr/>
            </p:nvSpPr>
            <p:spPr>
              <a:xfrm>
                <a:off x="6291092" y="5436243"/>
                <a:ext cx="358880" cy="36038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18481" name="TextBox 13"/>
              <p:cNvSpPr txBox="1">
                <a:spLocks noChangeArrowheads="1"/>
              </p:cNvSpPr>
              <p:nvPr/>
            </p:nvSpPr>
            <p:spPr bwMode="auto">
              <a:xfrm>
                <a:off x="6828567" y="5276661"/>
                <a:ext cx="4320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l-GR" altLang="fr-FR" sz="1800" b="0"/>
                  <a:t>ε</a:t>
                </a:r>
                <a:endParaRPr lang="fr-CA" altLang="fr-FR" sz="1800" b="0"/>
              </a:p>
            </p:txBody>
          </p:sp>
          <p:cxnSp>
            <p:nvCxnSpPr>
              <p:cNvPr id="15" name="Straight Arrow Connector 14"/>
              <p:cNvCxnSpPr>
                <a:stCxn id="12" idx="6"/>
                <a:endCxn id="13" idx="2"/>
              </p:cNvCxnSpPr>
              <p:nvPr/>
            </p:nvCxnSpPr>
            <p:spPr>
              <a:xfrm>
                <a:off x="5498698" y="5617231"/>
                <a:ext cx="792394" cy="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16" name="Straight Arrow Connector 15"/>
              <p:cNvCxnSpPr>
                <a:stCxn id="13" idx="6"/>
                <a:endCxn id="22" idx="2"/>
              </p:cNvCxnSpPr>
              <p:nvPr/>
            </p:nvCxnSpPr>
            <p:spPr>
              <a:xfrm>
                <a:off x="6649971" y="5617231"/>
                <a:ext cx="801921" cy="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22" name="Oval 21"/>
              <p:cNvSpPr/>
              <p:nvPr/>
            </p:nvSpPr>
            <p:spPr>
              <a:xfrm>
                <a:off x="7451892" y="5436243"/>
                <a:ext cx="360468" cy="36038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18" name="Oval 17"/>
              <p:cNvSpPr/>
              <p:nvPr/>
            </p:nvSpPr>
            <p:spPr>
              <a:xfrm>
                <a:off x="4067944" y="5436243"/>
                <a:ext cx="360467" cy="36038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18486" name="TextBox 18"/>
              <p:cNvSpPr txBox="1">
                <a:spLocks noChangeArrowheads="1"/>
              </p:cNvSpPr>
              <p:nvPr/>
            </p:nvSpPr>
            <p:spPr bwMode="auto">
              <a:xfrm>
                <a:off x="4572000" y="5294914"/>
                <a:ext cx="4320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l-GR" altLang="fr-FR" sz="1800" b="0"/>
                  <a:t>ε</a:t>
                </a:r>
                <a:endParaRPr lang="fr-CA" altLang="fr-FR" sz="1800" b="0"/>
              </a:p>
            </p:txBody>
          </p:sp>
          <p:cxnSp>
            <p:nvCxnSpPr>
              <p:cNvPr id="20" name="Straight Arrow Connector 19"/>
              <p:cNvCxnSpPr>
                <a:stCxn id="18" idx="6"/>
                <a:endCxn id="12" idx="2"/>
              </p:cNvCxnSpPr>
              <p:nvPr/>
            </p:nvCxnSpPr>
            <p:spPr>
              <a:xfrm>
                <a:off x="4428411" y="5617231"/>
                <a:ext cx="709820" cy="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18488" name="TextBox 20"/>
              <p:cNvSpPr txBox="1">
                <a:spLocks noChangeArrowheads="1"/>
              </p:cNvSpPr>
              <p:nvPr/>
            </p:nvSpPr>
            <p:spPr bwMode="auto">
              <a:xfrm>
                <a:off x="5724128" y="5291916"/>
                <a:ext cx="4320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800" b="0"/>
                  <a:t>A</a:t>
                </a:r>
                <a:endParaRPr lang="fr-CA" altLang="fr-FR" sz="1800" b="0"/>
              </a:p>
            </p:txBody>
          </p:sp>
        </p:grpSp>
        <p:sp>
          <p:nvSpPr>
            <p:cNvPr id="8" name="Freeform 7"/>
            <p:cNvSpPr/>
            <p:nvPr/>
          </p:nvSpPr>
          <p:spPr>
            <a:xfrm>
              <a:off x="4460231" y="2749834"/>
              <a:ext cx="3261675" cy="473108"/>
            </a:xfrm>
            <a:custGeom>
              <a:avLst/>
              <a:gdLst>
                <a:gd name="connsiteX0" fmla="*/ 0 w 3261360"/>
                <a:gd name="connsiteY0" fmla="*/ 30480 h 472524"/>
                <a:gd name="connsiteX1" fmla="*/ 1615440 w 3261360"/>
                <a:gd name="connsiteY1" fmla="*/ 472440 h 472524"/>
                <a:gd name="connsiteX2" fmla="*/ 3261360 w 3261360"/>
                <a:gd name="connsiteY2" fmla="*/ 0 h 472524"/>
                <a:gd name="connsiteX3" fmla="*/ 3261360 w 3261360"/>
                <a:gd name="connsiteY3" fmla="*/ 0 h 472524"/>
              </a:gdLst>
              <a:ahLst/>
              <a:cxnLst>
                <a:cxn ang="0">
                  <a:pos x="connsiteX0" y="connsiteY0"/>
                </a:cxn>
                <a:cxn ang="0">
                  <a:pos x="connsiteX1" y="connsiteY1"/>
                </a:cxn>
                <a:cxn ang="0">
                  <a:pos x="connsiteX2" y="connsiteY2"/>
                </a:cxn>
                <a:cxn ang="0">
                  <a:pos x="connsiteX3" y="connsiteY3"/>
                </a:cxn>
              </a:cxnLst>
              <a:rect l="l" t="t" r="r" b="b"/>
              <a:pathLst>
                <a:path w="3261360" h="472524">
                  <a:moveTo>
                    <a:pt x="0" y="30480"/>
                  </a:moveTo>
                  <a:cubicBezTo>
                    <a:pt x="535940" y="254000"/>
                    <a:pt x="1071880" y="477520"/>
                    <a:pt x="1615440" y="472440"/>
                  </a:cubicBezTo>
                  <a:cubicBezTo>
                    <a:pt x="2159000" y="467360"/>
                    <a:pt x="3261360" y="0"/>
                    <a:pt x="3261360" y="0"/>
                  </a:cubicBezTo>
                  <a:lnTo>
                    <a:pt x="3261360" y="0"/>
                  </a:lnTo>
                </a:path>
              </a:pathLst>
            </a:cu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9" name="Freeform 8"/>
            <p:cNvSpPr/>
            <p:nvPr/>
          </p:nvSpPr>
          <p:spPr>
            <a:xfrm>
              <a:off x="5595625" y="2087801"/>
              <a:ext cx="1190972" cy="334985"/>
            </a:xfrm>
            <a:custGeom>
              <a:avLst/>
              <a:gdLst>
                <a:gd name="connsiteX0" fmla="*/ 2225040 w 2225040"/>
                <a:gd name="connsiteY0" fmla="*/ 335314 h 335314"/>
                <a:gd name="connsiteX1" fmla="*/ 1501140 w 2225040"/>
                <a:gd name="connsiteY1" fmla="*/ 34 h 335314"/>
                <a:gd name="connsiteX2" fmla="*/ 0 w 2225040"/>
                <a:gd name="connsiteY2" fmla="*/ 312454 h 335314"/>
                <a:gd name="connsiteX3" fmla="*/ 0 w 2225040"/>
                <a:gd name="connsiteY3" fmla="*/ 312454 h 335314"/>
              </a:gdLst>
              <a:ahLst/>
              <a:cxnLst>
                <a:cxn ang="0">
                  <a:pos x="connsiteX0" y="connsiteY0"/>
                </a:cxn>
                <a:cxn ang="0">
                  <a:pos x="connsiteX1" y="connsiteY1"/>
                </a:cxn>
                <a:cxn ang="0">
                  <a:pos x="connsiteX2" y="connsiteY2"/>
                </a:cxn>
                <a:cxn ang="0">
                  <a:pos x="connsiteX3" y="connsiteY3"/>
                </a:cxn>
              </a:cxnLst>
              <a:rect l="l" t="t" r="r" b="b"/>
              <a:pathLst>
                <a:path w="2225040" h="335314">
                  <a:moveTo>
                    <a:pt x="2225040" y="335314"/>
                  </a:moveTo>
                  <a:cubicBezTo>
                    <a:pt x="2048510" y="169579"/>
                    <a:pt x="1871980" y="3844"/>
                    <a:pt x="1501140" y="34"/>
                  </a:cubicBezTo>
                  <a:cubicBezTo>
                    <a:pt x="1130300" y="-3776"/>
                    <a:pt x="0" y="312454"/>
                    <a:pt x="0" y="312454"/>
                  </a:cubicBezTo>
                  <a:lnTo>
                    <a:pt x="0" y="312454"/>
                  </a:lnTo>
                </a:path>
              </a:pathLst>
            </a:cu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18477" name="TextBox 9"/>
            <p:cNvSpPr txBox="1">
              <a:spLocks noChangeArrowheads="1"/>
            </p:cNvSpPr>
            <p:nvPr/>
          </p:nvSpPr>
          <p:spPr bwMode="auto">
            <a:xfrm>
              <a:off x="6232781" y="1778216"/>
              <a:ext cx="4320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l-GR" altLang="fr-FR" sz="1800" b="0"/>
                <a:t>ε</a:t>
              </a:r>
              <a:endParaRPr lang="fr-CA" altLang="fr-FR" sz="1800" b="0"/>
            </a:p>
          </p:txBody>
        </p:sp>
        <p:sp>
          <p:nvSpPr>
            <p:cNvPr id="18478" name="TextBox 10"/>
            <p:cNvSpPr txBox="1">
              <a:spLocks noChangeArrowheads="1"/>
            </p:cNvSpPr>
            <p:nvPr/>
          </p:nvSpPr>
          <p:spPr bwMode="auto">
            <a:xfrm>
              <a:off x="5875020" y="3140968"/>
              <a:ext cx="4320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l-GR" altLang="fr-FR" sz="1800" b="0"/>
                <a:t>ε</a:t>
              </a:r>
              <a:endParaRPr lang="fr-CA" altLang="fr-FR" sz="1800" b="0"/>
            </a:p>
          </p:txBody>
        </p:sp>
      </p:grpSp>
      <p:grpSp>
        <p:nvGrpSpPr>
          <p:cNvPr id="89" name="Group 88"/>
          <p:cNvGrpSpPr>
            <a:grpSpLocks/>
          </p:cNvGrpSpPr>
          <p:nvPr/>
        </p:nvGrpSpPr>
        <p:grpSpPr bwMode="auto">
          <a:xfrm>
            <a:off x="3341688" y="3500438"/>
            <a:ext cx="5118100" cy="3178175"/>
            <a:chOff x="3203848" y="3501008"/>
            <a:chExt cx="5119444" cy="3177644"/>
          </a:xfrm>
        </p:grpSpPr>
        <p:sp>
          <p:nvSpPr>
            <p:cNvPr id="18440" name="TextBox 39"/>
            <p:cNvSpPr txBox="1">
              <a:spLocks noChangeArrowheads="1"/>
            </p:cNvSpPr>
            <p:nvPr/>
          </p:nvSpPr>
          <p:spPr bwMode="auto">
            <a:xfrm>
              <a:off x="7339499" y="4746890"/>
              <a:ext cx="4320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l-GR" altLang="fr-FR" sz="1800" b="0"/>
                <a:t>ε</a:t>
              </a:r>
              <a:endParaRPr lang="fr-CA" altLang="fr-FR" sz="1800" b="0"/>
            </a:p>
          </p:txBody>
        </p:sp>
        <p:cxnSp>
          <p:nvCxnSpPr>
            <p:cNvPr id="42" name="Straight Arrow Connector 41"/>
            <p:cNvCxnSpPr>
              <a:stCxn id="66" idx="6"/>
              <a:endCxn id="48" idx="2"/>
            </p:cNvCxnSpPr>
            <p:nvPr/>
          </p:nvCxnSpPr>
          <p:spPr>
            <a:xfrm flipV="1">
              <a:off x="7118063" y="5086655"/>
              <a:ext cx="844772" cy="9523"/>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grpSp>
          <p:nvGrpSpPr>
            <p:cNvPr id="18442" name="Group 42"/>
            <p:cNvGrpSpPr>
              <a:grpSpLocks/>
            </p:cNvGrpSpPr>
            <p:nvPr/>
          </p:nvGrpSpPr>
          <p:grpSpPr bwMode="auto">
            <a:xfrm>
              <a:off x="7963252" y="4906161"/>
              <a:ext cx="360040" cy="360040"/>
              <a:chOff x="5868144" y="2708920"/>
              <a:chExt cx="360040" cy="360040"/>
            </a:xfrm>
          </p:grpSpPr>
          <p:sp>
            <p:nvSpPr>
              <p:cNvPr id="48" name="Oval 47"/>
              <p:cNvSpPr/>
              <p:nvPr/>
            </p:nvSpPr>
            <p:spPr>
              <a:xfrm>
                <a:off x="5867726" y="2708469"/>
                <a:ext cx="360458" cy="360303"/>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solidFill>
                    <a:schemeClr val="tx1"/>
                  </a:solidFill>
                </a:endParaRPr>
              </a:p>
            </p:txBody>
          </p:sp>
          <p:sp>
            <p:nvSpPr>
              <p:cNvPr id="49" name="Oval 48"/>
              <p:cNvSpPr/>
              <p:nvPr/>
            </p:nvSpPr>
            <p:spPr>
              <a:xfrm>
                <a:off x="5931243" y="2778307"/>
                <a:ext cx="233425" cy="2349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solidFill>
                      <a:schemeClr val="tx1"/>
                    </a:solidFill>
                  </a:rPr>
                  <a:t>8</a:t>
                </a:r>
                <a:endParaRPr lang="fr-CA" dirty="0">
                  <a:solidFill>
                    <a:schemeClr val="tx1"/>
                  </a:solidFill>
                </a:endParaRPr>
              </a:p>
            </p:txBody>
          </p:sp>
        </p:grpSp>
        <p:sp>
          <p:nvSpPr>
            <p:cNvPr id="44" name="Oval 43"/>
            <p:cNvSpPr/>
            <p:nvPr/>
          </p:nvSpPr>
          <p:spPr>
            <a:xfrm>
              <a:off x="3383282" y="4905710"/>
              <a:ext cx="360458" cy="360303"/>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solidFill>
                    <a:schemeClr val="tx1"/>
                  </a:solidFill>
                </a:rPr>
                <a:t>1</a:t>
              </a:r>
              <a:endParaRPr lang="fr-CA" dirty="0">
                <a:solidFill>
                  <a:schemeClr val="tx1"/>
                </a:solidFill>
              </a:endParaRPr>
            </a:p>
          </p:txBody>
        </p:sp>
        <p:sp>
          <p:nvSpPr>
            <p:cNvPr id="18444" name="TextBox 44"/>
            <p:cNvSpPr txBox="1">
              <a:spLocks noChangeArrowheads="1"/>
            </p:cNvSpPr>
            <p:nvPr/>
          </p:nvSpPr>
          <p:spPr bwMode="auto">
            <a:xfrm>
              <a:off x="3887924" y="4765143"/>
              <a:ext cx="4320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l-GR" altLang="fr-FR" sz="1800" b="0"/>
                <a:t>ε</a:t>
              </a:r>
              <a:endParaRPr lang="fr-CA" altLang="fr-FR" sz="1800" b="0"/>
            </a:p>
          </p:txBody>
        </p:sp>
        <p:cxnSp>
          <p:nvCxnSpPr>
            <p:cNvPr id="46" name="Straight Arrow Connector 45"/>
            <p:cNvCxnSpPr>
              <a:stCxn id="44" idx="6"/>
              <a:endCxn id="65" idx="2"/>
            </p:cNvCxnSpPr>
            <p:nvPr/>
          </p:nvCxnSpPr>
          <p:spPr>
            <a:xfrm>
              <a:off x="3743740" y="5086655"/>
              <a:ext cx="709798" cy="9523"/>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18446" name="TextBox 35"/>
            <p:cNvSpPr txBox="1">
              <a:spLocks noChangeArrowheads="1"/>
            </p:cNvSpPr>
            <p:nvPr/>
          </p:nvSpPr>
          <p:spPr bwMode="auto">
            <a:xfrm>
              <a:off x="5731004" y="3501008"/>
              <a:ext cx="4320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l-GR" altLang="fr-FR" sz="1800" b="0"/>
                <a:t>ε</a:t>
              </a:r>
              <a:endParaRPr lang="fr-CA" altLang="fr-FR" sz="1800" b="0"/>
            </a:p>
          </p:txBody>
        </p:sp>
        <p:sp>
          <p:nvSpPr>
            <p:cNvPr id="18447" name="TextBox 36"/>
            <p:cNvSpPr txBox="1">
              <a:spLocks noChangeArrowheads="1"/>
            </p:cNvSpPr>
            <p:nvPr/>
          </p:nvSpPr>
          <p:spPr bwMode="auto">
            <a:xfrm>
              <a:off x="5817248" y="6309320"/>
              <a:ext cx="4320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l-GR" altLang="fr-FR" sz="1800" b="0"/>
                <a:t>ε</a:t>
              </a:r>
              <a:endParaRPr lang="fr-CA" altLang="fr-FR" sz="1800" b="0"/>
            </a:p>
          </p:txBody>
        </p:sp>
        <p:grpSp>
          <p:nvGrpSpPr>
            <p:cNvPr id="18448" name="Group 59"/>
            <p:cNvGrpSpPr>
              <a:grpSpLocks/>
            </p:cNvGrpSpPr>
            <p:nvPr/>
          </p:nvGrpSpPr>
          <p:grpSpPr bwMode="auto">
            <a:xfrm>
              <a:off x="3203848" y="5002657"/>
              <a:ext cx="180020" cy="189331"/>
              <a:chOff x="3707904" y="5857868"/>
              <a:chExt cx="180020" cy="189331"/>
            </a:xfrm>
          </p:grpSpPr>
          <p:cxnSp>
            <p:nvCxnSpPr>
              <p:cNvPr id="61" name="Straight Connector 60"/>
              <p:cNvCxnSpPr/>
              <p:nvPr/>
            </p:nvCxnSpPr>
            <p:spPr>
              <a:xfrm>
                <a:off x="3707904" y="5857743"/>
                <a:ext cx="179434" cy="9523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 name="Straight Connector 61"/>
              <p:cNvCxnSpPr/>
              <p:nvPr/>
            </p:nvCxnSpPr>
            <p:spPr>
              <a:xfrm flipV="1">
                <a:off x="3707904" y="5951389"/>
                <a:ext cx="179434" cy="9523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449" name="Group 63"/>
            <p:cNvGrpSpPr>
              <a:grpSpLocks/>
            </p:cNvGrpSpPr>
            <p:nvPr/>
          </p:nvGrpSpPr>
          <p:grpSpPr bwMode="auto">
            <a:xfrm>
              <a:off x="4453538" y="4212185"/>
              <a:ext cx="2664524" cy="1809251"/>
              <a:chOff x="4139278" y="1547889"/>
              <a:chExt cx="2664524" cy="1809251"/>
            </a:xfrm>
          </p:grpSpPr>
          <p:sp>
            <p:nvSpPr>
              <p:cNvPr id="65" name="Oval 64"/>
              <p:cNvSpPr/>
              <p:nvPr/>
            </p:nvSpPr>
            <p:spPr>
              <a:xfrm>
                <a:off x="4139278" y="2252525"/>
                <a:ext cx="360458" cy="360302"/>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solidFill>
                      <a:schemeClr val="tx1"/>
                    </a:solidFill>
                  </a:rPr>
                  <a:t>2</a:t>
                </a:r>
                <a:endParaRPr lang="fr-CA" dirty="0">
                  <a:solidFill>
                    <a:schemeClr val="tx1"/>
                  </a:solidFill>
                </a:endParaRPr>
              </a:p>
            </p:txBody>
          </p:sp>
          <p:sp>
            <p:nvSpPr>
              <p:cNvPr id="66" name="Oval 65"/>
              <p:cNvSpPr/>
              <p:nvPr/>
            </p:nvSpPr>
            <p:spPr>
              <a:xfrm>
                <a:off x="6443346" y="2252525"/>
                <a:ext cx="360457" cy="360302"/>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solidFill>
                      <a:schemeClr val="tx1"/>
                    </a:solidFill>
                  </a:rPr>
                  <a:t>7</a:t>
                </a:r>
                <a:endParaRPr lang="fr-CA" dirty="0">
                  <a:solidFill>
                    <a:schemeClr val="tx1"/>
                  </a:solidFill>
                </a:endParaRPr>
              </a:p>
            </p:txBody>
          </p:sp>
          <p:sp>
            <p:nvSpPr>
              <p:cNvPr id="18454" name="TextBox 66"/>
              <p:cNvSpPr txBox="1">
                <a:spLocks noChangeArrowheads="1"/>
              </p:cNvSpPr>
              <p:nvPr/>
            </p:nvSpPr>
            <p:spPr bwMode="auto">
              <a:xfrm>
                <a:off x="5268831" y="1547889"/>
                <a:ext cx="4320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800" b="0"/>
                  <a:t>x</a:t>
                </a:r>
                <a:endParaRPr lang="fr-CA" altLang="fr-FR" sz="1800" b="0"/>
              </a:p>
            </p:txBody>
          </p:sp>
          <p:sp>
            <p:nvSpPr>
              <p:cNvPr id="18455" name="TextBox 67"/>
              <p:cNvSpPr txBox="1">
                <a:spLocks noChangeArrowheads="1"/>
              </p:cNvSpPr>
              <p:nvPr/>
            </p:nvSpPr>
            <p:spPr bwMode="auto">
              <a:xfrm>
                <a:off x="5286964" y="2987808"/>
                <a:ext cx="4320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800" b="0"/>
                  <a:t>y</a:t>
                </a:r>
                <a:endParaRPr lang="fr-CA" altLang="fr-FR" sz="1800" b="0"/>
              </a:p>
            </p:txBody>
          </p:sp>
          <p:sp>
            <p:nvSpPr>
              <p:cNvPr id="69" name="Oval 68"/>
              <p:cNvSpPr/>
              <p:nvPr/>
            </p:nvSpPr>
            <p:spPr>
              <a:xfrm>
                <a:off x="4777621" y="1700168"/>
                <a:ext cx="360458" cy="360302"/>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solidFill>
                      <a:schemeClr val="tx1"/>
                    </a:solidFill>
                  </a:rPr>
                  <a:t>3</a:t>
                </a:r>
                <a:endParaRPr lang="fr-CA" dirty="0">
                  <a:solidFill>
                    <a:schemeClr val="tx1"/>
                  </a:solidFill>
                </a:endParaRPr>
              </a:p>
            </p:txBody>
          </p:sp>
          <p:sp>
            <p:nvSpPr>
              <p:cNvPr id="70" name="Oval 69"/>
              <p:cNvSpPr/>
              <p:nvPr/>
            </p:nvSpPr>
            <p:spPr>
              <a:xfrm>
                <a:off x="5866932" y="1700168"/>
                <a:ext cx="360458" cy="360302"/>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solidFill>
                      <a:schemeClr val="tx1"/>
                    </a:solidFill>
                  </a:rPr>
                  <a:t>4</a:t>
                </a:r>
                <a:endParaRPr lang="fr-CA" dirty="0">
                  <a:solidFill>
                    <a:schemeClr val="tx1"/>
                  </a:solidFill>
                </a:endParaRPr>
              </a:p>
            </p:txBody>
          </p:sp>
          <p:sp>
            <p:nvSpPr>
              <p:cNvPr id="71" name="Oval 70"/>
              <p:cNvSpPr/>
              <p:nvPr/>
            </p:nvSpPr>
            <p:spPr>
              <a:xfrm>
                <a:off x="4785561" y="2844564"/>
                <a:ext cx="358869" cy="35871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solidFill>
                      <a:schemeClr val="tx1"/>
                    </a:solidFill>
                  </a:rPr>
                  <a:t>5</a:t>
                </a:r>
                <a:endParaRPr lang="fr-CA" dirty="0">
                  <a:solidFill>
                    <a:schemeClr val="tx1"/>
                  </a:solidFill>
                </a:endParaRPr>
              </a:p>
            </p:txBody>
          </p:sp>
          <p:sp>
            <p:nvSpPr>
              <p:cNvPr id="72" name="Oval 71"/>
              <p:cNvSpPr/>
              <p:nvPr/>
            </p:nvSpPr>
            <p:spPr>
              <a:xfrm>
                <a:off x="5874872" y="2844564"/>
                <a:ext cx="360457" cy="35871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solidFill>
                      <a:schemeClr val="tx1"/>
                    </a:solidFill>
                  </a:rPr>
                  <a:t>6</a:t>
                </a:r>
                <a:endParaRPr lang="fr-CA" dirty="0">
                  <a:solidFill>
                    <a:schemeClr val="tx1"/>
                  </a:solidFill>
                </a:endParaRPr>
              </a:p>
            </p:txBody>
          </p:sp>
          <p:cxnSp>
            <p:nvCxnSpPr>
              <p:cNvPr id="73" name="Straight Arrow Connector 72"/>
              <p:cNvCxnSpPr>
                <a:stCxn id="65" idx="7"/>
                <a:endCxn id="69" idx="3"/>
              </p:cNvCxnSpPr>
              <p:nvPr/>
            </p:nvCxnSpPr>
            <p:spPr>
              <a:xfrm flipV="1">
                <a:off x="4447334" y="2008091"/>
                <a:ext cx="382689" cy="296812"/>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74" name="Straight Arrow Connector 73"/>
              <p:cNvCxnSpPr>
                <a:stCxn id="69" idx="6"/>
                <a:endCxn id="70" idx="2"/>
              </p:cNvCxnSpPr>
              <p:nvPr/>
            </p:nvCxnSpPr>
            <p:spPr>
              <a:xfrm>
                <a:off x="5138078" y="1881112"/>
                <a:ext cx="728853" cy="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75" name="Straight Arrow Connector 74"/>
              <p:cNvCxnSpPr>
                <a:stCxn id="70" idx="5"/>
                <a:endCxn id="66" idx="1"/>
              </p:cNvCxnSpPr>
              <p:nvPr/>
            </p:nvCxnSpPr>
            <p:spPr>
              <a:xfrm>
                <a:off x="6174988" y="2008091"/>
                <a:ext cx="320759" cy="296812"/>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76" name="Straight Arrow Connector 75"/>
              <p:cNvCxnSpPr>
                <a:stCxn id="65" idx="5"/>
                <a:endCxn id="71" idx="1"/>
              </p:cNvCxnSpPr>
              <p:nvPr/>
            </p:nvCxnSpPr>
            <p:spPr>
              <a:xfrm>
                <a:off x="4447334" y="2560449"/>
                <a:ext cx="390628" cy="336494"/>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77" name="Straight Arrow Connector 76"/>
              <p:cNvCxnSpPr>
                <a:stCxn id="71" idx="6"/>
                <a:endCxn id="72" idx="2"/>
              </p:cNvCxnSpPr>
              <p:nvPr/>
            </p:nvCxnSpPr>
            <p:spPr>
              <a:xfrm flipV="1">
                <a:off x="5144430" y="3023922"/>
                <a:ext cx="730442" cy="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78" name="Straight Arrow Connector 77"/>
              <p:cNvCxnSpPr>
                <a:stCxn id="72" idx="7"/>
                <a:endCxn id="66" idx="3"/>
              </p:cNvCxnSpPr>
              <p:nvPr/>
            </p:nvCxnSpPr>
            <p:spPr>
              <a:xfrm flipV="1">
                <a:off x="6182928" y="2560449"/>
                <a:ext cx="312819" cy="336494"/>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18466" name="TextBox 78"/>
              <p:cNvSpPr txBox="1">
                <a:spLocks noChangeArrowheads="1"/>
              </p:cNvSpPr>
              <p:nvPr/>
            </p:nvSpPr>
            <p:spPr bwMode="auto">
              <a:xfrm>
                <a:off x="4355976" y="1835532"/>
                <a:ext cx="4320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l-GR" altLang="fr-FR" sz="1800" b="0"/>
                  <a:t>ε</a:t>
                </a:r>
                <a:endParaRPr lang="fr-CA" altLang="fr-FR" sz="1800" b="0"/>
              </a:p>
            </p:txBody>
          </p:sp>
          <p:sp>
            <p:nvSpPr>
              <p:cNvPr id="18467" name="TextBox 79"/>
              <p:cNvSpPr txBox="1">
                <a:spLocks noChangeArrowheads="1"/>
              </p:cNvSpPr>
              <p:nvPr/>
            </p:nvSpPr>
            <p:spPr bwMode="auto">
              <a:xfrm>
                <a:off x="6276216" y="1803266"/>
                <a:ext cx="4320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l-GR" altLang="fr-FR" sz="1800" b="0"/>
                  <a:t>ε</a:t>
                </a:r>
                <a:endParaRPr lang="fr-CA" altLang="fr-FR" sz="1800" b="0"/>
              </a:p>
            </p:txBody>
          </p:sp>
          <p:sp>
            <p:nvSpPr>
              <p:cNvPr id="18468" name="TextBox 80"/>
              <p:cNvSpPr txBox="1">
                <a:spLocks noChangeArrowheads="1"/>
              </p:cNvSpPr>
              <p:nvPr/>
            </p:nvSpPr>
            <p:spPr bwMode="auto">
              <a:xfrm>
                <a:off x="4317590" y="2617013"/>
                <a:ext cx="4320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l-GR" altLang="fr-FR" sz="1800" b="0"/>
                  <a:t>ε</a:t>
                </a:r>
                <a:endParaRPr lang="fr-CA" altLang="fr-FR" sz="1800" b="0"/>
              </a:p>
            </p:txBody>
          </p:sp>
          <p:sp>
            <p:nvSpPr>
              <p:cNvPr id="18469" name="TextBox 81"/>
              <p:cNvSpPr txBox="1">
                <a:spLocks noChangeArrowheads="1"/>
              </p:cNvSpPr>
              <p:nvPr/>
            </p:nvSpPr>
            <p:spPr bwMode="auto">
              <a:xfrm>
                <a:off x="6254412" y="2617013"/>
                <a:ext cx="4320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l-GR" altLang="fr-FR" sz="1800" b="0"/>
                  <a:t>ε</a:t>
                </a:r>
                <a:endParaRPr lang="fr-CA" altLang="fr-FR" sz="1800" b="0"/>
              </a:p>
            </p:txBody>
          </p:sp>
        </p:grpSp>
        <p:sp>
          <p:nvSpPr>
            <p:cNvPr id="87" name="Freeform 86"/>
            <p:cNvSpPr/>
            <p:nvPr/>
          </p:nvSpPr>
          <p:spPr>
            <a:xfrm>
              <a:off x="3594476" y="5275536"/>
              <a:ext cx="4501744" cy="1117413"/>
            </a:xfrm>
            <a:custGeom>
              <a:avLst/>
              <a:gdLst>
                <a:gd name="connsiteX0" fmla="*/ 0 w 4502150"/>
                <a:gd name="connsiteY0" fmla="*/ 0 h 1117100"/>
                <a:gd name="connsiteX1" fmla="*/ 1809750 w 4502150"/>
                <a:gd name="connsiteY1" fmla="*/ 1060450 h 1117100"/>
                <a:gd name="connsiteX2" fmla="*/ 3492500 w 4502150"/>
                <a:gd name="connsiteY2" fmla="*/ 869950 h 1117100"/>
                <a:gd name="connsiteX3" fmla="*/ 4502150 w 4502150"/>
                <a:gd name="connsiteY3" fmla="*/ 0 h 1117100"/>
                <a:gd name="connsiteX4" fmla="*/ 4502150 w 4502150"/>
                <a:gd name="connsiteY4" fmla="*/ 0 h 1117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2150" h="1117100">
                  <a:moveTo>
                    <a:pt x="0" y="0"/>
                  </a:moveTo>
                  <a:cubicBezTo>
                    <a:pt x="613833" y="457729"/>
                    <a:pt x="1227667" y="915458"/>
                    <a:pt x="1809750" y="1060450"/>
                  </a:cubicBezTo>
                  <a:cubicBezTo>
                    <a:pt x="2391833" y="1205442"/>
                    <a:pt x="3043767" y="1046692"/>
                    <a:pt x="3492500" y="869950"/>
                  </a:cubicBezTo>
                  <a:cubicBezTo>
                    <a:pt x="3941233" y="693208"/>
                    <a:pt x="4502150" y="0"/>
                    <a:pt x="4502150" y="0"/>
                  </a:cubicBezTo>
                  <a:lnTo>
                    <a:pt x="4502150" y="0"/>
                  </a:lnTo>
                </a:path>
              </a:pathLst>
            </a:cu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solidFill>
                  <a:schemeClr val="tx1"/>
                </a:solidFill>
              </a:endParaRPr>
            </a:p>
          </p:txBody>
        </p:sp>
        <p:sp>
          <p:nvSpPr>
            <p:cNvPr id="88" name="Freeform 87"/>
            <p:cNvSpPr/>
            <p:nvPr/>
          </p:nvSpPr>
          <p:spPr>
            <a:xfrm>
              <a:off x="4547226" y="3777187"/>
              <a:ext cx="2475562" cy="1161856"/>
            </a:xfrm>
            <a:custGeom>
              <a:avLst/>
              <a:gdLst>
                <a:gd name="connsiteX0" fmla="*/ 3536950 w 3536950"/>
                <a:gd name="connsiteY0" fmla="*/ 1161933 h 1161933"/>
                <a:gd name="connsiteX1" fmla="*/ 2279650 w 3536950"/>
                <a:gd name="connsiteY1" fmla="*/ 234833 h 1161933"/>
                <a:gd name="connsiteX2" fmla="*/ 730250 w 3536950"/>
                <a:gd name="connsiteY2" fmla="*/ 63383 h 1161933"/>
                <a:gd name="connsiteX3" fmla="*/ 0 w 3536950"/>
                <a:gd name="connsiteY3" fmla="*/ 1130183 h 1161933"/>
              </a:gdLst>
              <a:ahLst/>
              <a:cxnLst>
                <a:cxn ang="0">
                  <a:pos x="connsiteX0" y="connsiteY0"/>
                </a:cxn>
                <a:cxn ang="0">
                  <a:pos x="connsiteX1" y="connsiteY1"/>
                </a:cxn>
                <a:cxn ang="0">
                  <a:pos x="connsiteX2" y="connsiteY2"/>
                </a:cxn>
                <a:cxn ang="0">
                  <a:pos x="connsiteX3" y="connsiteY3"/>
                </a:cxn>
              </a:cxnLst>
              <a:rect l="l" t="t" r="r" b="b"/>
              <a:pathLst>
                <a:path w="3536950" h="1161933">
                  <a:moveTo>
                    <a:pt x="3536950" y="1161933"/>
                  </a:moveTo>
                  <a:cubicBezTo>
                    <a:pt x="3142191" y="789929"/>
                    <a:pt x="2747433" y="417925"/>
                    <a:pt x="2279650" y="234833"/>
                  </a:cubicBezTo>
                  <a:cubicBezTo>
                    <a:pt x="1811867" y="51741"/>
                    <a:pt x="1110192" y="-85842"/>
                    <a:pt x="730250" y="63383"/>
                  </a:cubicBezTo>
                  <a:cubicBezTo>
                    <a:pt x="350308" y="212608"/>
                    <a:pt x="175154" y="671395"/>
                    <a:pt x="0" y="1130183"/>
                  </a:cubicBezTo>
                </a:path>
              </a:pathLst>
            </a:cu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solidFill>
                  <a:schemeClr val="tx1"/>
                </a:solidFill>
              </a:endParaRPr>
            </a:p>
          </p:txBody>
        </p:sp>
      </p:grpSp>
    </p:spTree>
    <p:extLst>
      <p:ext uri="{BB962C8B-B14F-4D97-AF65-F5344CB8AC3E}">
        <p14:creationId xmlns:p14="http://schemas.microsoft.com/office/powerpoint/2010/main" val="221255604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500"/>
                                        <p:tgtEl>
                                          <p:spTgt spid="3">
                                            <p:txEl>
                                              <p:pRg st="1" end="1"/>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59"/>
                                        </p:tgtEl>
                                        <p:attrNameLst>
                                          <p:attrName>style.visibility</p:attrName>
                                        </p:attrNameLst>
                                      </p:cBhvr>
                                      <p:to>
                                        <p:strVal val="visible"/>
                                      </p:to>
                                    </p:set>
                                    <p:animEffect transition="in" filter="fade">
                                      <p:cBhvr>
                                        <p:cTn id="12" dur="500"/>
                                        <p:tgtEl>
                                          <p:spTgt spid="5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animEffect transition="in" filter="fade">
                                      <p:cBhvr>
                                        <p:cTn id="17" dur="500"/>
                                        <p:tgtEl>
                                          <p:spTgt spid="3">
                                            <p:txEl>
                                              <p:pRg st="5" end="5"/>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89"/>
                                        </p:tgtEl>
                                        <p:attrNameLst>
                                          <p:attrName>style.visibility</p:attrName>
                                        </p:attrNameLst>
                                      </p:cBhvr>
                                      <p:to>
                                        <p:strVal val="visible"/>
                                      </p:to>
                                    </p:set>
                                    <p:animEffect transition="in" filter="fade">
                                      <p:cBhvr>
                                        <p:cTn id="22"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NFA Creation Examples</a:t>
            </a:r>
            <a:endParaRPr lang="fr-CA" dirty="0"/>
          </a:p>
        </p:txBody>
      </p:sp>
      <p:sp>
        <p:nvSpPr>
          <p:cNvPr id="19459" name="Content Placeholder 2"/>
          <p:cNvSpPr>
            <a:spLocks noGrp="1"/>
          </p:cNvSpPr>
          <p:nvPr>
            <p:ph idx="1"/>
          </p:nvPr>
        </p:nvSpPr>
        <p:spPr/>
        <p:txBody>
          <a:bodyPr/>
          <a:lstStyle/>
          <a:p>
            <a:r>
              <a:rPr lang="en-CA" altLang="fr-FR" smtClean="0">
                <a:solidFill>
                  <a:schemeClr val="tx2"/>
                </a:solidFill>
              </a:rPr>
              <a:t>abb</a:t>
            </a:r>
            <a:endParaRPr lang="fr-CA" altLang="fr-FR" smtClean="0">
              <a:solidFill>
                <a:schemeClr val="tx2"/>
              </a:solidFill>
            </a:endParaRPr>
          </a:p>
        </p:txBody>
      </p:sp>
      <p:pic>
        <p:nvPicPr>
          <p:cNvPr id="1946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2988" y="3141663"/>
            <a:ext cx="6661150" cy="12684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804904304"/>
      </p:ext>
    </p:extLst>
  </p:cSld>
  <p:clrMapOvr>
    <a:masterClrMapping/>
  </p:clrMapOvr>
  <p:timing>
    <p:tnLst>
      <p:par>
        <p:cTn id="1" dur="indefinite" restart="never" nodeType="tmRoot"/>
      </p:par>
    </p:tn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NFA Creation Examples</a:t>
            </a:r>
            <a:endParaRPr lang="fr-CA" dirty="0"/>
          </a:p>
        </p:txBody>
      </p:sp>
      <p:sp>
        <p:nvSpPr>
          <p:cNvPr id="20483" name="Content Placeholder 2"/>
          <p:cNvSpPr>
            <a:spLocks noGrp="1"/>
          </p:cNvSpPr>
          <p:nvPr>
            <p:ph idx="1"/>
          </p:nvPr>
        </p:nvSpPr>
        <p:spPr>
          <a:xfrm>
            <a:off x="457200" y="1752600"/>
            <a:ext cx="7138988" cy="1316038"/>
          </a:xfrm>
        </p:spPr>
        <p:txBody>
          <a:bodyPr/>
          <a:lstStyle/>
          <a:p>
            <a:r>
              <a:rPr lang="en-CA" altLang="fr-FR" smtClean="0">
                <a:solidFill>
                  <a:schemeClr val="tx2"/>
                </a:solidFill>
              </a:rPr>
              <a:t>a*bb</a:t>
            </a:r>
          </a:p>
          <a:p>
            <a:endParaRPr lang="en-CA" altLang="fr-FR" smtClean="0"/>
          </a:p>
          <a:p>
            <a:endParaRPr lang="en-CA" altLang="fr-FR" smtClean="0"/>
          </a:p>
        </p:txBody>
      </p:sp>
      <p:grpSp>
        <p:nvGrpSpPr>
          <p:cNvPr id="25" name="Group 24"/>
          <p:cNvGrpSpPr>
            <a:grpSpLocks/>
          </p:cNvGrpSpPr>
          <p:nvPr/>
        </p:nvGrpSpPr>
        <p:grpSpPr bwMode="auto">
          <a:xfrm>
            <a:off x="323850" y="2636838"/>
            <a:ext cx="8424863" cy="2563812"/>
            <a:chOff x="1285860" y="3491716"/>
            <a:chExt cx="6310476" cy="1718841"/>
          </a:xfrm>
        </p:grpSpPr>
        <p:sp>
          <p:nvSpPr>
            <p:cNvPr id="12" name="Oval 11"/>
            <p:cNvSpPr/>
            <p:nvPr/>
          </p:nvSpPr>
          <p:spPr>
            <a:xfrm>
              <a:off x="2536778" y="4139873"/>
              <a:ext cx="359104" cy="359733"/>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2800" dirty="0">
                  <a:solidFill>
                    <a:schemeClr val="tx1"/>
                  </a:solidFill>
                </a:rPr>
                <a:t>2</a:t>
              </a:r>
              <a:endParaRPr lang="fr-CA" sz="2800" dirty="0">
                <a:solidFill>
                  <a:schemeClr val="tx1"/>
                </a:solidFill>
              </a:endParaRPr>
            </a:p>
          </p:txBody>
        </p:sp>
        <p:sp>
          <p:nvSpPr>
            <p:cNvPr id="13" name="Oval 12"/>
            <p:cNvSpPr/>
            <p:nvPr/>
          </p:nvSpPr>
          <p:spPr>
            <a:xfrm>
              <a:off x="3687812" y="4139873"/>
              <a:ext cx="360293" cy="359733"/>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2800" dirty="0">
                  <a:solidFill>
                    <a:schemeClr val="tx1"/>
                  </a:solidFill>
                </a:rPr>
                <a:t>3</a:t>
              </a:r>
              <a:endParaRPr lang="fr-CA" sz="2800" dirty="0">
                <a:solidFill>
                  <a:schemeClr val="tx1"/>
                </a:solidFill>
              </a:endParaRPr>
            </a:p>
          </p:txBody>
        </p:sp>
        <p:sp>
          <p:nvSpPr>
            <p:cNvPr id="20489" name="TextBox 13"/>
            <p:cNvSpPr txBox="1">
              <a:spLocks noChangeArrowheads="1"/>
            </p:cNvSpPr>
            <p:nvPr/>
          </p:nvSpPr>
          <p:spPr bwMode="auto">
            <a:xfrm>
              <a:off x="4226503" y="3980517"/>
              <a:ext cx="432048" cy="3506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l-GR" altLang="fr-FR" sz="2800" b="0"/>
                <a:t>ε</a:t>
              </a:r>
              <a:endParaRPr lang="fr-CA" altLang="fr-FR" sz="2800" b="0"/>
            </a:p>
          </p:txBody>
        </p:sp>
        <p:cxnSp>
          <p:nvCxnSpPr>
            <p:cNvPr id="15" name="Straight Arrow Connector 14"/>
            <p:cNvCxnSpPr>
              <a:stCxn id="12" idx="6"/>
              <a:endCxn id="13" idx="2"/>
            </p:cNvCxnSpPr>
            <p:nvPr/>
          </p:nvCxnSpPr>
          <p:spPr>
            <a:xfrm>
              <a:off x="2895881" y="4319740"/>
              <a:ext cx="791931" cy="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16" name="Straight Arrow Connector 15"/>
            <p:cNvCxnSpPr>
              <a:stCxn id="13" idx="6"/>
              <a:endCxn id="22" idx="2"/>
            </p:cNvCxnSpPr>
            <p:nvPr/>
          </p:nvCxnSpPr>
          <p:spPr>
            <a:xfrm>
              <a:off x="4048105" y="4319740"/>
              <a:ext cx="802632" cy="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22" name="Oval 21"/>
            <p:cNvSpPr/>
            <p:nvPr/>
          </p:nvSpPr>
          <p:spPr>
            <a:xfrm>
              <a:off x="4850738" y="4139873"/>
              <a:ext cx="359104" cy="359733"/>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2800" dirty="0">
                  <a:solidFill>
                    <a:schemeClr val="tx1"/>
                  </a:solidFill>
                </a:rPr>
                <a:t>4</a:t>
              </a:r>
              <a:endParaRPr lang="fr-CA" sz="2800" dirty="0">
                <a:solidFill>
                  <a:schemeClr val="tx1"/>
                </a:solidFill>
              </a:endParaRPr>
            </a:p>
          </p:txBody>
        </p:sp>
        <p:sp>
          <p:nvSpPr>
            <p:cNvPr id="18" name="Oval 17"/>
            <p:cNvSpPr/>
            <p:nvPr/>
          </p:nvSpPr>
          <p:spPr>
            <a:xfrm>
              <a:off x="1465412" y="4139873"/>
              <a:ext cx="360292" cy="359733"/>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2800" dirty="0">
                  <a:solidFill>
                    <a:schemeClr val="tx1"/>
                  </a:solidFill>
                </a:rPr>
                <a:t>1</a:t>
              </a:r>
              <a:endParaRPr lang="fr-CA" sz="2800" dirty="0">
                <a:solidFill>
                  <a:schemeClr val="tx1"/>
                </a:solidFill>
              </a:endParaRPr>
            </a:p>
          </p:txBody>
        </p:sp>
        <p:sp>
          <p:nvSpPr>
            <p:cNvPr id="20494" name="TextBox 18"/>
            <p:cNvSpPr txBox="1">
              <a:spLocks noChangeArrowheads="1"/>
            </p:cNvSpPr>
            <p:nvPr/>
          </p:nvSpPr>
          <p:spPr bwMode="auto">
            <a:xfrm>
              <a:off x="1969936" y="3998770"/>
              <a:ext cx="432048" cy="3506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l-GR" altLang="fr-FR" sz="2800" b="0"/>
                <a:t>ε</a:t>
              </a:r>
              <a:endParaRPr lang="fr-CA" altLang="fr-FR" sz="2800" b="0"/>
            </a:p>
          </p:txBody>
        </p:sp>
        <p:cxnSp>
          <p:nvCxnSpPr>
            <p:cNvPr id="20" name="Straight Arrow Connector 19"/>
            <p:cNvCxnSpPr>
              <a:stCxn id="18" idx="6"/>
              <a:endCxn id="12" idx="2"/>
            </p:cNvCxnSpPr>
            <p:nvPr/>
          </p:nvCxnSpPr>
          <p:spPr>
            <a:xfrm>
              <a:off x="1825705" y="4319740"/>
              <a:ext cx="711073" cy="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20496" name="TextBox 20"/>
            <p:cNvSpPr txBox="1">
              <a:spLocks noChangeArrowheads="1"/>
            </p:cNvSpPr>
            <p:nvPr/>
          </p:nvSpPr>
          <p:spPr bwMode="auto">
            <a:xfrm>
              <a:off x="3122064" y="3995772"/>
              <a:ext cx="432048" cy="3506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2800" b="0"/>
                <a:t>a</a:t>
              </a:r>
              <a:endParaRPr lang="fr-CA" altLang="fr-FR" sz="2800" b="0"/>
            </a:p>
          </p:txBody>
        </p:sp>
        <p:sp>
          <p:nvSpPr>
            <p:cNvPr id="8" name="Freeform 7"/>
            <p:cNvSpPr/>
            <p:nvPr/>
          </p:nvSpPr>
          <p:spPr>
            <a:xfrm>
              <a:off x="1642586" y="4468742"/>
              <a:ext cx="3260472" cy="472548"/>
            </a:xfrm>
            <a:custGeom>
              <a:avLst/>
              <a:gdLst>
                <a:gd name="connsiteX0" fmla="*/ 0 w 3261360"/>
                <a:gd name="connsiteY0" fmla="*/ 30480 h 472524"/>
                <a:gd name="connsiteX1" fmla="*/ 1615440 w 3261360"/>
                <a:gd name="connsiteY1" fmla="*/ 472440 h 472524"/>
                <a:gd name="connsiteX2" fmla="*/ 3261360 w 3261360"/>
                <a:gd name="connsiteY2" fmla="*/ 0 h 472524"/>
                <a:gd name="connsiteX3" fmla="*/ 3261360 w 3261360"/>
                <a:gd name="connsiteY3" fmla="*/ 0 h 472524"/>
              </a:gdLst>
              <a:ahLst/>
              <a:cxnLst>
                <a:cxn ang="0">
                  <a:pos x="connsiteX0" y="connsiteY0"/>
                </a:cxn>
                <a:cxn ang="0">
                  <a:pos x="connsiteX1" y="connsiteY1"/>
                </a:cxn>
                <a:cxn ang="0">
                  <a:pos x="connsiteX2" y="connsiteY2"/>
                </a:cxn>
                <a:cxn ang="0">
                  <a:pos x="connsiteX3" y="connsiteY3"/>
                </a:cxn>
              </a:cxnLst>
              <a:rect l="l" t="t" r="r" b="b"/>
              <a:pathLst>
                <a:path w="3261360" h="472524">
                  <a:moveTo>
                    <a:pt x="0" y="30480"/>
                  </a:moveTo>
                  <a:cubicBezTo>
                    <a:pt x="535940" y="254000"/>
                    <a:pt x="1071880" y="477520"/>
                    <a:pt x="1615440" y="472440"/>
                  </a:cubicBezTo>
                  <a:cubicBezTo>
                    <a:pt x="2159000" y="467360"/>
                    <a:pt x="3261360" y="0"/>
                    <a:pt x="3261360" y="0"/>
                  </a:cubicBezTo>
                  <a:lnTo>
                    <a:pt x="3261360" y="0"/>
                  </a:lnTo>
                </a:path>
              </a:pathLst>
            </a:cu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2800">
                <a:solidFill>
                  <a:schemeClr val="tx1"/>
                </a:solidFill>
              </a:endParaRPr>
            </a:p>
          </p:txBody>
        </p:sp>
        <p:sp>
          <p:nvSpPr>
            <p:cNvPr id="9" name="Freeform 8"/>
            <p:cNvSpPr/>
            <p:nvPr/>
          </p:nvSpPr>
          <p:spPr>
            <a:xfrm>
              <a:off x="2778162" y="3805684"/>
              <a:ext cx="1111794" cy="335254"/>
            </a:xfrm>
            <a:custGeom>
              <a:avLst/>
              <a:gdLst>
                <a:gd name="connsiteX0" fmla="*/ 2225040 w 2225040"/>
                <a:gd name="connsiteY0" fmla="*/ 335314 h 335314"/>
                <a:gd name="connsiteX1" fmla="*/ 1501140 w 2225040"/>
                <a:gd name="connsiteY1" fmla="*/ 34 h 335314"/>
                <a:gd name="connsiteX2" fmla="*/ 0 w 2225040"/>
                <a:gd name="connsiteY2" fmla="*/ 312454 h 335314"/>
                <a:gd name="connsiteX3" fmla="*/ 0 w 2225040"/>
                <a:gd name="connsiteY3" fmla="*/ 312454 h 335314"/>
              </a:gdLst>
              <a:ahLst/>
              <a:cxnLst>
                <a:cxn ang="0">
                  <a:pos x="connsiteX0" y="connsiteY0"/>
                </a:cxn>
                <a:cxn ang="0">
                  <a:pos x="connsiteX1" y="connsiteY1"/>
                </a:cxn>
                <a:cxn ang="0">
                  <a:pos x="connsiteX2" y="connsiteY2"/>
                </a:cxn>
                <a:cxn ang="0">
                  <a:pos x="connsiteX3" y="connsiteY3"/>
                </a:cxn>
              </a:cxnLst>
              <a:rect l="l" t="t" r="r" b="b"/>
              <a:pathLst>
                <a:path w="2225040" h="335314">
                  <a:moveTo>
                    <a:pt x="2225040" y="335314"/>
                  </a:moveTo>
                  <a:cubicBezTo>
                    <a:pt x="2048510" y="169579"/>
                    <a:pt x="1871980" y="3844"/>
                    <a:pt x="1501140" y="34"/>
                  </a:cubicBezTo>
                  <a:cubicBezTo>
                    <a:pt x="1130300" y="-3776"/>
                    <a:pt x="0" y="312454"/>
                    <a:pt x="0" y="312454"/>
                  </a:cubicBezTo>
                  <a:lnTo>
                    <a:pt x="0" y="312454"/>
                  </a:lnTo>
                </a:path>
              </a:pathLst>
            </a:cu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2800">
                <a:solidFill>
                  <a:schemeClr val="tx1"/>
                </a:solidFill>
              </a:endParaRPr>
            </a:p>
          </p:txBody>
        </p:sp>
        <p:sp>
          <p:nvSpPr>
            <p:cNvPr id="20499" name="TextBox 9"/>
            <p:cNvSpPr txBox="1">
              <a:spLocks noChangeArrowheads="1"/>
            </p:cNvSpPr>
            <p:nvPr/>
          </p:nvSpPr>
          <p:spPr bwMode="auto">
            <a:xfrm>
              <a:off x="3443065" y="3491716"/>
              <a:ext cx="432048" cy="3506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l-GR" altLang="fr-FR" sz="2800" b="0"/>
                <a:t>ε</a:t>
              </a:r>
              <a:endParaRPr lang="fr-CA" altLang="fr-FR" sz="2800" b="0"/>
            </a:p>
          </p:txBody>
        </p:sp>
        <p:sp>
          <p:nvSpPr>
            <p:cNvPr id="20500" name="TextBox 10"/>
            <p:cNvSpPr txBox="1">
              <a:spLocks noChangeArrowheads="1"/>
            </p:cNvSpPr>
            <p:nvPr/>
          </p:nvSpPr>
          <p:spPr bwMode="auto">
            <a:xfrm>
              <a:off x="3056932" y="4859868"/>
              <a:ext cx="432048" cy="3506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l-GR" altLang="fr-FR" sz="2800" b="0"/>
                <a:t>ε</a:t>
              </a:r>
              <a:endParaRPr lang="fr-CA" altLang="fr-FR" sz="2800" b="0"/>
            </a:p>
          </p:txBody>
        </p:sp>
        <p:sp>
          <p:nvSpPr>
            <p:cNvPr id="47" name="Oval 46"/>
            <p:cNvSpPr/>
            <p:nvPr/>
          </p:nvSpPr>
          <p:spPr>
            <a:xfrm>
              <a:off x="6083820" y="4149452"/>
              <a:ext cx="360292" cy="359733"/>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2800" dirty="0">
                  <a:solidFill>
                    <a:schemeClr val="tx1"/>
                  </a:solidFill>
                </a:rPr>
                <a:t>5</a:t>
              </a:r>
              <a:endParaRPr lang="fr-CA" sz="2800" dirty="0">
                <a:solidFill>
                  <a:schemeClr val="tx1"/>
                </a:solidFill>
              </a:endParaRPr>
            </a:p>
          </p:txBody>
        </p:sp>
        <p:sp>
          <p:nvSpPr>
            <p:cNvPr id="50" name="Oval 49"/>
            <p:cNvSpPr/>
            <p:nvPr/>
          </p:nvSpPr>
          <p:spPr>
            <a:xfrm>
              <a:off x="7236043" y="4149452"/>
              <a:ext cx="360293" cy="359733"/>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2800">
                <a:solidFill>
                  <a:schemeClr val="tx1"/>
                </a:solidFill>
              </a:endParaRPr>
            </a:p>
          </p:txBody>
        </p:sp>
        <p:cxnSp>
          <p:nvCxnSpPr>
            <p:cNvPr id="51" name="Straight Arrow Connector 50"/>
            <p:cNvCxnSpPr>
              <a:stCxn id="47" idx="6"/>
              <a:endCxn id="50" idx="2"/>
            </p:cNvCxnSpPr>
            <p:nvPr/>
          </p:nvCxnSpPr>
          <p:spPr>
            <a:xfrm>
              <a:off x="6444112" y="4329318"/>
              <a:ext cx="791931" cy="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20504" name="TextBox 55"/>
            <p:cNvSpPr txBox="1">
              <a:spLocks noChangeArrowheads="1"/>
            </p:cNvSpPr>
            <p:nvPr/>
          </p:nvSpPr>
          <p:spPr bwMode="auto">
            <a:xfrm>
              <a:off x="6670008" y="4005064"/>
              <a:ext cx="432048" cy="3506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2800" b="0"/>
                <a:t>b</a:t>
              </a:r>
              <a:endParaRPr lang="fr-CA" altLang="fr-FR" sz="2800" b="0"/>
            </a:p>
          </p:txBody>
        </p:sp>
        <p:sp>
          <p:nvSpPr>
            <p:cNvPr id="20505" name="TextBox 59"/>
            <p:cNvSpPr txBox="1">
              <a:spLocks noChangeArrowheads="1"/>
            </p:cNvSpPr>
            <p:nvPr/>
          </p:nvSpPr>
          <p:spPr bwMode="auto">
            <a:xfrm>
              <a:off x="5431208" y="3964414"/>
              <a:ext cx="432048" cy="3506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2800" b="0"/>
                <a:t>b</a:t>
              </a:r>
              <a:endParaRPr lang="fr-CA" altLang="fr-FR" sz="2800" b="0"/>
            </a:p>
          </p:txBody>
        </p:sp>
        <p:cxnSp>
          <p:nvCxnSpPr>
            <p:cNvPr id="61" name="Straight Arrow Connector 60"/>
            <p:cNvCxnSpPr>
              <a:stCxn id="22" idx="6"/>
              <a:endCxn id="47" idx="2"/>
            </p:cNvCxnSpPr>
            <p:nvPr/>
          </p:nvCxnSpPr>
          <p:spPr>
            <a:xfrm>
              <a:off x="5209841" y="4319740"/>
              <a:ext cx="873978" cy="9578"/>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62" name="Oval 61"/>
            <p:cNvSpPr/>
            <p:nvPr/>
          </p:nvSpPr>
          <p:spPr>
            <a:xfrm>
              <a:off x="7290741" y="4213310"/>
              <a:ext cx="252086" cy="252238"/>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2800" dirty="0">
                  <a:solidFill>
                    <a:schemeClr val="tx1"/>
                  </a:solidFill>
                </a:rPr>
                <a:t>6</a:t>
              </a:r>
              <a:endParaRPr lang="fr-CA" sz="2800" dirty="0">
                <a:solidFill>
                  <a:schemeClr val="tx1"/>
                </a:solidFill>
              </a:endParaRPr>
            </a:p>
          </p:txBody>
        </p:sp>
        <p:cxnSp>
          <p:nvCxnSpPr>
            <p:cNvPr id="63" name="Straight Connector 62"/>
            <p:cNvCxnSpPr/>
            <p:nvPr/>
          </p:nvCxnSpPr>
          <p:spPr>
            <a:xfrm>
              <a:off x="1285860" y="4220760"/>
              <a:ext cx="179552" cy="96851"/>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flipV="1">
              <a:off x="1285860" y="4314418"/>
              <a:ext cx="179552" cy="95787"/>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5517418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NFA Creation Examples</a:t>
            </a:r>
            <a:endParaRPr lang="fr-CA" dirty="0"/>
          </a:p>
        </p:txBody>
      </p:sp>
      <p:sp>
        <p:nvSpPr>
          <p:cNvPr id="21507" name="Content Placeholder 2"/>
          <p:cNvSpPr>
            <a:spLocks noGrp="1"/>
          </p:cNvSpPr>
          <p:nvPr>
            <p:ph idx="1"/>
          </p:nvPr>
        </p:nvSpPr>
        <p:spPr>
          <a:xfrm>
            <a:off x="457200" y="1752600"/>
            <a:ext cx="7620000" cy="658813"/>
          </a:xfrm>
        </p:spPr>
        <p:txBody>
          <a:bodyPr/>
          <a:lstStyle/>
          <a:p>
            <a:r>
              <a:rPr lang="en-CA" altLang="fr-FR" smtClean="0">
                <a:solidFill>
                  <a:schemeClr val="tx2"/>
                </a:solidFill>
              </a:rPr>
              <a:t>(a|b)*bc</a:t>
            </a:r>
          </a:p>
          <a:p>
            <a:endParaRPr lang="fr-CA" altLang="fr-FR" smtClean="0"/>
          </a:p>
        </p:txBody>
      </p:sp>
      <p:grpSp>
        <p:nvGrpSpPr>
          <p:cNvPr id="21510" name="Group 61"/>
          <p:cNvGrpSpPr>
            <a:grpSpLocks/>
          </p:cNvGrpSpPr>
          <p:nvPr/>
        </p:nvGrpSpPr>
        <p:grpSpPr bwMode="auto">
          <a:xfrm>
            <a:off x="468313" y="2555875"/>
            <a:ext cx="7056437" cy="3249613"/>
            <a:chOff x="323528" y="2555612"/>
            <a:chExt cx="7056784" cy="3249652"/>
          </a:xfrm>
        </p:grpSpPr>
        <p:sp>
          <p:nvSpPr>
            <p:cNvPr id="21511" name="TextBox 6"/>
            <p:cNvSpPr txBox="1">
              <a:spLocks noChangeArrowheads="1"/>
            </p:cNvSpPr>
            <p:nvPr/>
          </p:nvSpPr>
          <p:spPr bwMode="auto">
            <a:xfrm>
              <a:off x="4459179" y="3873502"/>
              <a:ext cx="4320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l-GR" altLang="fr-FR" sz="1800" b="0"/>
                <a:t>ε</a:t>
              </a:r>
              <a:endParaRPr lang="fr-CA" altLang="fr-FR" sz="1800" b="0"/>
            </a:p>
          </p:txBody>
        </p:sp>
        <p:cxnSp>
          <p:nvCxnSpPr>
            <p:cNvPr id="8" name="Straight Arrow Connector 7"/>
            <p:cNvCxnSpPr>
              <a:stCxn id="20" idx="6"/>
              <a:endCxn id="39" idx="2"/>
            </p:cNvCxnSpPr>
            <p:nvPr/>
          </p:nvCxnSpPr>
          <p:spPr>
            <a:xfrm flipV="1">
              <a:off x="4238496" y="4212982"/>
              <a:ext cx="844592" cy="11113"/>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39" name="Oval 38"/>
            <p:cNvSpPr/>
            <p:nvPr/>
          </p:nvSpPr>
          <p:spPr>
            <a:xfrm>
              <a:off x="5083087" y="4032005"/>
              <a:ext cx="360380" cy="36036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solidFill>
                    <a:schemeClr val="tx1"/>
                  </a:solidFill>
                </a:rPr>
                <a:t>7</a:t>
              </a:r>
              <a:endParaRPr lang="fr-CA" dirty="0">
                <a:solidFill>
                  <a:schemeClr val="tx1"/>
                </a:solidFill>
              </a:endParaRPr>
            </a:p>
          </p:txBody>
        </p:sp>
        <p:sp>
          <p:nvSpPr>
            <p:cNvPr id="10" name="Oval 9"/>
            <p:cNvSpPr/>
            <p:nvPr/>
          </p:nvSpPr>
          <p:spPr>
            <a:xfrm>
              <a:off x="502924" y="4032005"/>
              <a:ext cx="360381" cy="36036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solidFill>
                    <a:schemeClr val="tx1"/>
                  </a:solidFill>
                </a:rPr>
                <a:t>0</a:t>
              </a:r>
              <a:endParaRPr lang="fr-CA" dirty="0">
                <a:solidFill>
                  <a:schemeClr val="tx1"/>
                </a:solidFill>
              </a:endParaRPr>
            </a:p>
          </p:txBody>
        </p:sp>
        <p:sp>
          <p:nvSpPr>
            <p:cNvPr id="21515" name="TextBox 10"/>
            <p:cNvSpPr txBox="1">
              <a:spLocks noChangeArrowheads="1"/>
            </p:cNvSpPr>
            <p:nvPr/>
          </p:nvSpPr>
          <p:spPr bwMode="auto">
            <a:xfrm>
              <a:off x="1007604" y="3891755"/>
              <a:ext cx="4320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l-GR" altLang="fr-FR" sz="1800" b="0"/>
                <a:t>ε</a:t>
              </a:r>
              <a:endParaRPr lang="fr-CA" altLang="fr-FR" sz="1800" b="0"/>
            </a:p>
          </p:txBody>
        </p:sp>
        <p:cxnSp>
          <p:nvCxnSpPr>
            <p:cNvPr id="12" name="Straight Arrow Connector 11"/>
            <p:cNvCxnSpPr>
              <a:stCxn id="10" idx="6"/>
              <a:endCxn id="19" idx="2"/>
            </p:cNvCxnSpPr>
            <p:nvPr/>
          </p:nvCxnSpPr>
          <p:spPr>
            <a:xfrm>
              <a:off x="863305" y="4212982"/>
              <a:ext cx="711235" cy="11113"/>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21517" name="TextBox 12"/>
            <p:cNvSpPr txBox="1">
              <a:spLocks noChangeArrowheads="1"/>
            </p:cNvSpPr>
            <p:nvPr/>
          </p:nvSpPr>
          <p:spPr bwMode="auto">
            <a:xfrm>
              <a:off x="2706668" y="2555612"/>
              <a:ext cx="4320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l-GR" altLang="fr-FR" sz="1800" b="0"/>
                <a:t>ε</a:t>
              </a:r>
              <a:endParaRPr lang="fr-CA" altLang="fr-FR" sz="1800" b="0"/>
            </a:p>
          </p:txBody>
        </p:sp>
        <p:sp>
          <p:nvSpPr>
            <p:cNvPr id="21518" name="TextBox 13"/>
            <p:cNvSpPr txBox="1">
              <a:spLocks noChangeArrowheads="1"/>
            </p:cNvSpPr>
            <p:nvPr/>
          </p:nvSpPr>
          <p:spPr bwMode="auto">
            <a:xfrm>
              <a:off x="2936928" y="5435932"/>
              <a:ext cx="4320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l-GR" altLang="fr-FR" sz="1800" b="0"/>
                <a:t>ε</a:t>
              </a:r>
              <a:endParaRPr lang="fr-CA" altLang="fr-FR" sz="1800" b="0"/>
            </a:p>
          </p:txBody>
        </p:sp>
        <p:grpSp>
          <p:nvGrpSpPr>
            <p:cNvPr id="21519" name="Group 14"/>
            <p:cNvGrpSpPr>
              <a:grpSpLocks/>
            </p:cNvGrpSpPr>
            <p:nvPr/>
          </p:nvGrpSpPr>
          <p:grpSpPr bwMode="auto">
            <a:xfrm>
              <a:off x="323528" y="4129269"/>
              <a:ext cx="180020" cy="189331"/>
              <a:chOff x="3707904" y="5857868"/>
              <a:chExt cx="180020" cy="189331"/>
            </a:xfrm>
          </p:grpSpPr>
          <p:cxnSp>
            <p:nvCxnSpPr>
              <p:cNvPr id="37" name="Straight Connector 36"/>
              <p:cNvCxnSpPr/>
              <p:nvPr/>
            </p:nvCxnSpPr>
            <p:spPr>
              <a:xfrm>
                <a:off x="3707904" y="5857443"/>
                <a:ext cx="179396" cy="96838"/>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flipV="1">
                <a:off x="3707904" y="5951106"/>
                <a:ext cx="179396" cy="96839"/>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520" name="Group 15"/>
            <p:cNvGrpSpPr>
              <a:grpSpLocks/>
            </p:cNvGrpSpPr>
            <p:nvPr/>
          </p:nvGrpSpPr>
          <p:grpSpPr bwMode="auto">
            <a:xfrm>
              <a:off x="1574539" y="3275442"/>
              <a:ext cx="2663956" cy="1890806"/>
              <a:chOff x="4140599" y="1484534"/>
              <a:chExt cx="2663956" cy="1890806"/>
            </a:xfrm>
          </p:grpSpPr>
          <p:sp>
            <p:nvSpPr>
              <p:cNvPr id="19" name="Oval 18"/>
              <p:cNvSpPr/>
              <p:nvPr/>
            </p:nvSpPr>
            <p:spPr>
              <a:xfrm>
                <a:off x="4140600" y="2252210"/>
                <a:ext cx="360380" cy="36036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solidFill>
                      <a:schemeClr val="tx1"/>
                    </a:solidFill>
                  </a:rPr>
                  <a:t>1</a:t>
                </a:r>
                <a:endParaRPr lang="fr-CA" dirty="0">
                  <a:solidFill>
                    <a:schemeClr val="tx1"/>
                  </a:solidFill>
                </a:endParaRPr>
              </a:p>
            </p:txBody>
          </p:sp>
          <p:sp>
            <p:nvSpPr>
              <p:cNvPr id="20" name="Oval 19"/>
              <p:cNvSpPr/>
              <p:nvPr/>
            </p:nvSpPr>
            <p:spPr>
              <a:xfrm>
                <a:off x="6444175" y="2252210"/>
                <a:ext cx="360381" cy="36036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solidFill>
                      <a:schemeClr val="tx1"/>
                    </a:solidFill>
                  </a:rPr>
                  <a:t>6</a:t>
                </a:r>
                <a:endParaRPr lang="fr-CA" dirty="0">
                  <a:solidFill>
                    <a:schemeClr val="tx1"/>
                  </a:solidFill>
                </a:endParaRPr>
              </a:p>
            </p:txBody>
          </p:sp>
          <p:sp>
            <p:nvSpPr>
              <p:cNvPr id="21533" name="TextBox 20"/>
              <p:cNvSpPr txBox="1">
                <a:spLocks noChangeArrowheads="1"/>
              </p:cNvSpPr>
              <p:nvPr/>
            </p:nvSpPr>
            <p:spPr bwMode="auto">
              <a:xfrm>
                <a:off x="5268831" y="1484534"/>
                <a:ext cx="4320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800" b="0"/>
                  <a:t>a</a:t>
                </a:r>
                <a:endParaRPr lang="fr-CA" altLang="fr-FR" sz="1800" b="0"/>
              </a:p>
            </p:txBody>
          </p:sp>
          <p:sp>
            <p:nvSpPr>
              <p:cNvPr id="21534" name="TextBox 21"/>
              <p:cNvSpPr txBox="1">
                <a:spLocks noChangeArrowheads="1"/>
              </p:cNvSpPr>
              <p:nvPr/>
            </p:nvSpPr>
            <p:spPr bwMode="auto">
              <a:xfrm>
                <a:off x="5286964" y="3006008"/>
                <a:ext cx="4320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800" b="0"/>
                  <a:t>b</a:t>
                </a:r>
                <a:endParaRPr lang="fr-CA" altLang="fr-FR" sz="1800" b="0"/>
              </a:p>
            </p:txBody>
          </p:sp>
          <p:sp>
            <p:nvSpPr>
              <p:cNvPr id="23" name="Oval 22"/>
              <p:cNvSpPr/>
              <p:nvPr/>
            </p:nvSpPr>
            <p:spPr>
              <a:xfrm>
                <a:off x="4778806" y="1709279"/>
                <a:ext cx="360380" cy="36036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solidFill>
                      <a:schemeClr val="tx1"/>
                    </a:solidFill>
                  </a:rPr>
                  <a:t>2</a:t>
                </a:r>
                <a:endParaRPr lang="fr-CA" dirty="0">
                  <a:solidFill>
                    <a:schemeClr val="tx1"/>
                  </a:solidFill>
                </a:endParaRPr>
              </a:p>
            </p:txBody>
          </p:sp>
          <p:sp>
            <p:nvSpPr>
              <p:cNvPr id="24" name="Oval 23"/>
              <p:cNvSpPr/>
              <p:nvPr/>
            </p:nvSpPr>
            <p:spPr>
              <a:xfrm>
                <a:off x="5867885" y="1709279"/>
                <a:ext cx="360380" cy="36036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solidFill>
                      <a:schemeClr val="tx1"/>
                    </a:solidFill>
                  </a:rPr>
                  <a:t>3</a:t>
                </a:r>
                <a:endParaRPr lang="fr-CA" dirty="0">
                  <a:solidFill>
                    <a:schemeClr val="tx1"/>
                  </a:solidFill>
                </a:endParaRPr>
              </a:p>
            </p:txBody>
          </p:sp>
          <p:sp>
            <p:nvSpPr>
              <p:cNvPr id="25" name="Oval 24"/>
              <p:cNvSpPr/>
              <p:nvPr/>
            </p:nvSpPr>
            <p:spPr>
              <a:xfrm>
                <a:off x="4786744" y="2861818"/>
                <a:ext cx="358793" cy="35877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solidFill>
                      <a:schemeClr val="tx1"/>
                    </a:solidFill>
                  </a:rPr>
                  <a:t>4</a:t>
                </a:r>
                <a:endParaRPr lang="fr-CA" dirty="0">
                  <a:solidFill>
                    <a:schemeClr val="tx1"/>
                  </a:solidFill>
                </a:endParaRPr>
              </a:p>
            </p:txBody>
          </p:sp>
          <p:sp>
            <p:nvSpPr>
              <p:cNvPr id="26" name="Oval 25"/>
              <p:cNvSpPr/>
              <p:nvPr/>
            </p:nvSpPr>
            <p:spPr>
              <a:xfrm>
                <a:off x="5875822" y="2861818"/>
                <a:ext cx="360381" cy="35877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solidFill>
                      <a:schemeClr val="tx1"/>
                    </a:solidFill>
                  </a:rPr>
                  <a:t>5</a:t>
                </a:r>
                <a:endParaRPr lang="fr-CA" dirty="0">
                  <a:solidFill>
                    <a:schemeClr val="tx1"/>
                  </a:solidFill>
                </a:endParaRPr>
              </a:p>
            </p:txBody>
          </p:sp>
          <p:cxnSp>
            <p:nvCxnSpPr>
              <p:cNvPr id="27" name="Straight Arrow Connector 26"/>
              <p:cNvCxnSpPr>
                <a:stCxn id="19" idx="7"/>
                <a:endCxn id="23" idx="3"/>
              </p:cNvCxnSpPr>
              <p:nvPr/>
            </p:nvCxnSpPr>
            <p:spPr>
              <a:xfrm flipV="1">
                <a:off x="4448590" y="2015669"/>
                <a:ext cx="382606" cy="288929"/>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28" name="Straight Arrow Connector 27"/>
              <p:cNvCxnSpPr>
                <a:stCxn id="23" idx="6"/>
                <a:endCxn id="24" idx="2"/>
              </p:cNvCxnSpPr>
              <p:nvPr/>
            </p:nvCxnSpPr>
            <p:spPr>
              <a:xfrm>
                <a:off x="5139186" y="1888668"/>
                <a:ext cx="728699" cy="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29" name="Straight Arrow Connector 28"/>
              <p:cNvCxnSpPr>
                <a:stCxn id="24" idx="5"/>
                <a:endCxn id="20" idx="1"/>
              </p:cNvCxnSpPr>
              <p:nvPr/>
            </p:nvCxnSpPr>
            <p:spPr>
              <a:xfrm>
                <a:off x="6175875" y="2015669"/>
                <a:ext cx="320691" cy="288929"/>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30" name="Straight Arrow Connector 29"/>
              <p:cNvCxnSpPr>
                <a:stCxn id="19" idx="5"/>
                <a:endCxn id="25" idx="1"/>
              </p:cNvCxnSpPr>
              <p:nvPr/>
            </p:nvCxnSpPr>
            <p:spPr>
              <a:xfrm>
                <a:off x="4448590" y="2558601"/>
                <a:ext cx="390544" cy="355604"/>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31" name="Straight Arrow Connector 30"/>
              <p:cNvCxnSpPr>
                <a:stCxn id="25" idx="6"/>
                <a:endCxn id="26" idx="2"/>
              </p:cNvCxnSpPr>
              <p:nvPr/>
            </p:nvCxnSpPr>
            <p:spPr>
              <a:xfrm>
                <a:off x="5145536" y="3041207"/>
                <a:ext cx="730286" cy="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32" name="Straight Arrow Connector 31"/>
              <p:cNvCxnSpPr>
                <a:stCxn id="26" idx="7"/>
                <a:endCxn id="20" idx="3"/>
              </p:cNvCxnSpPr>
              <p:nvPr/>
            </p:nvCxnSpPr>
            <p:spPr>
              <a:xfrm flipV="1">
                <a:off x="6183812" y="2558601"/>
                <a:ext cx="312753" cy="355604"/>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21545" name="TextBox 32"/>
              <p:cNvSpPr txBox="1">
                <a:spLocks noChangeArrowheads="1"/>
              </p:cNvSpPr>
              <p:nvPr/>
            </p:nvSpPr>
            <p:spPr bwMode="auto">
              <a:xfrm>
                <a:off x="4355976" y="1835532"/>
                <a:ext cx="4320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l-GR" altLang="fr-FR" sz="1800" b="0"/>
                  <a:t>ε</a:t>
                </a:r>
                <a:endParaRPr lang="fr-CA" altLang="fr-FR" sz="1800" b="0"/>
              </a:p>
            </p:txBody>
          </p:sp>
          <p:sp>
            <p:nvSpPr>
              <p:cNvPr id="21546" name="TextBox 33"/>
              <p:cNvSpPr txBox="1">
                <a:spLocks noChangeArrowheads="1"/>
              </p:cNvSpPr>
              <p:nvPr/>
            </p:nvSpPr>
            <p:spPr bwMode="auto">
              <a:xfrm>
                <a:off x="6276216" y="1803266"/>
                <a:ext cx="4320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l-GR" altLang="fr-FR" sz="1800" b="0"/>
                  <a:t>ε</a:t>
                </a:r>
                <a:endParaRPr lang="fr-CA" altLang="fr-FR" sz="1800" b="0"/>
              </a:p>
            </p:txBody>
          </p:sp>
          <p:sp>
            <p:nvSpPr>
              <p:cNvPr id="21547" name="TextBox 34"/>
              <p:cNvSpPr txBox="1">
                <a:spLocks noChangeArrowheads="1"/>
              </p:cNvSpPr>
              <p:nvPr/>
            </p:nvSpPr>
            <p:spPr bwMode="auto">
              <a:xfrm>
                <a:off x="4317590" y="2617013"/>
                <a:ext cx="4320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l-GR" altLang="fr-FR" sz="1800" b="0"/>
                  <a:t>ε</a:t>
                </a:r>
                <a:endParaRPr lang="fr-CA" altLang="fr-FR" sz="1800" b="0"/>
              </a:p>
            </p:txBody>
          </p:sp>
          <p:sp>
            <p:nvSpPr>
              <p:cNvPr id="21548" name="TextBox 35"/>
              <p:cNvSpPr txBox="1">
                <a:spLocks noChangeArrowheads="1"/>
              </p:cNvSpPr>
              <p:nvPr/>
            </p:nvSpPr>
            <p:spPr bwMode="auto">
              <a:xfrm>
                <a:off x="6254412" y="2617013"/>
                <a:ext cx="4320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l-GR" altLang="fr-FR" sz="1800" b="0"/>
                  <a:t>ε</a:t>
                </a:r>
                <a:endParaRPr lang="fr-CA" altLang="fr-FR" sz="1800" b="0"/>
              </a:p>
            </p:txBody>
          </p:sp>
        </p:grpSp>
        <p:sp>
          <p:nvSpPr>
            <p:cNvPr id="17" name="Freeform 16"/>
            <p:cNvSpPr/>
            <p:nvPr/>
          </p:nvSpPr>
          <p:spPr>
            <a:xfrm>
              <a:off x="714072" y="4401897"/>
              <a:ext cx="4502371" cy="1117613"/>
            </a:xfrm>
            <a:custGeom>
              <a:avLst/>
              <a:gdLst>
                <a:gd name="connsiteX0" fmla="*/ 0 w 4502150"/>
                <a:gd name="connsiteY0" fmla="*/ 0 h 1117100"/>
                <a:gd name="connsiteX1" fmla="*/ 1809750 w 4502150"/>
                <a:gd name="connsiteY1" fmla="*/ 1060450 h 1117100"/>
                <a:gd name="connsiteX2" fmla="*/ 3492500 w 4502150"/>
                <a:gd name="connsiteY2" fmla="*/ 869950 h 1117100"/>
                <a:gd name="connsiteX3" fmla="*/ 4502150 w 4502150"/>
                <a:gd name="connsiteY3" fmla="*/ 0 h 1117100"/>
                <a:gd name="connsiteX4" fmla="*/ 4502150 w 4502150"/>
                <a:gd name="connsiteY4" fmla="*/ 0 h 1117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2150" h="1117100">
                  <a:moveTo>
                    <a:pt x="0" y="0"/>
                  </a:moveTo>
                  <a:cubicBezTo>
                    <a:pt x="613833" y="457729"/>
                    <a:pt x="1227667" y="915458"/>
                    <a:pt x="1809750" y="1060450"/>
                  </a:cubicBezTo>
                  <a:cubicBezTo>
                    <a:pt x="2391833" y="1205442"/>
                    <a:pt x="3043767" y="1046692"/>
                    <a:pt x="3492500" y="869950"/>
                  </a:cubicBezTo>
                  <a:cubicBezTo>
                    <a:pt x="3941233" y="693208"/>
                    <a:pt x="4502150" y="0"/>
                    <a:pt x="4502150" y="0"/>
                  </a:cubicBezTo>
                  <a:lnTo>
                    <a:pt x="4502150" y="0"/>
                  </a:lnTo>
                </a:path>
              </a:pathLst>
            </a:cu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solidFill>
                  <a:schemeClr val="tx1"/>
                </a:solidFill>
              </a:endParaRPr>
            </a:p>
          </p:txBody>
        </p:sp>
        <p:sp>
          <p:nvSpPr>
            <p:cNvPr id="18" name="Freeform 17"/>
            <p:cNvSpPr/>
            <p:nvPr/>
          </p:nvSpPr>
          <p:spPr>
            <a:xfrm>
              <a:off x="1666619" y="2903279"/>
              <a:ext cx="2475034" cy="1162064"/>
            </a:xfrm>
            <a:custGeom>
              <a:avLst/>
              <a:gdLst>
                <a:gd name="connsiteX0" fmla="*/ 3536950 w 3536950"/>
                <a:gd name="connsiteY0" fmla="*/ 1161933 h 1161933"/>
                <a:gd name="connsiteX1" fmla="*/ 2279650 w 3536950"/>
                <a:gd name="connsiteY1" fmla="*/ 234833 h 1161933"/>
                <a:gd name="connsiteX2" fmla="*/ 730250 w 3536950"/>
                <a:gd name="connsiteY2" fmla="*/ 63383 h 1161933"/>
                <a:gd name="connsiteX3" fmla="*/ 0 w 3536950"/>
                <a:gd name="connsiteY3" fmla="*/ 1130183 h 1161933"/>
              </a:gdLst>
              <a:ahLst/>
              <a:cxnLst>
                <a:cxn ang="0">
                  <a:pos x="connsiteX0" y="connsiteY0"/>
                </a:cxn>
                <a:cxn ang="0">
                  <a:pos x="connsiteX1" y="connsiteY1"/>
                </a:cxn>
                <a:cxn ang="0">
                  <a:pos x="connsiteX2" y="connsiteY2"/>
                </a:cxn>
                <a:cxn ang="0">
                  <a:pos x="connsiteX3" y="connsiteY3"/>
                </a:cxn>
              </a:cxnLst>
              <a:rect l="l" t="t" r="r" b="b"/>
              <a:pathLst>
                <a:path w="3536950" h="1161933">
                  <a:moveTo>
                    <a:pt x="3536950" y="1161933"/>
                  </a:moveTo>
                  <a:cubicBezTo>
                    <a:pt x="3142191" y="789929"/>
                    <a:pt x="2747433" y="417925"/>
                    <a:pt x="2279650" y="234833"/>
                  </a:cubicBezTo>
                  <a:cubicBezTo>
                    <a:pt x="1811867" y="51741"/>
                    <a:pt x="1110192" y="-85842"/>
                    <a:pt x="730250" y="63383"/>
                  </a:cubicBezTo>
                  <a:cubicBezTo>
                    <a:pt x="350308" y="212608"/>
                    <a:pt x="175154" y="671395"/>
                    <a:pt x="0" y="1130183"/>
                  </a:cubicBezTo>
                </a:path>
              </a:pathLst>
            </a:cu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solidFill>
                  <a:schemeClr val="tx1"/>
                </a:solidFill>
              </a:endParaRPr>
            </a:p>
          </p:txBody>
        </p:sp>
        <p:sp>
          <p:nvSpPr>
            <p:cNvPr id="21523" name="TextBox 42"/>
            <p:cNvSpPr txBox="1">
              <a:spLocks noChangeArrowheads="1"/>
            </p:cNvSpPr>
            <p:nvPr/>
          </p:nvSpPr>
          <p:spPr bwMode="auto">
            <a:xfrm>
              <a:off x="6588224" y="3851756"/>
              <a:ext cx="57681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800" b="0"/>
                <a:t>c</a:t>
              </a:r>
              <a:endParaRPr lang="fr-CA" altLang="fr-FR" sz="1800" b="0"/>
            </a:p>
          </p:txBody>
        </p:sp>
        <p:sp>
          <p:nvSpPr>
            <p:cNvPr id="21524" name="TextBox 43"/>
            <p:cNvSpPr txBox="1">
              <a:spLocks noChangeArrowheads="1"/>
            </p:cNvSpPr>
            <p:nvPr/>
          </p:nvSpPr>
          <p:spPr bwMode="auto">
            <a:xfrm>
              <a:off x="5652120" y="3851756"/>
              <a:ext cx="57681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800" b="0"/>
                <a:t>b</a:t>
              </a:r>
              <a:endParaRPr lang="fr-CA" altLang="fr-FR" sz="1800" b="0"/>
            </a:p>
          </p:txBody>
        </p:sp>
        <p:cxnSp>
          <p:nvCxnSpPr>
            <p:cNvPr id="45" name="Straight Arrow Connector 44"/>
            <p:cNvCxnSpPr>
              <a:stCxn id="39" idx="6"/>
              <a:endCxn id="53" idx="2"/>
            </p:cNvCxnSpPr>
            <p:nvPr/>
          </p:nvCxnSpPr>
          <p:spPr>
            <a:xfrm>
              <a:off x="5443467" y="4212982"/>
              <a:ext cx="641382" cy="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48" name="Straight Arrow Connector 47"/>
            <p:cNvCxnSpPr>
              <a:stCxn id="53" idx="6"/>
              <a:endCxn id="58" idx="2"/>
            </p:cNvCxnSpPr>
            <p:nvPr/>
          </p:nvCxnSpPr>
          <p:spPr>
            <a:xfrm>
              <a:off x="6443641" y="4212982"/>
              <a:ext cx="576291" cy="4763"/>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53" name="Oval 52"/>
            <p:cNvSpPr/>
            <p:nvPr/>
          </p:nvSpPr>
          <p:spPr>
            <a:xfrm>
              <a:off x="6084848" y="4032005"/>
              <a:ext cx="358793" cy="36036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solidFill>
                    <a:schemeClr val="tx1"/>
                  </a:solidFill>
                </a:rPr>
                <a:t>8</a:t>
              </a:r>
              <a:endParaRPr lang="fr-CA" dirty="0">
                <a:solidFill>
                  <a:schemeClr val="tx1"/>
                </a:solidFill>
              </a:endParaRPr>
            </a:p>
          </p:txBody>
        </p:sp>
        <p:grpSp>
          <p:nvGrpSpPr>
            <p:cNvPr id="21528" name="Group 59"/>
            <p:cNvGrpSpPr>
              <a:grpSpLocks/>
            </p:cNvGrpSpPr>
            <p:nvPr/>
          </p:nvGrpSpPr>
          <p:grpSpPr bwMode="auto">
            <a:xfrm>
              <a:off x="7020272" y="4038032"/>
              <a:ext cx="360040" cy="360040"/>
              <a:chOff x="5413870" y="5282312"/>
              <a:chExt cx="360040" cy="360040"/>
            </a:xfrm>
          </p:grpSpPr>
          <p:sp>
            <p:nvSpPr>
              <p:cNvPr id="58" name="Oval 57"/>
              <p:cNvSpPr/>
              <p:nvPr/>
            </p:nvSpPr>
            <p:spPr>
              <a:xfrm>
                <a:off x="5413530" y="5282635"/>
                <a:ext cx="360380" cy="36036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solidFill>
                      <a:schemeClr val="tx1"/>
                    </a:solidFill>
                  </a:rPr>
                  <a:t>9</a:t>
                </a:r>
                <a:endParaRPr lang="fr-CA" dirty="0">
                  <a:solidFill>
                    <a:schemeClr val="tx1"/>
                  </a:solidFill>
                </a:endParaRPr>
              </a:p>
            </p:txBody>
          </p:sp>
          <p:sp>
            <p:nvSpPr>
              <p:cNvPr id="59" name="Oval 58"/>
              <p:cNvSpPr/>
              <p:nvPr/>
            </p:nvSpPr>
            <p:spPr>
              <a:xfrm>
                <a:off x="5467508" y="5336611"/>
                <a:ext cx="252425" cy="25241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solidFill>
                      <a:schemeClr val="tx1"/>
                    </a:solidFill>
                  </a:rPr>
                  <a:t>9</a:t>
                </a:r>
                <a:endParaRPr lang="fr-CA" dirty="0">
                  <a:solidFill>
                    <a:schemeClr val="tx1"/>
                  </a:solidFill>
                </a:endParaRPr>
              </a:p>
            </p:txBody>
          </p:sp>
        </p:grpSp>
      </p:grpSp>
    </p:spTree>
    <p:extLst>
      <p:ext uri="{BB962C8B-B14F-4D97-AF65-F5344CB8AC3E}">
        <p14:creationId xmlns:p14="http://schemas.microsoft.com/office/powerpoint/2010/main" val="1952369844"/>
      </p:ext>
    </p:extLst>
  </p:cSld>
  <p:clrMapOvr>
    <a:masterClrMapping/>
  </p:clrMapOvr>
  <p:timing>
    <p:tnLst>
      <p:par>
        <p:cTn id="1" dur="indefinite" restart="never" nodeType="tmRoot"/>
      </p:par>
    </p:tn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2"/>
          <p:cNvSpPr>
            <a:spLocks noGrp="1" noChangeArrowheads="1"/>
          </p:cNvSpPr>
          <p:nvPr>
            <p:ph type="title"/>
          </p:nvPr>
        </p:nvSpPr>
        <p:spPr>
          <a:xfrm>
            <a:off x="457200" y="152400"/>
            <a:ext cx="6934200" cy="1371600"/>
          </a:xfrm>
        </p:spPr>
        <p:txBody>
          <a:bodyPr/>
          <a:lstStyle/>
          <a:p>
            <a:pPr>
              <a:defRPr/>
            </a:pPr>
            <a:r>
              <a:rPr lang="en-US" altLang="fr-FR"/>
              <a:t>Conversion of an NFA into DFA</a:t>
            </a:r>
          </a:p>
        </p:txBody>
      </p:sp>
      <p:sp>
        <p:nvSpPr>
          <p:cNvPr id="22531" name="Rectangle 3"/>
          <p:cNvSpPr>
            <a:spLocks noGrp="1" noChangeArrowheads="1"/>
          </p:cNvSpPr>
          <p:nvPr>
            <p:ph idx="1"/>
          </p:nvPr>
        </p:nvSpPr>
        <p:spPr/>
        <p:txBody>
          <a:bodyPr/>
          <a:lstStyle/>
          <a:p>
            <a:r>
              <a:rPr lang="en-US" altLang="fr-FR" sz="2400" i="1" smtClean="0">
                <a:solidFill>
                  <a:schemeClr val="tx2"/>
                </a:solidFill>
              </a:rPr>
              <a:t>Subset construction</a:t>
            </a:r>
            <a:r>
              <a:rPr lang="en-US" altLang="fr-FR" sz="2400" smtClean="0">
                <a:solidFill>
                  <a:schemeClr val="tx2"/>
                </a:solidFill>
              </a:rPr>
              <a:t> </a:t>
            </a:r>
            <a:r>
              <a:rPr lang="en-US" altLang="fr-FR" sz="2400" smtClean="0"/>
              <a:t>algorithm is useful for simulating an NFA by a computer program</a:t>
            </a:r>
          </a:p>
          <a:p>
            <a:endParaRPr lang="en-US" altLang="fr-FR" sz="2400" smtClean="0"/>
          </a:p>
          <a:p>
            <a:r>
              <a:rPr lang="en-US" altLang="fr-FR" sz="2400" smtClean="0"/>
              <a:t>In the transition table of an NFA, each entry is a set of states </a:t>
            </a:r>
          </a:p>
          <a:p>
            <a:r>
              <a:rPr lang="en-US" altLang="fr-FR" sz="2400" smtClean="0"/>
              <a:t>In the transition table of a DFA, each entry is just a single state.</a:t>
            </a:r>
          </a:p>
          <a:p>
            <a:endParaRPr lang="en-US" altLang="fr-FR" sz="2400" smtClean="0">
              <a:solidFill>
                <a:schemeClr val="tx2"/>
              </a:solidFill>
            </a:endParaRPr>
          </a:p>
          <a:p>
            <a:r>
              <a:rPr lang="en-US" altLang="fr-FR" sz="2400" smtClean="0">
                <a:solidFill>
                  <a:schemeClr val="tx2"/>
                </a:solidFill>
              </a:rPr>
              <a:t>General idea behind the NFA-to-DFA conversion:</a:t>
            </a:r>
            <a:r>
              <a:rPr lang="en-US" altLang="fr-FR" sz="2400" smtClean="0"/>
              <a:t> each DFA state corresponds to a set of NFA states</a:t>
            </a:r>
          </a:p>
          <a:p>
            <a:endParaRPr lang="en-US" altLang="fr-FR" sz="2400" smtClean="0"/>
          </a:p>
        </p:txBody>
      </p:sp>
    </p:spTree>
    <p:extLst>
      <p:ext uri="{BB962C8B-B14F-4D97-AF65-F5344CB8AC3E}">
        <p14:creationId xmlns:p14="http://schemas.microsoft.com/office/powerpoint/2010/main" val="3037046146"/>
      </p:ext>
    </p:extLst>
  </p:cSld>
  <p:clrMapOvr>
    <a:masterClrMapping/>
  </p:clrMapOvr>
  <p:timing>
    <p:tnLst>
      <p:par>
        <p:cTn id="1" dur="indefinite" restart="never" nodeType="tmRoot"/>
      </p:par>
    </p:tn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2"/>
          <p:cNvSpPr>
            <a:spLocks noGrp="1" noChangeArrowheads="1"/>
          </p:cNvSpPr>
          <p:nvPr>
            <p:ph type="title"/>
          </p:nvPr>
        </p:nvSpPr>
        <p:spPr>
          <a:xfrm>
            <a:off x="457200" y="152400"/>
            <a:ext cx="6934200" cy="1371600"/>
          </a:xfrm>
        </p:spPr>
        <p:txBody>
          <a:bodyPr/>
          <a:lstStyle/>
          <a:p>
            <a:pPr>
              <a:defRPr/>
            </a:pPr>
            <a:r>
              <a:rPr lang="en-US" altLang="fr-FR" dirty="0"/>
              <a:t>Subset </a:t>
            </a:r>
            <a:r>
              <a:rPr lang="en-US" altLang="fr-FR" dirty="0" smtClean="0"/>
              <a:t>Construction</a:t>
            </a:r>
            <a:br>
              <a:rPr lang="en-US" altLang="fr-FR" dirty="0" smtClean="0"/>
            </a:br>
            <a:r>
              <a:rPr lang="en-US" altLang="fr-FR" dirty="0" smtClean="0"/>
              <a:t>Algorithm</a:t>
            </a:r>
            <a:endParaRPr lang="en-US" altLang="fr-FR" dirty="0"/>
          </a:p>
        </p:txBody>
      </p:sp>
      <p:sp>
        <p:nvSpPr>
          <p:cNvPr id="23555" name="Rectangle 3"/>
          <p:cNvSpPr>
            <a:spLocks noGrp="1" noChangeArrowheads="1"/>
          </p:cNvSpPr>
          <p:nvPr>
            <p:ph idx="1"/>
          </p:nvPr>
        </p:nvSpPr>
        <p:spPr/>
        <p:txBody>
          <a:bodyPr/>
          <a:lstStyle/>
          <a:p>
            <a:r>
              <a:rPr lang="en-US" altLang="fr-FR" sz="2400" smtClean="0">
                <a:solidFill>
                  <a:schemeClr val="tx2"/>
                </a:solidFill>
              </a:rPr>
              <a:t>Algorithm: </a:t>
            </a:r>
            <a:r>
              <a:rPr lang="en-US" altLang="fr-FR" sz="2400" smtClean="0"/>
              <a:t>Subset Construction - Used to construct a DFA from an NFA</a:t>
            </a:r>
          </a:p>
          <a:p>
            <a:endParaRPr lang="en-US" altLang="fr-FR" sz="2400" smtClean="0">
              <a:solidFill>
                <a:schemeClr val="tx2"/>
              </a:solidFill>
            </a:endParaRPr>
          </a:p>
          <a:p>
            <a:r>
              <a:rPr lang="en-US" altLang="fr-FR" sz="2400" smtClean="0">
                <a:solidFill>
                  <a:schemeClr val="tx2"/>
                </a:solidFill>
              </a:rPr>
              <a:t>Input: </a:t>
            </a:r>
            <a:r>
              <a:rPr lang="en-US" altLang="fr-FR" sz="2400" smtClean="0"/>
              <a:t>An NFA “</a:t>
            </a:r>
            <a:r>
              <a:rPr lang="en-US" altLang="fr-FR" sz="2400" i="1" smtClean="0"/>
              <a:t>N”</a:t>
            </a:r>
          </a:p>
          <a:p>
            <a:endParaRPr lang="en-US" altLang="fr-FR" sz="2400" i="1" smtClean="0"/>
          </a:p>
          <a:p>
            <a:r>
              <a:rPr lang="en-US" altLang="fr-FR" sz="2400" smtClean="0">
                <a:solidFill>
                  <a:schemeClr val="tx2"/>
                </a:solidFill>
              </a:rPr>
              <a:t>Output: </a:t>
            </a:r>
            <a:r>
              <a:rPr lang="en-US" altLang="fr-FR" sz="2400" smtClean="0"/>
              <a:t>A DFA “</a:t>
            </a:r>
            <a:r>
              <a:rPr lang="en-US" altLang="fr-FR" sz="2400" i="1" smtClean="0"/>
              <a:t>D”</a:t>
            </a:r>
            <a:r>
              <a:rPr lang="en-US" altLang="fr-FR" sz="2400" smtClean="0"/>
              <a:t> accepting the same language</a:t>
            </a:r>
          </a:p>
          <a:p>
            <a:endParaRPr lang="en-US" altLang="fr-FR" sz="2400" smtClean="0"/>
          </a:p>
          <a:p>
            <a:endParaRPr lang="en-US" altLang="fr-FR" sz="2400" smtClean="0"/>
          </a:p>
        </p:txBody>
      </p:sp>
    </p:spTree>
    <p:extLst>
      <p:ext uri="{BB962C8B-B14F-4D97-AF65-F5344CB8AC3E}">
        <p14:creationId xmlns:p14="http://schemas.microsoft.com/office/powerpoint/2010/main" val="3346728508"/>
      </p:ext>
    </p:extLst>
  </p:cSld>
  <p:clrMapOvr>
    <a:masterClrMapping/>
  </p:clrMapOvr>
  <p:timing>
    <p:tnLst>
      <p:par>
        <p:cTn id="1" dur="indefinite" restart="never" nodeType="tmRoot"/>
      </p:par>
    </p:tn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2"/>
          <p:cNvSpPr>
            <a:spLocks noGrp="1" noChangeArrowheads="1"/>
          </p:cNvSpPr>
          <p:nvPr>
            <p:ph type="title"/>
          </p:nvPr>
        </p:nvSpPr>
        <p:spPr>
          <a:xfrm>
            <a:off x="457200" y="152400"/>
            <a:ext cx="6934200" cy="1371600"/>
          </a:xfrm>
        </p:spPr>
        <p:txBody>
          <a:bodyPr/>
          <a:lstStyle/>
          <a:p>
            <a:pPr>
              <a:defRPr/>
            </a:pPr>
            <a:r>
              <a:rPr lang="en-US" altLang="fr-FR" dirty="0"/>
              <a:t>Subset Construction </a:t>
            </a:r>
            <a:r>
              <a:rPr lang="en-US" altLang="fr-FR" dirty="0" smtClean="0"/>
              <a:t>Algorithm</a:t>
            </a:r>
            <a:endParaRPr lang="en-US" altLang="fr-FR" dirty="0"/>
          </a:p>
        </p:txBody>
      </p:sp>
      <p:sp>
        <p:nvSpPr>
          <p:cNvPr id="24579" name="Rectangle 3"/>
          <p:cNvSpPr>
            <a:spLocks noGrp="1" noChangeArrowheads="1"/>
          </p:cNvSpPr>
          <p:nvPr>
            <p:ph idx="1"/>
          </p:nvPr>
        </p:nvSpPr>
        <p:spPr/>
        <p:txBody>
          <a:bodyPr/>
          <a:lstStyle/>
          <a:p>
            <a:r>
              <a:rPr lang="en-US" altLang="fr-FR" sz="2400" smtClean="0">
                <a:solidFill>
                  <a:schemeClr val="tx2"/>
                </a:solidFill>
              </a:rPr>
              <a:t>Method: </a:t>
            </a:r>
          </a:p>
          <a:p>
            <a:pPr lvl="1"/>
            <a:r>
              <a:rPr lang="en-CA" altLang="fr-FR" sz="2400" smtClean="0"/>
              <a:t>Let s be a state in </a:t>
            </a:r>
            <a:r>
              <a:rPr lang="en-CA" altLang="fr-FR" sz="2400" b="1" i="1" smtClean="0"/>
              <a:t>“N” </a:t>
            </a:r>
            <a:r>
              <a:rPr lang="en-CA" altLang="fr-FR" sz="2400" smtClean="0"/>
              <a:t>and </a:t>
            </a:r>
            <a:r>
              <a:rPr lang="en-CA" altLang="fr-FR" sz="2400" b="1" i="1" smtClean="0"/>
              <a:t>“T” </a:t>
            </a:r>
            <a:r>
              <a:rPr lang="en-CA" altLang="fr-FR" sz="2400" smtClean="0"/>
              <a:t>be a set of states, and using the following operations:</a:t>
            </a:r>
            <a:endParaRPr lang="en-US" altLang="fr-FR" sz="2400" smtClean="0"/>
          </a:p>
        </p:txBody>
      </p:sp>
      <p:pic>
        <p:nvPicPr>
          <p:cNvPr id="24582"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41300" y="3694113"/>
            <a:ext cx="8291513" cy="17510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67122307"/>
      </p:ext>
    </p:extLst>
  </p:cSld>
  <p:clrMapOvr>
    <a:masterClrMapping/>
  </p:clrMapOvr>
  <p:timing>
    <p:tnLst>
      <p:par>
        <p:cTn id="1" dur="indefinite" restart="never" nodeType="tmRoot"/>
      </p:par>
    </p:tn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2"/>
          <p:cNvSpPr>
            <a:spLocks noGrp="1" noChangeArrowheads="1"/>
          </p:cNvSpPr>
          <p:nvPr>
            <p:ph type="title"/>
          </p:nvPr>
        </p:nvSpPr>
        <p:spPr>
          <a:xfrm>
            <a:off x="457200" y="152400"/>
            <a:ext cx="6934200" cy="1371600"/>
          </a:xfrm>
        </p:spPr>
        <p:txBody>
          <a:bodyPr/>
          <a:lstStyle/>
          <a:p>
            <a:pPr>
              <a:defRPr/>
            </a:pPr>
            <a:r>
              <a:rPr lang="en-US" altLang="fr-FR" dirty="0"/>
              <a:t>Subset Construction </a:t>
            </a:r>
            <a:r>
              <a:rPr lang="en-US" altLang="fr-FR" sz="1800" i="1" dirty="0" smtClean="0"/>
              <a:t>(Main Algorithm)</a:t>
            </a:r>
            <a:endParaRPr lang="en-US" altLang="fr-FR" sz="1800" i="1" dirty="0"/>
          </a:p>
        </p:txBody>
      </p:sp>
      <p:pic>
        <p:nvPicPr>
          <p:cNvPr id="25605" name="Picture 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7950" y="2276475"/>
            <a:ext cx="8574088" cy="36734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956961378"/>
      </p:ext>
    </p:extLst>
  </p:cSld>
  <p:clrMapOvr>
    <a:masterClrMapping/>
  </p:clrMapOvr>
  <p:timing>
    <p:tnLst>
      <p:par>
        <p:cTn id="1" dur="indefinite" restart="never" nodeType="tmRoot"/>
      </p:par>
    </p:tn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2"/>
          <p:cNvSpPr>
            <a:spLocks noGrp="1" noChangeArrowheads="1"/>
          </p:cNvSpPr>
          <p:nvPr>
            <p:ph type="title"/>
          </p:nvPr>
        </p:nvSpPr>
        <p:spPr>
          <a:xfrm>
            <a:off x="457200" y="152400"/>
            <a:ext cx="6934200" cy="1371600"/>
          </a:xfrm>
        </p:spPr>
        <p:txBody>
          <a:bodyPr/>
          <a:lstStyle/>
          <a:p>
            <a:pPr>
              <a:defRPr/>
            </a:pPr>
            <a:r>
              <a:rPr lang="en-US" altLang="fr-FR" dirty="0"/>
              <a:t>Subset </a:t>
            </a:r>
            <a:r>
              <a:rPr lang="en-US" altLang="fr-FR" dirty="0" smtClean="0"/>
              <a:t>Construction</a:t>
            </a:r>
            <a:r>
              <a:rPr lang="en-US" altLang="fr-FR" dirty="0"/>
              <a:t/>
            </a:r>
            <a:br>
              <a:rPr lang="en-US" altLang="fr-FR" dirty="0"/>
            </a:br>
            <a:r>
              <a:rPr lang="en-US" altLang="fr-FR" sz="1800" i="1" dirty="0"/>
              <a:t>(</a:t>
            </a:r>
            <a:r>
              <a:rPr lang="en-US" altLang="fr-FR" sz="1800" i="1" dirty="0">
                <a:cs typeface="Times New Roman" pitchFamily="18" charset="0"/>
              </a:rPr>
              <a:t>ε-closure computation</a:t>
            </a:r>
            <a:r>
              <a:rPr lang="en-US" altLang="fr-FR" sz="1800" i="1" dirty="0"/>
              <a:t>)</a:t>
            </a:r>
            <a:endParaRPr lang="en-US" altLang="fr-FR" sz="1600" i="1" dirty="0"/>
          </a:p>
        </p:txBody>
      </p:sp>
      <p:pic>
        <p:nvPicPr>
          <p:cNvPr id="26629"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11188" y="2205038"/>
            <a:ext cx="7459662" cy="391636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66067767"/>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a:xfrm>
            <a:off x="457200" y="152400"/>
            <a:ext cx="6934200" cy="1371600"/>
          </a:xfrm>
        </p:spPr>
        <p:txBody>
          <a:bodyPr/>
          <a:lstStyle/>
          <a:p>
            <a:pPr eaLnBrk="1" fontAlgn="auto" hangingPunct="1">
              <a:spcAft>
                <a:spcPts val="0"/>
              </a:spcAft>
              <a:defRPr/>
            </a:pPr>
            <a:r>
              <a:rPr lang="en-CA" altLang="fr-FR" dirty="0" smtClean="0"/>
              <a:t>Waterfall models</a:t>
            </a:r>
            <a:endParaRPr lang="en-CA" altLang="fr-FR" dirty="0"/>
          </a:p>
        </p:txBody>
      </p:sp>
      <p:sp>
        <p:nvSpPr>
          <p:cNvPr id="21507" name="Rectangle 3"/>
          <p:cNvSpPr>
            <a:spLocks noGrp="1" noChangeArrowheads="1"/>
          </p:cNvSpPr>
          <p:nvPr>
            <p:ph type="body" idx="1"/>
          </p:nvPr>
        </p:nvSpPr>
        <p:spPr/>
        <p:txBody>
          <a:bodyPr/>
          <a:lstStyle/>
          <a:p>
            <a:pPr eaLnBrk="1" hangingPunct="1"/>
            <a:r>
              <a:rPr lang="en-CA" altLang="fr-FR" sz="2400" smtClean="0"/>
              <a:t>Invented in the late 1950s for large air defense systems, popularized in the 1970s</a:t>
            </a:r>
          </a:p>
          <a:p>
            <a:pPr eaLnBrk="1" hangingPunct="1"/>
            <a:endParaRPr lang="en-CA" altLang="fr-FR" sz="2400" smtClean="0"/>
          </a:p>
          <a:p>
            <a:pPr eaLnBrk="1" hangingPunct="1"/>
            <a:r>
              <a:rPr lang="en-CA" altLang="fr-FR" sz="2400" smtClean="0"/>
              <a:t>They organize activities in a sequential flow</a:t>
            </a:r>
          </a:p>
          <a:p>
            <a:pPr lvl="1" eaLnBrk="1" hangingPunct="1"/>
            <a:r>
              <a:rPr lang="en-CA" altLang="fr-FR" sz="2400" smtClean="0"/>
              <a:t>Standardize the outputs of the various activities (</a:t>
            </a:r>
            <a:r>
              <a:rPr lang="en-CA" altLang="fr-FR" sz="2400" i="1" smtClean="0"/>
              <a:t>deliverables</a:t>
            </a:r>
            <a:r>
              <a:rPr lang="en-CA" altLang="fr-FR" sz="2400" smtClean="0"/>
              <a:t>)</a:t>
            </a:r>
          </a:p>
          <a:p>
            <a:pPr lvl="1" eaLnBrk="1" hangingPunct="1"/>
            <a:endParaRPr lang="en-CA" altLang="fr-FR" sz="2400" smtClean="0"/>
          </a:p>
          <a:p>
            <a:pPr eaLnBrk="1" hangingPunct="1"/>
            <a:r>
              <a:rPr lang="en-CA" altLang="fr-FR" sz="2400" smtClean="0"/>
              <a:t>Exist in many variants, all sharing sequential flow style</a:t>
            </a:r>
          </a:p>
        </p:txBody>
      </p:sp>
    </p:spTree>
    <p:extLst>
      <p:ext uri="{BB962C8B-B14F-4D97-AF65-F5344CB8AC3E}">
        <p14:creationId xmlns:p14="http://schemas.microsoft.com/office/powerpoint/2010/main" val="4187629017"/>
      </p:ext>
    </p:extLst>
  </p:cSld>
  <p:clrMapOvr>
    <a:masterClrMapping/>
  </p:clrMapOvr>
  <p:timing>
    <p:tnLst>
      <p:par>
        <p:cTn id="1" dur="indefinite" restart="never" nodeType="tmRoot"/>
      </p:par>
    </p:tn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Conversion Example</a:t>
            </a:r>
            <a:endParaRPr lang="fr-CA" dirty="0"/>
          </a:p>
        </p:txBody>
      </p:sp>
      <p:sp>
        <p:nvSpPr>
          <p:cNvPr id="27651" name="Content Placeholder 2"/>
          <p:cNvSpPr>
            <a:spLocks noGrp="1"/>
          </p:cNvSpPr>
          <p:nvPr>
            <p:ph idx="1"/>
          </p:nvPr>
        </p:nvSpPr>
        <p:spPr>
          <a:xfrm>
            <a:off x="457200" y="4292600"/>
            <a:ext cx="7620000" cy="1833563"/>
          </a:xfrm>
        </p:spPr>
        <p:txBody>
          <a:bodyPr/>
          <a:lstStyle/>
          <a:p>
            <a:r>
              <a:rPr lang="en-CA" altLang="fr-FR" smtClean="0"/>
              <a:t>Dstates={A,B,C}, where</a:t>
            </a:r>
          </a:p>
          <a:p>
            <a:pPr lvl="1"/>
            <a:r>
              <a:rPr lang="en-CA" altLang="fr-FR" smtClean="0"/>
              <a:t>A = (1,2,3,5,8)</a:t>
            </a:r>
          </a:p>
          <a:p>
            <a:pPr lvl="1"/>
            <a:r>
              <a:rPr lang="en-CA" altLang="fr-FR" smtClean="0"/>
              <a:t>B = (2,3,4,5,7,8)</a:t>
            </a:r>
          </a:p>
          <a:p>
            <a:pPr lvl="1"/>
            <a:r>
              <a:rPr lang="en-CA" altLang="fr-FR" smtClean="0"/>
              <a:t>C = (2,3,5,6,7,8)</a:t>
            </a:r>
          </a:p>
          <a:p>
            <a:pPr lvl="1"/>
            <a:endParaRPr lang="en-CA" altLang="fr-FR" smtClean="0"/>
          </a:p>
        </p:txBody>
      </p:sp>
      <p:grpSp>
        <p:nvGrpSpPr>
          <p:cNvPr id="27654" name="Group 5"/>
          <p:cNvGrpSpPr>
            <a:grpSpLocks/>
          </p:cNvGrpSpPr>
          <p:nvPr/>
        </p:nvGrpSpPr>
        <p:grpSpPr bwMode="auto">
          <a:xfrm>
            <a:off x="3552825" y="1508125"/>
            <a:ext cx="4043363" cy="2249488"/>
            <a:chOff x="3203848" y="3501008"/>
            <a:chExt cx="5119444" cy="3202625"/>
          </a:xfrm>
        </p:grpSpPr>
        <p:sp>
          <p:nvSpPr>
            <p:cNvPr id="27678" name="TextBox 6"/>
            <p:cNvSpPr txBox="1">
              <a:spLocks noChangeArrowheads="1"/>
            </p:cNvSpPr>
            <p:nvPr/>
          </p:nvSpPr>
          <p:spPr bwMode="auto">
            <a:xfrm>
              <a:off x="7339499" y="4746890"/>
              <a:ext cx="432048" cy="39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l-GR" altLang="fr-FR" sz="1200" b="0"/>
                <a:t>ε</a:t>
              </a:r>
              <a:endParaRPr lang="fr-CA" altLang="fr-FR" sz="1200" b="0"/>
            </a:p>
          </p:txBody>
        </p:sp>
        <p:cxnSp>
          <p:nvCxnSpPr>
            <p:cNvPr id="8" name="Straight Arrow Connector 7"/>
            <p:cNvCxnSpPr>
              <a:stCxn id="20" idx="6"/>
              <a:endCxn id="39" idx="2"/>
            </p:cNvCxnSpPr>
            <p:nvPr/>
          </p:nvCxnSpPr>
          <p:spPr>
            <a:xfrm flipV="1">
              <a:off x="7119308" y="5085370"/>
              <a:ext cx="844196" cy="1130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grpSp>
          <p:nvGrpSpPr>
            <p:cNvPr id="27680" name="Group 8"/>
            <p:cNvGrpSpPr>
              <a:grpSpLocks/>
            </p:cNvGrpSpPr>
            <p:nvPr/>
          </p:nvGrpSpPr>
          <p:grpSpPr bwMode="auto">
            <a:xfrm>
              <a:off x="7963252" y="4906161"/>
              <a:ext cx="360040" cy="360040"/>
              <a:chOff x="5868144" y="2708920"/>
              <a:chExt cx="360040" cy="360040"/>
            </a:xfrm>
          </p:grpSpPr>
          <p:sp>
            <p:nvSpPr>
              <p:cNvPr id="39" name="Oval 38"/>
              <p:cNvSpPr/>
              <p:nvPr/>
            </p:nvSpPr>
            <p:spPr>
              <a:xfrm>
                <a:off x="5868395" y="2709576"/>
                <a:ext cx="359789" cy="35936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1200">
                  <a:solidFill>
                    <a:schemeClr val="tx1"/>
                  </a:solidFill>
                </a:endParaRPr>
              </a:p>
            </p:txBody>
          </p:sp>
          <p:sp>
            <p:nvSpPr>
              <p:cNvPr id="40" name="Oval 39"/>
              <p:cNvSpPr/>
              <p:nvPr/>
            </p:nvSpPr>
            <p:spPr>
              <a:xfrm>
                <a:off x="5930705" y="2779642"/>
                <a:ext cx="235168" cy="23279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200" dirty="0">
                    <a:solidFill>
                      <a:schemeClr val="tx1"/>
                    </a:solidFill>
                  </a:rPr>
                  <a:t>8</a:t>
                </a:r>
                <a:endParaRPr lang="fr-CA" sz="1200" dirty="0">
                  <a:solidFill>
                    <a:schemeClr val="tx1"/>
                  </a:solidFill>
                </a:endParaRPr>
              </a:p>
            </p:txBody>
          </p:sp>
        </p:grpSp>
        <p:sp>
          <p:nvSpPr>
            <p:cNvPr id="10" name="Oval 9"/>
            <p:cNvSpPr/>
            <p:nvPr/>
          </p:nvSpPr>
          <p:spPr>
            <a:xfrm>
              <a:off x="3384747" y="4906818"/>
              <a:ext cx="359789" cy="35936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200" dirty="0">
                  <a:solidFill>
                    <a:schemeClr val="tx1"/>
                  </a:solidFill>
                </a:rPr>
                <a:t>1</a:t>
              </a:r>
              <a:endParaRPr lang="fr-CA" sz="1200" dirty="0">
                <a:solidFill>
                  <a:schemeClr val="tx1"/>
                </a:solidFill>
              </a:endParaRPr>
            </a:p>
          </p:txBody>
        </p:sp>
        <p:sp>
          <p:nvSpPr>
            <p:cNvPr id="27682" name="TextBox 10"/>
            <p:cNvSpPr txBox="1">
              <a:spLocks noChangeArrowheads="1"/>
            </p:cNvSpPr>
            <p:nvPr/>
          </p:nvSpPr>
          <p:spPr bwMode="auto">
            <a:xfrm>
              <a:off x="3887924" y="4765143"/>
              <a:ext cx="432048" cy="39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l-GR" altLang="fr-FR" sz="1200" b="0"/>
                <a:t>ε</a:t>
              </a:r>
              <a:endParaRPr lang="fr-CA" altLang="fr-FR" sz="1200" b="0"/>
            </a:p>
          </p:txBody>
        </p:sp>
        <p:cxnSp>
          <p:nvCxnSpPr>
            <p:cNvPr id="12" name="Straight Arrow Connector 11"/>
            <p:cNvCxnSpPr>
              <a:stCxn id="10" idx="6"/>
              <a:endCxn id="19" idx="2"/>
            </p:cNvCxnSpPr>
            <p:nvPr/>
          </p:nvCxnSpPr>
          <p:spPr>
            <a:xfrm>
              <a:off x="3744536" y="5085370"/>
              <a:ext cx="709526" cy="1130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27684" name="TextBox 12"/>
            <p:cNvSpPr txBox="1">
              <a:spLocks noChangeArrowheads="1"/>
            </p:cNvSpPr>
            <p:nvPr/>
          </p:nvSpPr>
          <p:spPr bwMode="auto">
            <a:xfrm>
              <a:off x="5731004" y="3501008"/>
              <a:ext cx="432048" cy="39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l-GR" altLang="fr-FR" sz="1200" b="0"/>
                <a:t>ε</a:t>
              </a:r>
              <a:endParaRPr lang="fr-CA" altLang="fr-FR" sz="1200" b="0"/>
            </a:p>
          </p:txBody>
        </p:sp>
        <p:sp>
          <p:nvSpPr>
            <p:cNvPr id="27685" name="TextBox 13"/>
            <p:cNvSpPr txBox="1">
              <a:spLocks noChangeArrowheads="1"/>
            </p:cNvSpPr>
            <p:nvPr/>
          </p:nvSpPr>
          <p:spPr bwMode="auto">
            <a:xfrm>
              <a:off x="5817248" y="6309320"/>
              <a:ext cx="432048" cy="39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l-GR" altLang="fr-FR" sz="1200" b="0"/>
                <a:t>ε</a:t>
              </a:r>
              <a:endParaRPr lang="fr-CA" altLang="fr-FR" sz="1200" b="0"/>
            </a:p>
          </p:txBody>
        </p:sp>
        <p:grpSp>
          <p:nvGrpSpPr>
            <p:cNvPr id="27686" name="Group 14"/>
            <p:cNvGrpSpPr>
              <a:grpSpLocks/>
            </p:cNvGrpSpPr>
            <p:nvPr/>
          </p:nvGrpSpPr>
          <p:grpSpPr bwMode="auto">
            <a:xfrm>
              <a:off x="3203848" y="5002657"/>
              <a:ext cx="180020" cy="189331"/>
              <a:chOff x="3707904" y="5857868"/>
              <a:chExt cx="180020" cy="189331"/>
            </a:xfrm>
          </p:grpSpPr>
          <p:cxnSp>
            <p:nvCxnSpPr>
              <p:cNvPr id="37" name="Straight Connector 36"/>
              <p:cNvCxnSpPr/>
              <p:nvPr/>
            </p:nvCxnSpPr>
            <p:spPr>
              <a:xfrm>
                <a:off x="3707904" y="5856955"/>
                <a:ext cx="180899" cy="97187"/>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flipV="1">
                <a:off x="3707904" y="5949622"/>
                <a:ext cx="180899" cy="97185"/>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687" name="Group 15"/>
            <p:cNvGrpSpPr>
              <a:grpSpLocks/>
            </p:cNvGrpSpPr>
            <p:nvPr/>
          </p:nvGrpSpPr>
          <p:grpSpPr bwMode="auto">
            <a:xfrm>
              <a:off x="4454061" y="4201170"/>
              <a:ext cx="2665246" cy="1926399"/>
              <a:chOff x="4139801" y="1536874"/>
              <a:chExt cx="2665246" cy="1926399"/>
            </a:xfrm>
          </p:grpSpPr>
          <p:sp>
            <p:nvSpPr>
              <p:cNvPr id="19" name="Oval 18"/>
              <p:cNvSpPr/>
              <p:nvPr/>
            </p:nvSpPr>
            <p:spPr>
              <a:xfrm>
                <a:off x="4139801" y="2251562"/>
                <a:ext cx="359789" cy="361623"/>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200" dirty="0">
                    <a:solidFill>
                      <a:schemeClr val="tx1"/>
                    </a:solidFill>
                  </a:rPr>
                  <a:t>2</a:t>
                </a:r>
                <a:endParaRPr lang="fr-CA" sz="1200" dirty="0">
                  <a:solidFill>
                    <a:schemeClr val="tx1"/>
                  </a:solidFill>
                </a:endParaRPr>
              </a:p>
            </p:txBody>
          </p:sp>
          <p:sp>
            <p:nvSpPr>
              <p:cNvPr id="20" name="Oval 19"/>
              <p:cNvSpPr/>
              <p:nvPr/>
            </p:nvSpPr>
            <p:spPr>
              <a:xfrm>
                <a:off x="6445260" y="2251562"/>
                <a:ext cx="359787" cy="361623"/>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200" dirty="0">
                    <a:solidFill>
                      <a:schemeClr val="tx1"/>
                    </a:solidFill>
                  </a:rPr>
                  <a:t>7</a:t>
                </a:r>
                <a:endParaRPr lang="fr-CA" sz="1200" dirty="0">
                  <a:solidFill>
                    <a:schemeClr val="tx1"/>
                  </a:solidFill>
                </a:endParaRPr>
              </a:p>
            </p:txBody>
          </p:sp>
          <p:sp>
            <p:nvSpPr>
              <p:cNvPr id="27692" name="TextBox 20"/>
              <p:cNvSpPr txBox="1">
                <a:spLocks noChangeArrowheads="1"/>
              </p:cNvSpPr>
              <p:nvPr/>
            </p:nvSpPr>
            <p:spPr bwMode="auto">
              <a:xfrm>
                <a:off x="5268830" y="1536874"/>
                <a:ext cx="432048" cy="39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200" b="0"/>
                  <a:t>x</a:t>
                </a:r>
                <a:endParaRPr lang="fr-CA" altLang="fr-FR" sz="1200" b="0"/>
              </a:p>
            </p:txBody>
          </p:sp>
          <p:sp>
            <p:nvSpPr>
              <p:cNvPr id="27693" name="TextBox 21"/>
              <p:cNvSpPr txBox="1">
                <a:spLocks noChangeArrowheads="1"/>
              </p:cNvSpPr>
              <p:nvPr/>
            </p:nvSpPr>
            <p:spPr bwMode="auto">
              <a:xfrm>
                <a:off x="5286964" y="3068960"/>
                <a:ext cx="432048" cy="39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200" b="0"/>
                  <a:t>y</a:t>
                </a:r>
                <a:endParaRPr lang="fr-CA" altLang="fr-FR" sz="1200" b="0"/>
              </a:p>
            </p:txBody>
          </p:sp>
          <p:sp>
            <p:nvSpPr>
              <p:cNvPr id="23" name="Oval 22"/>
              <p:cNvSpPr/>
              <p:nvPr/>
            </p:nvSpPr>
            <p:spPr>
              <a:xfrm>
                <a:off x="4778978" y="1675226"/>
                <a:ext cx="359789" cy="359362"/>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200" dirty="0">
                    <a:solidFill>
                      <a:schemeClr val="tx1"/>
                    </a:solidFill>
                  </a:rPr>
                  <a:t>3</a:t>
                </a:r>
                <a:endParaRPr lang="fr-CA" sz="1200" dirty="0">
                  <a:solidFill>
                    <a:schemeClr val="tx1"/>
                  </a:solidFill>
                </a:endParaRPr>
              </a:p>
            </p:txBody>
          </p:sp>
          <p:sp>
            <p:nvSpPr>
              <p:cNvPr id="24" name="Oval 23"/>
              <p:cNvSpPr/>
              <p:nvPr/>
            </p:nvSpPr>
            <p:spPr>
              <a:xfrm>
                <a:off x="5868392" y="1675226"/>
                <a:ext cx="359789" cy="359362"/>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200" dirty="0">
                    <a:solidFill>
                      <a:schemeClr val="tx1"/>
                    </a:solidFill>
                  </a:rPr>
                  <a:t>4</a:t>
                </a:r>
                <a:endParaRPr lang="fr-CA" sz="1200" dirty="0">
                  <a:solidFill>
                    <a:schemeClr val="tx1"/>
                  </a:solidFill>
                </a:endParaRPr>
              </a:p>
            </p:txBody>
          </p:sp>
          <p:sp>
            <p:nvSpPr>
              <p:cNvPr id="25" name="Oval 24"/>
              <p:cNvSpPr/>
              <p:nvPr/>
            </p:nvSpPr>
            <p:spPr>
              <a:xfrm>
                <a:off x="4785008" y="2925085"/>
                <a:ext cx="361798" cy="35936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200" dirty="0">
                    <a:solidFill>
                      <a:schemeClr val="tx1"/>
                    </a:solidFill>
                  </a:rPr>
                  <a:t>5</a:t>
                </a:r>
                <a:endParaRPr lang="fr-CA" sz="1200" dirty="0">
                  <a:solidFill>
                    <a:schemeClr val="tx1"/>
                  </a:solidFill>
                </a:endParaRPr>
              </a:p>
            </p:txBody>
          </p:sp>
          <p:sp>
            <p:nvSpPr>
              <p:cNvPr id="26" name="Oval 25"/>
              <p:cNvSpPr/>
              <p:nvPr/>
            </p:nvSpPr>
            <p:spPr>
              <a:xfrm>
                <a:off x="5876432" y="2925085"/>
                <a:ext cx="359789" cy="35936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200" dirty="0">
                    <a:solidFill>
                      <a:schemeClr val="tx1"/>
                    </a:solidFill>
                  </a:rPr>
                  <a:t>6</a:t>
                </a:r>
                <a:endParaRPr lang="fr-CA" sz="1200" dirty="0">
                  <a:solidFill>
                    <a:schemeClr val="tx1"/>
                  </a:solidFill>
                </a:endParaRPr>
              </a:p>
            </p:txBody>
          </p:sp>
          <p:cxnSp>
            <p:nvCxnSpPr>
              <p:cNvPr id="27" name="Straight Arrow Connector 26"/>
              <p:cNvCxnSpPr>
                <a:stCxn id="19" idx="7"/>
                <a:endCxn id="23" idx="3"/>
              </p:cNvCxnSpPr>
              <p:nvPr/>
            </p:nvCxnSpPr>
            <p:spPr>
              <a:xfrm flipV="1">
                <a:off x="4447330" y="1980345"/>
                <a:ext cx="383907" cy="325461"/>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28" name="Straight Arrow Connector 27"/>
              <p:cNvCxnSpPr>
                <a:stCxn id="23" idx="6"/>
                <a:endCxn id="24" idx="2"/>
              </p:cNvCxnSpPr>
              <p:nvPr/>
            </p:nvCxnSpPr>
            <p:spPr>
              <a:xfrm>
                <a:off x="5138766" y="1853777"/>
                <a:ext cx="729626" cy="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29" name="Straight Arrow Connector 28"/>
              <p:cNvCxnSpPr>
                <a:stCxn id="24" idx="5"/>
                <a:endCxn id="20" idx="1"/>
              </p:cNvCxnSpPr>
              <p:nvPr/>
            </p:nvCxnSpPr>
            <p:spPr>
              <a:xfrm>
                <a:off x="6175921" y="1980345"/>
                <a:ext cx="321598" cy="325461"/>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30" name="Straight Arrow Connector 29"/>
              <p:cNvCxnSpPr>
                <a:stCxn id="19" idx="5"/>
                <a:endCxn id="25" idx="1"/>
              </p:cNvCxnSpPr>
              <p:nvPr/>
            </p:nvCxnSpPr>
            <p:spPr>
              <a:xfrm>
                <a:off x="4447330" y="2558942"/>
                <a:ext cx="391947" cy="418127"/>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31" name="Straight Arrow Connector 30"/>
              <p:cNvCxnSpPr>
                <a:stCxn id="25" idx="6"/>
                <a:endCxn id="26" idx="2"/>
              </p:cNvCxnSpPr>
              <p:nvPr/>
            </p:nvCxnSpPr>
            <p:spPr>
              <a:xfrm>
                <a:off x="5146806" y="3105897"/>
                <a:ext cx="729626" cy="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32" name="Straight Arrow Connector 31"/>
              <p:cNvCxnSpPr>
                <a:stCxn id="26" idx="7"/>
                <a:endCxn id="20" idx="3"/>
              </p:cNvCxnSpPr>
              <p:nvPr/>
            </p:nvCxnSpPr>
            <p:spPr>
              <a:xfrm flipV="1">
                <a:off x="6181950" y="2558942"/>
                <a:ext cx="315569" cy="418127"/>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27704" name="TextBox 32"/>
              <p:cNvSpPr txBox="1">
                <a:spLocks noChangeArrowheads="1"/>
              </p:cNvSpPr>
              <p:nvPr/>
            </p:nvSpPr>
            <p:spPr bwMode="auto">
              <a:xfrm>
                <a:off x="4355976" y="1835532"/>
                <a:ext cx="432048" cy="39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l-GR" altLang="fr-FR" sz="1200" b="0"/>
                  <a:t>ε</a:t>
                </a:r>
                <a:endParaRPr lang="fr-CA" altLang="fr-FR" sz="1200" b="0"/>
              </a:p>
            </p:txBody>
          </p:sp>
          <p:sp>
            <p:nvSpPr>
              <p:cNvPr id="27705" name="TextBox 33"/>
              <p:cNvSpPr txBox="1">
                <a:spLocks noChangeArrowheads="1"/>
              </p:cNvSpPr>
              <p:nvPr/>
            </p:nvSpPr>
            <p:spPr bwMode="auto">
              <a:xfrm>
                <a:off x="6276216" y="1803265"/>
                <a:ext cx="432048" cy="39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l-GR" altLang="fr-FR" sz="1200" b="0"/>
                  <a:t>ε</a:t>
                </a:r>
                <a:endParaRPr lang="fr-CA" altLang="fr-FR" sz="1200" b="0"/>
              </a:p>
            </p:txBody>
          </p:sp>
          <p:sp>
            <p:nvSpPr>
              <p:cNvPr id="27706" name="TextBox 34"/>
              <p:cNvSpPr txBox="1">
                <a:spLocks noChangeArrowheads="1"/>
              </p:cNvSpPr>
              <p:nvPr/>
            </p:nvSpPr>
            <p:spPr bwMode="auto">
              <a:xfrm>
                <a:off x="4317589" y="2617013"/>
                <a:ext cx="432048" cy="39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l-GR" altLang="fr-FR" sz="1200" b="0"/>
                  <a:t>ε</a:t>
                </a:r>
                <a:endParaRPr lang="fr-CA" altLang="fr-FR" sz="1200" b="0"/>
              </a:p>
            </p:txBody>
          </p:sp>
          <p:sp>
            <p:nvSpPr>
              <p:cNvPr id="27707" name="TextBox 35"/>
              <p:cNvSpPr txBox="1">
                <a:spLocks noChangeArrowheads="1"/>
              </p:cNvSpPr>
              <p:nvPr/>
            </p:nvSpPr>
            <p:spPr bwMode="auto">
              <a:xfrm>
                <a:off x="6254412" y="2617013"/>
                <a:ext cx="432048" cy="39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l-GR" altLang="fr-FR" sz="1200" b="0"/>
                  <a:t>ε</a:t>
                </a:r>
                <a:endParaRPr lang="fr-CA" altLang="fr-FR" sz="1200" b="0"/>
              </a:p>
            </p:txBody>
          </p:sp>
        </p:grpSp>
        <p:sp>
          <p:nvSpPr>
            <p:cNvPr id="17" name="Freeform 16"/>
            <p:cNvSpPr/>
            <p:nvPr/>
          </p:nvSpPr>
          <p:spPr>
            <a:xfrm>
              <a:off x="3593786" y="5275222"/>
              <a:ext cx="4502377" cy="1116511"/>
            </a:xfrm>
            <a:custGeom>
              <a:avLst/>
              <a:gdLst>
                <a:gd name="connsiteX0" fmla="*/ 0 w 4502150"/>
                <a:gd name="connsiteY0" fmla="*/ 0 h 1117100"/>
                <a:gd name="connsiteX1" fmla="*/ 1809750 w 4502150"/>
                <a:gd name="connsiteY1" fmla="*/ 1060450 h 1117100"/>
                <a:gd name="connsiteX2" fmla="*/ 3492500 w 4502150"/>
                <a:gd name="connsiteY2" fmla="*/ 869950 h 1117100"/>
                <a:gd name="connsiteX3" fmla="*/ 4502150 w 4502150"/>
                <a:gd name="connsiteY3" fmla="*/ 0 h 1117100"/>
                <a:gd name="connsiteX4" fmla="*/ 4502150 w 4502150"/>
                <a:gd name="connsiteY4" fmla="*/ 0 h 1117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2150" h="1117100">
                  <a:moveTo>
                    <a:pt x="0" y="0"/>
                  </a:moveTo>
                  <a:cubicBezTo>
                    <a:pt x="613833" y="457729"/>
                    <a:pt x="1227667" y="915458"/>
                    <a:pt x="1809750" y="1060450"/>
                  </a:cubicBezTo>
                  <a:cubicBezTo>
                    <a:pt x="2391833" y="1205442"/>
                    <a:pt x="3043767" y="1046692"/>
                    <a:pt x="3492500" y="869950"/>
                  </a:cubicBezTo>
                  <a:cubicBezTo>
                    <a:pt x="3941233" y="693208"/>
                    <a:pt x="4502150" y="0"/>
                    <a:pt x="4502150" y="0"/>
                  </a:cubicBezTo>
                  <a:lnTo>
                    <a:pt x="4502150" y="0"/>
                  </a:lnTo>
                </a:path>
              </a:pathLst>
            </a:cu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1200">
                <a:solidFill>
                  <a:schemeClr val="tx1"/>
                </a:solidFill>
              </a:endParaRPr>
            </a:p>
          </p:txBody>
        </p:sp>
        <p:sp>
          <p:nvSpPr>
            <p:cNvPr id="18" name="Freeform 17"/>
            <p:cNvSpPr/>
            <p:nvPr/>
          </p:nvSpPr>
          <p:spPr>
            <a:xfrm>
              <a:off x="4546521" y="3776746"/>
              <a:ext cx="2476307" cy="1161714"/>
            </a:xfrm>
            <a:custGeom>
              <a:avLst/>
              <a:gdLst>
                <a:gd name="connsiteX0" fmla="*/ 3536950 w 3536950"/>
                <a:gd name="connsiteY0" fmla="*/ 1161933 h 1161933"/>
                <a:gd name="connsiteX1" fmla="*/ 2279650 w 3536950"/>
                <a:gd name="connsiteY1" fmla="*/ 234833 h 1161933"/>
                <a:gd name="connsiteX2" fmla="*/ 730250 w 3536950"/>
                <a:gd name="connsiteY2" fmla="*/ 63383 h 1161933"/>
                <a:gd name="connsiteX3" fmla="*/ 0 w 3536950"/>
                <a:gd name="connsiteY3" fmla="*/ 1130183 h 1161933"/>
              </a:gdLst>
              <a:ahLst/>
              <a:cxnLst>
                <a:cxn ang="0">
                  <a:pos x="connsiteX0" y="connsiteY0"/>
                </a:cxn>
                <a:cxn ang="0">
                  <a:pos x="connsiteX1" y="connsiteY1"/>
                </a:cxn>
                <a:cxn ang="0">
                  <a:pos x="connsiteX2" y="connsiteY2"/>
                </a:cxn>
                <a:cxn ang="0">
                  <a:pos x="connsiteX3" y="connsiteY3"/>
                </a:cxn>
              </a:cxnLst>
              <a:rect l="l" t="t" r="r" b="b"/>
              <a:pathLst>
                <a:path w="3536950" h="1161933">
                  <a:moveTo>
                    <a:pt x="3536950" y="1161933"/>
                  </a:moveTo>
                  <a:cubicBezTo>
                    <a:pt x="3142191" y="789929"/>
                    <a:pt x="2747433" y="417925"/>
                    <a:pt x="2279650" y="234833"/>
                  </a:cubicBezTo>
                  <a:cubicBezTo>
                    <a:pt x="1811867" y="51741"/>
                    <a:pt x="1110192" y="-85842"/>
                    <a:pt x="730250" y="63383"/>
                  </a:cubicBezTo>
                  <a:cubicBezTo>
                    <a:pt x="350308" y="212608"/>
                    <a:pt x="175154" y="671395"/>
                    <a:pt x="0" y="1130183"/>
                  </a:cubicBezTo>
                </a:path>
              </a:pathLst>
            </a:cu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1200">
                <a:solidFill>
                  <a:schemeClr val="tx1"/>
                </a:solidFill>
              </a:endParaRPr>
            </a:p>
          </p:txBody>
        </p:sp>
      </p:grpSp>
      <p:graphicFrame>
        <p:nvGraphicFramePr>
          <p:cNvPr id="41" name="Table 40"/>
          <p:cNvGraphicFramePr>
            <a:graphicFrameLocks noGrp="1"/>
          </p:cNvGraphicFramePr>
          <p:nvPr/>
        </p:nvGraphicFramePr>
        <p:xfrm>
          <a:off x="4429125" y="4652963"/>
          <a:ext cx="3635376" cy="1484312"/>
        </p:xfrm>
        <a:graphic>
          <a:graphicData uri="http://schemas.openxmlformats.org/drawingml/2006/table">
            <a:tbl>
              <a:tblPr firstRow="1" bandRow="1">
                <a:tableStyleId>{7DF18680-E054-41AD-8BC1-D1AEF772440D}</a:tableStyleId>
              </a:tblPr>
              <a:tblGrid>
                <a:gridCol w="1211792"/>
                <a:gridCol w="1211792"/>
                <a:gridCol w="1211792"/>
              </a:tblGrid>
              <a:tr h="371078">
                <a:tc>
                  <a:txBody>
                    <a:bodyPr/>
                    <a:lstStyle/>
                    <a:p>
                      <a:endParaRPr lang="fr-CA" sz="1800" dirty="0"/>
                    </a:p>
                  </a:txBody>
                  <a:tcPr marL="91441" marR="91441" marT="45749" marB="45749"/>
                </a:tc>
                <a:tc>
                  <a:txBody>
                    <a:bodyPr/>
                    <a:lstStyle/>
                    <a:p>
                      <a:r>
                        <a:rPr lang="en-CA" sz="1800" dirty="0" smtClean="0"/>
                        <a:t>x</a:t>
                      </a:r>
                      <a:endParaRPr lang="fr-CA" sz="1800" dirty="0"/>
                    </a:p>
                  </a:txBody>
                  <a:tcPr marL="91441" marR="91441" marT="45749" marB="45749"/>
                </a:tc>
                <a:tc>
                  <a:txBody>
                    <a:bodyPr/>
                    <a:lstStyle/>
                    <a:p>
                      <a:r>
                        <a:rPr lang="en-CA" sz="1800" dirty="0" smtClean="0"/>
                        <a:t>y</a:t>
                      </a:r>
                      <a:endParaRPr lang="fr-CA" sz="1800" dirty="0"/>
                    </a:p>
                  </a:txBody>
                  <a:tcPr marL="91441" marR="91441" marT="45749" marB="45749"/>
                </a:tc>
              </a:tr>
              <a:tr h="371078">
                <a:tc>
                  <a:txBody>
                    <a:bodyPr/>
                    <a:lstStyle/>
                    <a:p>
                      <a:r>
                        <a:rPr lang="en-CA" sz="1800" dirty="0" smtClean="0"/>
                        <a:t>A</a:t>
                      </a:r>
                      <a:endParaRPr lang="fr-CA" sz="1800" dirty="0"/>
                    </a:p>
                  </a:txBody>
                  <a:tcPr marL="91441" marR="91441" marT="45749" marB="45749"/>
                </a:tc>
                <a:tc>
                  <a:txBody>
                    <a:bodyPr/>
                    <a:lstStyle/>
                    <a:p>
                      <a:r>
                        <a:rPr lang="en-CA" sz="1800" dirty="0" smtClean="0"/>
                        <a:t>B</a:t>
                      </a:r>
                      <a:endParaRPr lang="fr-CA" sz="1800" dirty="0"/>
                    </a:p>
                  </a:txBody>
                  <a:tcPr marL="91441" marR="91441" marT="45749" marB="45749"/>
                </a:tc>
                <a:tc>
                  <a:txBody>
                    <a:bodyPr/>
                    <a:lstStyle/>
                    <a:p>
                      <a:r>
                        <a:rPr lang="en-CA" sz="1800" dirty="0" smtClean="0"/>
                        <a:t>C</a:t>
                      </a:r>
                      <a:endParaRPr lang="fr-CA" sz="1800" dirty="0"/>
                    </a:p>
                  </a:txBody>
                  <a:tcPr marL="91441" marR="91441" marT="45749" marB="45749"/>
                </a:tc>
              </a:tr>
              <a:tr h="371078">
                <a:tc>
                  <a:txBody>
                    <a:bodyPr/>
                    <a:lstStyle/>
                    <a:p>
                      <a:r>
                        <a:rPr lang="en-CA" sz="1800" dirty="0" smtClean="0"/>
                        <a:t>B</a:t>
                      </a:r>
                      <a:endParaRPr lang="fr-CA" sz="1800" dirty="0"/>
                    </a:p>
                  </a:txBody>
                  <a:tcPr marL="91441" marR="91441" marT="45749" marB="45749"/>
                </a:tc>
                <a:tc>
                  <a:txBody>
                    <a:bodyPr/>
                    <a:lstStyle/>
                    <a:p>
                      <a:r>
                        <a:rPr lang="en-CA" sz="1800" dirty="0" smtClean="0"/>
                        <a:t>B</a:t>
                      </a:r>
                      <a:endParaRPr lang="fr-CA" sz="1800" dirty="0"/>
                    </a:p>
                  </a:txBody>
                  <a:tcPr marL="91441" marR="91441" marT="45749" marB="45749"/>
                </a:tc>
                <a:tc>
                  <a:txBody>
                    <a:bodyPr/>
                    <a:lstStyle/>
                    <a:p>
                      <a:r>
                        <a:rPr lang="en-CA" sz="1800" dirty="0" smtClean="0"/>
                        <a:t>C</a:t>
                      </a:r>
                      <a:endParaRPr lang="fr-CA" sz="1800" dirty="0"/>
                    </a:p>
                  </a:txBody>
                  <a:tcPr marL="91441" marR="91441" marT="45749" marB="45749"/>
                </a:tc>
              </a:tr>
              <a:tr h="371078">
                <a:tc>
                  <a:txBody>
                    <a:bodyPr/>
                    <a:lstStyle/>
                    <a:p>
                      <a:r>
                        <a:rPr lang="en-CA" sz="1800" dirty="0" smtClean="0"/>
                        <a:t>C</a:t>
                      </a:r>
                      <a:endParaRPr lang="fr-CA" sz="1800" dirty="0"/>
                    </a:p>
                  </a:txBody>
                  <a:tcPr marL="91441" marR="91441" marT="45749" marB="45749"/>
                </a:tc>
                <a:tc>
                  <a:txBody>
                    <a:bodyPr/>
                    <a:lstStyle/>
                    <a:p>
                      <a:r>
                        <a:rPr lang="en-CA" sz="1800" dirty="0" smtClean="0"/>
                        <a:t>B</a:t>
                      </a:r>
                      <a:endParaRPr lang="fr-CA" sz="1800" dirty="0"/>
                    </a:p>
                  </a:txBody>
                  <a:tcPr marL="91441" marR="91441" marT="45749" marB="45749"/>
                </a:tc>
                <a:tc>
                  <a:txBody>
                    <a:bodyPr/>
                    <a:lstStyle/>
                    <a:p>
                      <a:r>
                        <a:rPr lang="en-CA" sz="1800" dirty="0" smtClean="0"/>
                        <a:t>C</a:t>
                      </a:r>
                      <a:endParaRPr lang="fr-CA" sz="1800" dirty="0"/>
                    </a:p>
                  </a:txBody>
                  <a:tcPr marL="91441" marR="91441" marT="45749" marB="45749"/>
                </a:tc>
              </a:tr>
            </a:tbl>
          </a:graphicData>
        </a:graphic>
      </p:graphicFrame>
      <p:sp>
        <p:nvSpPr>
          <p:cNvPr id="42" name="TextBox 41"/>
          <p:cNvSpPr txBox="1"/>
          <p:nvPr/>
        </p:nvSpPr>
        <p:spPr>
          <a:xfrm>
            <a:off x="468313" y="1646238"/>
            <a:ext cx="3155950" cy="708025"/>
          </a:xfrm>
          <a:prstGeom prst="rect">
            <a:avLst/>
          </a:prstGeom>
          <a:noFill/>
        </p:spPr>
        <p:txBody>
          <a:bodyPr>
            <a:spAutoFit/>
          </a:bodyPr>
          <a:lstStyle/>
          <a:p>
            <a:pPr>
              <a:defRPr/>
            </a:pPr>
            <a:r>
              <a:rPr lang="en-CA" sz="2000" b="1" dirty="0">
                <a:latin typeface="+mn-lt"/>
                <a:cs typeface="+mn-cs"/>
              </a:rPr>
              <a:t>Regular</a:t>
            </a:r>
            <a:r>
              <a:rPr lang="en-CA" dirty="0"/>
              <a:t> </a:t>
            </a:r>
            <a:r>
              <a:rPr lang="en-CA" sz="2000" b="1" dirty="0">
                <a:latin typeface="+mn-lt"/>
                <a:cs typeface="+mn-cs"/>
              </a:rPr>
              <a:t>Expression</a:t>
            </a:r>
            <a:r>
              <a:rPr lang="en-CA" dirty="0"/>
              <a:t>:</a:t>
            </a:r>
          </a:p>
          <a:p>
            <a:pPr>
              <a:defRPr/>
            </a:pPr>
            <a:r>
              <a:rPr lang="en-CA" sz="2000" b="1" dirty="0">
                <a:solidFill>
                  <a:schemeClr val="tx2"/>
                </a:solidFill>
                <a:latin typeface="+mn-lt"/>
                <a:cs typeface="+mn-cs"/>
              </a:rPr>
              <a:t>(x | y)*</a:t>
            </a:r>
            <a:endParaRPr lang="fr-CA" sz="2000" b="1" dirty="0">
              <a:latin typeface="+mn-lt"/>
              <a:cs typeface="+mn-cs"/>
            </a:endParaRPr>
          </a:p>
        </p:txBody>
      </p:sp>
    </p:spTree>
    <p:extLst>
      <p:ext uri="{BB962C8B-B14F-4D97-AF65-F5344CB8AC3E}">
        <p14:creationId xmlns:p14="http://schemas.microsoft.com/office/powerpoint/2010/main" val="3495147616"/>
      </p:ext>
    </p:extLst>
  </p:cSld>
  <p:clrMapOvr>
    <a:masterClrMapping/>
  </p:clrMapOvr>
  <p:timing>
    <p:tnLst>
      <p:par>
        <p:cTn id="1" dur="indefinite" restart="never" nodeType="tmRoot"/>
      </p:par>
    </p:tn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Conversion Example</a:t>
            </a:r>
            <a:endParaRPr lang="fr-CA" dirty="0"/>
          </a:p>
        </p:txBody>
      </p:sp>
      <p:sp>
        <p:nvSpPr>
          <p:cNvPr id="42" name="TextBox 41"/>
          <p:cNvSpPr txBox="1"/>
          <p:nvPr/>
        </p:nvSpPr>
        <p:spPr>
          <a:xfrm>
            <a:off x="468313" y="1646238"/>
            <a:ext cx="3155950" cy="708025"/>
          </a:xfrm>
          <a:prstGeom prst="rect">
            <a:avLst/>
          </a:prstGeom>
          <a:noFill/>
        </p:spPr>
        <p:txBody>
          <a:bodyPr>
            <a:spAutoFit/>
          </a:bodyPr>
          <a:lstStyle/>
          <a:p>
            <a:pPr>
              <a:defRPr/>
            </a:pPr>
            <a:r>
              <a:rPr lang="en-CA" sz="2000" b="1" dirty="0">
                <a:latin typeface="+mn-lt"/>
                <a:cs typeface="+mn-cs"/>
              </a:rPr>
              <a:t>Regular</a:t>
            </a:r>
            <a:r>
              <a:rPr lang="en-CA" dirty="0"/>
              <a:t> </a:t>
            </a:r>
            <a:r>
              <a:rPr lang="en-CA" sz="2000" b="1" dirty="0">
                <a:latin typeface="+mn-lt"/>
                <a:cs typeface="+mn-cs"/>
              </a:rPr>
              <a:t>Expression</a:t>
            </a:r>
            <a:r>
              <a:rPr lang="en-CA" dirty="0"/>
              <a:t>:</a:t>
            </a:r>
          </a:p>
          <a:p>
            <a:pPr>
              <a:defRPr/>
            </a:pPr>
            <a:r>
              <a:rPr lang="en-CA" sz="2000" b="1" dirty="0">
                <a:solidFill>
                  <a:schemeClr val="tx2"/>
                </a:solidFill>
                <a:latin typeface="+mn-lt"/>
                <a:cs typeface="+mn-cs"/>
              </a:rPr>
              <a:t>(x | y)*</a:t>
            </a:r>
            <a:endParaRPr lang="fr-CA" sz="2000" b="1" dirty="0">
              <a:latin typeface="+mn-lt"/>
              <a:cs typeface="+mn-cs"/>
            </a:endParaRPr>
          </a:p>
        </p:txBody>
      </p:sp>
      <p:grpSp>
        <p:nvGrpSpPr>
          <p:cNvPr id="28678" name="Group 67"/>
          <p:cNvGrpSpPr>
            <a:grpSpLocks/>
          </p:cNvGrpSpPr>
          <p:nvPr/>
        </p:nvGrpSpPr>
        <p:grpSpPr bwMode="auto">
          <a:xfrm>
            <a:off x="468313" y="2060575"/>
            <a:ext cx="3833812" cy="4392613"/>
            <a:chOff x="1187624" y="2060848"/>
            <a:chExt cx="3834233" cy="4392488"/>
          </a:xfrm>
        </p:grpSpPr>
        <p:sp>
          <p:nvSpPr>
            <p:cNvPr id="28703" name="TextBox 55"/>
            <p:cNvSpPr txBox="1">
              <a:spLocks noChangeArrowheads="1"/>
            </p:cNvSpPr>
            <p:nvPr/>
          </p:nvSpPr>
          <p:spPr bwMode="auto">
            <a:xfrm>
              <a:off x="1907704" y="2924944"/>
              <a:ext cx="50405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2400" b="0"/>
                <a:t>x</a:t>
              </a:r>
              <a:endParaRPr lang="fr-CA" altLang="fr-FR" sz="2400" b="0"/>
            </a:p>
          </p:txBody>
        </p:sp>
        <p:grpSp>
          <p:nvGrpSpPr>
            <p:cNvPr id="28704" name="Group 60"/>
            <p:cNvGrpSpPr>
              <a:grpSpLocks/>
            </p:cNvGrpSpPr>
            <p:nvPr/>
          </p:nvGrpSpPr>
          <p:grpSpPr bwMode="auto">
            <a:xfrm>
              <a:off x="1187624" y="2400811"/>
              <a:ext cx="3540129" cy="3742650"/>
              <a:chOff x="1511660" y="2256795"/>
              <a:chExt cx="3540129" cy="3742650"/>
            </a:xfrm>
          </p:grpSpPr>
          <p:grpSp>
            <p:nvGrpSpPr>
              <p:cNvPr id="28710" name="Group 54"/>
              <p:cNvGrpSpPr>
                <a:grpSpLocks/>
              </p:cNvGrpSpPr>
              <p:nvPr/>
            </p:nvGrpSpPr>
            <p:grpSpPr bwMode="auto">
              <a:xfrm>
                <a:off x="1511660" y="2256795"/>
                <a:ext cx="3540129" cy="3742650"/>
                <a:chOff x="1511660" y="2256795"/>
                <a:chExt cx="3540129" cy="3742650"/>
              </a:xfrm>
            </p:grpSpPr>
            <p:sp>
              <p:nvSpPr>
                <p:cNvPr id="45" name="Oval 44"/>
                <p:cNvSpPr/>
                <p:nvPr/>
              </p:nvSpPr>
              <p:spPr>
                <a:xfrm>
                  <a:off x="1511660" y="3717005"/>
                  <a:ext cx="971657" cy="863575"/>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2000" dirty="0">
                      <a:solidFill>
                        <a:schemeClr val="tx1"/>
                      </a:solidFill>
                    </a:rPr>
                    <a:t>A</a:t>
                  </a:r>
                  <a:endParaRPr lang="fr-CA" sz="2000" dirty="0">
                    <a:solidFill>
                      <a:schemeClr val="tx1"/>
                    </a:solidFill>
                  </a:endParaRPr>
                </a:p>
              </p:txBody>
            </p:sp>
            <p:sp>
              <p:nvSpPr>
                <p:cNvPr id="46" name="Oval 45"/>
                <p:cNvSpPr/>
                <p:nvPr/>
              </p:nvSpPr>
              <p:spPr>
                <a:xfrm>
                  <a:off x="3851892" y="2564513"/>
                  <a:ext cx="973244" cy="865163"/>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2000" dirty="0">
                      <a:solidFill>
                        <a:schemeClr val="tx1"/>
                      </a:solidFill>
                    </a:rPr>
                    <a:t>B</a:t>
                  </a:r>
                  <a:endParaRPr lang="fr-CA" sz="2000" dirty="0">
                    <a:solidFill>
                      <a:schemeClr val="tx1"/>
                    </a:solidFill>
                  </a:endParaRPr>
                </a:p>
              </p:txBody>
            </p:sp>
            <p:sp>
              <p:nvSpPr>
                <p:cNvPr id="47" name="Oval 46"/>
                <p:cNvSpPr/>
                <p:nvPr/>
              </p:nvSpPr>
              <p:spPr>
                <a:xfrm>
                  <a:off x="3851892" y="4798062"/>
                  <a:ext cx="973244" cy="863575"/>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2000" dirty="0">
                      <a:solidFill>
                        <a:schemeClr val="tx1"/>
                      </a:solidFill>
                    </a:rPr>
                    <a:t>C</a:t>
                  </a:r>
                  <a:endParaRPr lang="fr-CA" sz="2000" dirty="0">
                    <a:solidFill>
                      <a:schemeClr val="tx1"/>
                    </a:solidFill>
                  </a:endParaRPr>
                </a:p>
              </p:txBody>
            </p:sp>
            <p:sp>
              <p:nvSpPr>
                <p:cNvPr id="48" name="Freeform 47"/>
                <p:cNvSpPr/>
                <p:nvPr/>
              </p:nvSpPr>
              <p:spPr>
                <a:xfrm>
                  <a:off x="2191185" y="2770882"/>
                  <a:ext cx="1676584" cy="925487"/>
                </a:xfrm>
                <a:custGeom>
                  <a:avLst/>
                  <a:gdLst>
                    <a:gd name="connsiteX0" fmla="*/ 0 w 1676400"/>
                    <a:gd name="connsiteY0" fmla="*/ 923925 h 923925"/>
                    <a:gd name="connsiteX1" fmla="*/ 533400 w 1676400"/>
                    <a:gd name="connsiteY1" fmla="*/ 266700 h 923925"/>
                    <a:gd name="connsiteX2" fmla="*/ 1676400 w 1676400"/>
                    <a:gd name="connsiteY2" fmla="*/ 0 h 923925"/>
                    <a:gd name="connsiteX3" fmla="*/ 1676400 w 1676400"/>
                    <a:gd name="connsiteY3" fmla="*/ 0 h 923925"/>
                  </a:gdLst>
                  <a:ahLst/>
                  <a:cxnLst>
                    <a:cxn ang="0">
                      <a:pos x="connsiteX0" y="connsiteY0"/>
                    </a:cxn>
                    <a:cxn ang="0">
                      <a:pos x="connsiteX1" y="connsiteY1"/>
                    </a:cxn>
                    <a:cxn ang="0">
                      <a:pos x="connsiteX2" y="connsiteY2"/>
                    </a:cxn>
                    <a:cxn ang="0">
                      <a:pos x="connsiteX3" y="connsiteY3"/>
                    </a:cxn>
                  </a:cxnLst>
                  <a:rect l="l" t="t" r="r" b="b"/>
                  <a:pathLst>
                    <a:path w="1676400" h="923925">
                      <a:moveTo>
                        <a:pt x="0" y="923925"/>
                      </a:moveTo>
                      <a:cubicBezTo>
                        <a:pt x="127000" y="672306"/>
                        <a:pt x="254000" y="420687"/>
                        <a:pt x="533400" y="266700"/>
                      </a:cubicBezTo>
                      <a:cubicBezTo>
                        <a:pt x="812800" y="112712"/>
                        <a:pt x="1676400" y="0"/>
                        <a:pt x="1676400" y="0"/>
                      </a:cubicBezTo>
                      <a:lnTo>
                        <a:pt x="1676400" y="0"/>
                      </a:lnTo>
                    </a:path>
                  </a:pathLst>
                </a:custGeom>
                <a:noFill/>
                <a:ln w="28575">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2000">
                    <a:solidFill>
                      <a:schemeClr val="tx1"/>
                    </a:solidFill>
                  </a:endParaRPr>
                </a:p>
              </p:txBody>
            </p:sp>
            <p:sp>
              <p:nvSpPr>
                <p:cNvPr id="49" name="Freeform 48"/>
                <p:cNvSpPr/>
                <p:nvPr/>
              </p:nvSpPr>
              <p:spPr>
                <a:xfrm flipV="1">
                  <a:off x="2191185" y="4526607"/>
                  <a:ext cx="1676584" cy="923899"/>
                </a:xfrm>
                <a:custGeom>
                  <a:avLst/>
                  <a:gdLst>
                    <a:gd name="connsiteX0" fmla="*/ 0 w 1676400"/>
                    <a:gd name="connsiteY0" fmla="*/ 923925 h 923925"/>
                    <a:gd name="connsiteX1" fmla="*/ 533400 w 1676400"/>
                    <a:gd name="connsiteY1" fmla="*/ 266700 h 923925"/>
                    <a:gd name="connsiteX2" fmla="*/ 1676400 w 1676400"/>
                    <a:gd name="connsiteY2" fmla="*/ 0 h 923925"/>
                    <a:gd name="connsiteX3" fmla="*/ 1676400 w 1676400"/>
                    <a:gd name="connsiteY3" fmla="*/ 0 h 923925"/>
                  </a:gdLst>
                  <a:ahLst/>
                  <a:cxnLst>
                    <a:cxn ang="0">
                      <a:pos x="connsiteX0" y="connsiteY0"/>
                    </a:cxn>
                    <a:cxn ang="0">
                      <a:pos x="connsiteX1" y="connsiteY1"/>
                    </a:cxn>
                    <a:cxn ang="0">
                      <a:pos x="connsiteX2" y="connsiteY2"/>
                    </a:cxn>
                    <a:cxn ang="0">
                      <a:pos x="connsiteX3" y="connsiteY3"/>
                    </a:cxn>
                  </a:cxnLst>
                  <a:rect l="l" t="t" r="r" b="b"/>
                  <a:pathLst>
                    <a:path w="1676400" h="923925">
                      <a:moveTo>
                        <a:pt x="0" y="923925"/>
                      </a:moveTo>
                      <a:cubicBezTo>
                        <a:pt x="127000" y="672306"/>
                        <a:pt x="254000" y="420687"/>
                        <a:pt x="533400" y="266700"/>
                      </a:cubicBezTo>
                      <a:cubicBezTo>
                        <a:pt x="812800" y="112712"/>
                        <a:pt x="1676400" y="0"/>
                        <a:pt x="1676400" y="0"/>
                      </a:cubicBezTo>
                      <a:lnTo>
                        <a:pt x="1676400" y="0"/>
                      </a:lnTo>
                    </a:path>
                  </a:pathLst>
                </a:custGeom>
                <a:noFill/>
                <a:ln w="28575">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2000">
                    <a:solidFill>
                      <a:schemeClr val="tx1"/>
                    </a:solidFill>
                  </a:endParaRPr>
                </a:p>
              </p:txBody>
            </p:sp>
            <p:sp>
              <p:nvSpPr>
                <p:cNvPr id="50" name="Freeform 49"/>
                <p:cNvSpPr/>
                <p:nvPr/>
              </p:nvSpPr>
              <p:spPr>
                <a:xfrm>
                  <a:off x="4353597" y="2256547"/>
                  <a:ext cx="698577" cy="409563"/>
                </a:xfrm>
                <a:custGeom>
                  <a:avLst/>
                  <a:gdLst>
                    <a:gd name="connsiteX0" fmla="*/ 0 w 698864"/>
                    <a:gd name="connsiteY0" fmla="*/ 314955 h 410205"/>
                    <a:gd name="connsiteX1" fmla="*/ 161925 w 698864"/>
                    <a:gd name="connsiteY1" fmla="*/ 630 h 410205"/>
                    <a:gd name="connsiteX2" fmla="*/ 695325 w 698864"/>
                    <a:gd name="connsiteY2" fmla="*/ 238755 h 410205"/>
                    <a:gd name="connsiteX3" fmla="*/ 352425 w 698864"/>
                    <a:gd name="connsiteY3" fmla="*/ 410205 h 410205"/>
                  </a:gdLst>
                  <a:ahLst/>
                  <a:cxnLst>
                    <a:cxn ang="0">
                      <a:pos x="connsiteX0" y="connsiteY0"/>
                    </a:cxn>
                    <a:cxn ang="0">
                      <a:pos x="connsiteX1" y="connsiteY1"/>
                    </a:cxn>
                    <a:cxn ang="0">
                      <a:pos x="connsiteX2" y="connsiteY2"/>
                    </a:cxn>
                    <a:cxn ang="0">
                      <a:pos x="connsiteX3" y="connsiteY3"/>
                    </a:cxn>
                  </a:cxnLst>
                  <a:rect l="l" t="t" r="r" b="b"/>
                  <a:pathLst>
                    <a:path w="698864" h="410205">
                      <a:moveTo>
                        <a:pt x="0" y="314955"/>
                      </a:moveTo>
                      <a:cubicBezTo>
                        <a:pt x="23019" y="164142"/>
                        <a:pt x="46038" y="13330"/>
                        <a:pt x="161925" y="630"/>
                      </a:cubicBezTo>
                      <a:cubicBezTo>
                        <a:pt x="277812" y="-12070"/>
                        <a:pt x="663575" y="170492"/>
                        <a:pt x="695325" y="238755"/>
                      </a:cubicBezTo>
                      <a:cubicBezTo>
                        <a:pt x="727075" y="307017"/>
                        <a:pt x="539750" y="358611"/>
                        <a:pt x="352425" y="410205"/>
                      </a:cubicBezTo>
                    </a:path>
                  </a:pathLst>
                </a:custGeom>
                <a:noFill/>
                <a:ln w="28575">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2000">
                    <a:solidFill>
                      <a:schemeClr val="tx1"/>
                    </a:solidFill>
                  </a:endParaRPr>
                </a:p>
              </p:txBody>
            </p:sp>
            <p:sp>
              <p:nvSpPr>
                <p:cNvPr id="51" name="Freeform 50"/>
                <p:cNvSpPr/>
                <p:nvPr/>
              </p:nvSpPr>
              <p:spPr>
                <a:xfrm flipV="1">
                  <a:off x="4353597" y="5590202"/>
                  <a:ext cx="698577" cy="409563"/>
                </a:xfrm>
                <a:custGeom>
                  <a:avLst/>
                  <a:gdLst>
                    <a:gd name="connsiteX0" fmla="*/ 0 w 698864"/>
                    <a:gd name="connsiteY0" fmla="*/ 314955 h 410205"/>
                    <a:gd name="connsiteX1" fmla="*/ 161925 w 698864"/>
                    <a:gd name="connsiteY1" fmla="*/ 630 h 410205"/>
                    <a:gd name="connsiteX2" fmla="*/ 695325 w 698864"/>
                    <a:gd name="connsiteY2" fmla="*/ 238755 h 410205"/>
                    <a:gd name="connsiteX3" fmla="*/ 352425 w 698864"/>
                    <a:gd name="connsiteY3" fmla="*/ 410205 h 410205"/>
                  </a:gdLst>
                  <a:ahLst/>
                  <a:cxnLst>
                    <a:cxn ang="0">
                      <a:pos x="connsiteX0" y="connsiteY0"/>
                    </a:cxn>
                    <a:cxn ang="0">
                      <a:pos x="connsiteX1" y="connsiteY1"/>
                    </a:cxn>
                    <a:cxn ang="0">
                      <a:pos x="connsiteX2" y="connsiteY2"/>
                    </a:cxn>
                    <a:cxn ang="0">
                      <a:pos x="connsiteX3" y="connsiteY3"/>
                    </a:cxn>
                  </a:cxnLst>
                  <a:rect l="l" t="t" r="r" b="b"/>
                  <a:pathLst>
                    <a:path w="698864" h="410205">
                      <a:moveTo>
                        <a:pt x="0" y="314955"/>
                      </a:moveTo>
                      <a:cubicBezTo>
                        <a:pt x="23019" y="164142"/>
                        <a:pt x="46038" y="13330"/>
                        <a:pt x="161925" y="630"/>
                      </a:cubicBezTo>
                      <a:cubicBezTo>
                        <a:pt x="277812" y="-12070"/>
                        <a:pt x="663575" y="170492"/>
                        <a:pt x="695325" y="238755"/>
                      </a:cubicBezTo>
                      <a:cubicBezTo>
                        <a:pt x="727075" y="307017"/>
                        <a:pt x="539750" y="358611"/>
                        <a:pt x="352425" y="410205"/>
                      </a:cubicBezTo>
                    </a:path>
                  </a:pathLst>
                </a:custGeom>
                <a:noFill/>
                <a:ln w="28575">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2000">
                    <a:solidFill>
                      <a:schemeClr val="tx1"/>
                    </a:solidFill>
                  </a:endParaRPr>
                </a:p>
              </p:txBody>
            </p:sp>
            <p:sp>
              <p:nvSpPr>
                <p:cNvPr id="52" name="Freeform 51"/>
                <p:cNvSpPr/>
                <p:nvPr/>
              </p:nvSpPr>
              <p:spPr>
                <a:xfrm>
                  <a:off x="3788385" y="3420152"/>
                  <a:ext cx="317535" cy="1504907"/>
                </a:xfrm>
                <a:custGeom>
                  <a:avLst/>
                  <a:gdLst>
                    <a:gd name="connsiteX0" fmla="*/ 317090 w 317090"/>
                    <a:gd name="connsiteY0" fmla="*/ 0 h 1504950"/>
                    <a:gd name="connsiteX1" fmla="*/ 2765 w 317090"/>
                    <a:gd name="connsiteY1" fmla="*/ 933450 h 1504950"/>
                    <a:gd name="connsiteX2" fmla="*/ 155165 w 317090"/>
                    <a:gd name="connsiteY2" fmla="*/ 1504950 h 1504950"/>
                    <a:gd name="connsiteX3" fmla="*/ 155165 w 317090"/>
                    <a:gd name="connsiteY3" fmla="*/ 1504950 h 1504950"/>
                  </a:gdLst>
                  <a:ahLst/>
                  <a:cxnLst>
                    <a:cxn ang="0">
                      <a:pos x="connsiteX0" y="connsiteY0"/>
                    </a:cxn>
                    <a:cxn ang="0">
                      <a:pos x="connsiteX1" y="connsiteY1"/>
                    </a:cxn>
                    <a:cxn ang="0">
                      <a:pos x="connsiteX2" y="connsiteY2"/>
                    </a:cxn>
                    <a:cxn ang="0">
                      <a:pos x="connsiteX3" y="connsiteY3"/>
                    </a:cxn>
                  </a:cxnLst>
                  <a:rect l="l" t="t" r="r" b="b"/>
                  <a:pathLst>
                    <a:path w="317090" h="1504950">
                      <a:moveTo>
                        <a:pt x="317090" y="0"/>
                      </a:moveTo>
                      <a:cubicBezTo>
                        <a:pt x="173421" y="341312"/>
                        <a:pt x="29752" y="682625"/>
                        <a:pt x="2765" y="933450"/>
                      </a:cubicBezTo>
                      <a:cubicBezTo>
                        <a:pt x="-24222" y="1184275"/>
                        <a:pt x="155165" y="1504950"/>
                        <a:pt x="155165" y="1504950"/>
                      </a:cubicBezTo>
                      <a:lnTo>
                        <a:pt x="155165" y="1504950"/>
                      </a:lnTo>
                    </a:path>
                  </a:pathLst>
                </a:custGeom>
                <a:noFill/>
                <a:ln w="28575">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2000">
                    <a:solidFill>
                      <a:schemeClr val="tx1"/>
                    </a:solidFill>
                  </a:endParaRPr>
                </a:p>
              </p:txBody>
            </p:sp>
            <p:sp>
              <p:nvSpPr>
                <p:cNvPr id="53" name="Freeform 52"/>
                <p:cNvSpPr/>
                <p:nvPr/>
              </p:nvSpPr>
              <p:spPr>
                <a:xfrm flipH="1">
                  <a:off x="4572696" y="3436026"/>
                  <a:ext cx="317535" cy="1504907"/>
                </a:xfrm>
                <a:custGeom>
                  <a:avLst/>
                  <a:gdLst>
                    <a:gd name="connsiteX0" fmla="*/ 317090 w 317090"/>
                    <a:gd name="connsiteY0" fmla="*/ 0 h 1504950"/>
                    <a:gd name="connsiteX1" fmla="*/ 2765 w 317090"/>
                    <a:gd name="connsiteY1" fmla="*/ 933450 h 1504950"/>
                    <a:gd name="connsiteX2" fmla="*/ 155165 w 317090"/>
                    <a:gd name="connsiteY2" fmla="*/ 1504950 h 1504950"/>
                    <a:gd name="connsiteX3" fmla="*/ 155165 w 317090"/>
                    <a:gd name="connsiteY3" fmla="*/ 1504950 h 1504950"/>
                  </a:gdLst>
                  <a:ahLst/>
                  <a:cxnLst>
                    <a:cxn ang="0">
                      <a:pos x="connsiteX0" y="connsiteY0"/>
                    </a:cxn>
                    <a:cxn ang="0">
                      <a:pos x="connsiteX1" y="connsiteY1"/>
                    </a:cxn>
                    <a:cxn ang="0">
                      <a:pos x="connsiteX2" y="connsiteY2"/>
                    </a:cxn>
                    <a:cxn ang="0">
                      <a:pos x="connsiteX3" y="connsiteY3"/>
                    </a:cxn>
                  </a:cxnLst>
                  <a:rect l="l" t="t" r="r" b="b"/>
                  <a:pathLst>
                    <a:path w="317090" h="1504950">
                      <a:moveTo>
                        <a:pt x="317090" y="0"/>
                      </a:moveTo>
                      <a:cubicBezTo>
                        <a:pt x="173421" y="341312"/>
                        <a:pt x="29752" y="682625"/>
                        <a:pt x="2765" y="933450"/>
                      </a:cubicBezTo>
                      <a:cubicBezTo>
                        <a:pt x="-24222" y="1184275"/>
                        <a:pt x="155165" y="1504950"/>
                        <a:pt x="155165" y="1504950"/>
                      </a:cubicBezTo>
                      <a:lnTo>
                        <a:pt x="155165" y="1504950"/>
                      </a:lnTo>
                    </a:path>
                  </a:pathLst>
                </a:custGeom>
                <a:noFill/>
                <a:ln w="28575">
                  <a:solidFill>
                    <a:schemeClr val="tx1"/>
                  </a:solidFill>
                  <a:headEnd type="arrow"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2000">
                    <a:solidFill>
                      <a:schemeClr val="tx1"/>
                    </a:solidFill>
                  </a:endParaRPr>
                </a:p>
              </p:txBody>
            </p:sp>
          </p:grpSp>
          <p:sp>
            <p:nvSpPr>
              <p:cNvPr id="57" name="Oval 56"/>
              <p:cNvSpPr/>
              <p:nvPr/>
            </p:nvSpPr>
            <p:spPr>
              <a:xfrm>
                <a:off x="3939214" y="2651824"/>
                <a:ext cx="776373" cy="690542"/>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2000" dirty="0">
                    <a:solidFill>
                      <a:schemeClr val="tx1"/>
                    </a:solidFill>
                  </a:rPr>
                  <a:t>B</a:t>
                </a:r>
                <a:endParaRPr lang="fr-CA" sz="2000" dirty="0">
                  <a:solidFill>
                    <a:schemeClr val="tx1"/>
                  </a:solidFill>
                </a:endParaRPr>
              </a:p>
            </p:txBody>
          </p:sp>
          <p:sp>
            <p:nvSpPr>
              <p:cNvPr id="58" name="Oval 57"/>
              <p:cNvSpPr/>
              <p:nvPr/>
            </p:nvSpPr>
            <p:spPr>
              <a:xfrm>
                <a:off x="3956679" y="4883785"/>
                <a:ext cx="777960" cy="690542"/>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2000" dirty="0">
                    <a:solidFill>
                      <a:schemeClr val="tx1"/>
                    </a:solidFill>
                  </a:rPr>
                  <a:t>C</a:t>
                </a:r>
                <a:endParaRPr lang="fr-CA" sz="2000" dirty="0">
                  <a:solidFill>
                    <a:schemeClr val="tx1"/>
                  </a:solidFill>
                </a:endParaRPr>
              </a:p>
            </p:txBody>
          </p:sp>
          <p:sp>
            <p:nvSpPr>
              <p:cNvPr id="59" name="Oval 58"/>
              <p:cNvSpPr/>
              <p:nvPr/>
            </p:nvSpPr>
            <p:spPr>
              <a:xfrm>
                <a:off x="1608508" y="3802728"/>
                <a:ext cx="777960" cy="692130"/>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2000" dirty="0">
                    <a:solidFill>
                      <a:schemeClr val="tx1"/>
                    </a:solidFill>
                  </a:rPr>
                  <a:t>A</a:t>
                </a:r>
                <a:endParaRPr lang="fr-CA" sz="2000" dirty="0">
                  <a:solidFill>
                    <a:schemeClr val="tx1"/>
                  </a:solidFill>
                </a:endParaRPr>
              </a:p>
            </p:txBody>
          </p:sp>
        </p:grpSp>
        <p:sp>
          <p:nvSpPr>
            <p:cNvPr id="28705" name="TextBox 61"/>
            <p:cNvSpPr txBox="1">
              <a:spLocks noChangeArrowheads="1"/>
            </p:cNvSpPr>
            <p:nvPr/>
          </p:nvSpPr>
          <p:spPr bwMode="auto">
            <a:xfrm>
              <a:off x="1943708" y="5157192"/>
              <a:ext cx="50405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2400" b="0"/>
                <a:t>y</a:t>
              </a:r>
              <a:endParaRPr lang="fr-CA" altLang="fr-FR" sz="2400" b="0"/>
            </a:p>
          </p:txBody>
        </p:sp>
        <p:sp>
          <p:nvSpPr>
            <p:cNvPr id="28706" name="TextBox 62"/>
            <p:cNvSpPr txBox="1">
              <a:spLocks noChangeArrowheads="1"/>
            </p:cNvSpPr>
            <p:nvPr/>
          </p:nvSpPr>
          <p:spPr bwMode="auto">
            <a:xfrm>
              <a:off x="4391980" y="2060848"/>
              <a:ext cx="50405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2400" b="0"/>
                <a:t>x</a:t>
              </a:r>
              <a:endParaRPr lang="fr-CA" altLang="fr-FR" sz="2400" b="0"/>
            </a:p>
          </p:txBody>
        </p:sp>
        <p:sp>
          <p:nvSpPr>
            <p:cNvPr id="28707" name="TextBox 63"/>
            <p:cNvSpPr txBox="1">
              <a:spLocks noChangeArrowheads="1"/>
            </p:cNvSpPr>
            <p:nvPr/>
          </p:nvSpPr>
          <p:spPr bwMode="auto">
            <a:xfrm>
              <a:off x="4517801" y="4101876"/>
              <a:ext cx="50405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2400" b="0"/>
                <a:t>x</a:t>
              </a:r>
              <a:endParaRPr lang="fr-CA" altLang="fr-FR" sz="2400" b="0"/>
            </a:p>
          </p:txBody>
        </p:sp>
        <p:sp>
          <p:nvSpPr>
            <p:cNvPr id="28708" name="TextBox 64"/>
            <p:cNvSpPr txBox="1">
              <a:spLocks noChangeArrowheads="1"/>
            </p:cNvSpPr>
            <p:nvPr/>
          </p:nvSpPr>
          <p:spPr bwMode="auto">
            <a:xfrm>
              <a:off x="3095836" y="4062262"/>
              <a:ext cx="50405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2400" b="0"/>
                <a:t>y</a:t>
              </a:r>
              <a:endParaRPr lang="fr-CA" altLang="fr-FR" sz="2400" b="0"/>
            </a:p>
          </p:txBody>
        </p:sp>
        <p:sp>
          <p:nvSpPr>
            <p:cNvPr id="28709" name="TextBox 65"/>
            <p:cNvSpPr txBox="1">
              <a:spLocks noChangeArrowheads="1"/>
            </p:cNvSpPr>
            <p:nvPr/>
          </p:nvSpPr>
          <p:spPr bwMode="auto">
            <a:xfrm>
              <a:off x="4391980" y="5991671"/>
              <a:ext cx="50405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2400" b="0"/>
                <a:t>y</a:t>
              </a:r>
              <a:endParaRPr lang="fr-CA" altLang="fr-FR" sz="2400" b="0"/>
            </a:p>
          </p:txBody>
        </p:sp>
      </p:grpSp>
      <p:graphicFrame>
        <p:nvGraphicFramePr>
          <p:cNvPr id="69" name="Table 68"/>
          <p:cNvGraphicFramePr>
            <a:graphicFrameLocks noGrp="1"/>
          </p:cNvGraphicFramePr>
          <p:nvPr/>
        </p:nvGraphicFramePr>
        <p:xfrm>
          <a:off x="4429125" y="4652963"/>
          <a:ext cx="3635376" cy="1484312"/>
        </p:xfrm>
        <a:graphic>
          <a:graphicData uri="http://schemas.openxmlformats.org/drawingml/2006/table">
            <a:tbl>
              <a:tblPr firstRow="1" bandRow="1">
                <a:tableStyleId>{7DF18680-E054-41AD-8BC1-D1AEF772440D}</a:tableStyleId>
              </a:tblPr>
              <a:tblGrid>
                <a:gridCol w="1211792"/>
                <a:gridCol w="1211792"/>
                <a:gridCol w="1211792"/>
              </a:tblGrid>
              <a:tr h="371078">
                <a:tc>
                  <a:txBody>
                    <a:bodyPr/>
                    <a:lstStyle/>
                    <a:p>
                      <a:endParaRPr lang="fr-CA" sz="1800" dirty="0"/>
                    </a:p>
                  </a:txBody>
                  <a:tcPr marL="91441" marR="91441" marT="45749" marB="45749"/>
                </a:tc>
                <a:tc>
                  <a:txBody>
                    <a:bodyPr/>
                    <a:lstStyle/>
                    <a:p>
                      <a:r>
                        <a:rPr lang="en-CA" sz="1800" dirty="0" smtClean="0"/>
                        <a:t>x</a:t>
                      </a:r>
                      <a:endParaRPr lang="fr-CA" sz="1800" dirty="0"/>
                    </a:p>
                  </a:txBody>
                  <a:tcPr marL="91441" marR="91441" marT="45749" marB="45749"/>
                </a:tc>
                <a:tc>
                  <a:txBody>
                    <a:bodyPr/>
                    <a:lstStyle/>
                    <a:p>
                      <a:r>
                        <a:rPr lang="en-CA" sz="1800" dirty="0" smtClean="0"/>
                        <a:t>y</a:t>
                      </a:r>
                      <a:endParaRPr lang="fr-CA" sz="1800" dirty="0"/>
                    </a:p>
                  </a:txBody>
                  <a:tcPr marL="91441" marR="91441" marT="45749" marB="45749"/>
                </a:tc>
              </a:tr>
              <a:tr h="371078">
                <a:tc>
                  <a:txBody>
                    <a:bodyPr/>
                    <a:lstStyle/>
                    <a:p>
                      <a:r>
                        <a:rPr lang="en-CA" sz="1800" dirty="0" smtClean="0"/>
                        <a:t>A</a:t>
                      </a:r>
                      <a:endParaRPr lang="fr-CA" sz="1800" dirty="0"/>
                    </a:p>
                  </a:txBody>
                  <a:tcPr marL="91441" marR="91441" marT="45749" marB="45749"/>
                </a:tc>
                <a:tc>
                  <a:txBody>
                    <a:bodyPr/>
                    <a:lstStyle/>
                    <a:p>
                      <a:r>
                        <a:rPr lang="en-CA" sz="1800" dirty="0" smtClean="0"/>
                        <a:t>B</a:t>
                      </a:r>
                      <a:endParaRPr lang="fr-CA" sz="1800" dirty="0"/>
                    </a:p>
                  </a:txBody>
                  <a:tcPr marL="91441" marR="91441" marT="45749" marB="45749"/>
                </a:tc>
                <a:tc>
                  <a:txBody>
                    <a:bodyPr/>
                    <a:lstStyle/>
                    <a:p>
                      <a:r>
                        <a:rPr lang="en-CA" sz="1800" dirty="0" smtClean="0"/>
                        <a:t>C</a:t>
                      </a:r>
                      <a:endParaRPr lang="fr-CA" sz="1800" dirty="0"/>
                    </a:p>
                  </a:txBody>
                  <a:tcPr marL="91441" marR="91441" marT="45749" marB="45749"/>
                </a:tc>
              </a:tr>
              <a:tr h="371078">
                <a:tc>
                  <a:txBody>
                    <a:bodyPr/>
                    <a:lstStyle/>
                    <a:p>
                      <a:r>
                        <a:rPr lang="en-CA" sz="1800" dirty="0" smtClean="0"/>
                        <a:t>B</a:t>
                      </a:r>
                      <a:endParaRPr lang="fr-CA" sz="1800" dirty="0"/>
                    </a:p>
                  </a:txBody>
                  <a:tcPr marL="91441" marR="91441" marT="45749" marB="45749"/>
                </a:tc>
                <a:tc>
                  <a:txBody>
                    <a:bodyPr/>
                    <a:lstStyle/>
                    <a:p>
                      <a:r>
                        <a:rPr lang="en-CA" sz="1800" dirty="0" smtClean="0"/>
                        <a:t>B</a:t>
                      </a:r>
                      <a:endParaRPr lang="fr-CA" sz="1800" dirty="0"/>
                    </a:p>
                  </a:txBody>
                  <a:tcPr marL="91441" marR="91441" marT="45749" marB="45749"/>
                </a:tc>
                <a:tc>
                  <a:txBody>
                    <a:bodyPr/>
                    <a:lstStyle/>
                    <a:p>
                      <a:r>
                        <a:rPr lang="en-CA" sz="1800" dirty="0" smtClean="0"/>
                        <a:t>C</a:t>
                      </a:r>
                      <a:endParaRPr lang="fr-CA" sz="1800" dirty="0"/>
                    </a:p>
                  </a:txBody>
                  <a:tcPr marL="91441" marR="91441" marT="45749" marB="45749"/>
                </a:tc>
              </a:tr>
              <a:tr h="371078">
                <a:tc>
                  <a:txBody>
                    <a:bodyPr/>
                    <a:lstStyle/>
                    <a:p>
                      <a:r>
                        <a:rPr lang="en-CA" sz="1800" dirty="0" smtClean="0"/>
                        <a:t>C</a:t>
                      </a:r>
                      <a:endParaRPr lang="fr-CA" sz="1800" dirty="0"/>
                    </a:p>
                  </a:txBody>
                  <a:tcPr marL="91441" marR="91441" marT="45749" marB="45749"/>
                </a:tc>
                <a:tc>
                  <a:txBody>
                    <a:bodyPr/>
                    <a:lstStyle/>
                    <a:p>
                      <a:r>
                        <a:rPr lang="en-CA" sz="1800" dirty="0" smtClean="0"/>
                        <a:t>B</a:t>
                      </a:r>
                      <a:endParaRPr lang="fr-CA" sz="1800" dirty="0"/>
                    </a:p>
                  </a:txBody>
                  <a:tcPr marL="91441" marR="91441" marT="45749" marB="45749"/>
                </a:tc>
                <a:tc>
                  <a:txBody>
                    <a:bodyPr/>
                    <a:lstStyle/>
                    <a:p>
                      <a:r>
                        <a:rPr lang="en-CA" sz="1800" dirty="0" smtClean="0"/>
                        <a:t>C</a:t>
                      </a:r>
                      <a:endParaRPr lang="fr-CA" sz="1800" dirty="0"/>
                    </a:p>
                  </a:txBody>
                  <a:tcPr marL="91441" marR="91441" marT="45749" marB="45749"/>
                </a:tc>
              </a:tr>
            </a:tbl>
          </a:graphicData>
        </a:graphic>
      </p:graphicFrame>
      <p:cxnSp>
        <p:nvCxnSpPr>
          <p:cNvPr id="6" name="Straight Connector 5"/>
          <p:cNvCxnSpPr>
            <a:endCxn id="45" idx="2"/>
          </p:cNvCxnSpPr>
          <p:nvPr/>
        </p:nvCxnSpPr>
        <p:spPr>
          <a:xfrm>
            <a:off x="179388" y="4102100"/>
            <a:ext cx="288925" cy="19050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a:stCxn id="45" idx="2"/>
          </p:cNvCxnSpPr>
          <p:nvPr/>
        </p:nvCxnSpPr>
        <p:spPr>
          <a:xfrm flipH="1">
            <a:off x="250825" y="4292600"/>
            <a:ext cx="217488" cy="23177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60053297"/>
      </p:ext>
    </p:extLst>
  </p:cSld>
  <p:clrMapOvr>
    <a:masterClrMapping/>
  </p:clrMapOvr>
  <p:timing>
    <p:tnLst>
      <p:par>
        <p:cTn id="1" dur="indefinite" restart="never" nodeType="tmRoot"/>
      </p:par>
    </p:tn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Another Conversion Example</a:t>
            </a:r>
            <a:endParaRPr lang="fr-CA" dirty="0"/>
          </a:p>
        </p:txBody>
      </p:sp>
      <p:sp>
        <p:nvSpPr>
          <p:cNvPr id="29699" name="Content Placeholder 2"/>
          <p:cNvSpPr>
            <a:spLocks noGrp="1"/>
          </p:cNvSpPr>
          <p:nvPr>
            <p:ph idx="1"/>
          </p:nvPr>
        </p:nvSpPr>
        <p:spPr>
          <a:xfrm>
            <a:off x="457200" y="1752600"/>
            <a:ext cx="7620000" cy="884238"/>
          </a:xfrm>
        </p:spPr>
        <p:txBody>
          <a:bodyPr/>
          <a:lstStyle/>
          <a:p>
            <a:r>
              <a:rPr lang="en-CA" altLang="fr-FR" smtClean="0"/>
              <a:t>Regular Expression:</a:t>
            </a:r>
          </a:p>
          <a:p>
            <a:r>
              <a:rPr lang="en-CA" altLang="fr-FR" smtClean="0">
                <a:solidFill>
                  <a:schemeClr val="tx2"/>
                </a:solidFill>
              </a:rPr>
              <a:t>(a | b)*abb</a:t>
            </a:r>
            <a:endParaRPr lang="fr-CA" altLang="fr-FR" smtClean="0">
              <a:solidFill>
                <a:schemeClr val="tx2"/>
              </a:solidFill>
            </a:endParaRPr>
          </a:p>
        </p:txBody>
      </p:sp>
      <p:pic>
        <p:nvPicPr>
          <p:cNvPr id="29702"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58888" y="2781300"/>
            <a:ext cx="6624637" cy="33718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163477541"/>
      </p:ext>
    </p:extLst>
  </p:cSld>
  <p:clrMapOvr>
    <a:masterClrMapping/>
  </p:clrMapOvr>
  <p:timing>
    <p:tnLst>
      <p:par>
        <p:cTn id="1" dur="indefinite" restart="never" nodeType="tmRoot"/>
      </p:par>
    </p:tn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Another Conversion Example</a:t>
            </a:r>
            <a:endParaRPr lang="fr-CA" dirty="0"/>
          </a:p>
        </p:txBody>
      </p:sp>
      <p:sp>
        <p:nvSpPr>
          <p:cNvPr id="30723" name="Content Placeholder 2"/>
          <p:cNvSpPr>
            <a:spLocks noGrp="1"/>
          </p:cNvSpPr>
          <p:nvPr>
            <p:ph idx="1"/>
          </p:nvPr>
        </p:nvSpPr>
        <p:spPr>
          <a:xfrm>
            <a:off x="457200" y="1752600"/>
            <a:ext cx="7620000" cy="884238"/>
          </a:xfrm>
        </p:spPr>
        <p:txBody>
          <a:bodyPr/>
          <a:lstStyle/>
          <a:p>
            <a:r>
              <a:rPr lang="en-CA" altLang="fr-FR" smtClean="0"/>
              <a:t>Regular Expression:</a:t>
            </a:r>
          </a:p>
          <a:p>
            <a:r>
              <a:rPr lang="en-CA" altLang="fr-FR" smtClean="0">
                <a:solidFill>
                  <a:schemeClr val="tx2"/>
                </a:solidFill>
              </a:rPr>
              <a:t>(a | b)*abb</a:t>
            </a:r>
            <a:endParaRPr lang="fr-CA" altLang="fr-FR" smtClean="0">
              <a:solidFill>
                <a:schemeClr val="tx2"/>
              </a:solidFill>
            </a:endParaRPr>
          </a:p>
        </p:txBody>
      </p:sp>
      <p:pic>
        <p:nvPicPr>
          <p:cNvPr id="30726"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9388" y="2924175"/>
            <a:ext cx="8288337" cy="29527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57537908"/>
      </p:ext>
    </p:extLst>
  </p:cSld>
  <p:clrMapOvr>
    <a:masterClrMapping/>
  </p:clrMapOvr>
  <p:timing>
    <p:tnLst>
      <p:par>
        <p:cTn id="1" dur="indefinite" restart="never" nodeType="tmRoot"/>
      </p:par>
    </p:tn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Another Conversion Example</a:t>
            </a:r>
            <a:endParaRPr lang="fr-CA" dirty="0"/>
          </a:p>
        </p:txBody>
      </p:sp>
      <p:sp>
        <p:nvSpPr>
          <p:cNvPr id="31747" name="Content Placeholder 2"/>
          <p:cNvSpPr>
            <a:spLocks noGrp="1"/>
          </p:cNvSpPr>
          <p:nvPr>
            <p:ph idx="1"/>
          </p:nvPr>
        </p:nvSpPr>
        <p:spPr>
          <a:xfrm>
            <a:off x="457200" y="1752600"/>
            <a:ext cx="7620000" cy="884238"/>
          </a:xfrm>
        </p:spPr>
        <p:txBody>
          <a:bodyPr/>
          <a:lstStyle/>
          <a:p>
            <a:r>
              <a:rPr lang="en-CA" altLang="fr-FR" smtClean="0"/>
              <a:t>Regular Expression:</a:t>
            </a:r>
          </a:p>
          <a:p>
            <a:r>
              <a:rPr lang="en-CA" altLang="fr-FR" smtClean="0">
                <a:solidFill>
                  <a:schemeClr val="tx2"/>
                </a:solidFill>
              </a:rPr>
              <a:t>(a | b)*abb</a:t>
            </a:r>
            <a:endParaRPr lang="fr-CA" altLang="fr-FR" smtClean="0">
              <a:solidFill>
                <a:schemeClr val="tx2"/>
              </a:solidFill>
            </a:endParaRPr>
          </a:p>
        </p:txBody>
      </p:sp>
      <p:pic>
        <p:nvPicPr>
          <p:cNvPr id="3175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31913" y="2781300"/>
            <a:ext cx="6419850" cy="35194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772109347"/>
      </p:ext>
    </p:extLst>
  </p:cSld>
  <p:clrMapOvr>
    <a:masterClrMapping/>
  </p:clrMapOvr>
  <p:timing>
    <p:tnLst>
      <p:par>
        <p:cTn id="1" dur="indefinite" restart="never" nodeType="tmRoot"/>
      </p:par>
    </p:tn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2"/>
          <p:cNvSpPr>
            <a:spLocks noGrp="1" noChangeArrowheads="1"/>
          </p:cNvSpPr>
          <p:nvPr>
            <p:ph type="title"/>
          </p:nvPr>
        </p:nvSpPr>
        <p:spPr>
          <a:xfrm>
            <a:off x="457200" y="152400"/>
            <a:ext cx="6934200" cy="1371600"/>
          </a:xfrm>
        </p:spPr>
        <p:txBody>
          <a:bodyPr/>
          <a:lstStyle/>
          <a:p>
            <a:pPr>
              <a:defRPr/>
            </a:pPr>
            <a:r>
              <a:rPr lang="en-US" altLang="fr-FR"/>
              <a:t>Minimizing the number of states in DFA</a:t>
            </a:r>
          </a:p>
        </p:txBody>
      </p:sp>
      <p:sp>
        <p:nvSpPr>
          <p:cNvPr id="32771" name="Rectangle 3"/>
          <p:cNvSpPr>
            <a:spLocks noGrp="1" noChangeArrowheads="1"/>
          </p:cNvSpPr>
          <p:nvPr>
            <p:ph idx="1"/>
          </p:nvPr>
        </p:nvSpPr>
        <p:spPr/>
        <p:txBody>
          <a:bodyPr/>
          <a:lstStyle/>
          <a:p>
            <a:r>
              <a:rPr lang="en-US" altLang="fr-FR" smtClean="0"/>
              <a:t>Minimize the number of states of a DFA by finding all groups of states that can be distinguished by some input string</a:t>
            </a:r>
          </a:p>
          <a:p>
            <a:endParaRPr lang="en-US" altLang="fr-FR" smtClean="0"/>
          </a:p>
          <a:p>
            <a:r>
              <a:rPr lang="en-US" altLang="fr-FR" smtClean="0"/>
              <a:t>Each group of states that cannot be distinguished is then merged into a single state</a:t>
            </a:r>
          </a:p>
          <a:p>
            <a:endParaRPr lang="en-US" altLang="fr-FR" smtClean="0"/>
          </a:p>
        </p:txBody>
      </p:sp>
    </p:spTree>
    <p:extLst>
      <p:ext uri="{BB962C8B-B14F-4D97-AF65-F5344CB8AC3E}">
        <p14:creationId xmlns:p14="http://schemas.microsoft.com/office/powerpoint/2010/main" val="2041531779"/>
      </p:ext>
    </p:extLst>
  </p:cSld>
  <p:clrMapOvr>
    <a:masterClrMapping/>
  </p:clrMapOvr>
  <p:timing>
    <p:tnLst>
      <p:par>
        <p:cTn id="1" dur="indefinite" restart="never" nodeType="tmRoot"/>
      </p:par>
    </p:tn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US" altLang="fr-FR" dirty="0"/>
              <a:t>Minimizing the number of states in DFA</a:t>
            </a:r>
            <a:endParaRPr lang="fr-CA" dirty="0"/>
          </a:p>
        </p:txBody>
      </p:sp>
      <p:sp>
        <p:nvSpPr>
          <p:cNvPr id="33795" name="Content Placeholder 2"/>
          <p:cNvSpPr>
            <a:spLocks noGrp="1"/>
          </p:cNvSpPr>
          <p:nvPr>
            <p:ph idx="1"/>
          </p:nvPr>
        </p:nvSpPr>
        <p:spPr/>
        <p:txBody>
          <a:bodyPr/>
          <a:lstStyle/>
          <a:p>
            <a:r>
              <a:rPr lang="en-CA" altLang="fr-FR" smtClean="0">
                <a:solidFill>
                  <a:schemeClr val="tx2"/>
                </a:solidFill>
              </a:rPr>
              <a:t>Algorithm: </a:t>
            </a:r>
            <a:r>
              <a:rPr lang="en-CA" altLang="fr-FR" smtClean="0"/>
              <a:t>Minimizing the number of states of a DFA</a:t>
            </a:r>
          </a:p>
          <a:p>
            <a:endParaRPr lang="en-CA" altLang="fr-FR" smtClean="0">
              <a:solidFill>
                <a:schemeClr val="tx2"/>
              </a:solidFill>
            </a:endParaRPr>
          </a:p>
          <a:p>
            <a:r>
              <a:rPr lang="en-CA" altLang="fr-FR" smtClean="0">
                <a:solidFill>
                  <a:schemeClr val="tx2"/>
                </a:solidFill>
              </a:rPr>
              <a:t>Input: </a:t>
            </a:r>
            <a:r>
              <a:rPr lang="en-CA" altLang="fr-FR" smtClean="0"/>
              <a:t>A DFA “D” with a set of states S</a:t>
            </a:r>
          </a:p>
          <a:p>
            <a:endParaRPr lang="en-CA" altLang="fr-FR" smtClean="0">
              <a:solidFill>
                <a:schemeClr val="tx2"/>
              </a:solidFill>
            </a:endParaRPr>
          </a:p>
          <a:p>
            <a:r>
              <a:rPr lang="en-CA" altLang="fr-FR" smtClean="0">
                <a:solidFill>
                  <a:schemeClr val="tx2"/>
                </a:solidFill>
              </a:rPr>
              <a:t>Output: </a:t>
            </a:r>
            <a:r>
              <a:rPr lang="en-CA" altLang="fr-FR" smtClean="0"/>
              <a:t>A DFA “M” accepting the same language as “D” yet having as few states as possible</a:t>
            </a:r>
            <a:endParaRPr lang="fr-CA" altLang="fr-FR" smtClean="0">
              <a:solidFill>
                <a:schemeClr val="tx2"/>
              </a:solidFill>
            </a:endParaRPr>
          </a:p>
        </p:txBody>
      </p:sp>
    </p:spTree>
    <p:extLst>
      <p:ext uri="{BB962C8B-B14F-4D97-AF65-F5344CB8AC3E}">
        <p14:creationId xmlns:p14="http://schemas.microsoft.com/office/powerpoint/2010/main" val="2087084739"/>
      </p:ext>
    </p:extLst>
  </p:cSld>
  <p:clrMapOvr>
    <a:masterClrMapping/>
  </p:clrMapOvr>
  <p:timing>
    <p:tnLst>
      <p:par>
        <p:cTn id="1" dur="indefinite" restart="never" nodeType="tmRoot"/>
      </p:par>
    </p:tn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US" altLang="fr-FR" dirty="0" smtClean="0"/>
              <a:t>Minimizing the number of states in DFA</a:t>
            </a:r>
            <a:endParaRPr lang="fr-CA" dirty="0"/>
          </a:p>
        </p:txBody>
      </p:sp>
      <p:sp>
        <p:nvSpPr>
          <p:cNvPr id="34819" name="Content Placeholder 2"/>
          <p:cNvSpPr>
            <a:spLocks noGrp="1"/>
          </p:cNvSpPr>
          <p:nvPr>
            <p:ph idx="1"/>
          </p:nvPr>
        </p:nvSpPr>
        <p:spPr/>
        <p:txBody>
          <a:bodyPr/>
          <a:lstStyle/>
          <a:p>
            <a:r>
              <a:rPr lang="en-CA" altLang="fr-FR" smtClean="0">
                <a:solidFill>
                  <a:schemeClr val="tx2"/>
                </a:solidFill>
              </a:rPr>
              <a:t>Method:</a:t>
            </a:r>
          </a:p>
          <a:p>
            <a:pPr marL="730250" lvl="1" indent="-457200">
              <a:buFont typeface="Arial Black" pitchFamily="34" charset="0"/>
              <a:buAutoNum type="arabicPeriod"/>
            </a:pPr>
            <a:r>
              <a:rPr lang="en-CA" altLang="fr-FR" smtClean="0"/>
              <a:t>Construct an initial partition </a:t>
            </a:r>
            <a:r>
              <a:rPr lang="el-GR" altLang="fr-FR" smtClean="0"/>
              <a:t>Π</a:t>
            </a:r>
            <a:r>
              <a:rPr lang="en-CA" altLang="fr-FR" smtClean="0"/>
              <a:t> of the set of states with two groups:</a:t>
            </a:r>
          </a:p>
          <a:p>
            <a:pPr marL="1416050" lvl="2" indent="-457200"/>
            <a:r>
              <a:rPr lang="en-CA" altLang="fr-FR" smtClean="0"/>
              <a:t>The accepting states group </a:t>
            </a:r>
          </a:p>
          <a:p>
            <a:pPr marL="1416050" lvl="2" indent="-457200"/>
            <a:r>
              <a:rPr lang="en-CA" altLang="fr-FR" smtClean="0"/>
              <a:t>All other states group</a:t>
            </a:r>
          </a:p>
          <a:p>
            <a:pPr marL="730250" lvl="1" indent="-457200">
              <a:buFont typeface="Arial Black" pitchFamily="34" charset="0"/>
              <a:buAutoNum type="arabicPeriod"/>
            </a:pPr>
            <a:r>
              <a:rPr lang="en-CA" altLang="fr-FR" smtClean="0"/>
              <a:t>Partition </a:t>
            </a:r>
            <a:r>
              <a:rPr lang="el-GR" altLang="fr-FR" smtClean="0"/>
              <a:t>Π</a:t>
            </a:r>
            <a:r>
              <a:rPr lang="en-CA" altLang="fr-FR" smtClean="0"/>
              <a:t> to </a:t>
            </a:r>
            <a:r>
              <a:rPr lang="el-GR" altLang="fr-FR" smtClean="0"/>
              <a:t>Π</a:t>
            </a:r>
            <a:r>
              <a:rPr lang="en-CA" altLang="fr-FR" baseline="-25000" smtClean="0"/>
              <a:t>new</a:t>
            </a:r>
            <a:r>
              <a:rPr lang="en-CA" altLang="fr-FR" smtClean="0"/>
              <a:t> (using the procedure shown on the next slide)</a:t>
            </a:r>
          </a:p>
          <a:p>
            <a:pPr marL="730250" lvl="1" indent="-457200">
              <a:buFont typeface="Arial Black" pitchFamily="34" charset="0"/>
              <a:buAutoNum type="arabicPeriod"/>
            </a:pPr>
            <a:r>
              <a:rPr lang="en-CA" altLang="fr-FR" smtClean="0"/>
              <a:t>If</a:t>
            </a:r>
            <a:r>
              <a:rPr lang="en-CA" altLang="fr-FR" baseline="-25000" smtClean="0"/>
              <a:t> </a:t>
            </a:r>
            <a:r>
              <a:rPr lang="el-GR" altLang="fr-FR" smtClean="0"/>
              <a:t>Π</a:t>
            </a:r>
            <a:r>
              <a:rPr lang="en-CA" altLang="fr-FR" baseline="-25000" smtClean="0"/>
              <a:t>new</a:t>
            </a:r>
            <a:r>
              <a:rPr lang="en-CA" altLang="fr-FR" smtClean="0"/>
              <a:t> != </a:t>
            </a:r>
            <a:r>
              <a:rPr lang="el-GR" altLang="fr-FR" smtClean="0"/>
              <a:t>Π</a:t>
            </a:r>
            <a:r>
              <a:rPr lang="en-CA" altLang="fr-FR" smtClean="0"/>
              <a:t>, repeat step (2). Otherwise, repeat go to step (4)</a:t>
            </a:r>
          </a:p>
          <a:p>
            <a:pPr marL="730250" lvl="1" indent="-457200">
              <a:buFont typeface="Arial Black" pitchFamily="34" charset="0"/>
              <a:buAutoNum type="arabicPeriod"/>
            </a:pPr>
            <a:r>
              <a:rPr lang="en-CA" altLang="fr-FR" smtClean="0"/>
              <a:t> Choose one state in each group of the partition </a:t>
            </a:r>
            <a:r>
              <a:rPr lang="el-GR" altLang="fr-FR" smtClean="0"/>
              <a:t>Π</a:t>
            </a:r>
            <a:r>
              <a:rPr lang="en-CA" altLang="fr-FR" smtClean="0"/>
              <a:t> as the representative of the group</a:t>
            </a:r>
          </a:p>
          <a:p>
            <a:pPr marL="730250" lvl="1" indent="-457200">
              <a:buFont typeface="Arial Black" pitchFamily="34" charset="0"/>
              <a:buAutoNum type="arabicPeriod"/>
            </a:pPr>
            <a:r>
              <a:rPr lang="en-CA" altLang="fr-FR" smtClean="0"/>
              <a:t>Remove dead states</a:t>
            </a:r>
            <a:endParaRPr lang="fr-CA" altLang="fr-FR" smtClean="0"/>
          </a:p>
        </p:txBody>
      </p:sp>
    </p:spTree>
    <p:extLst>
      <p:ext uri="{BB962C8B-B14F-4D97-AF65-F5344CB8AC3E}">
        <p14:creationId xmlns:p14="http://schemas.microsoft.com/office/powerpoint/2010/main" val="1372051061"/>
      </p:ext>
    </p:extLst>
  </p:cSld>
  <p:clrMapOvr>
    <a:masterClrMapping/>
  </p:clrMapOvr>
  <p:timing>
    <p:tnLst>
      <p:par>
        <p:cTn id="1" dur="indefinite" restart="never" nodeType="tmRoot"/>
      </p:par>
    </p:tn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2"/>
          <p:cNvSpPr>
            <a:spLocks noGrp="1" noChangeArrowheads="1"/>
          </p:cNvSpPr>
          <p:nvPr>
            <p:ph type="title"/>
          </p:nvPr>
        </p:nvSpPr>
        <p:spPr>
          <a:xfrm>
            <a:off x="457200" y="152400"/>
            <a:ext cx="6934200" cy="1371600"/>
          </a:xfrm>
        </p:spPr>
        <p:txBody>
          <a:bodyPr/>
          <a:lstStyle/>
          <a:p>
            <a:pPr>
              <a:defRPr/>
            </a:pPr>
            <a:r>
              <a:rPr lang="en-US" altLang="fr-FR" dirty="0" smtClean="0"/>
              <a:t>Construct </a:t>
            </a:r>
            <a:r>
              <a:rPr lang="en-US" altLang="fr-FR" dirty="0"/>
              <a:t>New </a:t>
            </a:r>
            <a:r>
              <a:rPr lang="en-US" altLang="fr-FR" dirty="0" smtClean="0"/>
              <a:t>Partition Procedure</a:t>
            </a:r>
            <a:endParaRPr lang="en-US" altLang="fr-FR" dirty="0"/>
          </a:p>
        </p:txBody>
      </p:sp>
      <p:sp>
        <p:nvSpPr>
          <p:cNvPr id="35843" name="Content Placeholder 3"/>
          <p:cNvSpPr>
            <a:spLocks noGrp="1"/>
          </p:cNvSpPr>
          <p:nvPr>
            <p:ph idx="1"/>
          </p:nvPr>
        </p:nvSpPr>
        <p:spPr/>
        <p:txBody>
          <a:bodyPr/>
          <a:lstStyle/>
          <a:p>
            <a:r>
              <a:rPr lang="en-CA" altLang="fr-FR" smtClean="0">
                <a:solidFill>
                  <a:schemeClr val="tx2"/>
                </a:solidFill>
              </a:rPr>
              <a:t>for</a:t>
            </a:r>
            <a:r>
              <a:rPr lang="en-CA" altLang="fr-FR" smtClean="0"/>
              <a:t> each group G of </a:t>
            </a:r>
            <a:r>
              <a:rPr lang="el-GR" altLang="fr-FR" smtClean="0"/>
              <a:t>Π</a:t>
            </a:r>
            <a:r>
              <a:rPr lang="en-CA" altLang="fr-FR" smtClean="0"/>
              <a:t> </a:t>
            </a:r>
            <a:r>
              <a:rPr lang="en-CA" altLang="fr-FR" smtClean="0">
                <a:solidFill>
                  <a:schemeClr val="tx2"/>
                </a:solidFill>
              </a:rPr>
              <a:t>do begin</a:t>
            </a:r>
          </a:p>
          <a:p>
            <a:endParaRPr lang="en-CA" altLang="fr-FR" smtClean="0">
              <a:solidFill>
                <a:schemeClr val="tx2"/>
              </a:solidFill>
            </a:endParaRPr>
          </a:p>
          <a:p>
            <a:r>
              <a:rPr lang="en-CA" altLang="fr-FR" smtClean="0"/>
              <a:t>   Partition G into subgroups such that two states s 		and t of G are in the same subgroup if and only if for 		all input symbols a, states s and t have transitions on 	a to states in the same group of </a:t>
            </a:r>
            <a:r>
              <a:rPr lang="el-GR" altLang="fr-FR" smtClean="0"/>
              <a:t>Π</a:t>
            </a:r>
            <a:r>
              <a:rPr lang="en-CA" altLang="fr-FR" smtClean="0"/>
              <a:t>;</a:t>
            </a:r>
          </a:p>
          <a:p>
            <a:endParaRPr lang="en-CA" altLang="fr-FR" smtClean="0"/>
          </a:p>
          <a:p>
            <a:r>
              <a:rPr lang="en-CA" altLang="fr-FR" smtClean="0">
                <a:solidFill>
                  <a:schemeClr val="tx2"/>
                </a:solidFill>
              </a:rPr>
              <a:t>	/* at worst, a state will be in a subgroup by itself*/</a:t>
            </a:r>
          </a:p>
          <a:p>
            <a:endParaRPr lang="en-CA" altLang="fr-FR" smtClean="0">
              <a:solidFill>
                <a:schemeClr val="tx2"/>
              </a:solidFill>
            </a:endParaRPr>
          </a:p>
          <a:p>
            <a:r>
              <a:rPr lang="en-CA" altLang="fr-FR" smtClean="0"/>
              <a:t>   Replace G in </a:t>
            </a:r>
            <a:r>
              <a:rPr lang="el-GR" altLang="fr-FR" smtClean="0"/>
              <a:t>Π</a:t>
            </a:r>
            <a:r>
              <a:rPr lang="en-CA" altLang="fr-FR" baseline="-25000" smtClean="0"/>
              <a:t>new</a:t>
            </a:r>
            <a:r>
              <a:rPr lang="en-CA" altLang="fr-FR" smtClean="0"/>
              <a:t>  by the set of all subgroups formed</a:t>
            </a:r>
          </a:p>
          <a:p>
            <a:r>
              <a:rPr lang="en-CA" altLang="fr-FR" smtClean="0">
                <a:solidFill>
                  <a:schemeClr val="tx2"/>
                </a:solidFill>
              </a:rPr>
              <a:t>end</a:t>
            </a:r>
            <a:endParaRPr lang="fr-CA" altLang="fr-FR" smtClean="0">
              <a:solidFill>
                <a:schemeClr val="tx2"/>
              </a:solidFill>
            </a:endParaRPr>
          </a:p>
        </p:txBody>
      </p:sp>
    </p:spTree>
    <p:extLst>
      <p:ext uri="{BB962C8B-B14F-4D97-AF65-F5344CB8AC3E}">
        <p14:creationId xmlns:p14="http://schemas.microsoft.com/office/powerpoint/2010/main" val="2671302671"/>
      </p:ext>
    </p:extLst>
  </p:cSld>
  <p:clrMapOvr>
    <a:masterClrMapping/>
  </p:clrMapOvr>
  <p:timing>
    <p:tnLst>
      <p:par>
        <p:cTn id="1" dur="indefinite" restart="never" nodeType="tmRoot"/>
      </p:par>
    </p:tn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Example of NFA Minimization</a:t>
            </a:r>
            <a:endParaRPr lang="fr-CA" dirty="0"/>
          </a:p>
        </p:txBody>
      </p:sp>
      <p:grpSp>
        <p:nvGrpSpPr>
          <p:cNvPr id="36869" name="Group 43"/>
          <p:cNvGrpSpPr>
            <a:grpSpLocks/>
          </p:cNvGrpSpPr>
          <p:nvPr/>
        </p:nvGrpSpPr>
        <p:grpSpPr bwMode="auto">
          <a:xfrm>
            <a:off x="1293813" y="1976438"/>
            <a:ext cx="6405562" cy="1820862"/>
            <a:chOff x="323528" y="2550079"/>
            <a:chExt cx="7849998" cy="2496213"/>
          </a:xfrm>
        </p:grpSpPr>
        <p:sp>
          <p:nvSpPr>
            <p:cNvPr id="7" name="Oval 6"/>
            <p:cNvSpPr/>
            <p:nvPr/>
          </p:nvSpPr>
          <p:spPr>
            <a:xfrm>
              <a:off x="1992747" y="2811235"/>
              <a:ext cx="480532" cy="53754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2000" dirty="0">
                  <a:solidFill>
                    <a:schemeClr val="tx1"/>
                  </a:solidFill>
                </a:rPr>
                <a:t>B</a:t>
              </a:r>
              <a:endParaRPr lang="fr-CA" sz="2000" dirty="0">
                <a:solidFill>
                  <a:schemeClr val="tx1"/>
                </a:solidFill>
              </a:endParaRPr>
            </a:p>
          </p:txBody>
        </p:sp>
        <p:sp>
          <p:nvSpPr>
            <p:cNvPr id="8" name="Oval 7"/>
            <p:cNvSpPr/>
            <p:nvPr/>
          </p:nvSpPr>
          <p:spPr>
            <a:xfrm>
              <a:off x="3531619" y="2811235"/>
              <a:ext cx="480533" cy="53754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2000" dirty="0">
                  <a:solidFill>
                    <a:schemeClr val="tx1"/>
                  </a:solidFill>
                </a:rPr>
                <a:t>C</a:t>
              </a:r>
              <a:endParaRPr lang="fr-CA" sz="2000" dirty="0">
                <a:solidFill>
                  <a:schemeClr val="tx1"/>
                </a:solidFill>
              </a:endParaRPr>
            </a:p>
          </p:txBody>
        </p:sp>
        <p:sp>
          <p:nvSpPr>
            <p:cNvPr id="36892" name="TextBox 8"/>
            <p:cNvSpPr txBox="1">
              <a:spLocks noChangeArrowheads="1"/>
            </p:cNvSpPr>
            <p:nvPr/>
          </p:nvSpPr>
          <p:spPr bwMode="auto">
            <a:xfrm>
              <a:off x="4249496" y="2574105"/>
              <a:ext cx="576815" cy="54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b="0"/>
                <a:t>a</a:t>
              </a:r>
              <a:endParaRPr lang="fr-CA" altLang="fr-FR" b="0"/>
            </a:p>
          </p:txBody>
        </p:sp>
        <p:cxnSp>
          <p:nvCxnSpPr>
            <p:cNvPr id="10" name="Straight Arrow Connector 9"/>
            <p:cNvCxnSpPr>
              <a:stCxn id="7" idx="6"/>
              <a:endCxn id="8" idx="2"/>
            </p:cNvCxnSpPr>
            <p:nvPr/>
          </p:nvCxnSpPr>
          <p:spPr>
            <a:xfrm>
              <a:off x="2473279" y="3081096"/>
              <a:ext cx="1058339" cy="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11" name="Straight Arrow Connector 10"/>
            <p:cNvCxnSpPr>
              <a:stCxn id="8" idx="6"/>
              <a:endCxn id="12" idx="2"/>
            </p:cNvCxnSpPr>
            <p:nvPr/>
          </p:nvCxnSpPr>
          <p:spPr>
            <a:xfrm>
              <a:off x="4012152" y="3081096"/>
              <a:ext cx="1070012" cy="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12" name="Oval 11"/>
            <p:cNvSpPr/>
            <p:nvPr/>
          </p:nvSpPr>
          <p:spPr>
            <a:xfrm>
              <a:off x="5082164" y="2811235"/>
              <a:ext cx="480532" cy="53754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2000" dirty="0">
                  <a:solidFill>
                    <a:schemeClr val="tx1"/>
                  </a:solidFill>
                </a:rPr>
                <a:t>D</a:t>
              </a:r>
              <a:endParaRPr lang="fr-CA" sz="2000" dirty="0">
                <a:solidFill>
                  <a:schemeClr val="tx1"/>
                </a:solidFill>
              </a:endParaRPr>
            </a:p>
          </p:txBody>
        </p:sp>
        <p:sp>
          <p:nvSpPr>
            <p:cNvPr id="13" name="Oval 12"/>
            <p:cNvSpPr/>
            <p:nvPr/>
          </p:nvSpPr>
          <p:spPr>
            <a:xfrm>
              <a:off x="564767" y="2811235"/>
              <a:ext cx="480532" cy="53754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2000" dirty="0">
                  <a:solidFill>
                    <a:schemeClr val="tx1"/>
                  </a:solidFill>
                </a:rPr>
                <a:t>A</a:t>
              </a:r>
              <a:endParaRPr lang="fr-CA" sz="2000" dirty="0">
                <a:solidFill>
                  <a:schemeClr val="tx1"/>
                </a:solidFill>
              </a:endParaRPr>
            </a:p>
          </p:txBody>
        </p:sp>
        <p:sp>
          <p:nvSpPr>
            <p:cNvPr id="36897" name="TextBox 13"/>
            <p:cNvSpPr txBox="1">
              <a:spLocks noChangeArrowheads="1"/>
            </p:cNvSpPr>
            <p:nvPr/>
          </p:nvSpPr>
          <p:spPr bwMode="auto">
            <a:xfrm>
              <a:off x="1236818" y="2601337"/>
              <a:ext cx="576815" cy="54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b="0"/>
                <a:t>c</a:t>
              </a:r>
              <a:endParaRPr lang="fr-CA" altLang="fr-FR" b="0"/>
            </a:p>
          </p:txBody>
        </p:sp>
        <p:cxnSp>
          <p:nvCxnSpPr>
            <p:cNvPr id="15" name="Straight Arrow Connector 14"/>
            <p:cNvCxnSpPr>
              <a:stCxn id="13" idx="6"/>
              <a:endCxn id="7" idx="2"/>
            </p:cNvCxnSpPr>
            <p:nvPr/>
          </p:nvCxnSpPr>
          <p:spPr>
            <a:xfrm>
              <a:off x="1045299" y="3081096"/>
              <a:ext cx="947448" cy="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36899" name="TextBox 15"/>
            <p:cNvSpPr txBox="1">
              <a:spLocks noChangeArrowheads="1"/>
            </p:cNvSpPr>
            <p:nvPr/>
          </p:nvSpPr>
          <p:spPr bwMode="auto">
            <a:xfrm>
              <a:off x="2774990" y="2596864"/>
              <a:ext cx="576815" cy="54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b="0"/>
                <a:t>a</a:t>
              </a:r>
              <a:endParaRPr lang="fr-CA" altLang="fr-FR" b="0"/>
            </a:p>
          </p:txBody>
        </p:sp>
        <p:sp>
          <p:nvSpPr>
            <p:cNvPr id="36900" name="TextBox 19"/>
            <p:cNvSpPr txBox="1">
              <a:spLocks noChangeArrowheads="1"/>
            </p:cNvSpPr>
            <p:nvPr/>
          </p:nvSpPr>
          <p:spPr bwMode="auto">
            <a:xfrm>
              <a:off x="7596711" y="2617992"/>
              <a:ext cx="576815" cy="54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b="0"/>
                <a:t>a</a:t>
              </a:r>
              <a:endParaRPr lang="fr-CA" altLang="fr-FR" b="0"/>
            </a:p>
          </p:txBody>
        </p:sp>
        <p:sp>
          <p:nvSpPr>
            <p:cNvPr id="21" name="Oval 20"/>
            <p:cNvSpPr/>
            <p:nvPr/>
          </p:nvSpPr>
          <p:spPr>
            <a:xfrm>
              <a:off x="6729982" y="2826468"/>
              <a:ext cx="480533" cy="53536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2000" dirty="0">
                  <a:solidFill>
                    <a:schemeClr val="tx1"/>
                  </a:solidFill>
                </a:rPr>
                <a:t>E</a:t>
              </a:r>
              <a:endParaRPr lang="fr-CA" sz="2000" dirty="0">
                <a:solidFill>
                  <a:schemeClr val="tx1"/>
                </a:solidFill>
              </a:endParaRPr>
            </a:p>
          </p:txBody>
        </p:sp>
        <p:sp>
          <p:nvSpPr>
            <p:cNvPr id="22" name="Oval 21"/>
            <p:cNvSpPr/>
            <p:nvPr/>
          </p:nvSpPr>
          <p:spPr>
            <a:xfrm>
              <a:off x="7187170" y="4508747"/>
              <a:ext cx="480532" cy="53754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2000" dirty="0">
                  <a:solidFill>
                    <a:schemeClr val="tx1"/>
                  </a:solidFill>
                </a:rPr>
                <a:t>F</a:t>
              </a:r>
              <a:endParaRPr lang="fr-CA" sz="2000" dirty="0">
                <a:solidFill>
                  <a:schemeClr val="tx1"/>
                </a:solidFill>
              </a:endParaRPr>
            </a:p>
          </p:txBody>
        </p:sp>
        <p:cxnSp>
          <p:nvCxnSpPr>
            <p:cNvPr id="23" name="Straight Arrow Connector 22"/>
            <p:cNvCxnSpPr>
              <a:stCxn id="21" idx="4"/>
              <a:endCxn id="22" idx="0"/>
            </p:cNvCxnSpPr>
            <p:nvPr/>
          </p:nvCxnSpPr>
          <p:spPr>
            <a:xfrm>
              <a:off x="6969277" y="3361837"/>
              <a:ext cx="459133" cy="114691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36904" name="TextBox 23"/>
            <p:cNvSpPr txBox="1">
              <a:spLocks noChangeArrowheads="1"/>
            </p:cNvSpPr>
            <p:nvPr/>
          </p:nvSpPr>
          <p:spPr bwMode="auto">
            <a:xfrm>
              <a:off x="7308304" y="3717032"/>
              <a:ext cx="576815" cy="54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b="0"/>
                <a:t>b</a:t>
              </a:r>
              <a:endParaRPr lang="fr-CA" altLang="fr-FR" b="0"/>
            </a:p>
          </p:txBody>
        </p:sp>
        <p:sp>
          <p:nvSpPr>
            <p:cNvPr id="36905" name="TextBox 24"/>
            <p:cNvSpPr txBox="1">
              <a:spLocks noChangeArrowheads="1"/>
            </p:cNvSpPr>
            <p:nvPr/>
          </p:nvSpPr>
          <p:spPr bwMode="auto">
            <a:xfrm>
              <a:off x="5857865" y="2550079"/>
              <a:ext cx="576815" cy="54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b="0"/>
                <a:t>a</a:t>
              </a:r>
              <a:endParaRPr lang="fr-CA" altLang="fr-FR" b="0"/>
            </a:p>
          </p:txBody>
        </p:sp>
        <p:cxnSp>
          <p:nvCxnSpPr>
            <p:cNvPr id="26" name="Straight Arrow Connector 25"/>
            <p:cNvCxnSpPr>
              <a:stCxn id="12" idx="6"/>
              <a:endCxn id="21" idx="2"/>
            </p:cNvCxnSpPr>
            <p:nvPr/>
          </p:nvCxnSpPr>
          <p:spPr>
            <a:xfrm>
              <a:off x="5562696" y="3081096"/>
              <a:ext cx="1167286" cy="13058"/>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28" name="Straight Connector 27"/>
            <p:cNvCxnSpPr/>
            <p:nvPr/>
          </p:nvCxnSpPr>
          <p:spPr>
            <a:xfrm>
              <a:off x="323528" y="2933107"/>
              <a:ext cx="241239" cy="14363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flipV="1">
              <a:off x="323528" y="3072390"/>
              <a:ext cx="241239" cy="14363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Arrow Connector 33"/>
            <p:cNvCxnSpPr>
              <a:stCxn id="12" idx="5"/>
              <a:endCxn id="22" idx="1"/>
            </p:cNvCxnSpPr>
            <p:nvPr/>
          </p:nvCxnSpPr>
          <p:spPr>
            <a:xfrm>
              <a:off x="5492659" y="3270433"/>
              <a:ext cx="1764548" cy="1316661"/>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36" name="Straight Arrow Connector 35"/>
            <p:cNvCxnSpPr>
              <a:stCxn id="8" idx="5"/>
              <a:endCxn id="22" idx="2"/>
            </p:cNvCxnSpPr>
            <p:nvPr/>
          </p:nvCxnSpPr>
          <p:spPr>
            <a:xfrm>
              <a:off x="3942115" y="3270433"/>
              <a:ext cx="3245055" cy="1508175"/>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38" name="Straight Arrow Connector 37"/>
            <p:cNvCxnSpPr>
              <a:stCxn id="7" idx="5"/>
              <a:endCxn id="22" idx="3"/>
            </p:cNvCxnSpPr>
            <p:nvPr/>
          </p:nvCxnSpPr>
          <p:spPr>
            <a:xfrm>
              <a:off x="2403242" y="3270433"/>
              <a:ext cx="4853965" cy="1697512"/>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36912" name="TextBox 38"/>
            <p:cNvSpPr txBox="1">
              <a:spLocks noChangeArrowheads="1"/>
            </p:cNvSpPr>
            <p:nvPr/>
          </p:nvSpPr>
          <p:spPr bwMode="auto">
            <a:xfrm>
              <a:off x="6300193" y="3500752"/>
              <a:ext cx="576815" cy="54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b="0"/>
                <a:t>b</a:t>
              </a:r>
              <a:endParaRPr lang="fr-CA" altLang="fr-FR" b="0"/>
            </a:p>
          </p:txBody>
        </p:sp>
        <p:sp>
          <p:nvSpPr>
            <p:cNvPr id="36913" name="TextBox 39"/>
            <p:cNvSpPr txBox="1">
              <a:spLocks noChangeArrowheads="1"/>
            </p:cNvSpPr>
            <p:nvPr/>
          </p:nvSpPr>
          <p:spPr bwMode="auto">
            <a:xfrm>
              <a:off x="5286378" y="3522083"/>
              <a:ext cx="576815" cy="54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b="0"/>
                <a:t>b</a:t>
              </a:r>
              <a:endParaRPr lang="fr-CA" altLang="fr-FR" b="0"/>
            </a:p>
          </p:txBody>
        </p:sp>
        <p:sp>
          <p:nvSpPr>
            <p:cNvPr id="36914" name="TextBox 40"/>
            <p:cNvSpPr txBox="1">
              <a:spLocks noChangeArrowheads="1"/>
            </p:cNvSpPr>
            <p:nvPr/>
          </p:nvSpPr>
          <p:spPr bwMode="auto">
            <a:xfrm>
              <a:off x="4001790" y="3405792"/>
              <a:ext cx="576815" cy="54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b="0"/>
                <a:t>b</a:t>
              </a:r>
              <a:endParaRPr lang="fr-CA" altLang="fr-FR" b="0"/>
            </a:p>
          </p:txBody>
        </p:sp>
        <p:sp>
          <p:nvSpPr>
            <p:cNvPr id="42" name="Freeform 41"/>
            <p:cNvSpPr/>
            <p:nvPr/>
          </p:nvSpPr>
          <p:spPr>
            <a:xfrm>
              <a:off x="7144369" y="2796000"/>
              <a:ext cx="373532" cy="391734"/>
            </a:xfrm>
            <a:custGeom>
              <a:avLst/>
              <a:gdLst>
                <a:gd name="connsiteX0" fmla="*/ 0 w 373842"/>
                <a:gd name="connsiteY0" fmla="*/ 60730 h 390930"/>
                <a:gd name="connsiteX1" fmla="*/ 352425 w 373842"/>
                <a:gd name="connsiteY1" fmla="*/ 22630 h 390930"/>
                <a:gd name="connsiteX2" fmla="*/ 304800 w 373842"/>
                <a:gd name="connsiteY2" fmla="*/ 365530 h 390930"/>
                <a:gd name="connsiteX3" fmla="*/ 57150 w 373842"/>
                <a:gd name="connsiteY3" fmla="*/ 365530 h 390930"/>
                <a:gd name="connsiteX4" fmla="*/ 57150 w 373842"/>
                <a:gd name="connsiteY4" fmla="*/ 365530 h 390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842" h="390930">
                  <a:moveTo>
                    <a:pt x="0" y="60730"/>
                  </a:moveTo>
                  <a:cubicBezTo>
                    <a:pt x="150812" y="16280"/>
                    <a:pt x="301625" y="-28170"/>
                    <a:pt x="352425" y="22630"/>
                  </a:cubicBezTo>
                  <a:cubicBezTo>
                    <a:pt x="403225" y="73430"/>
                    <a:pt x="354013" y="308380"/>
                    <a:pt x="304800" y="365530"/>
                  </a:cubicBezTo>
                  <a:cubicBezTo>
                    <a:pt x="255588" y="422680"/>
                    <a:pt x="57150" y="365530"/>
                    <a:pt x="57150" y="365530"/>
                  </a:cubicBezTo>
                  <a:lnTo>
                    <a:pt x="57150" y="365530"/>
                  </a:lnTo>
                </a:path>
              </a:pathLst>
            </a:cu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1400"/>
            </a:p>
          </p:txBody>
        </p:sp>
        <p:sp>
          <p:nvSpPr>
            <p:cNvPr id="43" name="Oval 42"/>
            <p:cNvSpPr/>
            <p:nvPr/>
          </p:nvSpPr>
          <p:spPr>
            <a:xfrm>
              <a:off x="7261098" y="4591446"/>
              <a:ext cx="336567" cy="37649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2000" dirty="0">
                  <a:solidFill>
                    <a:schemeClr val="tx1"/>
                  </a:solidFill>
                </a:rPr>
                <a:t>F</a:t>
              </a:r>
              <a:endParaRPr lang="fr-CA" sz="2000" dirty="0">
                <a:solidFill>
                  <a:schemeClr val="tx1"/>
                </a:solidFill>
              </a:endParaRPr>
            </a:p>
          </p:txBody>
        </p:sp>
      </p:grpSp>
      <p:grpSp>
        <p:nvGrpSpPr>
          <p:cNvPr id="77" name="Group 76"/>
          <p:cNvGrpSpPr>
            <a:grpSpLocks/>
          </p:cNvGrpSpPr>
          <p:nvPr/>
        </p:nvGrpSpPr>
        <p:grpSpPr bwMode="auto">
          <a:xfrm>
            <a:off x="539750" y="4076700"/>
            <a:ext cx="982663" cy="1873250"/>
            <a:chOff x="539552" y="4077073"/>
            <a:chExt cx="982913" cy="1872208"/>
          </a:xfrm>
        </p:grpSpPr>
        <p:sp>
          <p:nvSpPr>
            <p:cNvPr id="46" name="Left Brace 45"/>
            <p:cNvSpPr/>
            <p:nvPr/>
          </p:nvSpPr>
          <p:spPr>
            <a:xfrm>
              <a:off x="977813" y="4077073"/>
              <a:ext cx="544652" cy="1872208"/>
            </a:xfrm>
            <a:prstGeom prst="leftBrace">
              <a:avLst/>
            </a:prstGeom>
            <a:ln w="285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fr-CA"/>
            </a:p>
          </p:txBody>
        </p:sp>
        <p:sp>
          <p:nvSpPr>
            <p:cNvPr id="36889" name="TextBox 47"/>
            <p:cNvSpPr txBox="1">
              <a:spLocks noChangeArrowheads="1"/>
            </p:cNvSpPr>
            <p:nvPr/>
          </p:nvSpPr>
          <p:spPr bwMode="auto">
            <a:xfrm>
              <a:off x="539552" y="4828510"/>
              <a:ext cx="79208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l-GR" altLang="fr-FR" sz="1800"/>
                <a:t>Π</a:t>
              </a:r>
              <a:r>
                <a:rPr lang="en-CA" altLang="fr-FR" sz="1800"/>
                <a:t>=</a:t>
              </a:r>
              <a:endParaRPr lang="fr-CA" altLang="fr-FR" sz="1800"/>
            </a:p>
          </p:txBody>
        </p:sp>
      </p:grpSp>
      <p:sp>
        <p:nvSpPr>
          <p:cNvPr id="49" name="TextBox 48"/>
          <p:cNvSpPr txBox="1">
            <a:spLocks noChangeArrowheads="1"/>
          </p:cNvSpPr>
          <p:nvPr/>
        </p:nvSpPr>
        <p:spPr bwMode="auto">
          <a:xfrm>
            <a:off x="1422400" y="4551363"/>
            <a:ext cx="156845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800"/>
              <a:t>A, B, C, D, E</a:t>
            </a:r>
          </a:p>
          <a:p>
            <a:pPr eaLnBrk="1" hangingPunct="1">
              <a:spcBef>
                <a:spcPct val="0"/>
              </a:spcBef>
              <a:spcAft>
                <a:spcPct val="0"/>
              </a:spcAft>
              <a:buFontTx/>
              <a:buNone/>
            </a:pPr>
            <a:endParaRPr lang="en-CA" altLang="fr-FR" sz="1800" b="0"/>
          </a:p>
          <a:p>
            <a:pPr eaLnBrk="1" hangingPunct="1">
              <a:spcBef>
                <a:spcPct val="0"/>
              </a:spcBef>
              <a:spcAft>
                <a:spcPct val="0"/>
              </a:spcAft>
              <a:buFontTx/>
              <a:buNone/>
            </a:pPr>
            <a:endParaRPr lang="en-CA" altLang="fr-FR" sz="1800" b="0"/>
          </a:p>
          <a:p>
            <a:pPr eaLnBrk="1" hangingPunct="1">
              <a:spcBef>
                <a:spcPct val="0"/>
              </a:spcBef>
              <a:spcAft>
                <a:spcPct val="0"/>
              </a:spcAft>
              <a:buFontTx/>
              <a:buNone/>
            </a:pPr>
            <a:r>
              <a:rPr lang="en-CA" altLang="fr-FR" sz="1800"/>
              <a:t>F</a:t>
            </a:r>
            <a:endParaRPr lang="fr-CA" altLang="fr-FR" sz="1800"/>
          </a:p>
        </p:txBody>
      </p:sp>
      <p:grpSp>
        <p:nvGrpSpPr>
          <p:cNvPr id="78" name="Group 77"/>
          <p:cNvGrpSpPr>
            <a:grpSpLocks/>
          </p:cNvGrpSpPr>
          <p:nvPr/>
        </p:nvGrpSpPr>
        <p:grpSpPr bwMode="auto">
          <a:xfrm>
            <a:off x="1881188" y="4256088"/>
            <a:ext cx="3411537" cy="1549400"/>
            <a:chOff x="1881671" y="4255928"/>
            <a:chExt cx="3410409" cy="1549336"/>
          </a:xfrm>
        </p:grpSpPr>
        <p:cxnSp>
          <p:nvCxnSpPr>
            <p:cNvPr id="53" name="Straight Connector 52"/>
            <p:cNvCxnSpPr/>
            <p:nvPr/>
          </p:nvCxnSpPr>
          <p:spPr>
            <a:xfrm flipV="1">
              <a:off x="2990966" y="4365460"/>
              <a:ext cx="488788" cy="287326"/>
            </a:xfrm>
            <a:prstGeom prst="line">
              <a:avLst/>
            </a:prstGeom>
            <a:ln w="28575">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36884" name="TextBox 53"/>
            <p:cNvSpPr txBox="1">
              <a:spLocks noChangeArrowheads="1"/>
            </p:cNvSpPr>
            <p:nvPr/>
          </p:nvSpPr>
          <p:spPr bwMode="auto">
            <a:xfrm>
              <a:off x="3635896" y="4255928"/>
              <a:ext cx="1656184"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800"/>
                <a:t>A</a:t>
              </a:r>
            </a:p>
            <a:p>
              <a:pPr eaLnBrk="1" hangingPunct="1">
                <a:spcBef>
                  <a:spcPct val="0"/>
                </a:spcBef>
                <a:spcAft>
                  <a:spcPct val="0"/>
                </a:spcAft>
                <a:buFontTx/>
                <a:buNone/>
              </a:pPr>
              <a:endParaRPr lang="en-CA" altLang="fr-FR" sz="1800"/>
            </a:p>
            <a:p>
              <a:pPr eaLnBrk="1" hangingPunct="1">
                <a:spcBef>
                  <a:spcPct val="0"/>
                </a:spcBef>
                <a:spcAft>
                  <a:spcPct val="0"/>
                </a:spcAft>
                <a:buFontTx/>
                <a:buNone/>
              </a:pPr>
              <a:r>
                <a:rPr lang="en-CA" altLang="fr-FR" sz="1800"/>
                <a:t>B, C, D, E</a:t>
              </a:r>
            </a:p>
          </p:txBody>
        </p:sp>
        <p:cxnSp>
          <p:nvCxnSpPr>
            <p:cNvPr id="56" name="Straight Connector 55"/>
            <p:cNvCxnSpPr/>
            <p:nvPr/>
          </p:nvCxnSpPr>
          <p:spPr>
            <a:xfrm>
              <a:off x="2990966" y="4816292"/>
              <a:ext cx="537985" cy="196842"/>
            </a:xfrm>
            <a:prstGeom prst="line">
              <a:avLst/>
            </a:prstGeom>
            <a:ln w="28575">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62" name="Straight Arrow Connector 61"/>
            <p:cNvCxnSpPr/>
            <p:nvPr/>
          </p:nvCxnSpPr>
          <p:spPr>
            <a:xfrm>
              <a:off x="1881671" y="5589373"/>
              <a:ext cx="1598083" cy="0"/>
            </a:xfrm>
            <a:prstGeom prst="straightConnector1">
              <a:avLst/>
            </a:prstGeom>
            <a:ln w="28575">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36887" name="TextBox 64"/>
            <p:cNvSpPr txBox="1">
              <a:spLocks noChangeArrowheads="1"/>
            </p:cNvSpPr>
            <p:nvPr/>
          </p:nvSpPr>
          <p:spPr bwMode="auto">
            <a:xfrm>
              <a:off x="3635896" y="5435932"/>
              <a:ext cx="118075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800"/>
                <a:t>F</a:t>
              </a:r>
              <a:endParaRPr lang="fr-CA" altLang="fr-FR" sz="1800"/>
            </a:p>
          </p:txBody>
        </p:sp>
      </p:grpSp>
      <p:grpSp>
        <p:nvGrpSpPr>
          <p:cNvPr id="79" name="Group 78"/>
          <p:cNvGrpSpPr>
            <a:grpSpLocks/>
          </p:cNvGrpSpPr>
          <p:nvPr/>
        </p:nvGrpSpPr>
        <p:grpSpPr bwMode="auto">
          <a:xfrm>
            <a:off x="3995738" y="4256088"/>
            <a:ext cx="3384550" cy="1549400"/>
            <a:chOff x="3995936" y="4255928"/>
            <a:chExt cx="3384376" cy="1549336"/>
          </a:xfrm>
        </p:grpSpPr>
        <p:sp>
          <p:nvSpPr>
            <p:cNvPr id="36878" name="TextBox 65"/>
            <p:cNvSpPr txBox="1">
              <a:spLocks noChangeArrowheads="1"/>
            </p:cNvSpPr>
            <p:nvPr/>
          </p:nvSpPr>
          <p:spPr bwMode="auto">
            <a:xfrm>
              <a:off x="5724128" y="4255928"/>
              <a:ext cx="1656184"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800"/>
                <a:t>A</a:t>
              </a:r>
            </a:p>
            <a:p>
              <a:pPr eaLnBrk="1" hangingPunct="1">
                <a:spcBef>
                  <a:spcPct val="0"/>
                </a:spcBef>
                <a:spcAft>
                  <a:spcPct val="0"/>
                </a:spcAft>
                <a:buFontTx/>
                <a:buNone/>
              </a:pPr>
              <a:endParaRPr lang="en-CA" altLang="fr-FR" sz="1800"/>
            </a:p>
            <a:p>
              <a:pPr eaLnBrk="1" hangingPunct="1">
                <a:spcBef>
                  <a:spcPct val="0"/>
                </a:spcBef>
                <a:spcAft>
                  <a:spcPct val="0"/>
                </a:spcAft>
                <a:buFontTx/>
                <a:buNone/>
              </a:pPr>
              <a:r>
                <a:rPr lang="en-CA" altLang="fr-FR" sz="1800"/>
                <a:t>B, C, D, E</a:t>
              </a:r>
            </a:p>
          </p:txBody>
        </p:sp>
        <p:sp>
          <p:nvSpPr>
            <p:cNvPr id="36879" name="TextBox 66"/>
            <p:cNvSpPr txBox="1">
              <a:spLocks noChangeArrowheads="1"/>
            </p:cNvSpPr>
            <p:nvPr/>
          </p:nvSpPr>
          <p:spPr bwMode="auto">
            <a:xfrm>
              <a:off x="5724128" y="5435932"/>
              <a:ext cx="118075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800"/>
                <a:t>F</a:t>
              </a:r>
              <a:endParaRPr lang="fr-CA" altLang="fr-FR" sz="1800"/>
            </a:p>
          </p:txBody>
        </p:sp>
        <p:cxnSp>
          <p:nvCxnSpPr>
            <p:cNvPr id="69" name="Straight Arrow Connector 68"/>
            <p:cNvCxnSpPr/>
            <p:nvPr/>
          </p:nvCxnSpPr>
          <p:spPr>
            <a:xfrm>
              <a:off x="3995936" y="4436896"/>
              <a:ext cx="1728698" cy="0"/>
            </a:xfrm>
            <a:prstGeom prst="straightConnector1">
              <a:avLst/>
            </a:prstGeom>
            <a:ln w="28575">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72" name="Straight Arrow Connector 71"/>
            <p:cNvCxnSpPr/>
            <p:nvPr/>
          </p:nvCxnSpPr>
          <p:spPr>
            <a:xfrm>
              <a:off x="4859492" y="5013134"/>
              <a:ext cx="792121" cy="0"/>
            </a:xfrm>
            <a:prstGeom prst="straightConnector1">
              <a:avLst/>
            </a:prstGeom>
            <a:ln w="28575">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75" name="Straight Arrow Connector 74"/>
            <p:cNvCxnSpPr/>
            <p:nvPr/>
          </p:nvCxnSpPr>
          <p:spPr>
            <a:xfrm>
              <a:off x="4107055" y="5621122"/>
              <a:ext cx="1544558" cy="0"/>
            </a:xfrm>
            <a:prstGeom prst="straightConnector1">
              <a:avLst/>
            </a:prstGeom>
            <a:ln w="28575">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grpSp>
      <p:grpSp>
        <p:nvGrpSpPr>
          <p:cNvPr id="82" name="Group 81"/>
          <p:cNvGrpSpPr>
            <a:grpSpLocks/>
          </p:cNvGrpSpPr>
          <p:nvPr/>
        </p:nvGrpSpPr>
        <p:grpSpPr bwMode="auto">
          <a:xfrm>
            <a:off x="5662613" y="4256088"/>
            <a:ext cx="1349375" cy="1501775"/>
            <a:chOff x="5661935" y="4255928"/>
            <a:chExt cx="1349601" cy="1501776"/>
          </a:xfrm>
        </p:grpSpPr>
        <p:sp>
          <p:nvSpPr>
            <p:cNvPr id="76" name="Oval 75"/>
            <p:cNvSpPr/>
            <p:nvPr/>
          </p:nvSpPr>
          <p:spPr>
            <a:xfrm>
              <a:off x="5722270" y="4255928"/>
              <a:ext cx="423933" cy="39687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80" name="Oval 79"/>
            <p:cNvSpPr/>
            <p:nvPr/>
          </p:nvSpPr>
          <p:spPr>
            <a:xfrm>
              <a:off x="5661935" y="4781390"/>
              <a:ext cx="1349601" cy="398463"/>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81" name="Oval 80"/>
            <p:cNvSpPr/>
            <p:nvPr/>
          </p:nvSpPr>
          <p:spPr>
            <a:xfrm>
              <a:off x="5661935" y="5360829"/>
              <a:ext cx="423933" cy="39687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grpSp>
    </p:spTree>
    <p:extLst>
      <p:ext uri="{BB962C8B-B14F-4D97-AF65-F5344CB8AC3E}">
        <p14:creationId xmlns:p14="http://schemas.microsoft.com/office/powerpoint/2010/main" val="222638912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77"/>
                                        </p:tgtEl>
                                        <p:attrNameLst>
                                          <p:attrName>style.visibility</p:attrName>
                                        </p:attrNameLst>
                                      </p:cBhvr>
                                      <p:to>
                                        <p:strVal val="visible"/>
                                      </p:to>
                                    </p:set>
                                    <p:animEffect transition="in" filter="fade">
                                      <p:cBhvr>
                                        <p:cTn id="7" dur="500"/>
                                        <p:tgtEl>
                                          <p:spTgt spid="7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9"/>
                                        </p:tgtEl>
                                        <p:attrNameLst>
                                          <p:attrName>style.visibility</p:attrName>
                                        </p:attrNameLst>
                                      </p:cBhvr>
                                      <p:to>
                                        <p:strVal val="visible"/>
                                      </p:to>
                                    </p:set>
                                    <p:animEffect transition="in" filter="fade">
                                      <p:cBhvr>
                                        <p:cTn id="12" dur="500"/>
                                        <p:tgtEl>
                                          <p:spTgt spid="4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78"/>
                                        </p:tgtEl>
                                        <p:attrNameLst>
                                          <p:attrName>style.visibility</p:attrName>
                                        </p:attrNameLst>
                                      </p:cBhvr>
                                      <p:to>
                                        <p:strVal val="visible"/>
                                      </p:to>
                                    </p:set>
                                    <p:animEffect transition="in" filter="fade">
                                      <p:cBhvr>
                                        <p:cTn id="17" dur="500"/>
                                        <p:tgtEl>
                                          <p:spTgt spid="7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79"/>
                                        </p:tgtEl>
                                        <p:attrNameLst>
                                          <p:attrName>style.visibility</p:attrName>
                                        </p:attrNameLst>
                                      </p:cBhvr>
                                      <p:to>
                                        <p:strVal val="visible"/>
                                      </p:to>
                                    </p:set>
                                    <p:animEffect transition="in" filter="fade">
                                      <p:cBhvr>
                                        <p:cTn id="22" dur="500"/>
                                        <p:tgtEl>
                                          <p:spTgt spid="79"/>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nodeType="clickEffect">
                                  <p:stCondLst>
                                    <p:cond delay="0"/>
                                  </p:stCondLst>
                                  <p:childTnLst>
                                    <p:set>
                                      <p:cBhvr>
                                        <p:cTn id="26" dur="1" fill="hold">
                                          <p:stCondLst>
                                            <p:cond delay="0"/>
                                          </p:stCondLst>
                                        </p:cTn>
                                        <p:tgtEl>
                                          <p:spTgt spid="82"/>
                                        </p:tgtEl>
                                        <p:attrNameLst>
                                          <p:attrName>style.visibility</p:attrName>
                                        </p:attrNameLst>
                                      </p:cBhvr>
                                      <p:to>
                                        <p:strVal val="visible"/>
                                      </p:to>
                                    </p:set>
                                    <p:animEffect transition="in" filter="fade">
                                      <p:cBhvr>
                                        <p:cTn id="27"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a:xfrm>
            <a:off x="457200" y="152400"/>
            <a:ext cx="6934200" cy="1371600"/>
          </a:xfrm>
        </p:spPr>
        <p:txBody>
          <a:bodyPr/>
          <a:lstStyle/>
          <a:p>
            <a:pPr eaLnBrk="1" fontAlgn="auto" hangingPunct="1">
              <a:spcAft>
                <a:spcPts val="0"/>
              </a:spcAft>
              <a:defRPr/>
            </a:pPr>
            <a:r>
              <a:rPr lang="en-CA" altLang="fr-FR" dirty="0" smtClean="0"/>
              <a:t>A Waterfall models</a:t>
            </a:r>
            <a:endParaRPr lang="en-CA" altLang="fr-FR" dirty="0"/>
          </a:p>
        </p:txBody>
      </p:sp>
      <p:grpSp>
        <p:nvGrpSpPr>
          <p:cNvPr id="22531" name="Group 6"/>
          <p:cNvGrpSpPr>
            <a:grpSpLocks noChangeAspect="1"/>
          </p:cNvGrpSpPr>
          <p:nvPr/>
        </p:nvGrpSpPr>
        <p:grpSpPr bwMode="auto">
          <a:xfrm>
            <a:off x="838200" y="1751013"/>
            <a:ext cx="7727950" cy="4819650"/>
            <a:chOff x="528" y="1103"/>
            <a:chExt cx="4868" cy="3036"/>
          </a:xfrm>
        </p:grpSpPr>
        <p:sp>
          <p:nvSpPr>
            <p:cNvPr id="22532" name="AutoShape 5"/>
            <p:cNvSpPr>
              <a:spLocks noChangeAspect="1" noChangeArrowheads="1" noTextEdit="1"/>
            </p:cNvSpPr>
            <p:nvPr/>
          </p:nvSpPr>
          <p:spPr bwMode="auto">
            <a:xfrm>
              <a:off x="528" y="1109"/>
              <a:ext cx="4511" cy="30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0"/>
                </a:spcBef>
                <a:spcAft>
                  <a:spcPct val="0"/>
                </a:spcAft>
              </a:pPr>
              <a:endParaRPr lang="fr-CA" sz="2400">
                <a:solidFill>
                  <a:srgbClr val="000000"/>
                </a:solidFill>
                <a:latin typeface="Times New Roman" pitchFamily="18" charset="0"/>
              </a:endParaRPr>
            </a:p>
          </p:txBody>
        </p:sp>
        <p:sp>
          <p:nvSpPr>
            <p:cNvPr id="22533" name="Rectangle 7"/>
            <p:cNvSpPr>
              <a:spLocks noChangeArrowheads="1"/>
            </p:cNvSpPr>
            <p:nvPr/>
          </p:nvSpPr>
          <p:spPr bwMode="auto">
            <a:xfrm>
              <a:off x="528" y="1110"/>
              <a:ext cx="73" cy="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US" altLang="en-US" sz="1300" b="0">
                  <a:solidFill>
                    <a:srgbClr val="000000"/>
                  </a:solidFill>
                  <a:latin typeface="Times New Roman" pitchFamily="18" charset="0"/>
                </a:rPr>
                <a:t> </a:t>
              </a:r>
              <a:endParaRPr lang="en-US" altLang="en-US" sz="2400" b="0">
                <a:solidFill>
                  <a:srgbClr val="000000"/>
                </a:solidFill>
                <a:latin typeface="Times New Roman" pitchFamily="18" charset="0"/>
              </a:endParaRPr>
            </a:p>
          </p:txBody>
        </p:sp>
        <p:sp>
          <p:nvSpPr>
            <p:cNvPr id="22534" name="Rectangle 8"/>
            <p:cNvSpPr>
              <a:spLocks noChangeArrowheads="1"/>
            </p:cNvSpPr>
            <p:nvPr/>
          </p:nvSpPr>
          <p:spPr bwMode="auto">
            <a:xfrm>
              <a:off x="549" y="1103"/>
              <a:ext cx="2152"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US" altLang="en-US" sz="1600" b="0">
                  <a:solidFill>
                    <a:srgbClr val="000000"/>
                  </a:solidFill>
                  <a:latin typeface="Helvetica" pitchFamily="34" charset="0"/>
                </a:rPr>
                <a:t>Domain analysis and feasibility study</a:t>
              </a:r>
              <a:endParaRPr lang="en-US" altLang="en-US" sz="2400" b="0">
                <a:solidFill>
                  <a:srgbClr val="000000"/>
                </a:solidFill>
                <a:latin typeface="Times New Roman" pitchFamily="18" charset="0"/>
              </a:endParaRPr>
            </a:p>
          </p:txBody>
        </p:sp>
        <p:sp>
          <p:nvSpPr>
            <p:cNvPr id="22535" name="Rectangle 9"/>
            <p:cNvSpPr>
              <a:spLocks noChangeArrowheads="1"/>
            </p:cNvSpPr>
            <p:nvPr/>
          </p:nvSpPr>
          <p:spPr bwMode="auto">
            <a:xfrm>
              <a:off x="1458" y="1121"/>
              <a:ext cx="73" cy="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US" altLang="en-US" sz="1300" b="0">
                  <a:solidFill>
                    <a:srgbClr val="000000"/>
                  </a:solidFill>
                  <a:latin typeface="Times New Roman" pitchFamily="18" charset="0"/>
                </a:rPr>
                <a:t> </a:t>
              </a:r>
              <a:endParaRPr lang="en-US" altLang="en-US" sz="2400" b="0">
                <a:solidFill>
                  <a:srgbClr val="000000"/>
                </a:solidFill>
                <a:latin typeface="Times New Roman" pitchFamily="18" charset="0"/>
              </a:endParaRPr>
            </a:p>
          </p:txBody>
        </p:sp>
        <p:sp>
          <p:nvSpPr>
            <p:cNvPr id="22536" name="Rectangle 10"/>
            <p:cNvSpPr>
              <a:spLocks noChangeArrowheads="1"/>
            </p:cNvSpPr>
            <p:nvPr/>
          </p:nvSpPr>
          <p:spPr bwMode="auto">
            <a:xfrm>
              <a:off x="1394" y="1593"/>
              <a:ext cx="893"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US" altLang="en-US" sz="1600" b="0">
                  <a:solidFill>
                    <a:srgbClr val="000000"/>
                  </a:solidFill>
                  <a:latin typeface="Helvetica" pitchFamily="34" charset="0"/>
                </a:rPr>
                <a:t>Requirements </a:t>
              </a:r>
              <a:endParaRPr lang="en-US" altLang="en-US" sz="2400" b="0">
                <a:solidFill>
                  <a:srgbClr val="000000"/>
                </a:solidFill>
                <a:latin typeface="Times New Roman" pitchFamily="18" charset="0"/>
              </a:endParaRPr>
            </a:p>
          </p:txBody>
        </p:sp>
        <p:sp>
          <p:nvSpPr>
            <p:cNvPr id="22537" name="Rectangle 11"/>
            <p:cNvSpPr>
              <a:spLocks noChangeArrowheads="1"/>
            </p:cNvSpPr>
            <p:nvPr/>
          </p:nvSpPr>
          <p:spPr bwMode="auto">
            <a:xfrm>
              <a:off x="2225" y="1611"/>
              <a:ext cx="73" cy="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US" altLang="en-US" sz="1300" b="0">
                  <a:solidFill>
                    <a:srgbClr val="000000"/>
                  </a:solidFill>
                  <a:latin typeface="Times New Roman" pitchFamily="18" charset="0"/>
                </a:rPr>
                <a:t> </a:t>
              </a:r>
              <a:endParaRPr lang="en-US" altLang="en-US" sz="2400" b="0">
                <a:solidFill>
                  <a:srgbClr val="000000"/>
                </a:solidFill>
                <a:latin typeface="Times New Roman" pitchFamily="18" charset="0"/>
              </a:endParaRPr>
            </a:p>
          </p:txBody>
        </p:sp>
        <p:sp>
          <p:nvSpPr>
            <p:cNvPr id="22538" name="Rectangle 12"/>
            <p:cNvSpPr>
              <a:spLocks noChangeArrowheads="1"/>
            </p:cNvSpPr>
            <p:nvPr/>
          </p:nvSpPr>
          <p:spPr bwMode="auto">
            <a:xfrm>
              <a:off x="752" y="1725"/>
              <a:ext cx="73" cy="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US" altLang="en-US" sz="1300" b="0">
                  <a:solidFill>
                    <a:srgbClr val="000000"/>
                  </a:solidFill>
                  <a:latin typeface="Times New Roman" pitchFamily="18" charset="0"/>
                </a:rPr>
                <a:t> </a:t>
              </a:r>
              <a:endParaRPr lang="en-US" altLang="en-US" sz="2400" b="0">
                <a:solidFill>
                  <a:srgbClr val="000000"/>
                </a:solidFill>
                <a:latin typeface="Times New Roman" pitchFamily="18" charset="0"/>
              </a:endParaRPr>
            </a:p>
          </p:txBody>
        </p:sp>
        <p:sp>
          <p:nvSpPr>
            <p:cNvPr id="22539" name="Rectangle 13"/>
            <p:cNvSpPr>
              <a:spLocks noChangeArrowheads="1"/>
            </p:cNvSpPr>
            <p:nvPr/>
          </p:nvSpPr>
          <p:spPr bwMode="auto">
            <a:xfrm>
              <a:off x="2353" y="2167"/>
              <a:ext cx="457"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US" altLang="en-US" sz="1600" b="0">
                  <a:solidFill>
                    <a:srgbClr val="000000"/>
                  </a:solidFill>
                  <a:latin typeface="Helvetica" pitchFamily="34" charset="0"/>
                </a:rPr>
                <a:t>Design</a:t>
              </a:r>
              <a:endParaRPr lang="en-US" altLang="en-US" sz="2400" b="0">
                <a:solidFill>
                  <a:srgbClr val="000000"/>
                </a:solidFill>
                <a:latin typeface="Times New Roman" pitchFamily="18" charset="0"/>
              </a:endParaRPr>
            </a:p>
          </p:txBody>
        </p:sp>
        <p:sp>
          <p:nvSpPr>
            <p:cNvPr id="22540" name="Rectangle 14"/>
            <p:cNvSpPr>
              <a:spLocks noChangeArrowheads="1"/>
            </p:cNvSpPr>
            <p:nvPr/>
          </p:nvSpPr>
          <p:spPr bwMode="auto">
            <a:xfrm>
              <a:off x="2749" y="2185"/>
              <a:ext cx="73" cy="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US" altLang="en-US" sz="1300" b="0">
                  <a:solidFill>
                    <a:srgbClr val="000000"/>
                  </a:solidFill>
                  <a:latin typeface="Times New Roman" pitchFamily="18" charset="0"/>
                </a:rPr>
                <a:t> </a:t>
              </a:r>
              <a:endParaRPr lang="en-US" altLang="en-US" sz="2400" b="0">
                <a:solidFill>
                  <a:srgbClr val="000000"/>
                </a:solidFill>
                <a:latin typeface="Times New Roman" pitchFamily="18" charset="0"/>
              </a:endParaRPr>
            </a:p>
          </p:txBody>
        </p:sp>
        <p:sp>
          <p:nvSpPr>
            <p:cNvPr id="22541" name="Rectangle 15"/>
            <p:cNvSpPr>
              <a:spLocks noChangeArrowheads="1"/>
            </p:cNvSpPr>
            <p:nvPr/>
          </p:nvSpPr>
          <p:spPr bwMode="auto">
            <a:xfrm>
              <a:off x="2146" y="2575"/>
              <a:ext cx="1588"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US" altLang="en-US" sz="1600" b="0">
                  <a:solidFill>
                    <a:srgbClr val="000000"/>
                  </a:solidFill>
                  <a:latin typeface="Helvetica" pitchFamily="34" charset="0"/>
                </a:rPr>
                <a:t>Coding and module testing</a:t>
              </a:r>
              <a:endParaRPr lang="en-US" altLang="en-US" sz="2400" b="0">
                <a:solidFill>
                  <a:srgbClr val="000000"/>
                </a:solidFill>
                <a:latin typeface="Times New Roman" pitchFamily="18" charset="0"/>
              </a:endParaRPr>
            </a:p>
          </p:txBody>
        </p:sp>
        <p:sp>
          <p:nvSpPr>
            <p:cNvPr id="22542" name="Rectangle 16"/>
            <p:cNvSpPr>
              <a:spLocks noChangeArrowheads="1"/>
            </p:cNvSpPr>
            <p:nvPr/>
          </p:nvSpPr>
          <p:spPr bwMode="auto">
            <a:xfrm>
              <a:off x="3666" y="2593"/>
              <a:ext cx="73" cy="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US" altLang="en-US" sz="1300" b="0">
                  <a:solidFill>
                    <a:srgbClr val="000000"/>
                  </a:solidFill>
                  <a:latin typeface="Times New Roman" pitchFamily="18" charset="0"/>
                </a:rPr>
                <a:t> </a:t>
              </a:r>
              <a:endParaRPr lang="en-US" altLang="en-US" sz="2400" b="0">
                <a:solidFill>
                  <a:srgbClr val="000000"/>
                </a:solidFill>
                <a:latin typeface="Times New Roman" pitchFamily="18" charset="0"/>
              </a:endParaRPr>
            </a:p>
          </p:txBody>
        </p:sp>
        <p:sp>
          <p:nvSpPr>
            <p:cNvPr id="22543" name="Rectangle 17"/>
            <p:cNvSpPr>
              <a:spLocks noChangeArrowheads="1"/>
            </p:cNvSpPr>
            <p:nvPr/>
          </p:nvSpPr>
          <p:spPr bwMode="auto">
            <a:xfrm>
              <a:off x="2487" y="3061"/>
              <a:ext cx="1774"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US" altLang="en-US" sz="1600" b="0">
                  <a:solidFill>
                    <a:srgbClr val="000000"/>
                  </a:solidFill>
                  <a:latin typeface="Helvetica" pitchFamily="34" charset="0"/>
                </a:rPr>
                <a:t>Integration and system testing</a:t>
              </a:r>
              <a:endParaRPr lang="en-US" altLang="en-US" sz="2400" b="0">
                <a:solidFill>
                  <a:srgbClr val="000000"/>
                </a:solidFill>
                <a:latin typeface="Times New Roman" pitchFamily="18" charset="0"/>
              </a:endParaRPr>
            </a:p>
          </p:txBody>
        </p:sp>
        <p:sp>
          <p:nvSpPr>
            <p:cNvPr id="22544" name="Rectangle 18"/>
            <p:cNvSpPr>
              <a:spLocks noChangeArrowheads="1"/>
            </p:cNvSpPr>
            <p:nvPr/>
          </p:nvSpPr>
          <p:spPr bwMode="auto">
            <a:xfrm>
              <a:off x="4191" y="3079"/>
              <a:ext cx="73" cy="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US" altLang="en-US" sz="1300" b="0">
                  <a:solidFill>
                    <a:srgbClr val="000000"/>
                  </a:solidFill>
                  <a:latin typeface="Times New Roman" pitchFamily="18" charset="0"/>
                </a:rPr>
                <a:t> </a:t>
              </a:r>
              <a:endParaRPr lang="en-US" altLang="en-US" sz="2400" b="0">
                <a:solidFill>
                  <a:srgbClr val="000000"/>
                </a:solidFill>
                <a:latin typeface="Times New Roman" pitchFamily="18" charset="0"/>
              </a:endParaRPr>
            </a:p>
          </p:txBody>
        </p:sp>
        <p:sp>
          <p:nvSpPr>
            <p:cNvPr id="22545" name="Rectangle 19"/>
            <p:cNvSpPr>
              <a:spLocks noChangeArrowheads="1"/>
            </p:cNvSpPr>
            <p:nvPr/>
          </p:nvSpPr>
          <p:spPr bwMode="auto">
            <a:xfrm>
              <a:off x="3790" y="3697"/>
              <a:ext cx="1581"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US" altLang="en-US" sz="1600" b="0">
                  <a:solidFill>
                    <a:srgbClr val="000000"/>
                  </a:solidFill>
                  <a:latin typeface="Helvetica" pitchFamily="34" charset="0"/>
                </a:rPr>
                <a:t>Delivery, deployment, and </a:t>
              </a:r>
              <a:endParaRPr lang="en-US" altLang="en-US" sz="2400" b="0">
                <a:solidFill>
                  <a:srgbClr val="000000"/>
                </a:solidFill>
                <a:latin typeface="Times New Roman" pitchFamily="18" charset="0"/>
              </a:endParaRPr>
            </a:p>
          </p:txBody>
        </p:sp>
        <p:sp>
          <p:nvSpPr>
            <p:cNvPr id="22546" name="Rectangle 20"/>
            <p:cNvSpPr>
              <a:spLocks noChangeArrowheads="1"/>
            </p:cNvSpPr>
            <p:nvPr/>
          </p:nvSpPr>
          <p:spPr bwMode="auto">
            <a:xfrm>
              <a:off x="5303" y="3697"/>
              <a:ext cx="93"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US" altLang="en-US" sz="1600" b="0">
                  <a:solidFill>
                    <a:srgbClr val="000000"/>
                  </a:solidFill>
                  <a:latin typeface="Helvetica" pitchFamily="34" charset="0"/>
                </a:rPr>
                <a:t> </a:t>
              </a:r>
              <a:endParaRPr lang="en-US" altLang="en-US" sz="2400" b="0">
                <a:solidFill>
                  <a:srgbClr val="000000"/>
                </a:solidFill>
                <a:latin typeface="Times New Roman" pitchFamily="18" charset="0"/>
              </a:endParaRPr>
            </a:p>
          </p:txBody>
        </p:sp>
        <p:sp>
          <p:nvSpPr>
            <p:cNvPr id="22547" name="Rectangle 21"/>
            <p:cNvSpPr>
              <a:spLocks noChangeArrowheads="1"/>
            </p:cNvSpPr>
            <p:nvPr/>
          </p:nvSpPr>
          <p:spPr bwMode="auto">
            <a:xfrm>
              <a:off x="3790" y="3843"/>
              <a:ext cx="793"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US" altLang="en-US" sz="1600" b="0">
                  <a:solidFill>
                    <a:srgbClr val="000000"/>
                  </a:solidFill>
                  <a:latin typeface="Helvetica" pitchFamily="34" charset="0"/>
                </a:rPr>
                <a:t>maintenance</a:t>
              </a:r>
              <a:endParaRPr lang="en-US" altLang="en-US" sz="2400" b="0">
                <a:solidFill>
                  <a:srgbClr val="000000"/>
                </a:solidFill>
                <a:latin typeface="Times New Roman" pitchFamily="18" charset="0"/>
              </a:endParaRPr>
            </a:p>
          </p:txBody>
        </p:sp>
        <p:sp>
          <p:nvSpPr>
            <p:cNvPr id="22548" name="Rectangle 22"/>
            <p:cNvSpPr>
              <a:spLocks noChangeArrowheads="1"/>
            </p:cNvSpPr>
            <p:nvPr/>
          </p:nvSpPr>
          <p:spPr bwMode="auto">
            <a:xfrm>
              <a:off x="4522" y="3843"/>
              <a:ext cx="93"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US" altLang="en-US" sz="1600" b="0">
                  <a:solidFill>
                    <a:srgbClr val="000000"/>
                  </a:solidFill>
                  <a:latin typeface="Helvetica" pitchFamily="34" charset="0"/>
                </a:rPr>
                <a:t> </a:t>
              </a:r>
              <a:endParaRPr lang="en-US" altLang="en-US" sz="2400" b="0">
                <a:solidFill>
                  <a:srgbClr val="000000"/>
                </a:solidFill>
                <a:latin typeface="Times New Roman" pitchFamily="18" charset="0"/>
              </a:endParaRPr>
            </a:p>
          </p:txBody>
        </p:sp>
        <p:sp>
          <p:nvSpPr>
            <p:cNvPr id="22549" name="Rectangle 23"/>
            <p:cNvSpPr>
              <a:spLocks noChangeArrowheads="1"/>
            </p:cNvSpPr>
            <p:nvPr/>
          </p:nvSpPr>
          <p:spPr bwMode="auto">
            <a:xfrm>
              <a:off x="3790" y="3989"/>
              <a:ext cx="73" cy="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US" altLang="en-US" sz="1300" b="0">
                  <a:solidFill>
                    <a:srgbClr val="000000"/>
                  </a:solidFill>
                  <a:latin typeface="Times New Roman" pitchFamily="18" charset="0"/>
                </a:rPr>
                <a:t> </a:t>
              </a:r>
              <a:endParaRPr lang="en-US" altLang="en-US" sz="2400" b="0">
                <a:solidFill>
                  <a:srgbClr val="000000"/>
                </a:solidFill>
                <a:latin typeface="Times New Roman" pitchFamily="18" charset="0"/>
              </a:endParaRPr>
            </a:p>
          </p:txBody>
        </p:sp>
        <p:sp>
          <p:nvSpPr>
            <p:cNvPr id="22550" name="Freeform 24"/>
            <p:cNvSpPr>
              <a:spLocks/>
            </p:cNvSpPr>
            <p:nvPr/>
          </p:nvSpPr>
          <p:spPr bwMode="auto">
            <a:xfrm>
              <a:off x="1912" y="1479"/>
              <a:ext cx="64" cy="127"/>
            </a:xfrm>
            <a:custGeom>
              <a:avLst/>
              <a:gdLst>
                <a:gd name="T0" fmla="*/ 32 w 127"/>
                <a:gd name="T1" fmla="*/ 127 h 254"/>
                <a:gd name="T2" fmla="*/ 0 w 127"/>
                <a:gd name="T3" fmla="*/ 0 h 254"/>
                <a:gd name="T4" fmla="*/ 32 w 127"/>
                <a:gd name="T5" fmla="*/ 0 h 254"/>
                <a:gd name="T6" fmla="*/ 64 w 127"/>
                <a:gd name="T7" fmla="*/ 0 h 254"/>
                <a:gd name="T8" fmla="*/ 32 w 127"/>
                <a:gd name="T9" fmla="*/ 127 h 2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7" h="254">
                  <a:moveTo>
                    <a:pt x="63" y="254"/>
                  </a:moveTo>
                  <a:lnTo>
                    <a:pt x="0" y="0"/>
                  </a:lnTo>
                  <a:lnTo>
                    <a:pt x="63" y="0"/>
                  </a:lnTo>
                  <a:lnTo>
                    <a:pt x="127" y="0"/>
                  </a:lnTo>
                  <a:lnTo>
                    <a:pt x="63" y="2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CA" sz="2400">
                <a:solidFill>
                  <a:srgbClr val="000000"/>
                </a:solidFill>
                <a:latin typeface="Times New Roman" pitchFamily="18" charset="0"/>
              </a:endParaRPr>
            </a:p>
          </p:txBody>
        </p:sp>
        <p:sp>
          <p:nvSpPr>
            <p:cNvPr id="22551" name="Line 25"/>
            <p:cNvSpPr>
              <a:spLocks noChangeShapeType="1"/>
            </p:cNvSpPr>
            <p:nvPr/>
          </p:nvSpPr>
          <p:spPr bwMode="auto">
            <a:xfrm>
              <a:off x="1944" y="1415"/>
              <a:ext cx="0" cy="64"/>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fr-CA" sz="2400">
                <a:solidFill>
                  <a:srgbClr val="000000"/>
                </a:solidFill>
                <a:latin typeface="Times New Roman" pitchFamily="18" charset="0"/>
              </a:endParaRPr>
            </a:p>
          </p:txBody>
        </p:sp>
        <p:sp>
          <p:nvSpPr>
            <p:cNvPr id="22552" name="Freeform 26"/>
            <p:cNvSpPr>
              <a:spLocks/>
            </p:cNvSpPr>
            <p:nvPr/>
          </p:nvSpPr>
          <p:spPr bwMode="auto">
            <a:xfrm>
              <a:off x="1468" y="1252"/>
              <a:ext cx="481" cy="188"/>
            </a:xfrm>
            <a:custGeom>
              <a:avLst/>
              <a:gdLst>
                <a:gd name="T0" fmla="*/ 0 w 963"/>
                <a:gd name="T1" fmla="*/ 0 h 376"/>
                <a:gd name="T2" fmla="*/ 2 w 963"/>
                <a:gd name="T3" fmla="*/ 0 h 376"/>
                <a:gd name="T4" fmla="*/ 26 w 963"/>
                <a:gd name="T5" fmla="*/ 0 h 376"/>
                <a:gd name="T6" fmla="*/ 51 w 963"/>
                <a:gd name="T7" fmla="*/ 1 h 376"/>
                <a:gd name="T8" fmla="*/ 74 w 963"/>
                <a:gd name="T9" fmla="*/ 2 h 376"/>
                <a:gd name="T10" fmla="*/ 98 w 963"/>
                <a:gd name="T11" fmla="*/ 4 h 376"/>
                <a:gd name="T12" fmla="*/ 121 w 963"/>
                <a:gd name="T13" fmla="*/ 6 h 376"/>
                <a:gd name="T14" fmla="*/ 143 w 963"/>
                <a:gd name="T15" fmla="*/ 9 h 376"/>
                <a:gd name="T16" fmla="*/ 166 w 963"/>
                <a:gd name="T17" fmla="*/ 12 h 376"/>
                <a:gd name="T18" fmla="*/ 187 w 963"/>
                <a:gd name="T19" fmla="*/ 15 h 376"/>
                <a:gd name="T20" fmla="*/ 208 w 963"/>
                <a:gd name="T21" fmla="*/ 19 h 376"/>
                <a:gd name="T22" fmla="*/ 229 w 963"/>
                <a:gd name="T23" fmla="*/ 23 h 376"/>
                <a:gd name="T24" fmla="*/ 249 w 963"/>
                <a:gd name="T25" fmla="*/ 27 h 376"/>
                <a:gd name="T26" fmla="*/ 268 w 963"/>
                <a:gd name="T27" fmla="*/ 32 h 376"/>
                <a:gd name="T28" fmla="*/ 286 w 963"/>
                <a:gd name="T29" fmla="*/ 37 h 376"/>
                <a:gd name="T30" fmla="*/ 305 w 963"/>
                <a:gd name="T31" fmla="*/ 43 h 376"/>
                <a:gd name="T32" fmla="*/ 322 w 963"/>
                <a:gd name="T33" fmla="*/ 49 h 376"/>
                <a:gd name="T34" fmla="*/ 339 w 963"/>
                <a:gd name="T35" fmla="*/ 55 h 376"/>
                <a:gd name="T36" fmla="*/ 354 w 963"/>
                <a:gd name="T37" fmla="*/ 62 h 376"/>
                <a:gd name="T38" fmla="*/ 369 w 963"/>
                <a:gd name="T39" fmla="*/ 69 h 376"/>
                <a:gd name="T40" fmla="*/ 383 w 963"/>
                <a:gd name="T41" fmla="*/ 76 h 376"/>
                <a:gd name="T42" fmla="*/ 397 w 963"/>
                <a:gd name="T43" fmla="*/ 83 h 376"/>
                <a:gd name="T44" fmla="*/ 410 w 963"/>
                <a:gd name="T45" fmla="*/ 91 h 376"/>
                <a:gd name="T46" fmla="*/ 421 w 963"/>
                <a:gd name="T47" fmla="*/ 99 h 376"/>
                <a:gd name="T48" fmla="*/ 432 w 963"/>
                <a:gd name="T49" fmla="*/ 107 h 376"/>
                <a:gd name="T50" fmla="*/ 442 w 963"/>
                <a:gd name="T51" fmla="*/ 115 h 376"/>
                <a:gd name="T52" fmla="*/ 451 w 963"/>
                <a:gd name="T53" fmla="*/ 123 h 376"/>
                <a:gd name="T54" fmla="*/ 458 w 963"/>
                <a:gd name="T55" fmla="*/ 132 h 376"/>
                <a:gd name="T56" fmla="*/ 465 w 963"/>
                <a:gd name="T57" fmla="*/ 141 h 376"/>
                <a:gd name="T58" fmla="*/ 470 w 963"/>
                <a:gd name="T59" fmla="*/ 150 h 376"/>
                <a:gd name="T60" fmla="*/ 475 w 963"/>
                <a:gd name="T61" fmla="*/ 160 h 376"/>
                <a:gd name="T62" fmla="*/ 478 w 963"/>
                <a:gd name="T63" fmla="*/ 169 h 376"/>
                <a:gd name="T64" fmla="*/ 480 w 963"/>
                <a:gd name="T65" fmla="*/ 179 h 376"/>
                <a:gd name="T66" fmla="*/ 481 w 963"/>
                <a:gd name="T67" fmla="*/ 188 h 37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63" h="376">
                  <a:moveTo>
                    <a:pt x="0" y="0"/>
                  </a:moveTo>
                  <a:lnTo>
                    <a:pt x="5" y="0"/>
                  </a:lnTo>
                  <a:lnTo>
                    <a:pt x="53" y="0"/>
                  </a:lnTo>
                  <a:lnTo>
                    <a:pt x="102" y="2"/>
                  </a:lnTo>
                  <a:lnTo>
                    <a:pt x="149" y="4"/>
                  </a:lnTo>
                  <a:lnTo>
                    <a:pt x="196" y="8"/>
                  </a:lnTo>
                  <a:lnTo>
                    <a:pt x="242" y="12"/>
                  </a:lnTo>
                  <a:lnTo>
                    <a:pt x="287" y="17"/>
                  </a:lnTo>
                  <a:lnTo>
                    <a:pt x="332" y="23"/>
                  </a:lnTo>
                  <a:lnTo>
                    <a:pt x="374" y="30"/>
                  </a:lnTo>
                  <a:lnTo>
                    <a:pt x="416" y="37"/>
                  </a:lnTo>
                  <a:lnTo>
                    <a:pt x="458" y="45"/>
                  </a:lnTo>
                  <a:lnTo>
                    <a:pt x="498" y="54"/>
                  </a:lnTo>
                  <a:lnTo>
                    <a:pt x="536" y="64"/>
                  </a:lnTo>
                  <a:lnTo>
                    <a:pt x="573" y="74"/>
                  </a:lnTo>
                  <a:lnTo>
                    <a:pt x="610" y="86"/>
                  </a:lnTo>
                  <a:lnTo>
                    <a:pt x="645" y="97"/>
                  </a:lnTo>
                  <a:lnTo>
                    <a:pt x="678" y="110"/>
                  </a:lnTo>
                  <a:lnTo>
                    <a:pt x="709" y="123"/>
                  </a:lnTo>
                  <a:lnTo>
                    <a:pt x="739" y="137"/>
                  </a:lnTo>
                  <a:lnTo>
                    <a:pt x="767" y="151"/>
                  </a:lnTo>
                  <a:lnTo>
                    <a:pt x="794" y="166"/>
                  </a:lnTo>
                  <a:lnTo>
                    <a:pt x="820" y="181"/>
                  </a:lnTo>
                  <a:lnTo>
                    <a:pt x="843" y="197"/>
                  </a:lnTo>
                  <a:lnTo>
                    <a:pt x="865" y="213"/>
                  </a:lnTo>
                  <a:lnTo>
                    <a:pt x="884" y="230"/>
                  </a:lnTo>
                  <a:lnTo>
                    <a:pt x="902" y="246"/>
                  </a:lnTo>
                  <a:lnTo>
                    <a:pt x="917" y="264"/>
                  </a:lnTo>
                  <a:lnTo>
                    <a:pt x="930" y="282"/>
                  </a:lnTo>
                  <a:lnTo>
                    <a:pt x="941" y="300"/>
                  </a:lnTo>
                  <a:lnTo>
                    <a:pt x="950" y="319"/>
                  </a:lnTo>
                  <a:lnTo>
                    <a:pt x="957" y="338"/>
                  </a:lnTo>
                  <a:lnTo>
                    <a:pt x="960" y="357"/>
                  </a:lnTo>
                  <a:lnTo>
                    <a:pt x="963" y="376"/>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CA" sz="2400">
                <a:solidFill>
                  <a:srgbClr val="000000"/>
                </a:solidFill>
                <a:latin typeface="Times New Roman" pitchFamily="18" charset="0"/>
              </a:endParaRPr>
            </a:p>
          </p:txBody>
        </p:sp>
        <p:sp>
          <p:nvSpPr>
            <p:cNvPr id="22553" name="Freeform 27"/>
            <p:cNvSpPr>
              <a:spLocks/>
            </p:cNvSpPr>
            <p:nvPr/>
          </p:nvSpPr>
          <p:spPr bwMode="auto">
            <a:xfrm>
              <a:off x="2508" y="1977"/>
              <a:ext cx="64" cy="127"/>
            </a:xfrm>
            <a:custGeom>
              <a:avLst/>
              <a:gdLst>
                <a:gd name="T0" fmla="*/ 32 w 128"/>
                <a:gd name="T1" fmla="*/ 127 h 253"/>
                <a:gd name="T2" fmla="*/ 0 w 128"/>
                <a:gd name="T3" fmla="*/ 0 h 253"/>
                <a:gd name="T4" fmla="*/ 32 w 128"/>
                <a:gd name="T5" fmla="*/ 0 h 253"/>
                <a:gd name="T6" fmla="*/ 64 w 128"/>
                <a:gd name="T7" fmla="*/ 0 h 253"/>
                <a:gd name="T8" fmla="*/ 32 w 128"/>
                <a:gd name="T9" fmla="*/ 127 h 2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253">
                  <a:moveTo>
                    <a:pt x="64" y="253"/>
                  </a:moveTo>
                  <a:lnTo>
                    <a:pt x="0" y="0"/>
                  </a:lnTo>
                  <a:lnTo>
                    <a:pt x="64" y="0"/>
                  </a:lnTo>
                  <a:lnTo>
                    <a:pt x="128" y="0"/>
                  </a:lnTo>
                  <a:lnTo>
                    <a:pt x="64" y="2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CA" sz="2400">
                <a:solidFill>
                  <a:srgbClr val="000000"/>
                </a:solidFill>
                <a:latin typeface="Times New Roman" pitchFamily="18" charset="0"/>
              </a:endParaRPr>
            </a:p>
          </p:txBody>
        </p:sp>
        <p:sp>
          <p:nvSpPr>
            <p:cNvPr id="22554" name="Line 28"/>
            <p:cNvSpPr>
              <a:spLocks noChangeShapeType="1"/>
            </p:cNvSpPr>
            <p:nvPr/>
          </p:nvSpPr>
          <p:spPr bwMode="auto">
            <a:xfrm>
              <a:off x="2540" y="1913"/>
              <a:ext cx="0" cy="64"/>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fr-CA" sz="2400">
                <a:solidFill>
                  <a:srgbClr val="000000"/>
                </a:solidFill>
                <a:latin typeface="Times New Roman" pitchFamily="18" charset="0"/>
              </a:endParaRPr>
            </a:p>
          </p:txBody>
        </p:sp>
        <p:sp>
          <p:nvSpPr>
            <p:cNvPr id="22555" name="Freeform 29"/>
            <p:cNvSpPr>
              <a:spLocks/>
            </p:cNvSpPr>
            <p:nvPr/>
          </p:nvSpPr>
          <p:spPr bwMode="auto">
            <a:xfrm>
              <a:off x="2054" y="1728"/>
              <a:ext cx="481" cy="188"/>
            </a:xfrm>
            <a:custGeom>
              <a:avLst/>
              <a:gdLst>
                <a:gd name="T0" fmla="*/ 0 w 962"/>
                <a:gd name="T1" fmla="*/ 0 h 378"/>
                <a:gd name="T2" fmla="*/ 3 w 962"/>
                <a:gd name="T3" fmla="*/ 0 h 378"/>
                <a:gd name="T4" fmla="*/ 27 w 962"/>
                <a:gd name="T5" fmla="*/ 1 h 378"/>
                <a:gd name="T6" fmla="*/ 51 w 962"/>
                <a:gd name="T7" fmla="*/ 1 h 378"/>
                <a:gd name="T8" fmla="*/ 75 w 962"/>
                <a:gd name="T9" fmla="*/ 3 h 378"/>
                <a:gd name="T10" fmla="*/ 98 w 962"/>
                <a:gd name="T11" fmla="*/ 4 h 378"/>
                <a:gd name="T12" fmla="*/ 121 w 962"/>
                <a:gd name="T13" fmla="*/ 6 h 378"/>
                <a:gd name="T14" fmla="*/ 144 w 962"/>
                <a:gd name="T15" fmla="*/ 8 h 378"/>
                <a:gd name="T16" fmla="*/ 166 w 962"/>
                <a:gd name="T17" fmla="*/ 11 h 378"/>
                <a:gd name="T18" fmla="*/ 188 w 962"/>
                <a:gd name="T19" fmla="*/ 15 h 378"/>
                <a:gd name="T20" fmla="*/ 209 w 962"/>
                <a:gd name="T21" fmla="*/ 18 h 378"/>
                <a:gd name="T22" fmla="*/ 229 w 962"/>
                <a:gd name="T23" fmla="*/ 23 h 378"/>
                <a:gd name="T24" fmla="*/ 249 w 962"/>
                <a:gd name="T25" fmla="*/ 27 h 378"/>
                <a:gd name="T26" fmla="*/ 269 w 962"/>
                <a:gd name="T27" fmla="*/ 32 h 378"/>
                <a:gd name="T28" fmla="*/ 287 w 962"/>
                <a:gd name="T29" fmla="*/ 38 h 378"/>
                <a:gd name="T30" fmla="*/ 305 w 962"/>
                <a:gd name="T31" fmla="*/ 43 h 378"/>
                <a:gd name="T32" fmla="*/ 322 w 962"/>
                <a:gd name="T33" fmla="*/ 49 h 378"/>
                <a:gd name="T34" fmla="*/ 339 w 962"/>
                <a:gd name="T35" fmla="*/ 55 h 378"/>
                <a:gd name="T36" fmla="*/ 355 w 962"/>
                <a:gd name="T37" fmla="*/ 62 h 378"/>
                <a:gd name="T38" fmla="*/ 370 w 962"/>
                <a:gd name="T39" fmla="*/ 69 h 378"/>
                <a:gd name="T40" fmla="*/ 384 w 962"/>
                <a:gd name="T41" fmla="*/ 76 h 378"/>
                <a:gd name="T42" fmla="*/ 398 w 962"/>
                <a:gd name="T43" fmla="*/ 83 h 378"/>
                <a:gd name="T44" fmla="*/ 410 w 962"/>
                <a:gd name="T45" fmla="*/ 90 h 378"/>
                <a:gd name="T46" fmla="*/ 422 w 962"/>
                <a:gd name="T47" fmla="*/ 98 h 378"/>
                <a:gd name="T48" fmla="*/ 432 w 962"/>
                <a:gd name="T49" fmla="*/ 106 h 378"/>
                <a:gd name="T50" fmla="*/ 442 w 962"/>
                <a:gd name="T51" fmla="*/ 114 h 378"/>
                <a:gd name="T52" fmla="*/ 451 w 962"/>
                <a:gd name="T53" fmla="*/ 123 h 378"/>
                <a:gd name="T54" fmla="*/ 458 w 962"/>
                <a:gd name="T55" fmla="*/ 132 h 378"/>
                <a:gd name="T56" fmla="*/ 465 w 962"/>
                <a:gd name="T57" fmla="*/ 141 h 378"/>
                <a:gd name="T58" fmla="*/ 471 w 962"/>
                <a:gd name="T59" fmla="*/ 150 h 378"/>
                <a:gd name="T60" fmla="*/ 475 w 962"/>
                <a:gd name="T61" fmla="*/ 159 h 378"/>
                <a:gd name="T62" fmla="*/ 478 w 962"/>
                <a:gd name="T63" fmla="*/ 168 h 378"/>
                <a:gd name="T64" fmla="*/ 481 w 962"/>
                <a:gd name="T65" fmla="*/ 178 h 378"/>
                <a:gd name="T66" fmla="*/ 481 w 962"/>
                <a:gd name="T67" fmla="*/ 188 h 37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62" h="378">
                  <a:moveTo>
                    <a:pt x="0" y="0"/>
                  </a:moveTo>
                  <a:lnTo>
                    <a:pt x="5" y="0"/>
                  </a:lnTo>
                  <a:lnTo>
                    <a:pt x="54" y="2"/>
                  </a:lnTo>
                  <a:lnTo>
                    <a:pt x="102" y="3"/>
                  </a:lnTo>
                  <a:lnTo>
                    <a:pt x="150" y="6"/>
                  </a:lnTo>
                  <a:lnTo>
                    <a:pt x="196" y="8"/>
                  </a:lnTo>
                  <a:lnTo>
                    <a:pt x="242" y="13"/>
                  </a:lnTo>
                  <a:lnTo>
                    <a:pt x="288" y="17"/>
                  </a:lnTo>
                  <a:lnTo>
                    <a:pt x="331" y="23"/>
                  </a:lnTo>
                  <a:lnTo>
                    <a:pt x="375" y="30"/>
                  </a:lnTo>
                  <a:lnTo>
                    <a:pt x="417" y="37"/>
                  </a:lnTo>
                  <a:lnTo>
                    <a:pt x="458" y="46"/>
                  </a:lnTo>
                  <a:lnTo>
                    <a:pt x="497" y="55"/>
                  </a:lnTo>
                  <a:lnTo>
                    <a:pt x="537" y="65"/>
                  </a:lnTo>
                  <a:lnTo>
                    <a:pt x="574" y="76"/>
                  </a:lnTo>
                  <a:lnTo>
                    <a:pt x="610" y="87"/>
                  </a:lnTo>
                  <a:lnTo>
                    <a:pt x="644" y="99"/>
                  </a:lnTo>
                  <a:lnTo>
                    <a:pt x="677" y="111"/>
                  </a:lnTo>
                  <a:lnTo>
                    <a:pt x="709" y="124"/>
                  </a:lnTo>
                  <a:lnTo>
                    <a:pt x="740" y="138"/>
                  </a:lnTo>
                  <a:lnTo>
                    <a:pt x="768" y="152"/>
                  </a:lnTo>
                  <a:lnTo>
                    <a:pt x="795" y="166"/>
                  </a:lnTo>
                  <a:lnTo>
                    <a:pt x="820" y="181"/>
                  </a:lnTo>
                  <a:lnTo>
                    <a:pt x="843" y="198"/>
                  </a:lnTo>
                  <a:lnTo>
                    <a:pt x="864" y="213"/>
                  </a:lnTo>
                  <a:lnTo>
                    <a:pt x="884" y="230"/>
                  </a:lnTo>
                  <a:lnTo>
                    <a:pt x="901" y="248"/>
                  </a:lnTo>
                  <a:lnTo>
                    <a:pt x="916" y="266"/>
                  </a:lnTo>
                  <a:lnTo>
                    <a:pt x="930" y="283"/>
                  </a:lnTo>
                  <a:lnTo>
                    <a:pt x="941" y="301"/>
                  </a:lnTo>
                  <a:lnTo>
                    <a:pt x="950" y="320"/>
                  </a:lnTo>
                  <a:lnTo>
                    <a:pt x="956" y="338"/>
                  </a:lnTo>
                  <a:lnTo>
                    <a:pt x="961" y="357"/>
                  </a:lnTo>
                  <a:lnTo>
                    <a:pt x="962" y="378"/>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CA" sz="2400">
                <a:solidFill>
                  <a:srgbClr val="000000"/>
                </a:solidFill>
                <a:latin typeface="Times New Roman" pitchFamily="18" charset="0"/>
              </a:endParaRPr>
            </a:p>
          </p:txBody>
        </p:sp>
        <p:sp>
          <p:nvSpPr>
            <p:cNvPr id="22556" name="Freeform 30"/>
            <p:cNvSpPr>
              <a:spLocks/>
            </p:cNvSpPr>
            <p:nvPr/>
          </p:nvSpPr>
          <p:spPr bwMode="auto">
            <a:xfrm>
              <a:off x="3233" y="2485"/>
              <a:ext cx="64" cy="127"/>
            </a:xfrm>
            <a:custGeom>
              <a:avLst/>
              <a:gdLst>
                <a:gd name="T0" fmla="*/ 32 w 128"/>
                <a:gd name="T1" fmla="*/ 127 h 253"/>
                <a:gd name="T2" fmla="*/ 0 w 128"/>
                <a:gd name="T3" fmla="*/ 0 h 253"/>
                <a:gd name="T4" fmla="*/ 32 w 128"/>
                <a:gd name="T5" fmla="*/ 0 h 253"/>
                <a:gd name="T6" fmla="*/ 64 w 128"/>
                <a:gd name="T7" fmla="*/ 0 h 253"/>
                <a:gd name="T8" fmla="*/ 32 w 128"/>
                <a:gd name="T9" fmla="*/ 127 h 2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253">
                  <a:moveTo>
                    <a:pt x="64" y="253"/>
                  </a:moveTo>
                  <a:lnTo>
                    <a:pt x="0" y="0"/>
                  </a:lnTo>
                  <a:lnTo>
                    <a:pt x="64" y="0"/>
                  </a:lnTo>
                  <a:lnTo>
                    <a:pt x="128" y="0"/>
                  </a:lnTo>
                  <a:lnTo>
                    <a:pt x="64" y="2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CA" sz="2400">
                <a:solidFill>
                  <a:srgbClr val="000000"/>
                </a:solidFill>
                <a:latin typeface="Times New Roman" pitchFamily="18" charset="0"/>
              </a:endParaRPr>
            </a:p>
          </p:txBody>
        </p:sp>
        <p:sp>
          <p:nvSpPr>
            <p:cNvPr id="22557" name="Line 31"/>
            <p:cNvSpPr>
              <a:spLocks noChangeShapeType="1"/>
            </p:cNvSpPr>
            <p:nvPr/>
          </p:nvSpPr>
          <p:spPr bwMode="auto">
            <a:xfrm>
              <a:off x="3265" y="2422"/>
              <a:ext cx="1" cy="63"/>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fr-CA" sz="2400">
                <a:solidFill>
                  <a:srgbClr val="000000"/>
                </a:solidFill>
                <a:latin typeface="Times New Roman" pitchFamily="18" charset="0"/>
              </a:endParaRPr>
            </a:p>
          </p:txBody>
        </p:sp>
        <p:sp>
          <p:nvSpPr>
            <p:cNvPr id="22558" name="Freeform 32"/>
            <p:cNvSpPr>
              <a:spLocks/>
            </p:cNvSpPr>
            <p:nvPr/>
          </p:nvSpPr>
          <p:spPr bwMode="auto">
            <a:xfrm>
              <a:off x="2777" y="2236"/>
              <a:ext cx="483" cy="188"/>
            </a:xfrm>
            <a:custGeom>
              <a:avLst/>
              <a:gdLst>
                <a:gd name="T0" fmla="*/ 0 w 965"/>
                <a:gd name="T1" fmla="*/ 0 h 376"/>
                <a:gd name="T2" fmla="*/ 1 w 965"/>
                <a:gd name="T3" fmla="*/ 0 h 376"/>
                <a:gd name="T4" fmla="*/ 3 w 965"/>
                <a:gd name="T5" fmla="*/ 0 h 376"/>
                <a:gd name="T6" fmla="*/ 28 w 965"/>
                <a:gd name="T7" fmla="*/ 0 h 376"/>
                <a:gd name="T8" fmla="*/ 51 w 965"/>
                <a:gd name="T9" fmla="*/ 1 h 376"/>
                <a:gd name="T10" fmla="*/ 76 w 965"/>
                <a:gd name="T11" fmla="*/ 2 h 376"/>
                <a:gd name="T12" fmla="*/ 99 w 965"/>
                <a:gd name="T13" fmla="*/ 4 h 376"/>
                <a:gd name="T14" fmla="*/ 122 w 965"/>
                <a:gd name="T15" fmla="*/ 6 h 376"/>
                <a:gd name="T16" fmla="*/ 145 w 965"/>
                <a:gd name="T17" fmla="*/ 9 h 376"/>
                <a:gd name="T18" fmla="*/ 166 w 965"/>
                <a:gd name="T19" fmla="*/ 12 h 376"/>
                <a:gd name="T20" fmla="*/ 188 w 965"/>
                <a:gd name="T21" fmla="*/ 15 h 376"/>
                <a:gd name="T22" fmla="*/ 209 w 965"/>
                <a:gd name="T23" fmla="*/ 19 h 376"/>
                <a:gd name="T24" fmla="*/ 230 w 965"/>
                <a:gd name="T25" fmla="*/ 23 h 376"/>
                <a:gd name="T26" fmla="*/ 249 w 965"/>
                <a:gd name="T27" fmla="*/ 27 h 376"/>
                <a:gd name="T28" fmla="*/ 269 w 965"/>
                <a:gd name="T29" fmla="*/ 32 h 376"/>
                <a:gd name="T30" fmla="*/ 288 w 965"/>
                <a:gd name="T31" fmla="*/ 37 h 376"/>
                <a:gd name="T32" fmla="*/ 306 w 965"/>
                <a:gd name="T33" fmla="*/ 43 h 376"/>
                <a:gd name="T34" fmla="*/ 323 w 965"/>
                <a:gd name="T35" fmla="*/ 49 h 376"/>
                <a:gd name="T36" fmla="*/ 339 w 965"/>
                <a:gd name="T37" fmla="*/ 55 h 376"/>
                <a:gd name="T38" fmla="*/ 355 w 965"/>
                <a:gd name="T39" fmla="*/ 62 h 376"/>
                <a:gd name="T40" fmla="*/ 371 w 965"/>
                <a:gd name="T41" fmla="*/ 69 h 376"/>
                <a:gd name="T42" fmla="*/ 385 w 965"/>
                <a:gd name="T43" fmla="*/ 76 h 376"/>
                <a:gd name="T44" fmla="*/ 398 w 965"/>
                <a:gd name="T45" fmla="*/ 83 h 376"/>
                <a:gd name="T46" fmla="*/ 411 w 965"/>
                <a:gd name="T47" fmla="*/ 91 h 376"/>
                <a:gd name="T48" fmla="*/ 422 w 965"/>
                <a:gd name="T49" fmla="*/ 99 h 376"/>
                <a:gd name="T50" fmla="*/ 433 w 965"/>
                <a:gd name="T51" fmla="*/ 107 h 376"/>
                <a:gd name="T52" fmla="*/ 443 w 965"/>
                <a:gd name="T53" fmla="*/ 115 h 376"/>
                <a:gd name="T54" fmla="*/ 451 w 965"/>
                <a:gd name="T55" fmla="*/ 123 h 376"/>
                <a:gd name="T56" fmla="*/ 460 w 965"/>
                <a:gd name="T57" fmla="*/ 132 h 376"/>
                <a:gd name="T58" fmla="*/ 466 w 965"/>
                <a:gd name="T59" fmla="*/ 141 h 376"/>
                <a:gd name="T60" fmla="*/ 472 w 965"/>
                <a:gd name="T61" fmla="*/ 151 h 376"/>
                <a:gd name="T62" fmla="*/ 476 w 965"/>
                <a:gd name="T63" fmla="*/ 160 h 376"/>
                <a:gd name="T64" fmla="*/ 479 w 965"/>
                <a:gd name="T65" fmla="*/ 169 h 376"/>
                <a:gd name="T66" fmla="*/ 481 w 965"/>
                <a:gd name="T67" fmla="*/ 179 h 376"/>
                <a:gd name="T68" fmla="*/ 483 w 965"/>
                <a:gd name="T69" fmla="*/ 188 h 3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65" h="376">
                  <a:moveTo>
                    <a:pt x="0" y="0"/>
                  </a:moveTo>
                  <a:lnTo>
                    <a:pt x="2" y="0"/>
                  </a:lnTo>
                  <a:lnTo>
                    <a:pt x="5" y="0"/>
                  </a:lnTo>
                  <a:lnTo>
                    <a:pt x="55" y="0"/>
                  </a:lnTo>
                  <a:lnTo>
                    <a:pt x="102" y="2"/>
                  </a:lnTo>
                  <a:lnTo>
                    <a:pt x="151" y="4"/>
                  </a:lnTo>
                  <a:lnTo>
                    <a:pt x="197" y="8"/>
                  </a:lnTo>
                  <a:lnTo>
                    <a:pt x="243" y="12"/>
                  </a:lnTo>
                  <a:lnTo>
                    <a:pt x="289" y="17"/>
                  </a:lnTo>
                  <a:lnTo>
                    <a:pt x="332" y="23"/>
                  </a:lnTo>
                  <a:lnTo>
                    <a:pt x="376" y="30"/>
                  </a:lnTo>
                  <a:lnTo>
                    <a:pt x="418" y="37"/>
                  </a:lnTo>
                  <a:lnTo>
                    <a:pt x="459" y="45"/>
                  </a:lnTo>
                  <a:lnTo>
                    <a:pt x="498" y="54"/>
                  </a:lnTo>
                  <a:lnTo>
                    <a:pt x="538" y="64"/>
                  </a:lnTo>
                  <a:lnTo>
                    <a:pt x="575" y="74"/>
                  </a:lnTo>
                  <a:lnTo>
                    <a:pt x="611" y="86"/>
                  </a:lnTo>
                  <a:lnTo>
                    <a:pt x="645" y="97"/>
                  </a:lnTo>
                  <a:lnTo>
                    <a:pt x="678" y="110"/>
                  </a:lnTo>
                  <a:lnTo>
                    <a:pt x="710" y="123"/>
                  </a:lnTo>
                  <a:lnTo>
                    <a:pt x="741" y="137"/>
                  </a:lnTo>
                  <a:lnTo>
                    <a:pt x="769" y="151"/>
                  </a:lnTo>
                  <a:lnTo>
                    <a:pt x="796" y="166"/>
                  </a:lnTo>
                  <a:lnTo>
                    <a:pt x="821" y="181"/>
                  </a:lnTo>
                  <a:lnTo>
                    <a:pt x="844" y="197"/>
                  </a:lnTo>
                  <a:lnTo>
                    <a:pt x="866" y="213"/>
                  </a:lnTo>
                  <a:lnTo>
                    <a:pt x="885" y="230"/>
                  </a:lnTo>
                  <a:lnTo>
                    <a:pt x="902" y="246"/>
                  </a:lnTo>
                  <a:lnTo>
                    <a:pt x="919" y="264"/>
                  </a:lnTo>
                  <a:lnTo>
                    <a:pt x="931" y="282"/>
                  </a:lnTo>
                  <a:lnTo>
                    <a:pt x="943" y="301"/>
                  </a:lnTo>
                  <a:lnTo>
                    <a:pt x="952" y="319"/>
                  </a:lnTo>
                  <a:lnTo>
                    <a:pt x="958" y="338"/>
                  </a:lnTo>
                  <a:lnTo>
                    <a:pt x="962" y="357"/>
                  </a:lnTo>
                  <a:lnTo>
                    <a:pt x="965" y="376"/>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CA" sz="2400">
                <a:solidFill>
                  <a:srgbClr val="000000"/>
                </a:solidFill>
                <a:latin typeface="Times New Roman" pitchFamily="18" charset="0"/>
              </a:endParaRPr>
            </a:p>
          </p:txBody>
        </p:sp>
        <p:sp>
          <p:nvSpPr>
            <p:cNvPr id="22559" name="Freeform 33"/>
            <p:cNvSpPr>
              <a:spLocks/>
            </p:cNvSpPr>
            <p:nvPr/>
          </p:nvSpPr>
          <p:spPr bwMode="auto">
            <a:xfrm>
              <a:off x="3701" y="2940"/>
              <a:ext cx="64" cy="128"/>
            </a:xfrm>
            <a:custGeom>
              <a:avLst/>
              <a:gdLst>
                <a:gd name="T0" fmla="*/ 32 w 128"/>
                <a:gd name="T1" fmla="*/ 128 h 255"/>
                <a:gd name="T2" fmla="*/ 0 w 128"/>
                <a:gd name="T3" fmla="*/ 0 h 255"/>
                <a:gd name="T4" fmla="*/ 32 w 128"/>
                <a:gd name="T5" fmla="*/ 0 h 255"/>
                <a:gd name="T6" fmla="*/ 64 w 128"/>
                <a:gd name="T7" fmla="*/ 0 h 255"/>
                <a:gd name="T8" fmla="*/ 32 w 128"/>
                <a:gd name="T9" fmla="*/ 128 h 2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255">
                  <a:moveTo>
                    <a:pt x="64" y="255"/>
                  </a:moveTo>
                  <a:lnTo>
                    <a:pt x="0" y="0"/>
                  </a:lnTo>
                  <a:lnTo>
                    <a:pt x="64" y="0"/>
                  </a:lnTo>
                  <a:lnTo>
                    <a:pt x="128" y="0"/>
                  </a:lnTo>
                  <a:lnTo>
                    <a:pt x="64" y="2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CA" sz="2400">
                <a:solidFill>
                  <a:srgbClr val="000000"/>
                </a:solidFill>
                <a:latin typeface="Times New Roman" pitchFamily="18" charset="0"/>
              </a:endParaRPr>
            </a:p>
          </p:txBody>
        </p:sp>
        <p:sp>
          <p:nvSpPr>
            <p:cNvPr id="22560" name="Line 34"/>
            <p:cNvSpPr>
              <a:spLocks noChangeShapeType="1"/>
            </p:cNvSpPr>
            <p:nvPr/>
          </p:nvSpPr>
          <p:spPr bwMode="auto">
            <a:xfrm>
              <a:off x="3733" y="2877"/>
              <a:ext cx="1" cy="63"/>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fr-CA" sz="2400">
                <a:solidFill>
                  <a:srgbClr val="000000"/>
                </a:solidFill>
                <a:latin typeface="Times New Roman" pitchFamily="18" charset="0"/>
              </a:endParaRPr>
            </a:p>
          </p:txBody>
        </p:sp>
        <p:sp>
          <p:nvSpPr>
            <p:cNvPr id="22561" name="Freeform 35"/>
            <p:cNvSpPr>
              <a:spLocks/>
            </p:cNvSpPr>
            <p:nvPr/>
          </p:nvSpPr>
          <p:spPr bwMode="auto">
            <a:xfrm>
              <a:off x="3257" y="2713"/>
              <a:ext cx="482" cy="188"/>
            </a:xfrm>
            <a:custGeom>
              <a:avLst/>
              <a:gdLst>
                <a:gd name="T0" fmla="*/ 0 w 964"/>
                <a:gd name="T1" fmla="*/ 0 h 377"/>
                <a:gd name="T2" fmla="*/ 3 w 964"/>
                <a:gd name="T3" fmla="*/ 0 h 377"/>
                <a:gd name="T4" fmla="*/ 27 w 964"/>
                <a:gd name="T5" fmla="*/ 0 h 377"/>
                <a:gd name="T6" fmla="*/ 52 w 964"/>
                <a:gd name="T7" fmla="*/ 1 h 377"/>
                <a:gd name="T8" fmla="*/ 75 w 964"/>
                <a:gd name="T9" fmla="*/ 1 h 377"/>
                <a:gd name="T10" fmla="*/ 99 w 964"/>
                <a:gd name="T11" fmla="*/ 3 h 377"/>
                <a:gd name="T12" fmla="*/ 122 w 964"/>
                <a:gd name="T13" fmla="*/ 5 h 377"/>
                <a:gd name="T14" fmla="*/ 144 w 964"/>
                <a:gd name="T15" fmla="*/ 8 h 377"/>
                <a:gd name="T16" fmla="*/ 167 w 964"/>
                <a:gd name="T17" fmla="*/ 11 h 377"/>
                <a:gd name="T18" fmla="*/ 188 w 964"/>
                <a:gd name="T19" fmla="*/ 14 h 377"/>
                <a:gd name="T20" fmla="*/ 209 w 964"/>
                <a:gd name="T21" fmla="*/ 18 h 377"/>
                <a:gd name="T22" fmla="*/ 230 w 964"/>
                <a:gd name="T23" fmla="*/ 23 h 377"/>
                <a:gd name="T24" fmla="*/ 250 w 964"/>
                <a:gd name="T25" fmla="*/ 27 h 377"/>
                <a:gd name="T26" fmla="*/ 269 w 964"/>
                <a:gd name="T27" fmla="*/ 31 h 377"/>
                <a:gd name="T28" fmla="*/ 288 w 964"/>
                <a:gd name="T29" fmla="*/ 37 h 377"/>
                <a:gd name="T30" fmla="*/ 306 w 964"/>
                <a:gd name="T31" fmla="*/ 42 h 377"/>
                <a:gd name="T32" fmla="*/ 323 w 964"/>
                <a:gd name="T33" fmla="*/ 49 h 377"/>
                <a:gd name="T34" fmla="*/ 340 w 964"/>
                <a:gd name="T35" fmla="*/ 54 h 377"/>
                <a:gd name="T36" fmla="*/ 356 w 964"/>
                <a:gd name="T37" fmla="*/ 61 h 377"/>
                <a:gd name="T38" fmla="*/ 371 w 964"/>
                <a:gd name="T39" fmla="*/ 68 h 377"/>
                <a:gd name="T40" fmla="*/ 385 w 964"/>
                <a:gd name="T41" fmla="*/ 75 h 377"/>
                <a:gd name="T42" fmla="*/ 398 w 964"/>
                <a:gd name="T43" fmla="*/ 82 h 377"/>
                <a:gd name="T44" fmla="*/ 411 w 964"/>
                <a:gd name="T45" fmla="*/ 90 h 377"/>
                <a:gd name="T46" fmla="*/ 423 w 964"/>
                <a:gd name="T47" fmla="*/ 98 h 377"/>
                <a:gd name="T48" fmla="*/ 433 w 964"/>
                <a:gd name="T49" fmla="*/ 106 h 377"/>
                <a:gd name="T50" fmla="*/ 443 w 964"/>
                <a:gd name="T51" fmla="*/ 114 h 377"/>
                <a:gd name="T52" fmla="*/ 452 w 964"/>
                <a:gd name="T53" fmla="*/ 123 h 377"/>
                <a:gd name="T54" fmla="*/ 459 w 964"/>
                <a:gd name="T55" fmla="*/ 131 h 377"/>
                <a:gd name="T56" fmla="*/ 466 w 964"/>
                <a:gd name="T57" fmla="*/ 140 h 377"/>
                <a:gd name="T58" fmla="*/ 471 w 964"/>
                <a:gd name="T59" fmla="*/ 150 h 377"/>
                <a:gd name="T60" fmla="*/ 476 w 964"/>
                <a:gd name="T61" fmla="*/ 159 h 377"/>
                <a:gd name="T62" fmla="*/ 479 w 964"/>
                <a:gd name="T63" fmla="*/ 168 h 377"/>
                <a:gd name="T64" fmla="*/ 482 w 964"/>
                <a:gd name="T65" fmla="*/ 178 h 377"/>
                <a:gd name="T66" fmla="*/ 482 w 964"/>
                <a:gd name="T67" fmla="*/ 188 h 37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64" h="377">
                  <a:moveTo>
                    <a:pt x="0" y="0"/>
                  </a:moveTo>
                  <a:lnTo>
                    <a:pt x="6" y="0"/>
                  </a:lnTo>
                  <a:lnTo>
                    <a:pt x="54" y="0"/>
                  </a:lnTo>
                  <a:lnTo>
                    <a:pt x="103" y="2"/>
                  </a:lnTo>
                  <a:lnTo>
                    <a:pt x="150" y="3"/>
                  </a:lnTo>
                  <a:lnTo>
                    <a:pt x="197" y="7"/>
                  </a:lnTo>
                  <a:lnTo>
                    <a:pt x="243" y="11"/>
                  </a:lnTo>
                  <a:lnTo>
                    <a:pt x="288" y="16"/>
                  </a:lnTo>
                  <a:lnTo>
                    <a:pt x="333" y="23"/>
                  </a:lnTo>
                  <a:lnTo>
                    <a:pt x="376" y="29"/>
                  </a:lnTo>
                  <a:lnTo>
                    <a:pt x="418" y="37"/>
                  </a:lnTo>
                  <a:lnTo>
                    <a:pt x="459" y="46"/>
                  </a:lnTo>
                  <a:lnTo>
                    <a:pt x="499" y="54"/>
                  </a:lnTo>
                  <a:lnTo>
                    <a:pt x="537" y="63"/>
                  </a:lnTo>
                  <a:lnTo>
                    <a:pt x="575" y="75"/>
                  </a:lnTo>
                  <a:lnTo>
                    <a:pt x="611" y="85"/>
                  </a:lnTo>
                  <a:lnTo>
                    <a:pt x="646" y="98"/>
                  </a:lnTo>
                  <a:lnTo>
                    <a:pt x="679" y="109"/>
                  </a:lnTo>
                  <a:lnTo>
                    <a:pt x="711" y="123"/>
                  </a:lnTo>
                  <a:lnTo>
                    <a:pt x="742" y="136"/>
                  </a:lnTo>
                  <a:lnTo>
                    <a:pt x="770" y="150"/>
                  </a:lnTo>
                  <a:lnTo>
                    <a:pt x="796" y="165"/>
                  </a:lnTo>
                  <a:lnTo>
                    <a:pt x="821" y="181"/>
                  </a:lnTo>
                  <a:lnTo>
                    <a:pt x="845" y="196"/>
                  </a:lnTo>
                  <a:lnTo>
                    <a:pt x="865" y="212"/>
                  </a:lnTo>
                  <a:lnTo>
                    <a:pt x="886" y="229"/>
                  </a:lnTo>
                  <a:lnTo>
                    <a:pt x="903" y="247"/>
                  </a:lnTo>
                  <a:lnTo>
                    <a:pt x="918" y="263"/>
                  </a:lnTo>
                  <a:lnTo>
                    <a:pt x="932" y="281"/>
                  </a:lnTo>
                  <a:lnTo>
                    <a:pt x="942" y="300"/>
                  </a:lnTo>
                  <a:lnTo>
                    <a:pt x="951" y="318"/>
                  </a:lnTo>
                  <a:lnTo>
                    <a:pt x="957" y="337"/>
                  </a:lnTo>
                  <a:lnTo>
                    <a:pt x="963" y="357"/>
                  </a:lnTo>
                  <a:lnTo>
                    <a:pt x="964" y="377"/>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CA" sz="2400">
                <a:solidFill>
                  <a:srgbClr val="000000"/>
                </a:solidFill>
                <a:latin typeface="Times New Roman" pitchFamily="18" charset="0"/>
              </a:endParaRPr>
            </a:p>
          </p:txBody>
        </p:sp>
        <p:sp>
          <p:nvSpPr>
            <p:cNvPr id="22562" name="Freeform 36"/>
            <p:cNvSpPr>
              <a:spLocks/>
            </p:cNvSpPr>
            <p:nvPr/>
          </p:nvSpPr>
          <p:spPr bwMode="auto">
            <a:xfrm>
              <a:off x="4085" y="3502"/>
              <a:ext cx="63" cy="126"/>
            </a:xfrm>
            <a:custGeom>
              <a:avLst/>
              <a:gdLst>
                <a:gd name="T0" fmla="*/ 32 w 128"/>
                <a:gd name="T1" fmla="*/ 126 h 254"/>
                <a:gd name="T2" fmla="*/ 0 w 128"/>
                <a:gd name="T3" fmla="*/ 0 h 254"/>
                <a:gd name="T4" fmla="*/ 32 w 128"/>
                <a:gd name="T5" fmla="*/ 0 h 254"/>
                <a:gd name="T6" fmla="*/ 63 w 128"/>
                <a:gd name="T7" fmla="*/ 0 h 254"/>
                <a:gd name="T8" fmla="*/ 32 w 128"/>
                <a:gd name="T9" fmla="*/ 126 h 2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254">
                  <a:moveTo>
                    <a:pt x="64" y="254"/>
                  </a:moveTo>
                  <a:lnTo>
                    <a:pt x="0" y="0"/>
                  </a:lnTo>
                  <a:lnTo>
                    <a:pt x="64" y="0"/>
                  </a:lnTo>
                  <a:lnTo>
                    <a:pt x="128" y="0"/>
                  </a:lnTo>
                  <a:lnTo>
                    <a:pt x="64" y="2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CA" sz="2400">
                <a:solidFill>
                  <a:srgbClr val="000000"/>
                </a:solidFill>
                <a:latin typeface="Times New Roman" pitchFamily="18" charset="0"/>
              </a:endParaRPr>
            </a:p>
          </p:txBody>
        </p:sp>
        <p:sp>
          <p:nvSpPr>
            <p:cNvPr id="22563" name="Line 37"/>
            <p:cNvSpPr>
              <a:spLocks noChangeShapeType="1"/>
            </p:cNvSpPr>
            <p:nvPr/>
          </p:nvSpPr>
          <p:spPr bwMode="auto">
            <a:xfrm>
              <a:off x="4116" y="3438"/>
              <a:ext cx="1" cy="64"/>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fr-CA" sz="2400">
                <a:solidFill>
                  <a:srgbClr val="000000"/>
                </a:solidFill>
                <a:latin typeface="Times New Roman" pitchFamily="18" charset="0"/>
              </a:endParaRPr>
            </a:p>
          </p:txBody>
        </p:sp>
        <p:sp>
          <p:nvSpPr>
            <p:cNvPr id="22564" name="Freeform 38"/>
            <p:cNvSpPr>
              <a:spLocks/>
            </p:cNvSpPr>
            <p:nvPr/>
          </p:nvSpPr>
          <p:spPr bwMode="auto">
            <a:xfrm>
              <a:off x="3641" y="3253"/>
              <a:ext cx="481" cy="188"/>
            </a:xfrm>
            <a:custGeom>
              <a:avLst/>
              <a:gdLst>
                <a:gd name="T0" fmla="*/ 0 w 963"/>
                <a:gd name="T1" fmla="*/ 0 h 376"/>
                <a:gd name="T2" fmla="*/ 2 w 963"/>
                <a:gd name="T3" fmla="*/ 0 h 376"/>
                <a:gd name="T4" fmla="*/ 27 w 963"/>
                <a:gd name="T5" fmla="*/ 0 h 376"/>
                <a:gd name="T6" fmla="*/ 51 w 963"/>
                <a:gd name="T7" fmla="*/ 1 h 376"/>
                <a:gd name="T8" fmla="*/ 75 w 963"/>
                <a:gd name="T9" fmla="*/ 2 h 376"/>
                <a:gd name="T10" fmla="*/ 98 w 963"/>
                <a:gd name="T11" fmla="*/ 4 h 376"/>
                <a:gd name="T12" fmla="*/ 121 w 963"/>
                <a:gd name="T13" fmla="*/ 6 h 376"/>
                <a:gd name="T14" fmla="*/ 144 w 963"/>
                <a:gd name="T15" fmla="*/ 9 h 376"/>
                <a:gd name="T16" fmla="*/ 166 w 963"/>
                <a:gd name="T17" fmla="*/ 12 h 376"/>
                <a:gd name="T18" fmla="*/ 187 w 963"/>
                <a:gd name="T19" fmla="*/ 15 h 376"/>
                <a:gd name="T20" fmla="*/ 208 w 963"/>
                <a:gd name="T21" fmla="*/ 19 h 376"/>
                <a:gd name="T22" fmla="*/ 229 w 963"/>
                <a:gd name="T23" fmla="*/ 23 h 376"/>
                <a:gd name="T24" fmla="*/ 249 w 963"/>
                <a:gd name="T25" fmla="*/ 27 h 376"/>
                <a:gd name="T26" fmla="*/ 268 w 963"/>
                <a:gd name="T27" fmla="*/ 32 h 376"/>
                <a:gd name="T28" fmla="*/ 287 w 963"/>
                <a:gd name="T29" fmla="*/ 37 h 376"/>
                <a:gd name="T30" fmla="*/ 305 w 963"/>
                <a:gd name="T31" fmla="*/ 43 h 376"/>
                <a:gd name="T32" fmla="*/ 322 w 963"/>
                <a:gd name="T33" fmla="*/ 49 h 376"/>
                <a:gd name="T34" fmla="*/ 339 w 963"/>
                <a:gd name="T35" fmla="*/ 55 h 376"/>
                <a:gd name="T36" fmla="*/ 354 w 963"/>
                <a:gd name="T37" fmla="*/ 61 h 376"/>
                <a:gd name="T38" fmla="*/ 370 w 963"/>
                <a:gd name="T39" fmla="*/ 68 h 376"/>
                <a:gd name="T40" fmla="*/ 384 w 963"/>
                <a:gd name="T41" fmla="*/ 75 h 376"/>
                <a:gd name="T42" fmla="*/ 397 w 963"/>
                <a:gd name="T43" fmla="*/ 83 h 376"/>
                <a:gd name="T44" fmla="*/ 410 w 963"/>
                <a:gd name="T45" fmla="*/ 91 h 376"/>
                <a:gd name="T46" fmla="*/ 421 w 963"/>
                <a:gd name="T47" fmla="*/ 98 h 376"/>
                <a:gd name="T48" fmla="*/ 432 w 963"/>
                <a:gd name="T49" fmla="*/ 107 h 376"/>
                <a:gd name="T50" fmla="*/ 442 w 963"/>
                <a:gd name="T51" fmla="*/ 115 h 376"/>
                <a:gd name="T52" fmla="*/ 451 w 963"/>
                <a:gd name="T53" fmla="*/ 123 h 376"/>
                <a:gd name="T54" fmla="*/ 458 w 963"/>
                <a:gd name="T55" fmla="*/ 132 h 376"/>
                <a:gd name="T56" fmla="*/ 465 w 963"/>
                <a:gd name="T57" fmla="*/ 141 h 376"/>
                <a:gd name="T58" fmla="*/ 471 w 963"/>
                <a:gd name="T59" fmla="*/ 151 h 376"/>
                <a:gd name="T60" fmla="*/ 475 w 963"/>
                <a:gd name="T61" fmla="*/ 160 h 376"/>
                <a:gd name="T62" fmla="*/ 478 w 963"/>
                <a:gd name="T63" fmla="*/ 169 h 376"/>
                <a:gd name="T64" fmla="*/ 480 w 963"/>
                <a:gd name="T65" fmla="*/ 179 h 376"/>
                <a:gd name="T66" fmla="*/ 481 w 963"/>
                <a:gd name="T67" fmla="*/ 188 h 37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63" h="376">
                  <a:moveTo>
                    <a:pt x="0" y="0"/>
                  </a:moveTo>
                  <a:lnTo>
                    <a:pt x="5" y="0"/>
                  </a:lnTo>
                  <a:lnTo>
                    <a:pt x="54" y="0"/>
                  </a:lnTo>
                  <a:lnTo>
                    <a:pt x="102" y="1"/>
                  </a:lnTo>
                  <a:lnTo>
                    <a:pt x="150" y="4"/>
                  </a:lnTo>
                  <a:lnTo>
                    <a:pt x="197" y="8"/>
                  </a:lnTo>
                  <a:lnTo>
                    <a:pt x="243" y="12"/>
                  </a:lnTo>
                  <a:lnTo>
                    <a:pt x="288" y="17"/>
                  </a:lnTo>
                  <a:lnTo>
                    <a:pt x="332" y="23"/>
                  </a:lnTo>
                  <a:lnTo>
                    <a:pt x="374" y="29"/>
                  </a:lnTo>
                  <a:lnTo>
                    <a:pt x="417" y="37"/>
                  </a:lnTo>
                  <a:lnTo>
                    <a:pt x="459" y="45"/>
                  </a:lnTo>
                  <a:lnTo>
                    <a:pt x="498" y="54"/>
                  </a:lnTo>
                  <a:lnTo>
                    <a:pt x="537" y="64"/>
                  </a:lnTo>
                  <a:lnTo>
                    <a:pt x="574" y="74"/>
                  </a:lnTo>
                  <a:lnTo>
                    <a:pt x="611" y="85"/>
                  </a:lnTo>
                  <a:lnTo>
                    <a:pt x="645" y="97"/>
                  </a:lnTo>
                  <a:lnTo>
                    <a:pt x="679" y="110"/>
                  </a:lnTo>
                  <a:lnTo>
                    <a:pt x="709" y="122"/>
                  </a:lnTo>
                  <a:lnTo>
                    <a:pt x="740" y="136"/>
                  </a:lnTo>
                  <a:lnTo>
                    <a:pt x="768" y="150"/>
                  </a:lnTo>
                  <a:lnTo>
                    <a:pt x="795" y="166"/>
                  </a:lnTo>
                  <a:lnTo>
                    <a:pt x="820" y="181"/>
                  </a:lnTo>
                  <a:lnTo>
                    <a:pt x="843" y="196"/>
                  </a:lnTo>
                  <a:lnTo>
                    <a:pt x="865" y="213"/>
                  </a:lnTo>
                  <a:lnTo>
                    <a:pt x="884" y="229"/>
                  </a:lnTo>
                  <a:lnTo>
                    <a:pt x="902" y="246"/>
                  </a:lnTo>
                  <a:lnTo>
                    <a:pt x="917" y="264"/>
                  </a:lnTo>
                  <a:lnTo>
                    <a:pt x="930" y="282"/>
                  </a:lnTo>
                  <a:lnTo>
                    <a:pt x="942" y="301"/>
                  </a:lnTo>
                  <a:lnTo>
                    <a:pt x="951" y="319"/>
                  </a:lnTo>
                  <a:lnTo>
                    <a:pt x="957" y="338"/>
                  </a:lnTo>
                  <a:lnTo>
                    <a:pt x="961" y="357"/>
                  </a:lnTo>
                  <a:lnTo>
                    <a:pt x="963" y="376"/>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CA" sz="2400">
                <a:solidFill>
                  <a:srgbClr val="000000"/>
                </a:solidFill>
                <a:latin typeface="Times New Roman" pitchFamily="18" charset="0"/>
              </a:endParaRPr>
            </a:p>
          </p:txBody>
        </p:sp>
      </p:grpSp>
    </p:spTree>
    <p:extLst>
      <p:ext uri="{BB962C8B-B14F-4D97-AF65-F5344CB8AC3E}">
        <p14:creationId xmlns:p14="http://schemas.microsoft.com/office/powerpoint/2010/main" val="2426942076"/>
      </p:ext>
    </p:extLst>
  </p:cSld>
  <p:clrMapOvr>
    <a:masterClrMapping/>
  </p:clrMapOvr>
  <p:timing>
    <p:tnLst>
      <p:par>
        <p:cTn id="1" dur="indefinite" restart="never" nodeType="tmRoot"/>
      </p:par>
    </p:tn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Example of NFA Minimization</a:t>
            </a:r>
            <a:endParaRPr lang="fr-CA" dirty="0"/>
          </a:p>
        </p:txBody>
      </p:sp>
      <p:sp>
        <p:nvSpPr>
          <p:cNvPr id="37891" name="Content Placeholder 2"/>
          <p:cNvSpPr>
            <a:spLocks noGrp="1"/>
          </p:cNvSpPr>
          <p:nvPr>
            <p:ph idx="1"/>
          </p:nvPr>
        </p:nvSpPr>
        <p:spPr>
          <a:xfrm>
            <a:off x="457200" y="1752600"/>
            <a:ext cx="7620000" cy="1557338"/>
          </a:xfrm>
        </p:spPr>
        <p:txBody>
          <a:bodyPr/>
          <a:lstStyle/>
          <a:p>
            <a:r>
              <a:rPr lang="en-CA" altLang="fr-FR" smtClean="0"/>
              <a:t>Minimized DFA, where:</a:t>
            </a:r>
          </a:p>
          <a:p>
            <a:pPr lvl="1"/>
            <a:r>
              <a:rPr lang="en-CA" altLang="fr-FR" smtClean="0"/>
              <a:t>1: A</a:t>
            </a:r>
          </a:p>
          <a:p>
            <a:pPr lvl="1"/>
            <a:r>
              <a:rPr lang="en-CA" altLang="fr-FR" smtClean="0"/>
              <a:t>2: B, C, D, E</a:t>
            </a:r>
          </a:p>
          <a:p>
            <a:pPr lvl="1"/>
            <a:r>
              <a:rPr lang="en-CA" altLang="fr-FR" smtClean="0"/>
              <a:t>3: F</a:t>
            </a:r>
          </a:p>
        </p:txBody>
      </p:sp>
      <p:grpSp>
        <p:nvGrpSpPr>
          <p:cNvPr id="37894" name="Group 39"/>
          <p:cNvGrpSpPr>
            <a:grpSpLocks/>
          </p:cNvGrpSpPr>
          <p:nvPr/>
        </p:nvGrpSpPr>
        <p:grpSpPr bwMode="auto">
          <a:xfrm>
            <a:off x="2108200" y="3525838"/>
            <a:ext cx="2319338" cy="1990725"/>
            <a:chOff x="1100014" y="2391144"/>
            <a:chExt cx="2319858" cy="1990899"/>
          </a:xfrm>
        </p:grpSpPr>
        <p:sp>
          <p:nvSpPr>
            <p:cNvPr id="7" name="Oval 6"/>
            <p:cNvSpPr/>
            <p:nvPr/>
          </p:nvSpPr>
          <p:spPr>
            <a:xfrm>
              <a:off x="2462394" y="2751537"/>
              <a:ext cx="392201" cy="39214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2000" dirty="0">
                  <a:solidFill>
                    <a:schemeClr val="tx1"/>
                  </a:solidFill>
                </a:rPr>
                <a:t>2</a:t>
              </a:r>
              <a:endParaRPr lang="fr-CA" sz="2000" dirty="0">
                <a:solidFill>
                  <a:schemeClr val="tx1"/>
                </a:solidFill>
              </a:endParaRPr>
            </a:p>
          </p:txBody>
        </p:sp>
        <p:sp>
          <p:nvSpPr>
            <p:cNvPr id="13" name="Oval 12"/>
            <p:cNvSpPr/>
            <p:nvPr/>
          </p:nvSpPr>
          <p:spPr>
            <a:xfrm>
              <a:off x="1296908" y="2751537"/>
              <a:ext cx="392201" cy="39214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2000" dirty="0">
                  <a:solidFill>
                    <a:schemeClr val="tx1"/>
                  </a:solidFill>
                </a:rPr>
                <a:t>1</a:t>
              </a:r>
              <a:endParaRPr lang="fr-CA" sz="2000" dirty="0">
                <a:solidFill>
                  <a:schemeClr val="tx1"/>
                </a:solidFill>
              </a:endParaRPr>
            </a:p>
          </p:txBody>
        </p:sp>
        <p:sp>
          <p:nvSpPr>
            <p:cNvPr id="37897" name="TextBox 13"/>
            <p:cNvSpPr txBox="1">
              <a:spLocks noChangeArrowheads="1"/>
            </p:cNvSpPr>
            <p:nvPr/>
          </p:nvSpPr>
          <p:spPr bwMode="auto">
            <a:xfrm>
              <a:off x="1845315" y="2597810"/>
              <a:ext cx="47071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b="0"/>
                <a:t>c</a:t>
              </a:r>
              <a:endParaRPr lang="fr-CA" altLang="fr-FR" b="0"/>
            </a:p>
          </p:txBody>
        </p:sp>
        <p:cxnSp>
          <p:nvCxnSpPr>
            <p:cNvPr id="15" name="Straight Arrow Connector 14"/>
            <p:cNvCxnSpPr>
              <a:stCxn id="13" idx="6"/>
              <a:endCxn id="7" idx="2"/>
            </p:cNvCxnSpPr>
            <p:nvPr/>
          </p:nvCxnSpPr>
          <p:spPr>
            <a:xfrm>
              <a:off x="1689109" y="2946818"/>
              <a:ext cx="773285" cy="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37899" name="TextBox 15"/>
            <p:cNvSpPr txBox="1">
              <a:spLocks noChangeArrowheads="1"/>
            </p:cNvSpPr>
            <p:nvPr/>
          </p:nvSpPr>
          <p:spPr bwMode="auto">
            <a:xfrm>
              <a:off x="2949155" y="2391144"/>
              <a:ext cx="47071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b="0"/>
                <a:t>a</a:t>
              </a:r>
              <a:endParaRPr lang="fr-CA" altLang="fr-FR" b="0"/>
            </a:p>
          </p:txBody>
        </p:sp>
        <p:sp>
          <p:nvSpPr>
            <p:cNvPr id="19" name="Oval 18"/>
            <p:cNvSpPr/>
            <p:nvPr/>
          </p:nvSpPr>
          <p:spPr>
            <a:xfrm>
              <a:off x="2451280" y="3989896"/>
              <a:ext cx="392200" cy="39214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2000" dirty="0">
                  <a:solidFill>
                    <a:schemeClr val="tx1"/>
                  </a:solidFill>
                </a:rPr>
                <a:t>3</a:t>
              </a:r>
              <a:endParaRPr lang="fr-CA" sz="2000" dirty="0">
                <a:solidFill>
                  <a:schemeClr val="tx1"/>
                </a:solidFill>
              </a:endParaRPr>
            </a:p>
          </p:txBody>
        </p:sp>
        <p:cxnSp>
          <p:nvCxnSpPr>
            <p:cNvPr id="24" name="Straight Connector 23"/>
            <p:cNvCxnSpPr/>
            <p:nvPr/>
          </p:nvCxnSpPr>
          <p:spPr>
            <a:xfrm>
              <a:off x="1100014" y="2840445"/>
              <a:ext cx="196894" cy="10478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flipV="1">
              <a:off x="1100014" y="2942054"/>
              <a:ext cx="196894" cy="103197"/>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Straight Arrow Connector 27"/>
            <p:cNvCxnSpPr>
              <a:stCxn id="7" idx="4"/>
              <a:endCxn id="19" idx="0"/>
            </p:cNvCxnSpPr>
            <p:nvPr/>
          </p:nvCxnSpPr>
          <p:spPr>
            <a:xfrm flipH="1">
              <a:off x="2648174" y="3143685"/>
              <a:ext cx="9527" cy="846211"/>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32" name="Freeform 31"/>
            <p:cNvSpPr/>
            <p:nvPr/>
          </p:nvSpPr>
          <p:spPr>
            <a:xfrm rot="18944211">
              <a:off x="2700573" y="2551495"/>
              <a:ext cx="304868" cy="284188"/>
            </a:xfrm>
            <a:custGeom>
              <a:avLst/>
              <a:gdLst>
                <a:gd name="connsiteX0" fmla="*/ 0 w 373842"/>
                <a:gd name="connsiteY0" fmla="*/ 60730 h 390930"/>
                <a:gd name="connsiteX1" fmla="*/ 352425 w 373842"/>
                <a:gd name="connsiteY1" fmla="*/ 22630 h 390930"/>
                <a:gd name="connsiteX2" fmla="*/ 304800 w 373842"/>
                <a:gd name="connsiteY2" fmla="*/ 365530 h 390930"/>
                <a:gd name="connsiteX3" fmla="*/ 57150 w 373842"/>
                <a:gd name="connsiteY3" fmla="*/ 365530 h 390930"/>
                <a:gd name="connsiteX4" fmla="*/ 57150 w 373842"/>
                <a:gd name="connsiteY4" fmla="*/ 365530 h 390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842" h="390930">
                  <a:moveTo>
                    <a:pt x="0" y="60730"/>
                  </a:moveTo>
                  <a:cubicBezTo>
                    <a:pt x="150812" y="16280"/>
                    <a:pt x="301625" y="-28170"/>
                    <a:pt x="352425" y="22630"/>
                  </a:cubicBezTo>
                  <a:cubicBezTo>
                    <a:pt x="403225" y="73430"/>
                    <a:pt x="354013" y="308380"/>
                    <a:pt x="304800" y="365530"/>
                  </a:cubicBezTo>
                  <a:cubicBezTo>
                    <a:pt x="255588" y="422680"/>
                    <a:pt x="57150" y="365530"/>
                    <a:pt x="57150" y="365530"/>
                  </a:cubicBezTo>
                  <a:lnTo>
                    <a:pt x="57150" y="365530"/>
                  </a:lnTo>
                </a:path>
              </a:pathLst>
            </a:cu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1400"/>
            </a:p>
          </p:txBody>
        </p:sp>
        <p:sp>
          <p:nvSpPr>
            <p:cNvPr id="37905" name="TextBox 37"/>
            <p:cNvSpPr txBox="1">
              <a:spLocks noChangeArrowheads="1"/>
            </p:cNvSpPr>
            <p:nvPr/>
          </p:nvSpPr>
          <p:spPr bwMode="auto">
            <a:xfrm>
              <a:off x="2713796" y="3366641"/>
              <a:ext cx="47071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b="0"/>
                <a:t>b</a:t>
              </a:r>
              <a:endParaRPr lang="fr-CA" altLang="fr-FR" b="0"/>
            </a:p>
          </p:txBody>
        </p:sp>
        <p:sp>
          <p:nvSpPr>
            <p:cNvPr id="39" name="Oval 38"/>
            <p:cNvSpPr/>
            <p:nvPr/>
          </p:nvSpPr>
          <p:spPr>
            <a:xfrm>
              <a:off x="2530673" y="4067691"/>
              <a:ext cx="235003" cy="236558"/>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2000" dirty="0">
                  <a:solidFill>
                    <a:schemeClr val="tx1"/>
                  </a:solidFill>
                </a:rPr>
                <a:t>3</a:t>
              </a:r>
              <a:endParaRPr lang="fr-CA" sz="2000" dirty="0">
                <a:solidFill>
                  <a:schemeClr val="tx1"/>
                </a:solidFill>
              </a:endParaRPr>
            </a:p>
          </p:txBody>
        </p:sp>
      </p:grpSp>
    </p:spTree>
    <p:extLst>
      <p:ext uri="{BB962C8B-B14F-4D97-AF65-F5344CB8AC3E}">
        <p14:creationId xmlns:p14="http://schemas.microsoft.com/office/powerpoint/2010/main" val="649227176"/>
      </p:ext>
    </p:extLst>
  </p:cSld>
  <p:clrMapOvr>
    <a:masterClrMapping/>
  </p:clrMapOvr>
  <p:timing>
    <p:tnLst>
      <p:par>
        <p:cTn id="1" dur="indefinite" restart="never" nodeType="tmRoot"/>
      </p:par>
    </p:tn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457200" y="228600"/>
            <a:ext cx="7772400" cy="3200400"/>
          </a:xfrm>
        </p:spPr>
        <p:txBody>
          <a:bodyPr/>
          <a:lstStyle/>
          <a:p>
            <a:pPr>
              <a:defRPr/>
            </a:pPr>
            <a:r>
              <a:rPr lang="en-CA" dirty="0" smtClean="0"/>
              <a:t>Section 9</a:t>
            </a:r>
            <a:endParaRPr lang="en-CA" dirty="0"/>
          </a:p>
        </p:txBody>
      </p:sp>
      <p:sp>
        <p:nvSpPr>
          <p:cNvPr id="3" name="Subtitle 2"/>
          <p:cNvSpPr>
            <a:spLocks noGrp="1"/>
          </p:cNvSpPr>
          <p:nvPr>
            <p:ph type="subTitle" idx="1"/>
          </p:nvPr>
        </p:nvSpPr>
        <p:spPr/>
        <p:txBody>
          <a:bodyPr/>
          <a:lstStyle/>
          <a:p>
            <a:pPr>
              <a:defRPr/>
            </a:pPr>
            <a:r>
              <a:rPr lang="en-CA" dirty="0" smtClean="0"/>
              <a:t>Practical Regular Expressions</a:t>
            </a:r>
            <a:endParaRPr lang="en-CA" dirty="0"/>
          </a:p>
        </p:txBody>
      </p:sp>
    </p:spTree>
    <p:extLst>
      <p:ext uri="{BB962C8B-B14F-4D97-AF65-F5344CB8AC3E}">
        <p14:creationId xmlns:p14="http://schemas.microsoft.com/office/powerpoint/2010/main" val="3554401744"/>
      </p:ext>
    </p:extLst>
  </p:cSld>
  <p:clrMapOvr>
    <a:masterClrMapping/>
  </p:clrMapOvr>
  <p:timing>
    <p:tnLst>
      <p:par>
        <p:cTn id="1" dur="indefinite" restart="never" nodeType="tmRoot"/>
      </p:par>
    </p:tn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Topics</a:t>
            </a:r>
            <a:endParaRPr lang="en-CA" dirty="0"/>
          </a:p>
        </p:txBody>
      </p:sp>
      <p:sp>
        <p:nvSpPr>
          <p:cNvPr id="14339" name="Content Placeholder 2"/>
          <p:cNvSpPr>
            <a:spLocks noGrp="1"/>
          </p:cNvSpPr>
          <p:nvPr>
            <p:ph idx="1"/>
          </p:nvPr>
        </p:nvSpPr>
        <p:spPr/>
        <p:txBody>
          <a:bodyPr/>
          <a:lstStyle/>
          <a:p>
            <a:r>
              <a:rPr lang="en-CA" altLang="fr-FR" smtClean="0"/>
              <a:t>Practical notations that are often used with regular expression</a:t>
            </a:r>
          </a:p>
          <a:p>
            <a:endParaRPr lang="en-CA" altLang="fr-FR" smtClean="0"/>
          </a:p>
          <a:p>
            <a:r>
              <a:rPr lang="en-CA" altLang="fr-FR" smtClean="0"/>
              <a:t>Few practice exercises</a:t>
            </a:r>
          </a:p>
        </p:txBody>
      </p:sp>
    </p:spTree>
    <p:extLst>
      <p:ext uri="{BB962C8B-B14F-4D97-AF65-F5344CB8AC3E}">
        <p14:creationId xmlns:p14="http://schemas.microsoft.com/office/powerpoint/2010/main" val="565795234"/>
      </p:ext>
    </p:extLst>
  </p:cSld>
  <p:clrMapOvr>
    <a:masterClrMapping/>
  </p:clrMapOvr>
  <p:timing>
    <p:tnLst>
      <p:par>
        <p:cTn id="1" dur="indefinite" restart="never" nodeType="tmRoot"/>
      </p:par>
    </p:tn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Practical Regular Expressions Tricks</a:t>
            </a:r>
            <a:endParaRPr lang="fr-CA" dirty="0"/>
          </a:p>
        </p:txBody>
      </p:sp>
      <p:sp>
        <p:nvSpPr>
          <p:cNvPr id="15363" name="Content Placeholder 2"/>
          <p:cNvSpPr>
            <a:spLocks noGrp="1"/>
          </p:cNvSpPr>
          <p:nvPr>
            <p:ph idx="1"/>
          </p:nvPr>
        </p:nvSpPr>
        <p:spPr/>
        <p:txBody>
          <a:bodyPr/>
          <a:lstStyle/>
          <a:p>
            <a:r>
              <a:rPr lang="en-CA" altLang="fr-FR" smtClean="0"/>
              <a:t>We will see practical regular expressions tricks that are supported by most regex libraries</a:t>
            </a:r>
          </a:p>
          <a:p>
            <a:r>
              <a:rPr lang="en-CA" altLang="fr-FR" smtClean="0"/>
              <a:t>Remember, regular expressions are not only used in the context of compilers</a:t>
            </a:r>
          </a:p>
          <a:p>
            <a:pPr lvl="1"/>
            <a:r>
              <a:rPr lang="en-CA" altLang="fr-FR" smtClean="0"/>
              <a:t>We often use them to extract information from text</a:t>
            </a:r>
          </a:p>
          <a:p>
            <a:endParaRPr lang="en-CA" altLang="fr-FR" u="sng" smtClean="0"/>
          </a:p>
          <a:p>
            <a:r>
              <a:rPr lang="en-CA" altLang="fr-FR" u="sng" smtClean="0"/>
              <a:t>Example:</a:t>
            </a:r>
            <a:r>
              <a:rPr lang="en-CA" altLang="fr-FR" smtClean="0"/>
              <a:t> imagine looking in a log file that has been accumulating entries for the past two months for a particular error pattern</a:t>
            </a:r>
          </a:p>
          <a:p>
            <a:pPr lvl="1"/>
            <a:r>
              <a:rPr lang="en-CA" altLang="fr-FR" smtClean="0"/>
              <a:t>Without regular expressions, this would be a tedious job</a:t>
            </a:r>
          </a:p>
          <a:p>
            <a:pPr lvl="1"/>
            <a:r>
              <a:rPr lang="en-CA" altLang="fr-FR" smtClean="0"/>
              <a:t>Sooner or later, when you work in the industry, you will encounter such issues</a:t>
            </a:r>
            <a:r>
              <a:rPr lang="en-CA" altLang="fr-FR" smtClean="0">
                <a:sym typeface="Wingdings" pitchFamily="2" charset="2"/>
              </a:rPr>
              <a:t>  regular expressions will come in handy</a:t>
            </a:r>
            <a:endParaRPr lang="fr-CA" altLang="fr-FR" smtClean="0"/>
          </a:p>
        </p:txBody>
      </p:sp>
    </p:spTree>
    <p:extLst>
      <p:ext uri="{BB962C8B-B14F-4D97-AF65-F5344CB8AC3E}">
        <p14:creationId xmlns:p14="http://schemas.microsoft.com/office/powerpoint/2010/main" val="738914331"/>
      </p:ext>
    </p:extLst>
  </p:cSld>
  <p:clrMapOvr>
    <a:masterClrMapping/>
  </p:clrMapOvr>
  <p:timing>
    <p:tnLst>
      <p:par>
        <p:cTn id="1" dur="indefinite" restart="never" nodeType="tmRoot"/>
      </p:par>
    </p:tn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Matching Digits</a:t>
            </a:r>
            <a:endParaRPr lang="fr-CA" dirty="0"/>
          </a:p>
        </p:txBody>
      </p:sp>
      <p:sp>
        <p:nvSpPr>
          <p:cNvPr id="16387" name="Content Placeholder 2"/>
          <p:cNvSpPr>
            <a:spLocks noGrp="1"/>
          </p:cNvSpPr>
          <p:nvPr>
            <p:ph idx="1"/>
          </p:nvPr>
        </p:nvSpPr>
        <p:spPr/>
        <p:txBody>
          <a:bodyPr/>
          <a:lstStyle/>
          <a:p>
            <a:r>
              <a:rPr lang="en-CA" altLang="fr-FR" smtClean="0"/>
              <a:t>To match a single digit, as we have seen before, we can use the following regular expression:</a:t>
            </a:r>
          </a:p>
          <a:p>
            <a:r>
              <a:rPr lang="en-CA" altLang="fr-FR" smtClean="0">
                <a:solidFill>
                  <a:schemeClr val="tx2"/>
                </a:solidFill>
              </a:rPr>
              <a:t>[0-9]</a:t>
            </a:r>
          </a:p>
          <a:p>
            <a:r>
              <a:rPr lang="en-CA" altLang="fr-FR" smtClean="0"/>
              <a:t>Nonetheless, since matching a digit is a common operation, we can use the following notation:</a:t>
            </a:r>
          </a:p>
          <a:p>
            <a:r>
              <a:rPr lang="en-CA" altLang="fr-FR" smtClean="0">
                <a:solidFill>
                  <a:schemeClr val="tx2"/>
                </a:solidFill>
              </a:rPr>
              <a:t>\d</a:t>
            </a:r>
            <a:r>
              <a:rPr lang="en-CA" altLang="fr-FR" smtClean="0"/>
              <a:t> </a:t>
            </a:r>
          </a:p>
          <a:p>
            <a:r>
              <a:rPr lang="en-CA" altLang="fr-FR" smtClean="0"/>
              <a:t>Slash is an escape character used to distinguish it from the letter </a:t>
            </a:r>
            <a:r>
              <a:rPr lang="en-CA" altLang="fr-FR" smtClean="0">
                <a:solidFill>
                  <a:schemeClr val="tx2"/>
                </a:solidFill>
              </a:rPr>
              <a:t>d</a:t>
            </a:r>
          </a:p>
          <a:p>
            <a:r>
              <a:rPr lang="en-CA" altLang="fr-FR" smtClean="0"/>
              <a:t>Similarly, to match a non-digit character, we can use the notation:</a:t>
            </a:r>
          </a:p>
          <a:p>
            <a:r>
              <a:rPr lang="en-CA" altLang="fr-FR" smtClean="0">
                <a:solidFill>
                  <a:schemeClr val="tx2"/>
                </a:solidFill>
              </a:rPr>
              <a:t>\D</a:t>
            </a:r>
            <a:endParaRPr lang="fr-CA" altLang="fr-FR" smtClean="0">
              <a:solidFill>
                <a:schemeClr val="tx2"/>
              </a:solidFill>
            </a:endParaRPr>
          </a:p>
        </p:txBody>
      </p:sp>
    </p:spTree>
    <p:extLst>
      <p:ext uri="{BB962C8B-B14F-4D97-AF65-F5344CB8AC3E}">
        <p14:creationId xmlns:p14="http://schemas.microsoft.com/office/powerpoint/2010/main" val="31600554"/>
      </p:ext>
    </p:extLst>
  </p:cSld>
  <p:clrMapOvr>
    <a:masterClrMapping/>
  </p:clrMapOvr>
  <p:timing>
    <p:tnLst>
      <p:par>
        <p:cTn id="1" dur="indefinite" restart="never" nodeType="tmRoot"/>
      </p:par>
    </p:tn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Alphanumeric Characters</a:t>
            </a:r>
            <a:endParaRPr lang="fr-CA" dirty="0"/>
          </a:p>
        </p:txBody>
      </p:sp>
      <p:sp>
        <p:nvSpPr>
          <p:cNvPr id="17411" name="Content Placeholder 2"/>
          <p:cNvSpPr>
            <a:spLocks noGrp="1"/>
          </p:cNvSpPr>
          <p:nvPr>
            <p:ph idx="1"/>
          </p:nvPr>
        </p:nvSpPr>
        <p:spPr/>
        <p:txBody>
          <a:bodyPr/>
          <a:lstStyle/>
          <a:p>
            <a:r>
              <a:rPr lang="en-CA" altLang="fr-FR" smtClean="0"/>
              <a:t>To match an alphanumeric character, we can use the notation:</a:t>
            </a:r>
          </a:p>
          <a:p>
            <a:r>
              <a:rPr lang="en-CA" altLang="fr-FR" smtClean="0">
                <a:solidFill>
                  <a:schemeClr val="tx2"/>
                </a:solidFill>
              </a:rPr>
              <a:t>[a-zA-Z0-9]</a:t>
            </a:r>
          </a:p>
          <a:p>
            <a:endParaRPr lang="en-CA" altLang="fr-FR" smtClean="0">
              <a:solidFill>
                <a:schemeClr val="tx2"/>
              </a:solidFill>
            </a:endParaRPr>
          </a:p>
          <a:p>
            <a:r>
              <a:rPr lang="en-CA" altLang="fr-FR" smtClean="0"/>
              <a:t>Or we can use the following shortcut</a:t>
            </a:r>
          </a:p>
          <a:p>
            <a:r>
              <a:rPr lang="en-CA" altLang="fr-FR" smtClean="0">
                <a:solidFill>
                  <a:schemeClr val="tx2"/>
                </a:solidFill>
              </a:rPr>
              <a:t>\w</a:t>
            </a:r>
          </a:p>
          <a:p>
            <a:endParaRPr lang="en-CA" altLang="fr-FR" smtClean="0">
              <a:solidFill>
                <a:schemeClr val="tx2"/>
              </a:solidFill>
            </a:endParaRPr>
          </a:p>
          <a:p>
            <a:r>
              <a:rPr lang="en-CA" altLang="fr-FR" smtClean="0"/>
              <a:t>Similarly, we can represent any non-alphanumeric character as follows:</a:t>
            </a:r>
          </a:p>
          <a:p>
            <a:r>
              <a:rPr lang="en-CA" altLang="fr-FR" smtClean="0">
                <a:solidFill>
                  <a:schemeClr val="tx2"/>
                </a:solidFill>
              </a:rPr>
              <a:t>\W</a:t>
            </a:r>
            <a:endParaRPr lang="fr-CA" altLang="fr-FR" smtClean="0">
              <a:solidFill>
                <a:schemeClr val="tx2"/>
              </a:solidFill>
            </a:endParaRPr>
          </a:p>
        </p:txBody>
      </p:sp>
    </p:spTree>
    <p:extLst>
      <p:ext uri="{BB962C8B-B14F-4D97-AF65-F5344CB8AC3E}">
        <p14:creationId xmlns:p14="http://schemas.microsoft.com/office/powerpoint/2010/main" val="2284519159"/>
      </p:ext>
    </p:extLst>
  </p:cSld>
  <p:clrMapOvr>
    <a:masterClrMapping/>
  </p:clrMapOvr>
  <p:timing>
    <p:tnLst>
      <p:par>
        <p:cTn id="1" dur="indefinite" restart="never" nodeType="tmRoot"/>
      </p:par>
    </p:tn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Wildcard</a:t>
            </a:r>
            <a:endParaRPr lang="fr-CA" dirty="0"/>
          </a:p>
        </p:txBody>
      </p:sp>
      <p:sp>
        <p:nvSpPr>
          <p:cNvPr id="18435" name="Content Placeholder 2"/>
          <p:cNvSpPr>
            <a:spLocks noGrp="1"/>
          </p:cNvSpPr>
          <p:nvPr>
            <p:ph idx="1"/>
          </p:nvPr>
        </p:nvSpPr>
        <p:spPr/>
        <p:txBody>
          <a:bodyPr/>
          <a:lstStyle/>
          <a:p>
            <a:r>
              <a:rPr lang="en-CA" altLang="fr-FR" smtClean="0"/>
              <a:t>A wildcard is defined to match any single character (letter, digit, whitespace …)</a:t>
            </a:r>
          </a:p>
          <a:p>
            <a:endParaRPr lang="en-CA" altLang="fr-FR" smtClean="0"/>
          </a:p>
          <a:p>
            <a:r>
              <a:rPr lang="en-CA" altLang="fr-FR" smtClean="0"/>
              <a:t>It is represented by the </a:t>
            </a:r>
            <a:r>
              <a:rPr lang="en-CA" altLang="fr-FR" smtClean="0">
                <a:solidFill>
                  <a:schemeClr val="tx2"/>
                </a:solidFill>
              </a:rPr>
              <a:t>. (dot)</a:t>
            </a:r>
            <a:r>
              <a:rPr lang="en-CA" altLang="fr-FR" smtClean="0"/>
              <a:t> character </a:t>
            </a:r>
          </a:p>
          <a:p>
            <a:endParaRPr lang="en-CA" altLang="fr-FR" smtClean="0"/>
          </a:p>
          <a:p>
            <a:r>
              <a:rPr lang="en-CA" altLang="fr-FR" smtClean="0"/>
              <a:t>Therefore, in order to match a dot, you have to use the escape character: </a:t>
            </a:r>
            <a:r>
              <a:rPr lang="en-CA" altLang="fr-FR" smtClean="0">
                <a:solidFill>
                  <a:schemeClr val="tx2"/>
                </a:solidFill>
              </a:rPr>
              <a:t>\.</a:t>
            </a:r>
          </a:p>
          <a:p>
            <a:endParaRPr lang="en-CA" altLang="fr-FR" smtClean="0">
              <a:solidFill>
                <a:schemeClr val="tx2"/>
              </a:solidFill>
            </a:endParaRPr>
          </a:p>
        </p:txBody>
      </p:sp>
    </p:spTree>
    <p:extLst>
      <p:ext uri="{BB962C8B-B14F-4D97-AF65-F5344CB8AC3E}">
        <p14:creationId xmlns:p14="http://schemas.microsoft.com/office/powerpoint/2010/main" val="3271986311"/>
      </p:ext>
    </p:extLst>
  </p:cSld>
  <p:clrMapOvr>
    <a:masterClrMapping/>
  </p:clrMapOvr>
  <p:timing>
    <p:tnLst>
      <p:par>
        <p:cTn id="1" dur="indefinite" restart="never" nodeType="tmRoot"/>
      </p:par>
    </p:tn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Exclusion</a:t>
            </a:r>
            <a:endParaRPr lang="fr-CA" dirty="0"/>
          </a:p>
        </p:txBody>
      </p:sp>
      <p:sp>
        <p:nvSpPr>
          <p:cNvPr id="19459" name="Content Placeholder 2"/>
          <p:cNvSpPr>
            <a:spLocks noGrp="1"/>
          </p:cNvSpPr>
          <p:nvPr>
            <p:ph idx="1"/>
          </p:nvPr>
        </p:nvSpPr>
        <p:spPr/>
        <p:txBody>
          <a:bodyPr/>
          <a:lstStyle/>
          <a:p>
            <a:r>
              <a:rPr lang="en-CA" altLang="fr-FR" smtClean="0"/>
              <a:t>We have seen that </a:t>
            </a:r>
            <a:r>
              <a:rPr lang="en-CA" altLang="fr-FR" smtClean="0">
                <a:solidFill>
                  <a:schemeClr val="tx2"/>
                </a:solidFill>
              </a:rPr>
              <a:t>[abc] </a:t>
            </a:r>
            <a:r>
              <a:rPr lang="en-CA" altLang="fr-FR" smtClean="0"/>
              <a:t>is equivalent to </a:t>
            </a:r>
            <a:r>
              <a:rPr lang="en-CA" altLang="fr-FR" smtClean="0">
                <a:solidFill>
                  <a:schemeClr val="tx2"/>
                </a:solidFill>
              </a:rPr>
              <a:t>(a | b | c)</a:t>
            </a:r>
          </a:p>
          <a:p>
            <a:endParaRPr lang="en-CA" altLang="fr-FR" smtClean="0">
              <a:solidFill>
                <a:schemeClr val="tx2"/>
              </a:solidFill>
            </a:endParaRPr>
          </a:p>
          <a:p>
            <a:r>
              <a:rPr lang="en-CA" altLang="fr-FR" smtClean="0"/>
              <a:t>But</a:t>
            </a:r>
            <a:r>
              <a:rPr lang="en-CA" altLang="fr-FR" smtClean="0">
                <a:solidFill>
                  <a:schemeClr val="tx2"/>
                </a:solidFill>
              </a:rPr>
              <a:t> </a:t>
            </a:r>
            <a:r>
              <a:rPr lang="en-CA" altLang="fr-FR" smtClean="0"/>
              <a:t>sometimes we want to match everything except a set of characters</a:t>
            </a:r>
          </a:p>
          <a:p>
            <a:r>
              <a:rPr lang="en-CA" altLang="fr-FR" smtClean="0"/>
              <a:t>To achieve this, we can use the notation: </a:t>
            </a:r>
            <a:r>
              <a:rPr lang="en-CA" altLang="fr-FR" smtClean="0">
                <a:solidFill>
                  <a:schemeClr val="tx2"/>
                </a:solidFill>
              </a:rPr>
              <a:t>[^abc] </a:t>
            </a:r>
          </a:p>
          <a:p>
            <a:pPr lvl="1"/>
            <a:r>
              <a:rPr lang="en-CA" altLang="fr-FR" smtClean="0"/>
              <a:t>This matches any single character other than a, b or c</a:t>
            </a:r>
          </a:p>
          <a:p>
            <a:endParaRPr lang="en-CA" altLang="fr-FR" smtClean="0"/>
          </a:p>
          <a:p>
            <a:r>
              <a:rPr lang="en-CA" altLang="fr-FR" smtClean="0"/>
              <a:t>This notation can also be used with abbreviated character classes</a:t>
            </a:r>
          </a:p>
          <a:p>
            <a:pPr lvl="1"/>
            <a:r>
              <a:rPr lang="en-CA" altLang="fr-FR" smtClean="0">
                <a:solidFill>
                  <a:schemeClr val="tx2"/>
                </a:solidFill>
              </a:rPr>
              <a:t>[^a-z] </a:t>
            </a:r>
            <a:r>
              <a:rPr lang="en-CA" altLang="fr-FR" smtClean="0"/>
              <a:t>matches any character other than a small letter</a:t>
            </a:r>
            <a:endParaRPr lang="fr-CA" altLang="fr-FR" smtClean="0"/>
          </a:p>
        </p:txBody>
      </p:sp>
    </p:spTree>
    <p:extLst>
      <p:ext uri="{BB962C8B-B14F-4D97-AF65-F5344CB8AC3E}">
        <p14:creationId xmlns:p14="http://schemas.microsoft.com/office/powerpoint/2010/main" val="3435577885"/>
      </p:ext>
    </p:extLst>
  </p:cSld>
  <p:clrMapOvr>
    <a:masterClrMapping/>
  </p:clrMapOvr>
  <p:timing>
    <p:tnLst>
      <p:par>
        <p:cTn id="1" dur="indefinite" restart="never" nodeType="tmRoot"/>
      </p:par>
    </p:tn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Repetitions</a:t>
            </a:r>
            <a:endParaRPr lang="fr-CA" dirty="0"/>
          </a:p>
        </p:txBody>
      </p:sp>
      <p:sp>
        <p:nvSpPr>
          <p:cNvPr id="3" name="Content Placeholder 2"/>
          <p:cNvSpPr>
            <a:spLocks noGrp="1"/>
          </p:cNvSpPr>
          <p:nvPr>
            <p:ph idx="1"/>
          </p:nvPr>
        </p:nvSpPr>
        <p:spPr/>
        <p:txBody>
          <a:bodyPr/>
          <a:lstStyle/>
          <a:p>
            <a:pPr>
              <a:defRPr/>
            </a:pPr>
            <a:r>
              <a:rPr lang="en-CA" dirty="0" smtClean="0"/>
              <a:t>How can we match a letter or a string that repeats several times in a row:</a:t>
            </a:r>
          </a:p>
          <a:p>
            <a:pPr lvl="1">
              <a:defRPr/>
            </a:pPr>
            <a:r>
              <a:rPr lang="en-CA" dirty="0" smtClean="0"/>
              <a:t>E.g. </a:t>
            </a:r>
            <a:r>
              <a:rPr lang="en-CA" dirty="0" err="1" smtClean="0"/>
              <a:t>ababab</a:t>
            </a:r>
            <a:endParaRPr lang="en-CA" dirty="0" smtClean="0"/>
          </a:p>
          <a:p>
            <a:pPr>
              <a:defRPr/>
            </a:pPr>
            <a:r>
              <a:rPr lang="en-CA" dirty="0" smtClean="0"/>
              <a:t>So far, we have implemented repetitions through three mechanisms:</a:t>
            </a:r>
          </a:p>
          <a:p>
            <a:pPr lvl="1">
              <a:defRPr/>
            </a:pPr>
            <a:r>
              <a:rPr lang="en-CA" dirty="0" smtClean="0"/>
              <a:t>Concatenation: simply concatenate the string or character with itself (does not work if you do not know the exact number of repetitions)</a:t>
            </a:r>
          </a:p>
          <a:p>
            <a:pPr lvl="1">
              <a:defRPr/>
            </a:pPr>
            <a:r>
              <a:rPr lang="en-CA" dirty="0" err="1" smtClean="0"/>
              <a:t>Kleene</a:t>
            </a:r>
            <a:r>
              <a:rPr lang="en-CA" dirty="0" smtClean="0"/>
              <a:t> star closure: to match letters or strings repeated 0 or more times</a:t>
            </a:r>
          </a:p>
          <a:p>
            <a:pPr lvl="1">
              <a:defRPr/>
            </a:pPr>
            <a:r>
              <a:rPr lang="en-CA" dirty="0" smtClean="0"/>
              <a:t>Positive closure: to match letters or strings repeated 1 or more times</a:t>
            </a:r>
          </a:p>
          <a:p>
            <a:pPr lvl="1">
              <a:defRPr/>
            </a:pPr>
            <a:endParaRPr lang="en-CA" dirty="0" smtClean="0"/>
          </a:p>
          <a:p>
            <a:pPr marL="274637" lvl="1" indent="0">
              <a:buFont typeface="Arial" charset="0"/>
              <a:buNone/>
              <a:defRPr/>
            </a:pPr>
            <a:endParaRPr lang="en-CA" dirty="0" smtClean="0"/>
          </a:p>
          <a:p>
            <a:pPr marL="274637" lvl="1" indent="0">
              <a:buFont typeface="Arial" charset="0"/>
              <a:buNone/>
              <a:defRPr/>
            </a:pPr>
            <a:endParaRPr lang="en-CA" dirty="0" smtClean="0"/>
          </a:p>
          <a:p>
            <a:pPr lvl="1">
              <a:defRPr/>
            </a:pPr>
            <a:endParaRPr lang="fr-CA" dirty="0"/>
          </a:p>
        </p:txBody>
      </p:sp>
    </p:spTree>
    <p:extLst>
      <p:ext uri="{BB962C8B-B14F-4D97-AF65-F5344CB8AC3E}">
        <p14:creationId xmlns:p14="http://schemas.microsoft.com/office/powerpoint/2010/main" val="1015428891"/>
      </p:ext>
    </p:extLst>
  </p:cSld>
  <p:clrMapOvr>
    <a:masterClrMapping/>
  </p:clrMapOvr>
  <p:timing>
    <p:tnLst>
      <p:par>
        <p:cTn id="1" dur="indefinite" restart="never" nodeType="tmRoot"/>
      </p:par>
    </p:tn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Repetitions</a:t>
            </a:r>
            <a:endParaRPr lang="fr-CA" dirty="0"/>
          </a:p>
        </p:txBody>
      </p:sp>
      <p:sp>
        <p:nvSpPr>
          <p:cNvPr id="21507" name="Content Placeholder 2"/>
          <p:cNvSpPr>
            <a:spLocks noGrp="1"/>
          </p:cNvSpPr>
          <p:nvPr>
            <p:ph idx="1"/>
          </p:nvPr>
        </p:nvSpPr>
        <p:spPr/>
        <p:txBody>
          <a:bodyPr/>
          <a:lstStyle/>
          <a:p>
            <a:r>
              <a:rPr lang="en-CA" altLang="fr-FR" smtClean="0"/>
              <a:t>We can also specify a range of how many times a letter or string can be repeated</a:t>
            </a:r>
          </a:p>
          <a:p>
            <a:r>
              <a:rPr lang="en-CA" altLang="fr-FR" smtClean="0"/>
              <a:t>Example, if we want to match strings of repetition of the letter a between 1 and 3 times, we can use the notation: </a:t>
            </a:r>
            <a:r>
              <a:rPr lang="en-CA" altLang="fr-FR" smtClean="0">
                <a:solidFill>
                  <a:schemeClr val="tx2"/>
                </a:solidFill>
              </a:rPr>
              <a:t>a {1,3}</a:t>
            </a:r>
          </a:p>
          <a:p>
            <a:pPr lvl="1"/>
            <a:r>
              <a:rPr lang="en-CA" altLang="fr-FR" smtClean="0"/>
              <a:t>Therfore, </a:t>
            </a:r>
            <a:r>
              <a:rPr lang="en-CA" altLang="fr-FR" smtClean="0">
                <a:solidFill>
                  <a:schemeClr val="tx2"/>
                </a:solidFill>
              </a:rPr>
              <a:t>a {1,3} </a:t>
            </a:r>
            <a:r>
              <a:rPr lang="en-CA" altLang="fr-FR" smtClean="0"/>
              <a:t>matches the string </a:t>
            </a:r>
            <a:r>
              <a:rPr lang="en-CA" altLang="fr-FR" smtClean="0">
                <a:solidFill>
                  <a:schemeClr val="tx2"/>
                </a:solidFill>
              </a:rPr>
              <a:t>aaa</a:t>
            </a:r>
          </a:p>
          <a:p>
            <a:endParaRPr lang="en-CA" altLang="fr-FR" smtClean="0"/>
          </a:p>
          <a:p>
            <a:r>
              <a:rPr lang="en-CA" altLang="fr-FR" smtClean="0"/>
              <a:t>We can also specify an exact number of repetitions instead of a range</a:t>
            </a:r>
          </a:p>
          <a:p>
            <a:pPr lvl="1"/>
            <a:r>
              <a:rPr lang="en-CA" altLang="fr-FR" smtClean="0">
                <a:solidFill>
                  <a:schemeClr val="tx2"/>
                </a:solidFill>
              </a:rPr>
              <a:t>ab {3} </a:t>
            </a:r>
            <a:r>
              <a:rPr lang="en-CA" altLang="fr-FR" smtClean="0"/>
              <a:t>matches the string </a:t>
            </a:r>
            <a:r>
              <a:rPr lang="en-CA" altLang="fr-FR" smtClean="0">
                <a:solidFill>
                  <a:schemeClr val="tx2"/>
                </a:solidFill>
              </a:rPr>
              <a:t>ababab</a:t>
            </a:r>
          </a:p>
          <a:p>
            <a:pPr lvl="1"/>
            <a:endParaRPr lang="en-CA" altLang="fr-FR" smtClean="0"/>
          </a:p>
        </p:txBody>
      </p:sp>
    </p:spTree>
    <p:extLst>
      <p:ext uri="{BB962C8B-B14F-4D97-AF65-F5344CB8AC3E}">
        <p14:creationId xmlns:p14="http://schemas.microsoft.com/office/powerpoint/2010/main" val="3745375156"/>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eaLnBrk="1" hangingPunct="1">
              <a:defRPr/>
            </a:pPr>
            <a:r>
              <a:rPr lang="en-CA" dirty="0" smtClean="0"/>
              <a:t>Waterfall Strengths</a:t>
            </a:r>
            <a:endParaRPr lang="en-CA" dirty="0"/>
          </a:p>
        </p:txBody>
      </p:sp>
      <p:sp>
        <p:nvSpPr>
          <p:cNvPr id="23555" name="Content Placeholder 2"/>
          <p:cNvSpPr>
            <a:spLocks noGrp="1"/>
          </p:cNvSpPr>
          <p:nvPr>
            <p:ph idx="1"/>
          </p:nvPr>
        </p:nvSpPr>
        <p:spPr/>
        <p:txBody>
          <a:bodyPr/>
          <a:lstStyle/>
          <a:p>
            <a:pPr eaLnBrk="1" hangingPunct="1"/>
            <a:r>
              <a:rPr lang="en-CA" altLang="fr-FR" smtClean="0"/>
              <a:t>Easy to understand, easy to use</a:t>
            </a:r>
          </a:p>
          <a:p>
            <a:pPr eaLnBrk="1" hangingPunct="1"/>
            <a:endParaRPr lang="en-CA" altLang="fr-FR" smtClean="0"/>
          </a:p>
          <a:p>
            <a:pPr eaLnBrk="1" hangingPunct="1"/>
            <a:r>
              <a:rPr lang="en-CA" altLang="fr-FR" smtClean="0"/>
              <a:t>Provides structure to inexperienced staff</a:t>
            </a:r>
          </a:p>
          <a:p>
            <a:pPr eaLnBrk="1" hangingPunct="1"/>
            <a:endParaRPr lang="en-CA" altLang="fr-FR" smtClean="0"/>
          </a:p>
          <a:p>
            <a:pPr eaLnBrk="1" hangingPunct="1"/>
            <a:r>
              <a:rPr lang="en-CA" altLang="fr-FR" smtClean="0"/>
              <a:t>Milestones are well understood</a:t>
            </a:r>
          </a:p>
          <a:p>
            <a:pPr eaLnBrk="1" hangingPunct="1"/>
            <a:endParaRPr lang="en-CA" altLang="fr-FR" smtClean="0"/>
          </a:p>
          <a:p>
            <a:pPr eaLnBrk="1" hangingPunct="1"/>
            <a:r>
              <a:rPr lang="en-CA" altLang="fr-FR" smtClean="0"/>
              <a:t>Sets requirements stability</a:t>
            </a:r>
          </a:p>
          <a:p>
            <a:pPr eaLnBrk="1" hangingPunct="1"/>
            <a:endParaRPr lang="en-CA" altLang="fr-FR" sz="1800" smtClean="0"/>
          </a:p>
        </p:txBody>
      </p:sp>
    </p:spTree>
    <p:extLst>
      <p:ext uri="{BB962C8B-B14F-4D97-AF65-F5344CB8AC3E}">
        <p14:creationId xmlns:p14="http://schemas.microsoft.com/office/powerpoint/2010/main" val="1732808265"/>
      </p:ext>
    </p:extLst>
  </p:cSld>
  <p:clrMapOvr>
    <a:masterClrMapping/>
  </p:clrMapOvr>
  <p:timing>
    <p:tnLst>
      <p:par>
        <p:cTn id="1" dur="indefinite" restart="never" nodeType="tmRoot"/>
      </p:par>
    </p:tn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Optional Characters</a:t>
            </a:r>
            <a:endParaRPr lang="fr-CA" dirty="0"/>
          </a:p>
        </p:txBody>
      </p:sp>
      <p:sp>
        <p:nvSpPr>
          <p:cNvPr id="22531" name="Content Placeholder 2"/>
          <p:cNvSpPr>
            <a:spLocks noGrp="1"/>
          </p:cNvSpPr>
          <p:nvPr>
            <p:ph idx="1"/>
          </p:nvPr>
        </p:nvSpPr>
        <p:spPr/>
        <p:txBody>
          <a:bodyPr/>
          <a:lstStyle/>
          <a:p>
            <a:r>
              <a:rPr lang="en-CA" altLang="fr-FR" smtClean="0"/>
              <a:t>The concept of the optional character is somewhat similar to that of the kleene star</a:t>
            </a:r>
          </a:p>
          <a:p>
            <a:pPr marL="800100" lvl="1" indent="-342900"/>
            <a:r>
              <a:rPr lang="en-CA" altLang="fr-FR" smtClean="0"/>
              <a:t>The star operator matches </a:t>
            </a:r>
            <a:r>
              <a:rPr lang="en-CA" altLang="fr-FR" b="1" smtClean="0"/>
              <a:t>0 or more </a:t>
            </a:r>
            <a:r>
              <a:rPr lang="en-CA" altLang="fr-FR" smtClean="0"/>
              <a:t>instances of the operand</a:t>
            </a:r>
          </a:p>
          <a:p>
            <a:pPr marL="800100" lvl="1" indent="-342900"/>
            <a:r>
              <a:rPr lang="en-CA" altLang="fr-FR" smtClean="0"/>
              <a:t>The optional operator, </a:t>
            </a:r>
            <a:r>
              <a:rPr lang="en-CA" altLang="fr-FR" smtClean="0">
                <a:solidFill>
                  <a:schemeClr val="tx2"/>
                </a:solidFill>
              </a:rPr>
              <a:t>denoted as ? (question mark), </a:t>
            </a:r>
            <a:r>
              <a:rPr lang="en-CA" altLang="fr-FR" smtClean="0"/>
              <a:t>matches </a:t>
            </a:r>
            <a:r>
              <a:rPr lang="en-CA" altLang="fr-FR" b="1" smtClean="0"/>
              <a:t>0 or one </a:t>
            </a:r>
            <a:r>
              <a:rPr lang="en-CA" altLang="fr-FR" smtClean="0"/>
              <a:t>instances of the operand</a:t>
            </a:r>
          </a:p>
          <a:p>
            <a:pPr marL="800100" lvl="1" indent="-342900"/>
            <a:endParaRPr lang="en-CA" altLang="fr-FR" smtClean="0">
              <a:solidFill>
                <a:schemeClr val="tx2"/>
              </a:solidFill>
            </a:endParaRPr>
          </a:p>
          <a:p>
            <a:r>
              <a:rPr lang="en-CA" altLang="fr-FR" smtClean="0"/>
              <a:t>Example: the pattern </a:t>
            </a:r>
            <a:r>
              <a:rPr lang="en-CA" altLang="fr-FR" smtClean="0">
                <a:solidFill>
                  <a:schemeClr val="tx2"/>
                </a:solidFill>
              </a:rPr>
              <a:t>ab?c</a:t>
            </a:r>
            <a:r>
              <a:rPr lang="en-CA" altLang="fr-FR" smtClean="0"/>
              <a:t> will match either the strings </a:t>
            </a:r>
            <a:r>
              <a:rPr lang="en-CA" altLang="fr-FR" smtClean="0">
                <a:solidFill>
                  <a:schemeClr val="tx2"/>
                </a:solidFill>
              </a:rPr>
              <a:t>"abc" </a:t>
            </a:r>
            <a:r>
              <a:rPr lang="en-CA" altLang="fr-FR" smtClean="0"/>
              <a:t>or </a:t>
            </a:r>
            <a:r>
              <a:rPr lang="en-CA" altLang="fr-FR" smtClean="0">
                <a:solidFill>
                  <a:schemeClr val="tx2"/>
                </a:solidFill>
              </a:rPr>
              <a:t>"ac" </a:t>
            </a:r>
            <a:r>
              <a:rPr lang="en-CA" altLang="fr-FR" smtClean="0"/>
              <a:t>because the </a:t>
            </a:r>
            <a:r>
              <a:rPr lang="en-CA" altLang="fr-FR" smtClean="0">
                <a:solidFill>
                  <a:schemeClr val="tx2"/>
                </a:solidFill>
              </a:rPr>
              <a:t>b</a:t>
            </a:r>
            <a:r>
              <a:rPr lang="en-CA" altLang="fr-FR" smtClean="0"/>
              <a:t> is considered optional.</a:t>
            </a:r>
            <a:endParaRPr lang="fr-CA" altLang="fr-FR" smtClean="0"/>
          </a:p>
        </p:txBody>
      </p:sp>
    </p:spTree>
    <p:extLst>
      <p:ext uri="{BB962C8B-B14F-4D97-AF65-F5344CB8AC3E}">
        <p14:creationId xmlns:p14="http://schemas.microsoft.com/office/powerpoint/2010/main" val="2463967041"/>
      </p:ext>
    </p:extLst>
  </p:cSld>
  <p:clrMapOvr>
    <a:masterClrMapping/>
  </p:clrMapOvr>
  <p:timing>
    <p:tnLst>
      <p:par>
        <p:cTn id="1" dur="indefinite" restart="never" nodeType="tmRoot"/>
      </p:par>
    </p:tn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White Space</a:t>
            </a:r>
            <a:endParaRPr lang="fr-CA" dirty="0"/>
          </a:p>
        </p:txBody>
      </p:sp>
      <p:sp>
        <p:nvSpPr>
          <p:cNvPr id="23555" name="Content Placeholder 2"/>
          <p:cNvSpPr>
            <a:spLocks noGrp="1"/>
          </p:cNvSpPr>
          <p:nvPr>
            <p:ph idx="1"/>
          </p:nvPr>
        </p:nvSpPr>
        <p:spPr/>
        <p:txBody>
          <a:bodyPr/>
          <a:lstStyle/>
          <a:p>
            <a:r>
              <a:rPr lang="en-CA" altLang="fr-FR" smtClean="0"/>
              <a:t>Often, we want to easily detect white spaces</a:t>
            </a:r>
          </a:p>
          <a:p>
            <a:pPr lvl="1"/>
            <a:r>
              <a:rPr lang="en-CA" altLang="fr-FR" smtClean="0"/>
              <a:t>Either to remove them or to detect the beginning or end of words</a:t>
            </a:r>
          </a:p>
          <a:p>
            <a:r>
              <a:rPr lang="en-CA" altLang="fr-FR" smtClean="0"/>
              <a:t>Most common forms of whitespace used with regular expressions:</a:t>
            </a:r>
          </a:p>
          <a:p>
            <a:pPr lvl="1"/>
            <a:r>
              <a:rPr lang="en-CA" altLang="fr-FR" smtClean="0"/>
              <a:t>Space </a:t>
            </a:r>
            <a:r>
              <a:rPr lang="en-CA" altLang="fr-FR" smtClean="0">
                <a:solidFill>
                  <a:schemeClr val="tx2"/>
                </a:solidFill>
              </a:rPr>
              <a:t>_</a:t>
            </a:r>
            <a:r>
              <a:rPr lang="en-CA" altLang="fr-FR" smtClean="0"/>
              <a:t>, the tab </a:t>
            </a:r>
            <a:r>
              <a:rPr lang="en-CA" altLang="fr-FR" smtClean="0">
                <a:solidFill>
                  <a:schemeClr val="tx2"/>
                </a:solidFill>
              </a:rPr>
              <a:t>\t</a:t>
            </a:r>
            <a:r>
              <a:rPr lang="en-CA" altLang="fr-FR" smtClean="0"/>
              <a:t>, the new line</a:t>
            </a:r>
            <a:r>
              <a:rPr lang="en-CA" altLang="fr-FR" smtClean="0">
                <a:solidFill>
                  <a:schemeClr val="tx2"/>
                </a:solidFill>
              </a:rPr>
              <a:t> \n</a:t>
            </a:r>
            <a:r>
              <a:rPr lang="en-CA" altLang="fr-FR" smtClean="0"/>
              <a:t> and the carriage return </a:t>
            </a:r>
            <a:r>
              <a:rPr lang="en-CA" altLang="fr-FR" smtClean="0">
                <a:solidFill>
                  <a:schemeClr val="tx2"/>
                </a:solidFill>
              </a:rPr>
              <a:t>\r</a:t>
            </a:r>
          </a:p>
          <a:p>
            <a:pPr lvl="1"/>
            <a:endParaRPr lang="en-CA" altLang="fr-FR" smtClean="0">
              <a:solidFill>
                <a:schemeClr val="tx2"/>
              </a:solidFill>
            </a:endParaRPr>
          </a:p>
          <a:p>
            <a:r>
              <a:rPr lang="en-CA" altLang="fr-FR" smtClean="0"/>
              <a:t>A whitespace special character </a:t>
            </a:r>
            <a:r>
              <a:rPr lang="en-CA" altLang="fr-FR" smtClean="0">
                <a:solidFill>
                  <a:schemeClr val="tx2"/>
                </a:solidFill>
              </a:rPr>
              <a:t>\s</a:t>
            </a:r>
            <a:r>
              <a:rPr lang="en-CA" altLang="fr-FR" smtClean="0"/>
              <a:t> will match </a:t>
            </a:r>
            <a:r>
              <a:rPr lang="en-CA" altLang="fr-FR" i="1" smtClean="0"/>
              <a:t>any</a:t>
            </a:r>
            <a:r>
              <a:rPr lang="en-CA" altLang="fr-FR" smtClean="0"/>
              <a:t> of the specific whitespaces above </a:t>
            </a:r>
          </a:p>
          <a:p>
            <a:endParaRPr lang="en-CA" altLang="fr-FR" smtClean="0">
              <a:solidFill>
                <a:schemeClr val="tx2"/>
              </a:solidFill>
            </a:endParaRPr>
          </a:p>
          <a:p>
            <a:r>
              <a:rPr lang="en-CA" altLang="fr-FR" smtClean="0"/>
              <a:t>Similarly, you can match any non-white space character using the notation </a:t>
            </a:r>
            <a:r>
              <a:rPr lang="en-CA" altLang="fr-FR" smtClean="0">
                <a:solidFill>
                  <a:schemeClr val="tx2"/>
                </a:solidFill>
              </a:rPr>
              <a:t>\S</a:t>
            </a:r>
            <a:endParaRPr lang="fr-CA" altLang="fr-FR" smtClean="0">
              <a:solidFill>
                <a:schemeClr val="tx2"/>
              </a:solidFill>
            </a:endParaRPr>
          </a:p>
        </p:txBody>
      </p:sp>
    </p:spTree>
    <p:extLst>
      <p:ext uri="{BB962C8B-B14F-4D97-AF65-F5344CB8AC3E}">
        <p14:creationId xmlns:p14="http://schemas.microsoft.com/office/powerpoint/2010/main" val="328823022"/>
      </p:ext>
    </p:extLst>
  </p:cSld>
  <p:clrMapOvr>
    <a:masterClrMapping/>
  </p:clrMapOvr>
  <p:timing>
    <p:tnLst>
      <p:par>
        <p:cTn id="1" dur="indefinite" restart="never" nodeType="tmRoot"/>
      </p:par>
    </p:tn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Few Exercises</a:t>
            </a:r>
            <a:endParaRPr lang="fr-CA" dirty="0"/>
          </a:p>
        </p:txBody>
      </p:sp>
      <p:sp>
        <p:nvSpPr>
          <p:cNvPr id="3" name="Content Placeholder 2"/>
          <p:cNvSpPr>
            <a:spLocks noGrp="1"/>
          </p:cNvSpPr>
          <p:nvPr>
            <p:ph idx="1"/>
          </p:nvPr>
        </p:nvSpPr>
        <p:spPr/>
        <p:txBody>
          <a:bodyPr/>
          <a:lstStyle/>
          <a:p>
            <a:r>
              <a:rPr lang="en-CA" altLang="fr-FR" smtClean="0"/>
              <a:t>Given the sentence:</a:t>
            </a:r>
          </a:p>
          <a:p>
            <a:pPr lvl="1"/>
            <a:r>
              <a:rPr lang="en-CA" altLang="fr-FR" smtClean="0"/>
              <a:t>Error, computer will not shut down…</a:t>
            </a:r>
          </a:p>
          <a:p>
            <a:pPr lvl="1"/>
            <a:endParaRPr lang="en-CA" altLang="fr-FR" smtClean="0"/>
          </a:p>
          <a:p>
            <a:r>
              <a:rPr lang="en-CA" altLang="fr-FR" smtClean="0"/>
              <a:t>Provide a regular expression that will match all the words in the sentence</a:t>
            </a:r>
          </a:p>
          <a:p>
            <a:endParaRPr lang="en-CA" altLang="fr-FR" smtClean="0"/>
          </a:p>
          <a:p>
            <a:r>
              <a:rPr lang="en-CA" altLang="fr-FR" smtClean="0"/>
              <a:t>Answer:</a:t>
            </a:r>
          </a:p>
          <a:p>
            <a:r>
              <a:rPr lang="en-CA" altLang="fr-FR" smtClean="0">
                <a:solidFill>
                  <a:schemeClr val="tx2"/>
                </a:solidFill>
              </a:rPr>
              <a:t>\w*</a:t>
            </a:r>
            <a:endParaRPr lang="fr-CA" altLang="fr-FR" smtClean="0">
              <a:solidFill>
                <a:schemeClr val="tx2"/>
              </a:solidFill>
            </a:endParaRPr>
          </a:p>
        </p:txBody>
      </p:sp>
    </p:spTree>
    <p:extLst>
      <p:ext uri="{BB962C8B-B14F-4D97-AF65-F5344CB8AC3E}">
        <p14:creationId xmlns:p14="http://schemas.microsoft.com/office/powerpoint/2010/main" val="257957700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6" end="6"/>
                                            </p:txEl>
                                          </p:spTgt>
                                        </p:tgtEl>
                                        <p:attrNameLst>
                                          <p:attrName>style.visibility</p:attrName>
                                        </p:attrNameLst>
                                      </p:cBhvr>
                                      <p:to>
                                        <p:strVal val="visible"/>
                                      </p:to>
                                    </p:set>
                                    <p:animEffect transition="in" filter="fade">
                                      <p:cBhvr>
                                        <p:cTn id="7"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Few Exercises</a:t>
            </a:r>
            <a:endParaRPr lang="fr-CA" dirty="0"/>
          </a:p>
        </p:txBody>
      </p:sp>
      <p:sp>
        <p:nvSpPr>
          <p:cNvPr id="3" name="Content Placeholder 2"/>
          <p:cNvSpPr>
            <a:spLocks noGrp="1"/>
          </p:cNvSpPr>
          <p:nvPr>
            <p:ph idx="1"/>
          </p:nvPr>
        </p:nvSpPr>
        <p:spPr/>
        <p:txBody>
          <a:bodyPr/>
          <a:lstStyle/>
          <a:p>
            <a:r>
              <a:rPr lang="en-CA" altLang="fr-FR" smtClean="0"/>
              <a:t>Given the sentence:</a:t>
            </a:r>
          </a:p>
          <a:p>
            <a:pPr lvl="1"/>
            <a:r>
              <a:rPr lang="en-CA" altLang="fr-FR" smtClean="0"/>
              <a:t>Error, computer will not shut down…</a:t>
            </a:r>
          </a:p>
          <a:p>
            <a:pPr lvl="1"/>
            <a:endParaRPr lang="en-CA" altLang="fr-FR" smtClean="0"/>
          </a:p>
          <a:p>
            <a:r>
              <a:rPr lang="en-CA" altLang="fr-FR" smtClean="0"/>
              <a:t>Provide a regular expression that will match all the non-alphanumeric characters</a:t>
            </a:r>
          </a:p>
          <a:p>
            <a:endParaRPr lang="en-CA" altLang="fr-FR" smtClean="0"/>
          </a:p>
          <a:p>
            <a:r>
              <a:rPr lang="en-CA" altLang="fr-FR" smtClean="0"/>
              <a:t>Answer:</a:t>
            </a:r>
          </a:p>
          <a:p>
            <a:r>
              <a:rPr lang="en-CA" altLang="fr-FR" smtClean="0">
                <a:solidFill>
                  <a:schemeClr val="tx2"/>
                </a:solidFill>
              </a:rPr>
              <a:t>\W*</a:t>
            </a:r>
            <a:endParaRPr lang="fr-CA" altLang="fr-FR" smtClean="0">
              <a:solidFill>
                <a:schemeClr val="tx2"/>
              </a:solidFill>
            </a:endParaRPr>
          </a:p>
        </p:txBody>
      </p:sp>
    </p:spTree>
    <p:extLst>
      <p:ext uri="{BB962C8B-B14F-4D97-AF65-F5344CB8AC3E}">
        <p14:creationId xmlns:p14="http://schemas.microsoft.com/office/powerpoint/2010/main" val="318276908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6" end="6"/>
                                            </p:txEl>
                                          </p:spTgt>
                                        </p:tgtEl>
                                        <p:attrNameLst>
                                          <p:attrName>style.visibility</p:attrName>
                                        </p:attrNameLst>
                                      </p:cBhvr>
                                      <p:to>
                                        <p:strVal val="visible"/>
                                      </p:to>
                                    </p:set>
                                    <p:animEffect transition="in" filter="fade">
                                      <p:cBhvr>
                                        <p:cTn id="7"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Few Exercises</a:t>
            </a:r>
            <a:endParaRPr lang="fr-CA" dirty="0"/>
          </a:p>
        </p:txBody>
      </p:sp>
      <p:sp>
        <p:nvSpPr>
          <p:cNvPr id="26627" name="Content Placeholder 2"/>
          <p:cNvSpPr>
            <a:spLocks noGrp="1"/>
          </p:cNvSpPr>
          <p:nvPr>
            <p:ph idx="1"/>
          </p:nvPr>
        </p:nvSpPr>
        <p:spPr/>
        <p:txBody>
          <a:bodyPr/>
          <a:lstStyle/>
          <a:p>
            <a:r>
              <a:rPr lang="en-CA" altLang="fr-FR" smtClean="0"/>
              <a:t>Given the log file:</a:t>
            </a:r>
          </a:p>
          <a:p>
            <a:pPr lvl="1"/>
            <a:r>
              <a:rPr lang="en-CA" altLang="fr-FR" smtClean="0"/>
              <a:t>[Sunday Feb. 2 2014] Program starting up</a:t>
            </a:r>
          </a:p>
          <a:p>
            <a:pPr lvl="1"/>
            <a:r>
              <a:rPr lang="en-CA" altLang="fr-FR" smtClean="0"/>
              <a:t>[Monday Feb. 3 2014] Entered initialization phase</a:t>
            </a:r>
          </a:p>
          <a:p>
            <a:pPr lvl="1"/>
            <a:r>
              <a:rPr lang="en-CA" altLang="fr-FR" smtClean="0"/>
              <a:t>[Tuesday Feb. 4 2014] Error 5: cannot open XML file</a:t>
            </a:r>
          </a:p>
          <a:p>
            <a:pPr lvl="1"/>
            <a:r>
              <a:rPr lang="en-CA" altLang="fr-FR" smtClean="0"/>
              <a:t>[Thursday Feb. 6 2014] Warning 5: response time is too slow</a:t>
            </a:r>
          </a:p>
          <a:p>
            <a:pPr lvl="1"/>
            <a:r>
              <a:rPr lang="en-CA" altLang="fr-FR" smtClean="0"/>
              <a:t>[Friday Feb. 7 2014] Error 9: major error occurred, system will shut down</a:t>
            </a:r>
          </a:p>
          <a:p>
            <a:r>
              <a:rPr lang="en-CA" altLang="fr-FR" smtClean="0"/>
              <a:t>Match any error or warning message that ends with the term “shut down”</a:t>
            </a:r>
          </a:p>
          <a:p>
            <a:r>
              <a:rPr lang="en-CA" altLang="fr-FR" smtClean="0"/>
              <a:t>Answer:</a:t>
            </a:r>
          </a:p>
          <a:p>
            <a:r>
              <a:rPr lang="en-CA" altLang="fr-FR" smtClean="0">
                <a:solidFill>
                  <a:schemeClr val="tx2"/>
                </a:solidFill>
              </a:rPr>
              <a:t>(Error|Warning).*(shut down)</a:t>
            </a:r>
          </a:p>
          <a:p>
            <a:endParaRPr lang="fr-CA" altLang="fr-FR" smtClean="0"/>
          </a:p>
        </p:txBody>
      </p:sp>
    </p:spTree>
    <p:extLst>
      <p:ext uri="{BB962C8B-B14F-4D97-AF65-F5344CB8AC3E}">
        <p14:creationId xmlns:p14="http://schemas.microsoft.com/office/powerpoint/2010/main" val="138535454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6627">
                                            <p:txEl>
                                              <p:pRg st="8" end="8"/>
                                            </p:txEl>
                                          </p:spTgt>
                                        </p:tgtEl>
                                        <p:attrNameLst>
                                          <p:attrName>style.visibility</p:attrName>
                                        </p:attrNameLst>
                                      </p:cBhvr>
                                      <p:to>
                                        <p:strVal val="visible"/>
                                      </p:to>
                                    </p:set>
                                    <p:animEffect transition="in" filter="fade">
                                      <p:cBhvr>
                                        <p:cTn id="7" dur="500"/>
                                        <p:tgtEl>
                                          <p:spTgt spid="26627">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Few Exercises</a:t>
            </a:r>
            <a:endParaRPr lang="fr-CA" dirty="0"/>
          </a:p>
        </p:txBody>
      </p:sp>
      <p:sp>
        <p:nvSpPr>
          <p:cNvPr id="3" name="Content Placeholder 2"/>
          <p:cNvSpPr>
            <a:spLocks noGrp="1"/>
          </p:cNvSpPr>
          <p:nvPr>
            <p:ph idx="1"/>
          </p:nvPr>
        </p:nvSpPr>
        <p:spPr/>
        <p:txBody>
          <a:bodyPr/>
          <a:lstStyle/>
          <a:p>
            <a:r>
              <a:rPr lang="en-CA" altLang="fr-FR" smtClean="0"/>
              <a:t>Given the log file:</a:t>
            </a:r>
          </a:p>
          <a:p>
            <a:pPr lvl="1"/>
            <a:r>
              <a:rPr lang="en-CA" altLang="fr-FR" smtClean="0"/>
              <a:t>[Sunday Feb. 2 2014] Program starting up</a:t>
            </a:r>
          </a:p>
          <a:p>
            <a:pPr lvl="1"/>
            <a:r>
              <a:rPr lang="en-CA" altLang="fr-FR" smtClean="0"/>
              <a:t>[Monday Feb. 3 2014] Entered initialization phase</a:t>
            </a:r>
          </a:p>
          <a:p>
            <a:pPr lvl="1"/>
            <a:r>
              <a:rPr lang="en-CA" altLang="fr-FR" smtClean="0"/>
              <a:t>[Tuesday Feb. 4 2014] Error 5: cannot open XML file</a:t>
            </a:r>
          </a:p>
          <a:p>
            <a:pPr lvl="1"/>
            <a:r>
              <a:rPr lang="en-CA" altLang="fr-FR" smtClean="0"/>
              <a:t>[Thursday Feb. 6 2014] Warning 5: response time is too slow</a:t>
            </a:r>
          </a:p>
          <a:p>
            <a:pPr lvl="1"/>
            <a:r>
              <a:rPr lang="en-CA" altLang="fr-FR" smtClean="0"/>
              <a:t>[Friday Feb. 7 2014] Error 9: major error occurred, system will shut down</a:t>
            </a:r>
          </a:p>
          <a:p>
            <a:r>
              <a:rPr lang="en-CA" altLang="fr-FR" smtClean="0"/>
              <a:t>Match any Error or Warning before between 1 and 6</a:t>
            </a:r>
            <a:r>
              <a:rPr lang="en-CA" altLang="fr-FR" baseline="30000" smtClean="0"/>
              <a:t>th</a:t>
            </a:r>
            <a:r>
              <a:rPr lang="en-CA" altLang="fr-FR" smtClean="0"/>
              <a:t> February</a:t>
            </a:r>
          </a:p>
          <a:p>
            <a:r>
              <a:rPr lang="en-CA" altLang="fr-FR" smtClean="0"/>
              <a:t>Answer:</a:t>
            </a:r>
          </a:p>
          <a:p>
            <a:r>
              <a:rPr lang="en-CA" altLang="fr-FR" smtClean="0">
                <a:solidFill>
                  <a:schemeClr val="tx2"/>
                </a:solidFill>
              </a:rPr>
              <a:t>\[\w* Feb\. [1-6] 2014\] (Error|Warning)</a:t>
            </a:r>
          </a:p>
        </p:txBody>
      </p:sp>
    </p:spTree>
    <p:extLst>
      <p:ext uri="{BB962C8B-B14F-4D97-AF65-F5344CB8AC3E}">
        <p14:creationId xmlns:p14="http://schemas.microsoft.com/office/powerpoint/2010/main" val="39893863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8" end="8"/>
                                            </p:txEl>
                                          </p:spTgt>
                                        </p:tgtEl>
                                        <p:attrNameLst>
                                          <p:attrName>style.visibility</p:attrName>
                                        </p:attrNameLst>
                                      </p:cBhvr>
                                      <p:to>
                                        <p:strVal val="visible"/>
                                      </p:to>
                                    </p:set>
                                    <p:animEffect transition="in" filter="fade">
                                      <p:cBhvr>
                                        <p:cTn id="7" dur="500"/>
                                        <p:tgtEl>
                                          <p:spTgt spid="3">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457200" y="228600"/>
            <a:ext cx="7772400" cy="3200400"/>
          </a:xfrm>
        </p:spPr>
        <p:txBody>
          <a:bodyPr/>
          <a:lstStyle/>
          <a:p>
            <a:pPr>
              <a:defRPr/>
            </a:pPr>
            <a:r>
              <a:rPr lang="en-CA" dirty="0" smtClean="0"/>
              <a:t>Section 10</a:t>
            </a:r>
            <a:endParaRPr lang="en-CA" dirty="0"/>
          </a:p>
        </p:txBody>
      </p:sp>
      <p:sp>
        <p:nvSpPr>
          <p:cNvPr id="3" name="Subtitle 2"/>
          <p:cNvSpPr>
            <a:spLocks noGrp="1"/>
          </p:cNvSpPr>
          <p:nvPr>
            <p:ph type="subTitle" idx="1"/>
          </p:nvPr>
        </p:nvSpPr>
        <p:spPr/>
        <p:txBody>
          <a:bodyPr/>
          <a:lstStyle/>
          <a:p>
            <a:pPr>
              <a:defRPr/>
            </a:pPr>
            <a:r>
              <a:rPr lang="en-CA" dirty="0" smtClean="0"/>
              <a:t>Introduction to Syntax Analysis</a:t>
            </a:r>
            <a:endParaRPr lang="en-CA" dirty="0"/>
          </a:p>
        </p:txBody>
      </p:sp>
      <p:sp>
        <p:nvSpPr>
          <p:cNvPr id="5" name="Slide Number Placeholder 4"/>
          <p:cNvSpPr>
            <a:spLocks noGrp="1"/>
          </p:cNvSpPr>
          <p:nvPr>
            <p:ph type="sldNum" sz="quarter" idx="11"/>
          </p:nvPr>
        </p:nvSpPr>
        <p:spPr/>
        <p:txBody>
          <a:bodyPr/>
          <a:lstStyle/>
          <a:p>
            <a:pPr>
              <a:defRPr/>
            </a:pPr>
            <a:fld id="{C3FDC44F-EA9B-4A31-BD30-47595989B55D}" type="slidenum">
              <a:rPr lang="fr-CA" smtClean="0"/>
              <a:pPr>
                <a:defRPr/>
              </a:pPr>
              <a:t>286</a:t>
            </a:fld>
            <a:endParaRPr lang="fr-CA"/>
          </a:p>
        </p:txBody>
      </p:sp>
    </p:spTree>
    <p:extLst>
      <p:ext uri="{BB962C8B-B14F-4D97-AF65-F5344CB8AC3E}">
        <p14:creationId xmlns:p14="http://schemas.microsoft.com/office/powerpoint/2010/main" val="1980106501"/>
      </p:ext>
    </p:extLst>
  </p:cSld>
  <p:clrMapOvr>
    <a:masterClrMapping/>
  </p:clrMapOvr>
  <p:timing>
    <p:tnLst>
      <p:par>
        <p:cTn id="1" dur="indefinite" restart="never" nodeType="tmRoot"/>
      </p:par>
    </p:tn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a:xfrm>
            <a:off x="457200" y="152400"/>
            <a:ext cx="6934200" cy="1371600"/>
          </a:xfrm>
        </p:spPr>
        <p:txBody>
          <a:bodyPr/>
          <a:lstStyle/>
          <a:p>
            <a:pPr>
              <a:defRPr/>
            </a:pPr>
            <a:r>
              <a:rPr lang="en-US" altLang="fr-FR" dirty="0" smtClean="0"/>
              <a:t>Topics</a:t>
            </a:r>
            <a:endParaRPr lang="en-US" altLang="fr-FR" dirty="0"/>
          </a:p>
        </p:txBody>
      </p:sp>
      <p:sp>
        <p:nvSpPr>
          <p:cNvPr id="14339" name="Rectangle 3"/>
          <p:cNvSpPr>
            <a:spLocks noGrp="1" noChangeArrowheads="1"/>
          </p:cNvSpPr>
          <p:nvPr>
            <p:ph idx="1"/>
          </p:nvPr>
        </p:nvSpPr>
        <p:spPr/>
        <p:txBody>
          <a:bodyPr/>
          <a:lstStyle/>
          <a:p>
            <a:r>
              <a:rPr lang="en-US" altLang="fr-FR" smtClean="0"/>
              <a:t>Context free grammars</a:t>
            </a:r>
          </a:p>
          <a:p>
            <a:r>
              <a:rPr lang="en-US" altLang="fr-FR" smtClean="0"/>
              <a:t>Derivations</a:t>
            </a:r>
          </a:p>
          <a:p>
            <a:r>
              <a:rPr lang="en-US" altLang="fr-FR" smtClean="0"/>
              <a:t>Parse Trees</a:t>
            </a:r>
          </a:p>
          <a:p>
            <a:r>
              <a:rPr lang="en-US" altLang="fr-FR" smtClean="0"/>
              <a:t>Ambiguity</a:t>
            </a:r>
          </a:p>
          <a:p>
            <a:r>
              <a:rPr lang="en-US" altLang="fr-FR" smtClean="0"/>
              <a:t>Top-down parsing</a:t>
            </a:r>
          </a:p>
          <a:p>
            <a:r>
              <a:rPr lang="en-US" altLang="fr-FR" smtClean="0"/>
              <a:t>Left recursion</a:t>
            </a:r>
          </a:p>
          <a:p>
            <a:endParaRPr lang="en-US" altLang="fr-FR" smtClean="0"/>
          </a:p>
        </p:txBody>
      </p:sp>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287</a:t>
            </a:fld>
            <a:endParaRPr lang="fr-CA"/>
          </a:p>
        </p:txBody>
      </p:sp>
    </p:spTree>
    <p:extLst>
      <p:ext uri="{BB962C8B-B14F-4D97-AF65-F5344CB8AC3E}">
        <p14:creationId xmlns:p14="http://schemas.microsoft.com/office/powerpoint/2010/main" val="2871493758"/>
      </p:ext>
    </p:extLst>
  </p:cSld>
  <p:clrMapOvr>
    <a:masterClrMapping/>
  </p:clrMapOvr>
  <p:timing>
    <p:tnLst>
      <p:par>
        <p:cTn id="1" dur="indefinite" restart="never" nodeType="tmRoot"/>
      </p:par>
    </p:tn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2"/>
          <p:cNvSpPr>
            <a:spLocks noGrp="1" noChangeArrowheads="1"/>
          </p:cNvSpPr>
          <p:nvPr>
            <p:ph type="title"/>
          </p:nvPr>
        </p:nvSpPr>
        <p:spPr>
          <a:xfrm>
            <a:off x="457200" y="152400"/>
            <a:ext cx="6934200" cy="1371600"/>
          </a:xfrm>
        </p:spPr>
        <p:txBody>
          <a:bodyPr/>
          <a:lstStyle/>
          <a:p>
            <a:pPr>
              <a:defRPr/>
            </a:pPr>
            <a:r>
              <a:rPr lang="en-US" altLang="fr-FR"/>
              <a:t>The Role of Parser</a:t>
            </a:r>
          </a:p>
        </p:txBody>
      </p:sp>
      <p:pic>
        <p:nvPicPr>
          <p:cNvPr id="15365"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9388" y="2432050"/>
            <a:ext cx="8559800" cy="21494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288</a:t>
            </a:fld>
            <a:endParaRPr lang="fr-CA"/>
          </a:p>
        </p:txBody>
      </p:sp>
    </p:spTree>
    <p:extLst>
      <p:ext uri="{BB962C8B-B14F-4D97-AF65-F5344CB8AC3E}">
        <p14:creationId xmlns:p14="http://schemas.microsoft.com/office/powerpoint/2010/main" val="1122847777"/>
      </p:ext>
    </p:extLst>
  </p:cSld>
  <p:clrMapOvr>
    <a:masterClrMapping/>
  </p:clrMapOvr>
  <p:timing>
    <p:tnLst>
      <p:par>
        <p:cTn id="1" dur="indefinite" restart="never" nodeType="tmRoot"/>
      </p:par>
    </p:tn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2"/>
          <p:cNvSpPr>
            <a:spLocks noGrp="1" noChangeArrowheads="1"/>
          </p:cNvSpPr>
          <p:nvPr>
            <p:ph type="title"/>
          </p:nvPr>
        </p:nvSpPr>
        <p:spPr>
          <a:xfrm>
            <a:off x="457200" y="152400"/>
            <a:ext cx="6934200" cy="1371600"/>
          </a:xfrm>
        </p:spPr>
        <p:txBody>
          <a:bodyPr/>
          <a:lstStyle/>
          <a:p>
            <a:pPr>
              <a:defRPr/>
            </a:pPr>
            <a:r>
              <a:rPr lang="en-US" altLang="fr-FR" dirty="0" smtClean="0"/>
              <a:t>Context </a:t>
            </a:r>
            <a:r>
              <a:rPr lang="en-US" altLang="fr-FR" dirty="0"/>
              <a:t>Free Grammars</a:t>
            </a:r>
          </a:p>
        </p:txBody>
      </p:sp>
      <p:sp>
        <p:nvSpPr>
          <p:cNvPr id="16387" name="Rectangle 3"/>
          <p:cNvSpPr>
            <a:spLocks noGrp="1" noChangeArrowheads="1"/>
          </p:cNvSpPr>
          <p:nvPr>
            <p:ph idx="1"/>
          </p:nvPr>
        </p:nvSpPr>
        <p:spPr/>
        <p:txBody>
          <a:bodyPr/>
          <a:lstStyle/>
          <a:p>
            <a:r>
              <a:rPr lang="en-US" altLang="fr-FR" smtClean="0"/>
              <a:t>A Context Free Grammar (CFG) consists of </a:t>
            </a:r>
          </a:p>
          <a:p>
            <a:pPr marL="800100" lvl="1" indent="-342900"/>
            <a:r>
              <a:rPr lang="en-US" altLang="fr-FR" smtClean="0"/>
              <a:t>Terminals</a:t>
            </a:r>
          </a:p>
          <a:p>
            <a:pPr marL="800100" lvl="1" indent="-342900"/>
            <a:r>
              <a:rPr lang="en-US" altLang="fr-FR" smtClean="0"/>
              <a:t>Nonterminals</a:t>
            </a:r>
          </a:p>
          <a:p>
            <a:pPr marL="800100" lvl="1" indent="-342900"/>
            <a:r>
              <a:rPr lang="en-US" altLang="fr-FR" smtClean="0"/>
              <a:t>Start symbol</a:t>
            </a:r>
          </a:p>
          <a:p>
            <a:pPr marL="800100" lvl="1" indent="-342900"/>
            <a:r>
              <a:rPr lang="en-US" altLang="fr-FR" smtClean="0"/>
              <a:t>Productions</a:t>
            </a:r>
          </a:p>
          <a:p>
            <a:pPr marL="800100" lvl="1" indent="-342900"/>
            <a:endParaRPr lang="en-US" altLang="fr-FR" smtClean="0"/>
          </a:p>
          <a:p>
            <a:r>
              <a:rPr lang="en-US" altLang="fr-FR" smtClean="0"/>
              <a:t>A language that can be generated by a grammar is said to be a </a:t>
            </a:r>
            <a:r>
              <a:rPr lang="en-US" altLang="fr-FR" smtClean="0">
                <a:solidFill>
                  <a:schemeClr val="tx2"/>
                </a:solidFill>
              </a:rPr>
              <a:t>context-free language</a:t>
            </a:r>
            <a:endParaRPr lang="en-US" altLang="fr-FR" sz="1800" smtClean="0"/>
          </a:p>
          <a:p>
            <a:endParaRPr lang="en-US" altLang="fr-FR" smtClean="0"/>
          </a:p>
        </p:txBody>
      </p:sp>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289</a:t>
            </a:fld>
            <a:endParaRPr lang="fr-CA"/>
          </a:p>
        </p:txBody>
      </p:sp>
    </p:spTree>
    <p:extLst>
      <p:ext uri="{BB962C8B-B14F-4D97-AF65-F5344CB8AC3E}">
        <p14:creationId xmlns:p14="http://schemas.microsoft.com/office/powerpoint/2010/main" val="435055332"/>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eaLnBrk="1" hangingPunct="1">
              <a:defRPr/>
            </a:pPr>
            <a:r>
              <a:rPr lang="en-CA" dirty="0" smtClean="0"/>
              <a:t>Waterfall Weaknesses</a:t>
            </a:r>
            <a:endParaRPr lang="en-CA" dirty="0"/>
          </a:p>
        </p:txBody>
      </p:sp>
      <p:sp>
        <p:nvSpPr>
          <p:cNvPr id="24579" name="Content Placeholder 2"/>
          <p:cNvSpPr>
            <a:spLocks noGrp="1"/>
          </p:cNvSpPr>
          <p:nvPr>
            <p:ph idx="1"/>
          </p:nvPr>
        </p:nvSpPr>
        <p:spPr/>
        <p:txBody>
          <a:bodyPr/>
          <a:lstStyle/>
          <a:p>
            <a:pPr eaLnBrk="1" hangingPunct="1"/>
            <a:r>
              <a:rPr lang="en-CA" altLang="fr-FR" smtClean="0"/>
              <a:t>All requirements must be known upfront</a:t>
            </a:r>
          </a:p>
          <a:p>
            <a:pPr eaLnBrk="1" hangingPunct="1"/>
            <a:r>
              <a:rPr lang="en-CA" altLang="fr-FR" smtClean="0"/>
              <a:t>Deliverables created for each phase are considered frozen – inhibits flexibility</a:t>
            </a:r>
          </a:p>
          <a:p>
            <a:pPr eaLnBrk="1" hangingPunct="1"/>
            <a:r>
              <a:rPr lang="en-CA" altLang="fr-FR" smtClean="0"/>
              <a:t>Can give a false impression of progress</a:t>
            </a:r>
          </a:p>
          <a:p>
            <a:pPr eaLnBrk="1" hangingPunct="1"/>
            <a:r>
              <a:rPr lang="en-CA" altLang="fr-FR" smtClean="0"/>
              <a:t>Does not reflect problem-solving nature of software development – iterations of phases</a:t>
            </a:r>
          </a:p>
          <a:p>
            <a:pPr eaLnBrk="1" hangingPunct="1"/>
            <a:r>
              <a:rPr lang="en-CA" altLang="fr-FR" smtClean="0">
                <a:solidFill>
                  <a:schemeClr val="tx2"/>
                </a:solidFill>
              </a:rPr>
              <a:t>Integration is one </a:t>
            </a:r>
            <a:r>
              <a:rPr lang="en-CA" altLang="fr-FR" i="1" smtClean="0">
                <a:solidFill>
                  <a:schemeClr val="tx2"/>
                </a:solidFill>
              </a:rPr>
              <a:t>big bang </a:t>
            </a:r>
            <a:r>
              <a:rPr lang="en-CA" altLang="fr-FR" smtClean="0">
                <a:solidFill>
                  <a:schemeClr val="tx2"/>
                </a:solidFill>
              </a:rPr>
              <a:t>at the end</a:t>
            </a:r>
          </a:p>
          <a:p>
            <a:pPr eaLnBrk="1" hangingPunct="1"/>
            <a:r>
              <a:rPr lang="en-CA" altLang="fr-FR" smtClean="0">
                <a:solidFill>
                  <a:schemeClr val="tx2"/>
                </a:solidFill>
              </a:rPr>
              <a:t>Little opportunity for customer to preview the system (until it may be too late)</a:t>
            </a:r>
          </a:p>
          <a:p>
            <a:pPr eaLnBrk="1" hangingPunct="1"/>
            <a:endParaRPr lang="en-CA" altLang="fr-FR" smtClean="0"/>
          </a:p>
        </p:txBody>
      </p:sp>
    </p:spTree>
    <p:extLst>
      <p:ext uri="{BB962C8B-B14F-4D97-AF65-F5344CB8AC3E}">
        <p14:creationId xmlns:p14="http://schemas.microsoft.com/office/powerpoint/2010/main" val="3802199043"/>
      </p:ext>
    </p:extLst>
  </p:cSld>
  <p:clrMapOvr>
    <a:masterClrMapping/>
  </p:clrMapOvr>
  <p:timing>
    <p:tnLst>
      <p:par>
        <p:cTn id="1" dur="indefinite" restart="never" nodeType="tmRoot"/>
      </p:par>
    </p:tn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2"/>
          <p:cNvSpPr>
            <a:spLocks noGrp="1" noChangeArrowheads="1"/>
          </p:cNvSpPr>
          <p:nvPr>
            <p:ph type="title"/>
          </p:nvPr>
        </p:nvSpPr>
        <p:spPr>
          <a:xfrm>
            <a:off x="457200" y="152400"/>
            <a:ext cx="6934200" cy="1371600"/>
          </a:xfrm>
        </p:spPr>
        <p:txBody>
          <a:bodyPr/>
          <a:lstStyle/>
          <a:p>
            <a:pPr>
              <a:defRPr/>
            </a:pPr>
            <a:r>
              <a:rPr lang="en-US" altLang="fr-FR" dirty="0" smtClean="0"/>
              <a:t>Context </a:t>
            </a:r>
            <a:r>
              <a:rPr lang="en-US" altLang="fr-FR" dirty="0"/>
              <a:t>Free Grammars</a:t>
            </a:r>
          </a:p>
        </p:txBody>
      </p:sp>
      <p:sp>
        <p:nvSpPr>
          <p:cNvPr id="17411" name="Rectangle 3"/>
          <p:cNvSpPr>
            <a:spLocks noGrp="1" noChangeArrowheads="1"/>
          </p:cNvSpPr>
          <p:nvPr>
            <p:ph idx="1"/>
          </p:nvPr>
        </p:nvSpPr>
        <p:spPr/>
        <p:txBody>
          <a:bodyPr/>
          <a:lstStyle/>
          <a:p>
            <a:r>
              <a:rPr lang="en-US" altLang="fr-FR" smtClean="0">
                <a:solidFill>
                  <a:schemeClr val="tx2"/>
                </a:solidFill>
              </a:rPr>
              <a:t>Terminals: </a:t>
            </a:r>
            <a:r>
              <a:rPr lang="en-US" altLang="fr-FR" smtClean="0"/>
              <a:t>are the basic symbols from which strings are formed</a:t>
            </a:r>
          </a:p>
          <a:p>
            <a:pPr lvl="1"/>
            <a:r>
              <a:rPr lang="en-US" altLang="fr-FR" smtClean="0"/>
              <a:t>These are the tokens that were produced by the Lexical Analyser</a:t>
            </a:r>
          </a:p>
          <a:p>
            <a:r>
              <a:rPr lang="en-US" altLang="fr-FR" smtClean="0">
                <a:solidFill>
                  <a:schemeClr val="tx2"/>
                </a:solidFill>
              </a:rPr>
              <a:t>Nonterminals: </a:t>
            </a:r>
            <a:r>
              <a:rPr lang="en-US" altLang="fr-FR" smtClean="0"/>
              <a:t>are syntactic variables that denote sets of strings</a:t>
            </a:r>
          </a:p>
          <a:p>
            <a:pPr lvl="1"/>
            <a:r>
              <a:rPr lang="en-US" altLang="fr-FR" smtClean="0"/>
              <a:t>One nonterminal is distinguished as the </a:t>
            </a:r>
            <a:r>
              <a:rPr lang="en-US" altLang="fr-FR" b="1" smtClean="0">
                <a:solidFill>
                  <a:schemeClr val="tx2"/>
                </a:solidFill>
              </a:rPr>
              <a:t>start symbol</a:t>
            </a:r>
            <a:endParaRPr lang="en-US" altLang="fr-FR" b="1" smtClean="0"/>
          </a:p>
          <a:p>
            <a:endParaRPr lang="en-US" altLang="fr-FR" smtClean="0"/>
          </a:p>
          <a:p>
            <a:r>
              <a:rPr lang="en-US" altLang="fr-FR" smtClean="0"/>
              <a:t>The </a:t>
            </a:r>
            <a:r>
              <a:rPr lang="en-US" altLang="fr-FR" smtClean="0">
                <a:solidFill>
                  <a:schemeClr val="tx2"/>
                </a:solidFill>
              </a:rPr>
              <a:t>productions </a:t>
            </a:r>
            <a:r>
              <a:rPr lang="en-US" altLang="fr-FR" smtClean="0"/>
              <a:t>of a grammar specify the manner in which the terminal and nonterminals can be combined to form strings</a:t>
            </a:r>
          </a:p>
        </p:txBody>
      </p:sp>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290</a:t>
            </a:fld>
            <a:endParaRPr lang="fr-CA"/>
          </a:p>
        </p:txBody>
      </p:sp>
    </p:spTree>
    <p:extLst>
      <p:ext uri="{BB962C8B-B14F-4D97-AF65-F5344CB8AC3E}">
        <p14:creationId xmlns:p14="http://schemas.microsoft.com/office/powerpoint/2010/main" val="1746397205"/>
      </p:ext>
    </p:extLst>
  </p:cSld>
  <p:clrMapOvr>
    <a:masterClrMapping/>
  </p:clrMapOvr>
  <p:timing>
    <p:tnLst>
      <p:par>
        <p:cTn id="1" dur="indefinite" restart="never" nodeType="tmRoot"/>
      </p:par>
    </p:tn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2"/>
          <p:cNvSpPr>
            <a:spLocks noGrp="1" noChangeArrowheads="1"/>
          </p:cNvSpPr>
          <p:nvPr>
            <p:ph type="title"/>
          </p:nvPr>
        </p:nvSpPr>
        <p:spPr>
          <a:xfrm>
            <a:off x="457200" y="152400"/>
            <a:ext cx="6934200" cy="1371600"/>
          </a:xfrm>
        </p:spPr>
        <p:txBody>
          <a:bodyPr/>
          <a:lstStyle/>
          <a:p>
            <a:pPr>
              <a:defRPr/>
            </a:pPr>
            <a:r>
              <a:rPr lang="en-US" altLang="fr-FR"/>
              <a:t>Example of Grammar</a:t>
            </a:r>
          </a:p>
        </p:txBody>
      </p:sp>
      <p:sp>
        <p:nvSpPr>
          <p:cNvPr id="18437" name="TextBox 2"/>
          <p:cNvSpPr txBox="1">
            <a:spLocks noChangeArrowheads="1"/>
          </p:cNvSpPr>
          <p:nvPr/>
        </p:nvSpPr>
        <p:spPr bwMode="auto">
          <a:xfrm>
            <a:off x="587375" y="1773238"/>
            <a:ext cx="6721475" cy="4370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800">
                <a:solidFill>
                  <a:srgbClr val="000000"/>
                </a:solidFill>
                <a:cs typeface="Arial" charset="0"/>
              </a:rPr>
              <a:t>The grammar with the following productions defines simple arithmetic expressions</a:t>
            </a:r>
          </a:p>
          <a:p>
            <a:pPr lvl="1" eaLnBrk="1" fontAlgn="base" hangingPunct="1">
              <a:spcBef>
                <a:spcPct val="0"/>
              </a:spcBef>
              <a:spcAft>
                <a:spcPct val="0"/>
              </a:spcAft>
              <a:buClrTx/>
              <a:buFontTx/>
              <a:buNone/>
            </a:pPr>
            <a:r>
              <a:rPr lang="en-CA" altLang="fr-FR" sz="1800" b="1">
                <a:solidFill>
                  <a:srgbClr val="D1282E"/>
                </a:solidFill>
                <a:latin typeface="Courier New" pitchFamily="49" charset="0"/>
                <a:cs typeface="Courier New" pitchFamily="49" charset="0"/>
              </a:rPr>
              <a:t>〈expr〉 </a:t>
            </a:r>
            <a:r>
              <a:rPr lang="en-CA" altLang="fr-FR" sz="1800" b="1">
                <a:solidFill>
                  <a:srgbClr val="D1282E"/>
                </a:solidFill>
                <a:latin typeface="Courier New" pitchFamily="49" charset="0"/>
                <a:cs typeface="Courier New" pitchFamily="49" charset="0"/>
                <a:sym typeface="Wingdings" pitchFamily="2" charset="2"/>
              </a:rPr>
              <a:t>::= 〈expr〉 〈op〉 〈expr〉</a:t>
            </a:r>
          </a:p>
          <a:p>
            <a:pPr lvl="1" eaLnBrk="1" fontAlgn="base" hangingPunct="1">
              <a:spcBef>
                <a:spcPct val="0"/>
              </a:spcBef>
              <a:spcAft>
                <a:spcPct val="0"/>
              </a:spcAft>
              <a:buClrTx/>
              <a:buFontTx/>
              <a:buNone/>
            </a:pPr>
            <a:r>
              <a:rPr lang="en-CA" altLang="fr-FR" sz="1800" b="1">
                <a:solidFill>
                  <a:srgbClr val="D1282E"/>
                </a:solidFill>
                <a:latin typeface="Courier New" pitchFamily="49" charset="0"/>
                <a:cs typeface="Courier New" pitchFamily="49" charset="0"/>
                <a:sym typeface="Wingdings" pitchFamily="2" charset="2"/>
              </a:rPr>
              <a:t>〈expr〉 ::= id </a:t>
            </a:r>
          </a:p>
          <a:p>
            <a:pPr lvl="1" eaLnBrk="1" fontAlgn="base" hangingPunct="1">
              <a:spcBef>
                <a:spcPct val="0"/>
              </a:spcBef>
              <a:spcAft>
                <a:spcPct val="0"/>
              </a:spcAft>
              <a:buClrTx/>
              <a:buFontTx/>
              <a:buNone/>
            </a:pPr>
            <a:r>
              <a:rPr lang="en-CA" altLang="fr-FR" sz="1800" b="1">
                <a:solidFill>
                  <a:srgbClr val="D1282E"/>
                </a:solidFill>
                <a:latin typeface="Courier New" pitchFamily="49" charset="0"/>
                <a:cs typeface="Courier New" pitchFamily="49" charset="0"/>
              </a:rPr>
              <a:t>〈expr〉 </a:t>
            </a:r>
            <a:r>
              <a:rPr lang="en-CA" altLang="fr-FR" sz="1800" b="1">
                <a:solidFill>
                  <a:srgbClr val="D1282E"/>
                </a:solidFill>
                <a:latin typeface="Courier New" pitchFamily="49" charset="0"/>
                <a:cs typeface="Courier New" pitchFamily="49" charset="0"/>
                <a:sym typeface="Wingdings" pitchFamily="2" charset="2"/>
              </a:rPr>
              <a:t>::= num</a:t>
            </a:r>
          </a:p>
          <a:p>
            <a:pPr lvl="1" eaLnBrk="1" fontAlgn="base" hangingPunct="1">
              <a:spcBef>
                <a:spcPct val="0"/>
              </a:spcBef>
              <a:spcAft>
                <a:spcPct val="0"/>
              </a:spcAft>
              <a:buClrTx/>
              <a:buFontTx/>
              <a:buNone/>
            </a:pPr>
            <a:r>
              <a:rPr lang="en-CA" altLang="fr-FR" sz="1800" b="1">
                <a:solidFill>
                  <a:srgbClr val="D1282E"/>
                </a:solidFill>
                <a:latin typeface="Courier New" pitchFamily="49" charset="0"/>
                <a:cs typeface="Courier New" pitchFamily="49" charset="0"/>
                <a:sym typeface="Wingdings" pitchFamily="2" charset="2"/>
              </a:rPr>
              <a:t>  〈op〉 ::= +</a:t>
            </a:r>
          </a:p>
          <a:p>
            <a:pPr lvl="1" eaLnBrk="1" fontAlgn="base" hangingPunct="1">
              <a:spcBef>
                <a:spcPct val="0"/>
              </a:spcBef>
              <a:spcAft>
                <a:spcPct val="0"/>
              </a:spcAft>
              <a:buClrTx/>
              <a:buFontTx/>
              <a:buNone/>
            </a:pPr>
            <a:r>
              <a:rPr lang="en-CA" altLang="fr-FR" sz="1800" b="1">
                <a:solidFill>
                  <a:srgbClr val="D1282E"/>
                </a:solidFill>
                <a:latin typeface="Courier New" pitchFamily="49" charset="0"/>
                <a:cs typeface="Courier New" pitchFamily="49" charset="0"/>
                <a:sym typeface="Wingdings" pitchFamily="2" charset="2"/>
              </a:rPr>
              <a:t>  〈op〉 ::= -</a:t>
            </a:r>
            <a:endParaRPr lang="fr-CA" altLang="fr-FR" sz="1800" b="1">
              <a:solidFill>
                <a:srgbClr val="D1282E"/>
              </a:solidFill>
              <a:latin typeface="Courier New" pitchFamily="49" charset="0"/>
              <a:cs typeface="Courier New" pitchFamily="49" charset="0"/>
            </a:endParaRPr>
          </a:p>
          <a:p>
            <a:pPr lvl="1" eaLnBrk="1" fontAlgn="base" hangingPunct="1">
              <a:spcBef>
                <a:spcPct val="0"/>
              </a:spcBef>
              <a:spcAft>
                <a:spcPct val="0"/>
              </a:spcAft>
              <a:buClrTx/>
              <a:buFontTx/>
              <a:buNone/>
            </a:pPr>
            <a:r>
              <a:rPr lang="en-CA" altLang="fr-FR" sz="1800" b="1">
                <a:solidFill>
                  <a:srgbClr val="D1282E"/>
                </a:solidFill>
                <a:latin typeface="Courier New" pitchFamily="49" charset="0"/>
                <a:cs typeface="Courier New" pitchFamily="49" charset="0"/>
                <a:sym typeface="Wingdings" pitchFamily="2" charset="2"/>
              </a:rPr>
              <a:t>  〈op〉 ::= *</a:t>
            </a:r>
            <a:endParaRPr lang="fr-CA" altLang="fr-FR" sz="1800" b="1">
              <a:solidFill>
                <a:srgbClr val="D1282E"/>
              </a:solidFill>
              <a:latin typeface="Courier New" pitchFamily="49" charset="0"/>
              <a:cs typeface="Courier New" pitchFamily="49" charset="0"/>
            </a:endParaRPr>
          </a:p>
          <a:p>
            <a:pPr lvl="1" eaLnBrk="1" fontAlgn="base" hangingPunct="1">
              <a:spcBef>
                <a:spcPct val="0"/>
              </a:spcBef>
              <a:spcAft>
                <a:spcPct val="0"/>
              </a:spcAft>
              <a:buClrTx/>
              <a:buFontTx/>
              <a:buNone/>
            </a:pPr>
            <a:r>
              <a:rPr lang="en-CA" altLang="fr-FR" sz="1800" b="1">
                <a:solidFill>
                  <a:srgbClr val="D1282E"/>
                </a:solidFill>
                <a:latin typeface="Courier New" pitchFamily="49" charset="0"/>
                <a:cs typeface="Courier New" pitchFamily="49" charset="0"/>
                <a:sym typeface="Wingdings" pitchFamily="2" charset="2"/>
              </a:rPr>
              <a:t>  〈op〉 ::= /</a:t>
            </a:r>
            <a:endParaRPr lang="fr-CA" altLang="fr-FR" sz="1800" b="1">
              <a:solidFill>
                <a:srgbClr val="D1282E"/>
              </a:solidFill>
              <a:latin typeface="Courier New" pitchFamily="49" charset="0"/>
              <a:cs typeface="Courier New" pitchFamily="49" charset="0"/>
            </a:endParaRPr>
          </a:p>
          <a:p>
            <a:pPr eaLnBrk="1" fontAlgn="base" hangingPunct="1">
              <a:spcBef>
                <a:spcPct val="0"/>
              </a:spcBef>
              <a:spcAft>
                <a:spcPct val="0"/>
              </a:spcAft>
              <a:buFontTx/>
              <a:buNone/>
            </a:pPr>
            <a:endParaRPr lang="en-CA" altLang="fr-FR" sz="1800" b="0">
              <a:solidFill>
                <a:srgbClr val="000000"/>
              </a:solidFill>
              <a:cs typeface="Arial" charset="0"/>
            </a:endParaRPr>
          </a:p>
          <a:p>
            <a:pPr eaLnBrk="1" fontAlgn="base" hangingPunct="1">
              <a:spcBef>
                <a:spcPct val="0"/>
              </a:spcBef>
              <a:spcAft>
                <a:spcPct val="0"/>
              </a:spcAft>
              <a:buFontTx/>
              <a:buNone/>
            </a:pPr>
            <a:r>
              <a:rPr lang="en-CA" altLang="fr-FR" sz="1600">
                <a:solidFill>
                  <a:srgbClr val="000000"/>
                </a:solidFill>
                <a:cs typeface="Arial" charset="0"/>
              </a:rPr>
              <a:t>In this grammar, the terminal symbols are</a:t>
            </a:r>
          </a:p>
          <a:p>
            <a:pPr eaLnBrk="1" fontAlgn="base" hangingPunct="1">
              <a:spcBef>
                <a:spcPct val="0"/>
              </a:spcBef>
              <a:spcAft>
                <a:spcPct val="0"/>
              </a:spcAft>
              <a:buFontTx/>
              <a:buNone/>
            </a:pPr>
            <a:r>
              <a:rPr lang="en-CA" altLang="fr-FR" sz="1600" i="1">
                <a:solidFill>
                  <a:srgbClr val="000000"/>
                </a:solidFill>
                <a:cs typeface="Arial" charset="0"/>
              </a:rPr>
              <a:t>num, id + - * / </a:t>
            </a:r>
          </a:p>
          <a:p>
            <a:pPr eaLnBrk="1" fontAlgn="base" hangingPunct="1">
              <a:spcBef>
                <a:spcPct val="0"/>
              </a:spcBef>
              <a:spcAft>
                <a:spcPct val="0"/>
              </a:spcAft>
              <a:buFontTx/>
              <a:buNone/>
            </a:pPr>
            <a:endParaRPr lang="en-CA" altLang="fr-FR" sz="1600">
              <a:solidFill>
                <a:srgbClr val="000000"/>
              </a:solidFill>
              <a:cs typeface="Arial" charset="0"/>
            </a:endParaRPr>
          </a:p>
          <a:p>
            <a:pPr eaLnBrk="1" fontAlgn="base" hangingPunct="1">
              <a:spcBef>
                <a:spcPct val="0"/>
              </a:spcBef>
              <a:spcAft>
                <a:spcPct val="0"/>
              </a:spcAft>
              <a:buFontTx/>
              <a:buNone/>
            </a:pPr>
            <a:r>
              <a:rPr lang="en-CA" altLang="fr-FR" sz="1600">
                <a:solidFill>
                  <a:srgbClr val="000000"/>
                </a:solidFill>
                <a:cs typeface="Arial" charset="0"/>
              </a:rPr>
              <a:t>The nonterminal symbols are </a:t>
            </a:r>
            <a:r>
              <a:rPr lang="en-CA" altLang="fr-FR" sz="1600" i="1">
                <a:solidFill>
                  <a:srgbClr val="000000"/>
                </a:solidFill>
                <a:cs typeface="Arial" charset="0"/>
              </a:rPr>
              <a:t>〈expr〉</a:t>
            </a:r>
            <a:r>
              <a:rPr lang="en-CA" altLang="fr-FR" sz="1600">
                <a:solidFill>
                  <a:srgbClr val="000000"/>
                </a:solidFill>
                <a:cs typeface="Arial" charset="0"/>
              </a:rPr>
              <a:t> and </a:t>
            </a:r>
            <a:r>
              <a:rPr lang="en-CA" altLang="fr-FR" sz="1600" i="1">
                <a:solidFill>
                  <a:srgbClr val="000000"/>
                </a:solidFill>
                <a:cs typeface="Arial" charset="0"/>
              </a:rPr>
              <a:t>〈op〉</a:t>
            </a:r>
            <a:r>
              <a:rPr lang="en-CA" altLang="fr-FR" sz="1600">
                <a:solidFill>
                  <a:srgbClr val="000000"/>
                </a:solidFill>
                <a:cs typeface="Arial" charset="0"/>
              </a:rPr>
              <a:t>, and </a:t>
            </a:r>
            <a:r>
              <a:rPr lang="en-CA" altLang="fr-FR" sz="1600" i="1">
                <a:solidFill>
                  <a:srgbClr val="000000"/>
                </a:solidFill>
                <a:cs typeface="Arial" charset="0"/>
              </a:rPr>
              <a:t>〈expr〉</a:t>
            </a:r>
            <a:r>
              <a:rPr lang="en-CA" altLang="fr-FR" sz="1600">
                <a:solidFill>
                  <a:srgbClr val="000000"/>
                </a:solidFill>
                <a:cs typeface="Arial" charset="0"/>
              </a:rPr>
              <a:t> is the start symbol</a:t>
            </a:r>
            <a:endParaRPr lang="fr-CA" altLang="fr-FR" sz="1600">
              <a:solidFill>
                <a:srgbClr val="000000"/>
              </a:solidFill>
              <a:cs typeface="Arial" charset="0"/>
            </a:endParaRPr>
          </a:p>
          <a:p>
            <a:pPr eaLnBrk="1" fontAlgn="base" hangingPunct="1">
              <a:spcBef>
                <a:spcPct val="0"/>
              </a:spcBef>
              <a:spcAft>
                <a:spcPct val="0"/>
              </a:spcAft>
              <a:buFontTx/>
              <a:buNone/>
            </a:pPr>
            <a:endParaRPr lang="fr-CA" altLang="fr-FR" sz="1800" b="0">
              <a:solidFill>
                <a:srgbClr val="000000"/>
              </a:solidFill>
              <a:cs typeface="Arial" charset="0"/>
            </a:endParaRPr>
          </a:p>
        </p:txBody>
      </p:sp>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291</a:t>
            </a:fld>
            <a:endParaRPr lang="fr-CA"/>
          </a:p>
        </p:txBody>
      </p:sp>
    </p:spTree>
    <p:extLst>
      <p:ext uri="{BB962C8B-B14F-4D97-AF65-F5344CB8AC3E}">
        <p14:creationId xmlns:p14="http://schemas.microsoft.com/office/powerpoint/2010/main" val="923939918"/>
      </p:ext>
    </p:extLst>
  </p:cSld>
  <p:clrMapOvr>
    <a:masterClrMapping/>
  </p:clrMapOvr>
  <p:timing>
    <p:tnLst>
      <p:par>
        <p:cTn id="1" dur="indefinite" restart="never" nodeType="tmRoot"/>
      </p:par>
    </p:tn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a:xfrm>
            <a:off x="457200" y="152400"/>
            <a:ext cx="6934200" cy="1371600"/>
          </a:xfrm>
        </p:spPr>
        <p:txBody>
          <a:bodyPr/>
          <a:lstStyle/>
          <a:p>
            <a:pPr>
              <a:defRPr/>
            </a:pPr>
            <a:r>
              <a:rPr lang="en-US" altLang="fr-FR"/>
              <a:t>Derivations</a:t>
            </a:r>
          </a:p>
        </p:txBody>
      </p:sp>
      <p:sp>
        <p:nvSpPr>
          <p:cNvPr id="19459" name="Rectangle 3"/>
          <p:cNvSpPr>
            <a:spLocks noGrp="1" noChangeArrowheads="1"/>
          </p:cNvSpPr>
          <p:nvPr>
            <p:ph idx="1"/>
          </p:nvPr>
        </p:nvSpPr>
        <p:spPr/>
        <p:txBody>
          <a:bodyPr/>
          <a:lstStyle/>
          <a:p>
            <a:r>
              <a:rPr lang="fr-CA" altLang="fr-FR" smtClean="0">
                <a:solidFill>
                  <a:schemeClr val="tx2"/>
                </a:solidFill>
                <a:latin typeface="Courier New" pitchFamily="49" charset="0"/>
                <a:cs typeface="Courier New" pitchFamily="49" charset="0"/>
                <a:sym typeface="Symbol" pitchFamily="18" charset="2"/>
              </a:rPr>
              <a:t>〈expr〉  〈expr〉〈op 〉〈expr〉</a:t>
            </a:r>
          </a:p>
          <a:p>
            <a:r>
              <a:rPr lang="en-US" altLang="fr-FR" i="1" smtClean="0">
                <a:sym typeface="Symbol" pitchFamily="18" charset="2"/>
              </a:rPr>
              <a:t>is read</a:t>
            </a:r>
            <a:r>
              <a:rPr lang="en-US" altLang="fr-FR" i="1" smtClean="0">
                <a:latin typeface="Courier New" pitchFamily="49" charset="0"/>
                <a:sym typeface="Symbol" pitchFamily="18" charset="2"/>
              </a:rPr>
              <a:t> “expr derives expr op expr”</a:t>
            </a:r>
          </a:p>
          <a:p>
            <a:endParaRPr lang="en-US" altLang="fr-FR" i="1" smtClean="0">
              <a:latin typeface="Courier New" pitchFamily="49" charset="0"/>
              <a:sym typeface="Symbol" pitchFamily="18" charset="2"/>
            </a:endParaRPr>
          </a:p>
          <a:p>
            <a:r>
              <a:rPr lang="fr-CA" altLang="fr-FR" smtClean="0">
                <a:solidFill>
                  <a:schemeClr val="tx2"/>
                </a:solidFill>
                <a:latin typeface="Courier New" pitchFamily="49" charset="0"/>
                <a:sym typeface="Symbol" pitchFamily="18" charset="2"/>
              </a:rPr>
              <a:t>〈expr〉 	 〈expr〉</a:t>
            </a:r>
            <a:r>
              <a:rPr lang="fr-CA" altLang="fr-FR" smtClean="0">
                <a:solidFill>
                  <a:schemeClr val="tx2"/>
                </a:solidFill>
                <a:latin typeface="Courier New" pitchFamily="49" charset="0"/>
                <a:cs typeface="Courier New" pitchFamily="49" charset="0"/>
                <a:sym typeface="Symbol" pitchFamily="18" charset="2"/>
              </a:rPr>
              <a:t>〈op 〉</a:t>
            </a:r>
            <a:r>
              <a:rPr lang="fr-CA" altLang="fr-FR" smtClean="0">
                <a:solidFill>
                  <a:schemeClr val="tx2"/>
                </a:solidFill>
                <a:latin typeface="Courier New" pitchFamily="49" charset="0"/>
                <a:sym typeface="Symbol" pitchFamily="18" charset="2"/>
              </a:rPr>
              <a:t>〈expr〉 </a:t>
            </a:r>
          </a:p>
          <a:p>
            <a:r>
              <a:rPr lang="fr-CA" altLang="fr-FR" smtClean="0">
                <a:solidFill>
                  <a:schemeClr val="tx2"/>
                </a:solidFill>
                <a:latin typeface="Courier New" pitchFamily="49" charset="0"/>
                <a:sym typeface="Symbol" pitchFamily="18" charset="2"/>
              </a:rPr>
              <a:t>		 id </a:t>
            </a:r>
            <a:r>
              <a:rPr lang="fr-CA" altLang="fr-FR" smtClean="0">
                <a:solidFill>
                  <a:schemeClr val="tx2"/>
                </a:solidFill>
                <a:latin typeface="Courier New" pitchFamily="49" charset="0"/>
                <a:cs typeface="Courier New" pitchFamily="49" charset="0"/>
                <a:sym typeface="Symbol" pitchFamily="18" charset="2"/>
              </a:rPr>
              <a:t>〈op 〉</a:t>
            </a:r>
            <a:r>
              <a:rPr lang="fr-CA" altLang="fr-FR" smtClean="0">
                <a:solidFill>
                  <a:schemeClr val="tx2"/>
                </a:solidFill>
                <a:latin typeface="Courier New" pitchFamily="49" charset="0"/>
                <a:sym typeface="Symbol" pitchFamily="18" charset="2"/>
              </a:rPr>
              <a:t>〈expr〉</a:t>
            </a:r>
          </a:p>
          <a:p>
            <a:r>
              <a:rPr lang="fr-CA" altLang="fr-FR" smtClean="0">
                <a:solidFill>
                  <a:schemeClr val="tx2"/>
                </a:solidFill>
                <a:latin typeface="Courier New" pitchFamily="49" charset="0"/>
                <a:sym typeface="Symbol" pitchFamily="18" charset="2"/>
              </a:rPr>
              <a:t>		 id *〈expr〉</a:t>
            </a:r>
          </a:p>
          <a:p>
            <a:r>
              <a:rPr lang="fr-CA" altLang="fr-FR" smtClean="0">
                <a:solidFill>
                  <a:schemeClr val="tx2"/>
                </a:solidFill>
                <a:latin typeface="Courier New" pitchFamily="49" charset="0"/>
                <a:sym typeface="Symbol" pitchFamily="18" charset="2"/>
              </a:rPr>
              <a:t>		 id*id </a:t>
            </a:r>
          </a:p>
          <a:p>
            <a:r>
              <a:rPr lang="en-US" altLang="fr-FR" smtClean="0">
                <a:sym typeface="Symbol" pitchFamily="18" charset="2"/>
              </a:rPr>
              <a:t>is called a</a:t>
            </a:r>
            <a:r>
              <a:rPr lang="en-US" altLang="fr-FR" i="1" smtClean="0">
                <a:latin typeface="Courier New" pitchFamily="49" charset="0"/>
                <a:sym typeface="Symbol" pitchFamily="18" charset="2"/>
              </a:rPr>
              <a:t> </a:t>
            </a:r>
            <a:r>
              <a:rPr lang="en-US" altLang="fr-FR" smtClean="0">
                <a:solidFill>
                  <a:schemeClr val="tx2"/>
                </a:solidFill>
                <a:sym typeface="Symbol" pitchFamily="18" charset="2"/>
              </a:rPr>
              <a:t>derivation </a:t>
            </a:r>
            <a:r>
              <a:rPr lang="en-US" altLang="fr-FR" smtClean="0">
                <a:sym typeface="Symbol" pitchFamily="18" charset="2"/>
              </a:rPr>
              <a:t>of id*id from </a:t>
            </a:r>
            <a:r>
              <a:rPr lang="en-US" altLang="fr-FR" i="1" smtClean="0">
                <a:latin typeface="Courier New" pitchFamily="49" charset="0"/>
                <a:sym typeface="Symbol" pitchFamily="18" charset="2"/>
              </a:rPr>
              <a:t>expr</a:t>
            </a:r>
            <a:r>
              <a:rPr lang="en-US" altLang="fr-FR" smtClean="0">
                <a:sym typeface="Symbol" pitchFamily="18" charset="2"/>
              </a:rPr>
              <a:t>.</a:t>
            </a:r>
          </a:p>
        </p:txBody>
      </p:sp>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292</a:t>
            </a:fld>
            <a:endParaRPr lang="fr-CA"/>
          </a:p>
        </p:txBody>
      </p:sp>
    </p:spTree>
    <p:extLst>
      <p:ext uri="{BB962C8B-B14F-4D97-AF65-F5344CB8AC3E}">
        <p14:creationId xmlns:p14="http://schemas.microsoft.com/office/powerpoint/2010/main" val="3897791188"/>
      </p:ext>
    </p:extLst>
  </p:cSld>
  <p:clrMapOvr>
    <a:masterClrMapping/>
  </p:clrMapOvr>
  <p:timing>
    <p:tnLst>
      <p:par>
        <p:cTn id="1" dur="indefinite" restart="never" nodeType="tmRoot"/>
      </p:par>
    </p:tn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a:xfrm>
            <a:off x="457200" y="152400"/>
            <a:ext cx="6934200" cy="1371600"/>
          </a:xfrm>
        </p:spPr>
        <p:txBody>
          <a:bodyPr/>
          <a:lstStyle/>
          <a:p>
            <a:pPr>
              <a:defRPr/>
            </a:pPr>
            <a:r>
              <a:rPr lang="en-US" altLang="fr-FR" dirty="0" smtClean="0"/>
              <a:t>Derivations</a:t>
            </a:r>
            <a:endParaRPr lang="en-US" altLang="fr-FR" dirty="0"/>
          </a:p>
        </p:txBody>
      </p:sp>
      <p:sp>
        <p:nvSpPr>
          <p:cNvPr id="20483" name="Rectangle 3"/>
          <p:cNvSpPr>
            <a:spLocks noGrp="1" noChangeArrowheads="1"/>
          </p:cNvSpPr>
          <p:nvPr>
            <p:ph idx="1"/>
          </p:nvPr>
        </p:nvSpPr>
        <p:spPr/>
        <p:txBody>
          <a:bodyPr/>
          <a:lstStyle/>
          <a:p>
            <a:r>
              <a:rPr lang="en-US" altLang="fr-FR" smtClean="0">
                <a:sym typeface="Symbol" pitchFamily="18" charset="2"/>
              </a:rPr>
              <a:t>If </a:t>
            </a:r>
            <a:r>
              <a:rPr lang="en-US" altLang="fr-FR" b="0" i="1" smtClean="0">
                <a:solidFill>
                  <a:schemeClr val="tx2"/>
                </a:solidFill>
                <a:sym typeface="Symbol" pitchFamily="18" charset="2"/>
              </a:rPr>
              <a:t>A::= </a:t>
            </a:r>
            <a:r>
              <a:rPr lang="en-US" altLang="fr-FR" smtClean="0">
                <a:sym typeface="Symbol" pitchFamily="18" charset="2"/>
              </a:rPr>
              <a:t>is a production and </a:t>
            </a:r>
            <a:r>
              <a:rPr lang="en-US" altLang="fr-FR" b="0" smtClean="0">
                <a:solidFill>
                  <a:schemeClr val="tx2"/>
                </a:solidFill>
                <a:sym typeface="Symbol" pitchFamily="18" charset="2"/>
              </a:rPr>
              <a:t></a:t>
            </a:r>
            <a:r>
              <a:rPr lang="en-US" altLang="fr-FR" smtClean="0">
                <a:sym typeface="Symbol" pitchFamily="18" charset="2"/>
              </a:rPr>
              <a:t> and </a:t>
            </a:r>
            <a:r>
              <a:rPr lang="en-US" altLang="fr-FR" b="0" smtClean="0">
                <a:solidFill>
                  <a:schemeClr val="tx2"/>
                </a:solidFill>
                <a:sym typeface="Symbol" pitchFamily="18" charset="2"/>
              </a:rPr>
              <a:t></a:t>
            </a:r>
            <a:r>
              <a:rPr lang="en-US" altLang="fr-FR" smtClean="0">
                <a:sym typeface="Symbol" pitchFamily="18" charset="2"/>
              </a:rPr>
              <a:t> are arbitrary strings of grammar symbols, we can say:</a:t>
            </a:r>
          </a:p>
          <a:p>
            <a:r>
              <a:rPr lang="en-US" altLang="fr-FR" b="0" i="1" smtClean="0">
                <a:solidFill>
                  <a:schemeClr val="tx2"/>
                </a:solidFill>
                <a:latin typeface="Courier New" pitchFamily="49" charset="0"/>
                <a:cs typeface="Courier New" pitchFamily="49" charset="0"/>
                <a:sym typeface="Symbol" pitchFamily="18" charset="2"/>
              </a:rPr>
              <a:t>A  </a:t>
            </a:r>
          </a:p>
          <a:p>
            <a:endParaRPr lang="en-US" altLang="fr-FR" smtClean="0">
              <a:sym typeface="Symbol" pitchFamily="18" charset="2"/>
            </a:endParaRPr>
          </a:p>
          <a:p>
            <a:r>
              <a:rPr lang="en-US" altLang="fr-FR" smtClean="0">
                <a:sym typeface="Symbol" pitchFamily="18" charset="2"/>
              </a:rPr>
              <a:t>If </a:t>
            </a:r>
            <a:r>
              <a:rPr lang="en-US" altLang="fr-FR" b="0" i="1" smtClean="0">
                <a:solidFill>
                  <a:schemeClr val="tx2"/>
                </a:solidFill>
                <a:latin typeface="Courier New" pitchFamily="49" charset="0"/>
                <a:cs typeface="Courier New" pitchFamily="49" charset="0"/>
                <a:sym typeface="Symbol" pitchFamily="18" charset="2"/>
              </a:rPr>
              <a:t></a:t>
            </a:r>
            <a:r>
              <a:rPr lang="en-US" altLang="fr-FR" b="0" i="1" baseline="-25000" smtClean="0">
                <a:solidFill>
                  <a:schemeClr val="tx2"/>
                </a:solidFill>
                <a:latin typeface="Courier New" pitchFamily="49" charset="0"/>
                <a:cs typeface="Courier New" pitchFamily="49" charset="0"/>
                <a:sym typeface="Symbol" pitchFamily="18" charset="2"/>
              </a:rPr>
              <a:t>1</a:t>
            </a:r>
            <a:r>
              <a:rPr lang="en-US" altLang="fr-FR" b="0" i="1" smtClean="0">
                <a:solidFill>
                  <a:schemeClr val="tx2"/>
                </a:solidFill>
                <a:latin typeface="Courier New" pitchFamily="49" charset="0"/>
                <a:cs typeface="Courier New" pitchFamily="49" charset="0"/>
                <a:sym typeface="Symbol" pitchFamily="18" charset="2"/>
              </a:rPr>
              <a:t></a:t>
            </a:r>
            <a:r>
              <a:rPr lang="en-US" altLang="fr-FR" b="0" i="1" baseline="-25000" smtClean="0">
                <a:solidFill>
                  <a:schemeClr val="tx2"/>
                </a:solidFill>
                <a:latin typeface="Courier New" pitchFamily="49" charset="0"/>
                <a:cs typeface="Courier New" pitchFamily="49" charset="0"/>
                <a:sym typeface="Symbol" pitchFamily="18" charset="2"/>
              </a:rPr>
              <a:t>2</a:t>
            </a:r>
            <a:r>
              <a:rPr lang="en-US" altLang="fr-FR" b="0" i="1" smtClean="0">
                <a:solidFill>
                  <a:schemeClr val="tx2"/>
                </a:solidFill>
                <a:latin typeface="Courier New" pitchFamily="49" charset="0"/>
                <a:cs typeface="Courier New" pitchFamily="49" charset="0"/>
                <a:sym typeface="Symbol" pitchFamily="18" charset="2"/>
              </a:rPr>
              <a:t>... </a:t>
            </a:r>
            <a:r>
              <a:rPr lang="en-US" altLang="fr-FR" b="0" i="1" baseline="-25000" smtClean="0">
                <a:solidFill>
                  <a:schemeClr val="tx2"/>
                </a:solidFill>
                <a:latin typeface="Courier New" pitchFamily="49" charset="0"/>
                <a:cs typeface="Courier New" pitchFamily="49" charset="0"/>
                <a:sym typeface="Symbol" pitchFamily="18" charset="2"/>
              </a:rPr>
              <a:t>n</a:t>
            </a:r>
            <a:r>
              <a:rPr lang="en-US" altLang="fr-FR" smtClean="0">
                <a:sym typeface="Symbol" pitchFamily="18" charset="2"/>
              </a:rPr>
              <a:t>, we say </a:t>
            </a:r>
            <a:r>
              <a:rPr lang="en-US" altLang="fr-FR" baseline="-25000" smtClean="0">
                <a:sym typeface="Symbol" pitchFamily="18" charset="2"/>
              </a:rPr>
              <a:t>1</a:t>
            </a:r>
            <a:r>
              <a:rPr lang="en-US" altLang="fr-FR" smtClean="0">
                <a:sym typeface="Symbol" pitchFamily="18" charset="2"/>
              </a:rPr>
              <a:t> </a:t>
            </a:r>
            <a:r>
              <a:rPr lang="en-US" altLang="fr-FR" i="1" smtClean="0">
                <a:solidFill>
                  <a:schemeClr val="tx2"/>
                </a:solidFill>
                <a:sym typeface="Symbol" pitchFamily="18" charset="2"/>
              </a:rPr>
              <a:t>derives</a:t>
            </a:r>
            <a:r>
              <a:rPr lang="en-US" altLang="fr-FR" smtClean="0">
                <a:solidFill>
                  <a:schemeClr val="tx2"/>
                </a:solidFill>
                <a:sym typeface="Symbol" pitchFamily="18" charset="2"/>
              </a:rPr>
              <a:t> </a:t>
            </a:r>
            <a:r>
              <a:rPr lang="en-US" altLang="fr-FR" smtClean="0">
                <a:sym typeface="Symbol" pitchFamily="18" charset="2"/>
              </a:rPr>
              <a:t></a:t>
            </a:r>
            <a:r>
              <a:rPr lang="en-US" altLang="fr-FR" baseline="-25000" smtClean="0">
                <a:sym typeface="Symbol" pitchFamily="18" charset="2"/>
              </a:rPr>
              <a:t>n</a:t>
            </a:r>
            <a:r>
              <a:rPr lang="en-US" altLang="fr-FR" smtClean="0">
                <a:sym typeface="Symbol" pitchFamily="18" charset="2"/>
              </a:rPr>
              <a:t>.</a:t>
            </a:r>
          </a:p>
        </p:txBody>
      </p:sp>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293</a:t>
            </a:fld>
            <a:endParaRPr lang="fr-CA"/>
          </a:p>
        </p:txBody>
      </p:sp>
    </p:spTree>
    <p:extLst>
      <p:ext uri="{BB962C8B-B14F-4D97-AF65-F5344CB8AC3E}">
        <p14:creationId xmlns:p14="http://schemas.microsoft.com/office/powerpoint/2010/main" val="1157321157"/>
      </p:ext>
    </p:extLst>
  </p:cSld>
  <p:clrMapOvr>
    <a:masterClrMapping/>
  </p:clrMapOvr>
  <p:timing>
    <p:tnLst>
      <p:par>
        <p:cTn id="1" dur="indefinite" restart="never" nodeType="tmRoot"/>
      </p:par>
    </p:tn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2"/>
          <p:cNvSpPr>
            <a:spLocks noGrp="1" noChangeArrowheads="1"/>
          </p:cNvSpPr>
          <p:nvPr>
            <p:ph type="title"/>
          </p:nvPr>
        </p:nvSpPr>
        <p:spPr>
          <a:xfrm>
            <a:off x="457200" y="152400"/>
            <a:ext cx="6934200" cy="1371600"/>
          </a:xfrm>
        </p:spPr>
        <p:txBody>
          <a:bodyPr/>
          <a:lstStyle/>
          <a:p>
            <a:pPr>
              <a:defRPr/>
            </a:pPr>
            <a:r>
              <a:rPr lang="en-US" altLang="fr-FR" dirty="0" smtClean="0"/>
              <a:t>Derivations</a:t>
            </a:r>
            <a:endParaRPr lang="en-US" altLang="fr-FR" dirty="0"/>
          </a:p>
        </p:txBody>
      </p:sp>
      <p:sp>
        <p:nvSpPr>
          <p:cNvPr id="32771" name="Rectangle 3"/>
          <p:cNvSpPr>
            <a:spLocks noGrp="1" noChangeArrowheads="1"/>
          </p:cNvSpPr>
          <p:nvPr>
            <p:ph idx="1"/>
          </p:nvPr>
        </p:nvSpPr>
        <p:spPr/>
        <p:txBody>
          <a:bodyPr/>
          <a:lstStyle/>
          <a:p>
            <a:pPr>
              <a:defRPr/>
            </a:pPr>
            <a:r>
              <a:rPr lang="en-US" altLang="fr-FR" dirty="0">
                <a:solidFill>
                  <a:schemeClr val="tx2"/>
                </a:solidFill>
                <a:sym typeface="Symbol" pitchFamily="18" charset="2"/>
              </a:rPr>
              <a:t></a:t>
            </a:r>
            <a:r>
              <a:rPr lang="en-US" altLang="fr-FR" dirty="0">
                <a:sym typeface="Symbol" pitchFamily="18" charset="2"/>
              </a:rPr>
              <a:t> means “derives in one step.”</a:t>
            </a:r>
          </a:p>
          <a:p>
            <a:pPr>
              <a:defRPr/>
            </a:pPr>
            <a:r>
              <a:rPr lang="en-US" altLang="fr-FR" dirty="0">
                <a:solidFill>
                  <a:schemeClr val="tx2"/>
                </a:solidFill>
                <a:sym typeface="Symbol" pitchFamily="18" charset="2"/>
              </a:rPr>
              <a:t></a:t>
            </a:r>
            <a:r>
              <a:rPr lang="en-US" altLang="fr-FR" dirty="0">
                <a:sym typeface="Symbol" pitchFamily="18" charset="2"/>
              </a:rPr>
              <a:t> means “derives in zero or more steps.”</a:t>
            </a:r>
          </a:p>
          <a:p>
            <a:pPr lvl="1">
              <a:defRPr/>
            </a:pPr>
            <a:r>
              <a:rPr lang="en-US" altLang="fr-FR" i="1" dirty="0" smtClean="0">
                <a:solidFill>
                  <a:schemeClr val="tx2"/>
                </a:solidFill>
                <a:latin typeface="Courier New" panose="02070309020205020404" pitchFamily="49" charset="0"/>
                <a:cs typeface="Courier New" panose="02070309020205020404" pitchFamily="49" charset="0"/>
                <a:sym typeface="Symbol" pitchFamily="18" charset="2"/>
              </a:rPr>
              <a:t>if </a:t>
            </a:r>
            <a:r>
              <a:rPr lang="en-US" altLang="fr-FR" i="1" dirty="0">
                <a:solidFill>
                  <a:schemeClr val="tx2"/>
                </a:solidFill>
                <a:latin typeface="Courier New" panose="02070309020205020404" pitchFamily="49" charset="0"/>
                <a:cs typeface="Courier New" panose="02070309020205020404" pitchFamily="49" charset="0"/>
                <a:sym typeface="Symbol" pitchFamily="18" charset="2"/>
              </a:rPr>
              <a:t> and  then  </a:t>
            </a:r>
            <a:endParaRPr lang="en-US" altLang="fr-FR" i="1" dirty="0" smtClean="0">
              <a:solidFill>
                <a:schemeClr val="tx2"/>
              </a:solidFill>
              <a:latin typeface="Courier New" pitchFamily="49" charset="0"/>
              <a:cs typeface="Courier New" panose="02070309020205020404" pitchFamily="49" charset="0"/>
              <a:sym typeface="Symbol" pitchFamily="18" charset="2"/>
            </a:endParaRPr>
          </a:p>
          <a:p>
            <a:pPr lvl="1">
              <a:defRPr/>
            </a:pPr>
            <a:endParaRPr lang="en-US" altLang="fr-FR" dirty="0">
              <a:latin typeface="Courier New" pitchFamily="49" charset="0"/>
              <a:sym typeface="Symbol" pitchFamily="18" charset="2"/>
            </a:endParaRPr>
          </a:p>
          <a:p>
            <a:pPr>
              <a:defRPr/>
            </a:pPr>
            <a:r>
              <a:rPr lang="en-US" altLang="fr-FR" dirty="0" smtClean="0">
                <a:solidFill>
                  <a:schemeClr val="tx2"/>
                </a:solidFill>
                <a:sym typeface="Symbol" pitchFamily="18" charset="2"/>
              </a:rPr>
              <a:t> </a:t>
            </a:r>
            <a:r>
              <a:rPr lang="en-US" altLang="fr-FR" dirty="0" smtClean="0">
                <a:sym typeface="Symbol" pitchFamily="18" charset="2"/>
              </a:rPr>
              <a:t>means </a:t>
            </a:r>
            <a:r>
              <a:rPr lang="en-US" altLang="fr-FR" dirty="0">
                <a:sym typeface="Symbol" pitchFamily="18" charset="2"/>
              </a:rPr>
              <a:t>“derives in one or more steps</a:t>
            </a:r>
            <a:r>
              <a:rPr lang="en-US" altLang="fr-FR" dirty="0" smtClean="0">
                <a:sym typeface="Symbol" pitchFamily="18" charset="2"/>
              </a:rPr>
              <a:t>.”</a:t>
            </a:r>
          </a:p>
          <a:p>
            <a:pPr marL="342900" indent="-342900">
              <a:buFont typeface="Symbol" pitchFamily="18" charset="2"/>
              <a:buChar char="Þ"/>
              <a:defRPr/>
            </a:pPr>
            <a:endParaRPr lang="en-US" altLang="fr-FR" dirty="0">
              <a:sym typeface="Symbol" pitchFamily="18" charset="2"/>
            </a:endParaRPr>
          </a:p>
          <a:p>
            <a:pPr>
              <a:defRPr/>
            </a:pPr>
            <a:r>
              <a:rPr lang="en-US" altLang="fr-FR" dirty="0">
                <a:sym typeface="Symbol" pitchFamily="18" charset="2"/>
              </a:rPr>
              <a:t>If </a:t>
            </a:r>
            <a:r>
              <a:rPr lang="en-US" altLang="fr-FR" b="0" dirty="0" smtClean="0">
                <a:solidFill>
                  <a:schemeClr val="tx2"/>
                </a:solidFill>
                <a:latin typeface="Courier New" panose="02070309020205020404" pitchFamily="49" charset="0"/>
                <a:cs typeface="Courier New" panose="02070309020205020404" pitchFamily="49" charset="0"/>
                <a:sym typeface="Symbol" pitchFamily="18" charset="2"/>
              </a:rPr>
              <a:t>S  ,</a:t>
            </a:r>
            <a:r>
              <a:rPr lang="en-US" altLang="fr-FR" dirty="0" smtClean="0">
                <a:sym typeface="Symbol" pitchFamily="18" charset="2"/>
              </a:rPr>
              <a:t> </a:t>
            </a:r>
            <a:r>
              <a:rPr lang="en-US" altLang="fr-FR" dirty="0">
                <a:sym typeface="Symbol" pitchFamily="18" charset="2"/>
              </a:rPr>
              <a:t>where  may contain </a:t>
            </a:r>
            <a:r>
              <a:rPr lang="en-US" altLang="fr-FR" dirty="0" err="1">
                <a:sym typeface="Symbol" pitchFamily="18" charset="2"/>
              </a:rPr>
              <a:t>nonterminals</a:t>
            </a:r>
            <a:r>
              <a:rPr lang="en-US" altLang="fr-FR" dirty="0">
                <a:sym typeface="Symbol" pitchFamily="18" charset="2"/>
              </a:rPr>
              <a:t>, then we say that  is a sentential </a:t>
            </a:r>
            <a:r>
              <a:rPr lang="en-US" altLang="fr-FR" dirty="0" smtClean="0">
                <a:sym typeface="Symbol" pitchFamily="18" charset="2"/>
              </a:rPr>
              <a:t>form</a:t>
            </a:r>
          </a:p>
          <a:p>
            <a:pPr lvl="1">
              <a:defRPr/>
            </a:pPr>
            <a:r>
              <a:rPr lang="en-US" altLang="fr-FR" dirty="0" smtClean="0">
                <a:sym typeface="Symbol" pitchFamily="18" charset="2"/>
              </a:rPr>
              <a:t>If </a:t>
            </a:r>
            <a:r>
              <a:rPr lang="en-US" altLang="fr-FR" dirty="0">
                <a:solidFill>
                  <a:schemeClr val="tx2"/>
                </a:solidFill>
                <a:latin typeface="Courier New" panose="02070309020205020404" pitchFamily="49" charset="0"/>
                <a:cs typeface="Courier New" panose="02070309020205020404" pitchFamily="49" charset="0"/>
                <a:sym typeface="Symbol" pitchFamily="18" charset="2"/>
              </a:rPr>
              <a:t> </a:t>
            </a:r>
            <a:r>
              <a:rPr lang="en-US" altLang="fr-FR" dirty="0" smtClean="0">
                <a:sym typeface="Symbol" pitchFamily="18" charset="2"/>
              </a:rPr>
              <a:t>does no contains any </a:t>
            </a:r>
            <a:r>
              <a:rPr lang="en-US" altLang="fr-FR" dirty="0" err="1" smtClean="0">
                <a:sym typeface="Symbol" pitchFamily="18" charset="2"/>
              </a:rPr>
              <a:t>nonterminals</a:t>
            </a:r>
            <a:r>
              <a:rPr lang="en-US" altLang="fr-FR" dirty="0" smtClean="0">
                <a:sym typeface="Symbol" pitchFamily="18" charset="2"/>
              </a:rPr>
              <a:t>, we say that </a:t>
            </a:r>
            <a:r>
              <a:rPr lang="en-US" altLang="fr-FR" dirty="0">
                <a:solidFill>
                  <a:schemeClr val="tx2"/>
                </a:solidFill>
                <a:latin typeface="Courier New" panose="02070309020205020404" pitchFamily="49" charset="0"/>
                <a:cs typeface="Courier New" panose="02070309020205020404" pitchFamily="49" charset="0"/>
                <a:sym typeface="Symbol" pitchFamily="18" charset="2"/>
              </a:rPr>
              <a:t> </a:t>
            </a:r>
            <a:r>
              <a:rPr lang="en-US" altLang="fr-FR" dirty="0" smtClean="0">
                <a:sym typeface="Symbol" pitchFamily="18" charset="2"/>
              </a:rPr>
              <a:t>is a sentence</a:t>
            </a:r>
            <a:endParaRPr lang="en-US" altLang="fr-FR" dirty="0">
              <a:sym typeface="Symbol" pitchFamily="18" charset="2"/>
            </a:endParaRPr>
          </a:p>
        </p:txBody>
      </p:sp>
      <p:sp>
        <p:nvSpPr>
          <p:cNvPr id="21510" name="Text Box 4"/>
          <p:cNvSpPr txBox="1">
            <a:spLocks noChangeArrowheads="1"/>
          </p:cNvSpPr>
          <p:nvPr/>
        </p:nvSpPr>
        <p:spPr bwMode="auto">
          <a:xfrm>
            <a:off x="490538" y="2179638"/>
            <a:ext cx="274637" cy="369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US" altLang="fr-FR" sz="1800" b="0">
                <a:solidFill>
                  <a:srgbClr val="D1282E"/>
                </a:solidFill>
                <a:cs typeface="Arial" charset="0"/>
              </a:rPr>
              <a:t>*</a:t>
            </a:r>
          </a:p>
        </p:txBody>
      </p:sp>
      <p:sp>
        <p:nvSpPr>
          <p:cNvPr id="21511" name="Text Box 5"/>
          <p:cNvSpPr txBox="1">
            <a:spLocks noChangeArrowheads="1"/>
          </p:cNvSpPr>
          <p:nvPr/>
        </p:nvSpPr>
        <p:spPr bwMode="auto">
          <a:xfrm>
            <a:off x="1643063" y="2565400"/>
            <a:ext cx="3365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US" altLang="fr-FR" sz="1800" b="0">
                <a:solidFill>
                  <a:srgbClr val="D1282E"/>
                </a:solidFill>
                <a:cs typeface="Arial" charset="0"/>
              </a:rPr>
              <a:t>*</a:t>
            </a:r>
          </a:p>
        </p:txBody>
      </p:sp>
      <p:sp>
        <p:nvSpPr>
          <p:cNvPr id="21512" name="Text Box 7"/>
          <p:cNvSpPr txBox="1">
            <a:spLocks noChangeArrowheads="1"/>
          </p:cNvSpPr>
          <p:nvPr/>
        </p:nvSpPr>
        <p:spPr bwMode="auto">
          <a:xfrm>
            <a:off x="995363" y="4149725"/>
            <a:ext cx="3365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US" altLang="fr-FR" sz="1800" b="0">
                <a:solidFill>
                  <a:srgbClr val="D1282E"/>
                </a:solidFill>
                <a:cs typeface="Arial" charset="0"/>
              </a:rPr>
              <a:t>*</a:t>
            </a:r>
          </a:p>
        </p:txBody>
      </p:sp>
      <p:sp>
        <p:nvSpPr>
          <p:cNvPr id="21513" name="Text Box 8"/>
          <p:cNvSpPr txBox="1">
            <a:spLocks noChangeArrowheads="1"/>
          </p:cNvSpPr>
          <p:nvPr/>
        </p:nvSpPr>
        <p:spPr bwMode="auto">
          <a:xfrm>
            <a:off x="490538" y="3284538"/>
            <a:ext cx="304800" cy="339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US" altLang="fr-FR" sz="1600" b="0">
                <a:solidFill>
                  <a:srgbClr val="D1282E"/>
                </a:solidFill>
                <a:cs typeface="Arial" charset="0"/>
              </a:rPr>
              <a:t>+</a:t>
            </a:r>
            <a:endParaRPr lang="en-US" altLang="fr-FR" sz="1800" b="0">
              <a:solidFill>
                <a:srgbClr val="D1282E"/>
              </a:solidFill>
              <a:cs typeface="Arial" charset="0"/>
            </a:endParaRPr>
          </a:p>
        </p:txBody>
      </p:sp>
      <p:sp>
        <p:nvSpPr>
          <p:cNvPr id="21514" name="Text Box 9"/>
          <p:cNvSpPr txBox="1">
            <a:spLocks noChangeArrowheads="1"/>
          </p:cNvSpPr>
          <p:nvPr/>
        </p:nvSpPr>
        <p:spPr bwMode="auto">
          <a:xfrm>
            <a:off x="4357688" y="2587625"/>
            <a:ext cx="265112" cy="339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US" altLang="fr-FR" sz="1600" b="0">
                <a:solidFill>
                  <a:srgbClr val="D1282E"/>
                </a:solidFill>
                <a:cs typeface="Arial" charset="0"/>
              </a:rPr>
              <a:t>*</a:t>
            </a:r>
            <a:endParaRPr lang="en-US" altLang="fr-FR" sz="1800" b="0">
              <a:solidFill>
                <a:srgbClr val="D1282E"/>
              </a:solidFill>
              <a:cs typeface="Arial" charset="0"/>
            </a:endParaRPr>
          </a:p>
        </p:txBody>
      </p:sp>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294</a:t>
            </a:fld>
            <a:endParaRPr lang="fr-CA"/>
          </a:p>
        </p:txBody>
      </p:sp>
    </p:spTree>
    <p:extLst>
      <p:ext uri="{BB962C8B-B14F-4D97-AF65-F5344CB8AC3E}">
        <p14:creationId xmlns:p14="http://schemas.microsoft.com/office/powerpoint/2010/main" val="3120489909"/>
      </p:ext>
    </p:extLst>
  </p:cSld>
  <p:clrMapOvr>
    <a:masterClrMapping/>
  </p:clrMapOvr>
  <p:timing>
    <p:tnLst>
      <p:par>
        <p:cTn id="1" dur="indefinite" restart="never" nodeType="tmRoot"/>
      </p:par>
    </p:tn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1026"/>
          <p:cNvSpPr>
            <a:spLocks noGrp="1" noChangeArrowheads="1"/>
          </p:cNvSpPr>
          <p:nvPr>
            <p:ph type="title"/>
          </p:nvPr>
        </p:nvSpPr>
        <p:spPr>
          <a:xfrm>
            <a:off x="457200" y="152400"/>
            <a:ext cx="6934200" cy="1371600"/>
          </a:xfrm>
        </p:spPr>
        <p:txBody>
          <a:bodyPr/>
          <a:lstStyle/>
          <a:p>
            <a:pPr>
              <a:defRPr/>
            </a:pPr>
            <a:r>
              <a:rPr lang="en-US" altLang="fr-FR" dirty="0" smtClean="0"/>
              <a:t>Derivations</a:t>
            </a:r>
            <a:endParaRPr lang="en-US" altLang="fr-FR" dirty="0"/>
          </a:p>
        </p:txBody>
      </p:sp>
      <p:sp>
        <p:nvSpPr>
          <p:cNvPr id="22531" name="Rectangle 1027"/>
          <p:cNvSpPr>
            <a:spLocks noGrp="1" noChangeArrowheads="1"/>
          </p:cNvSpPr>
          <p:nvPr>
            <p:ph idx="1"/>
          </p:nvPr>
        </p:nvSpPr>
        <p:spPr/>
        <p:txBody>
          <a:bodyPr/>
          <a:lstStyle/>
          <a:p>
            <a:r>
              <a:rPr lang="en-US" altLang="fr-FR" sz="1800" smtClean="0">
                <a:solidFill>
                  <a:schemeClr val="tx2"/>
                </a:solidFill>
              </a:rPr>
              <a:t>G:</a:t>
            </a:r>
            <a:r>
              <a:rPr lang="en-US" altLang="fr-FR" sz="1800" smtClean="0"/>
              <a:t> grammar</a:t>
            </a:r>
          </a:p>
          <a:p>
            <a:r>
              <a:rPr lang="en-US" altLang="fr-FR" sz="1800" smtClean="0">
                <a:solidFill>
                  <a:schemeClr val="tx2"/>
                </a:solidFill>
              </a:rPr>
              <a:t>S: </a:t>
            </a:r>
            <a:r>
              <a:rPr lang="en-US" altLang="fr-FR" sz="1800" smtClean="0"/>
              <a:t>start symbol</a:t>
            </a:r>
          </a:p>
          <a:p>
            <a:r>
              <a:rPr lang="en-US" altLang="fr-FR" sz="1800" smtClean="0">
                <a:solidFill>
                  <a:schemeClr val="tx2"/>
                </a:solidFill>
              </a:rPr>
              <a:t>L(G): </a:t>
            </a:r>
            <a:r>
              <a:rPr lang="en-US" altLang="fr-FR" sz="1800" smtClean="0"/>
              <a:t>the language generated by G</a:t>
            </a:r>
          </a:p>
          <a:p>
            <a:endParaRPr lang="en-US" altLang="fr-FR" sz="1800" smtClean="0"/>
          </a:p>
          <a:p>
            <a:r>
              <a:rPr lang="en-US" altLang="fr-FR" sz="1800" smtClean="0"/>
              <a:t>Strings in </a:t>
            </a:r>
            <a:r>
              <a:rPr lang="en-US" altLang="fr-FR" sz="1800" smtClean="0">
                <a:solidFill>
                  <a:schemeClr val="tx2"/>
                </a:solidFill>
              </a:rPr>
              <a:t>L(G) </a:t>
            </a:r>
            <a:r>
              <a:rPr lang="en-US" altLang="fr-FR" sz="1800" smtClean="0"/>
              <a:t>may contain only terminal symbols of </a:t>
            </a:r>
            <a:r>
              <a:rPr lang="en-US" altLang="fr-FR" sz="1800" smtClean="0">
                <a:solidFill>
                  <a:schemeClr val="tx2"/>
                </a:solidFill>
              </a:rPr>
              <a:t>G</a:t>
            </a:r>
          </a:p>
          <a:p>
            <a:r>
              <a:rPr lang="en-US" altLang="fr-FR" sz="1800" smtClean="0"/>
              <a:t> A string of terminals </a:t>
            </a:r>
            <a:r>
              <a:rPr lang="en-US" altLang="fr-FR" sz="1800" i="1" smtClean="0">
                <a:solidFill>
                  <a:schemeClr val="tx2"/>
                </a:solidFill>
              </a:rPr>
              <a:t>w</a:t>
            </a:r>
            <a:r>
              <a:rPr lang="en-US" altLang="fr-FR" sz="1800" smtClean="0"/>
              <a:t> is said to be in L(G) if and only if </a:t>
            </a:r>
            <a:r>
              <a:rPr lang="en-US" altLang="fr-FR" sz="1800" b="0" i="1" smtClean="0">
                <a:solidFill>
                  <a:schemeClr val="tx2"/>
                </a:solidFill>
                <a:latin typeface="Courier New" pitchFamily="49" charset="0"/>
                <a:cs typeface="Courier New" pitchFamily="49" charset="0"/>
              </a:rPr>
              <a:t>S</a:t>
            </a:r>
            <a:r>
              <a:rPr lang="en-US" altLang="fr-FR" sz="1800" b="0" i="1" smtClean="0">
                <a:solidFill>
                  <a:schemeClr val="tx2"/>
                </a:solidFill>
                <a:latin typeface="Courier New" pitchFamily="49" charset="0"/>
                <a:cs typeface="Courier New" pitchFamily="49" charset="0"/>
                <a:sym typeface="Symbol" pitchFamily="18" charset="2"/>
              </a:rPr>
              <a:t>w</a:t>
            </a:r>
          </a:p>
          <a:p>
            <a:r>
              <a:rPr lang="en-US" altLang="fr-FR" sz="1800" smtClean="0">
                <a:sym typeface="Symbol" pitchFamily="18" charset="2"/>
              </a:rPr>
              <a:t>The string </a:t>
            </a:r>
            <a:r>
              <a:rPr lang="en-US" altLang="fr-FR" sz="1800" i="1" smtClean="0">
                <a:solidFill>
                  <a:schemeClr val="tx2"/>
                </a:solidFill>
                <a:sym typeface="Symbol" pitchFamily="18" charset="2"/>
              </a:rPr>
              <a:t>w</a:t>
            </a:r>
            <a:r>
              <a:rPr lang="en-US" altLang="fr-FR" sz="1800" smtClean="0">
                <a:sym typeface="Symbol" pitchFamily="18" charset="2"/>
              </a:rPr>
              <a:t> is called a sentence of G</a:t>
            </a:r>
          </a:p>
          <a:p>
            <a:endParaRPr lang="en-US" altLang="fr-FR" sz="1800" smtClean="0">
              <a:sym typeface="Symbol" pitchFamily="18" charset="2"/>
            </a:endParaRPr>
          </a:p>
          <a:p>
            <a:r>
              <a:rPr lang="en-US" altLang="fr-FR" sz="1800" smtClean="0">
                <a:sym typeface="Symbol" pitchFamily="18" charset="2"/>
              </a:rPr>
              <a:t>A language that can be generated by a grammar is said to be a context-free language</a:t>
            </a:r>
          </a:p>
          <a:p>
            <a:pPr lvl="1"/>
            <a:r>
              <a:rPr lang="en-US" altLang="fr-FR" sz="1800" smtClean="0">
                <a:sym typeface="Symbol" pitchFamily="18" charset="2"/>
              </a:rPr>
              <a:t>If two grammars generate the same language, the grammars are said to be equivalent</a:t>
            </a:r>
            <a:endParaRPr lang="en-US" altLang="fr-FR" sz="1800" smtClean="0"/>
          </a:p>
        </p:txBody>
      </p:sp>
      <p:sp>
        <p:nvSpPr>
          <p:cNvPr id="22534" name="Text Box 1029"/>
          <p:cNvSpPr txBox="1">
            <a:spLocks noChangeArrowheads="1"/>
          </p:cNvSpPr>
          <p:nvPr/>
        </p:nvSpPr>
        <p:spPr bwMode="auto">
          <a:xfrm>
            <a:off x="6772275" y="3644900"/>
            <a:ext cx="320675" cy="369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US" altLang="fr-FR" sz="1800" b="0" i="1">
                <a:solidFill>
                  <a:srgbClr val="D1282E"/>
                </a:solidFill>
                <a:cs typeface="Arial" charset="0"/>
              </a:rPr>
              <a:t>+</a:t>
            </a:r>
          </a:p>
        </p:txBody>
      </p:sp>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295</a:t>
            </a:fld>
            <a:endParaRPr lang="fr-CA"/>
          </a:p>
        </p:txBody>
      </p:sp>
    </p:spTree>
    <p:extLst>
      <p:ext uri="{BB962C8B-B14F-4D97-AF65-F5344CB8AC3E}">
        <p14:creationId xmlns:p14="http://schemas.microsoft.com/office/powerpoint/2010/main" val="73790487"/>
      </p:ext>
    </p:extLst>
  </p:cSld>
  <p:clrMapOvr>
    <a:masterClrMapping/>
  </p:clrMapOvr>
  <p:timing>
    <p:tnLst>
      <p:par>
        <p:cTn id="1" dur="indefinite" restart="never" nodeType="tmRoot"/>
      </p:par>
    </p:tn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1026"/>
          <p:cNvSpPr>
            <a:spLocks noGrp="1" noChangeArrowheads="1"/>
          </p:cNvSpPr>
          <p:nvPr>
            <p:ph type="title"/>
          </p:nvPr>
        </p:nvSpPr>
        <p:spPr>
          <a:xfrm>
            <a:off x="457200" y="152400"/>
            <a:ext cx="6934200" cy="1371600"/>
          </a:xfrm>
        </p:spPr>
        <p:txBody>
          <a:bodyPr/>
          <a:lstStyle/>
          <a:p>
            <a:pPr>
              <a:defRPr/>
            </a:pPr>
            <a:r>
              <a:rPr lang="en-US" altLang="fr-FR" dirty="0" smtClean="0"/>
              <a:t>Derivations</a:t>
            </a:r>
            <a:endParaRPr lang="en-US" altLang="fr-FR" dirty="0"/>
          </a:p>
        </p:txBody>
      </p:sp>
      <p:sp>
        <p:nvSpPr>
          <p:cNvPr id="23555" name="Rectangle 1027"/>
          <p:cNvSpPr>
            <a:spLocks noGrp="1" noChangeArrowheads="1"/>
          </p:cNvSpPr>
          <p:nvPr>
            <p:ph idx="1"/>
          </p:nvPr>
        </p:nvSpPr>
        <p:spPr/>
        <p:txBody>
          <a:bodyPr/>
          <a:lstStyle/>
          <a:p>
            <a:pPr>
              <a:buFontTx/>
              <a:buNone/>
            </a:pPr>
            <a:r>
              <a:rPr lang="en-US" altLang="fr-FR" smtClean="0"/>
              <a:t>We have already seen the following production rules:</a:t>
            </a:r>
          </a:p>
          <a:p>
            <a:pPr>
              <a:buFontTx/>
              <a:buNone/>
            </a:pPr>
            <a:r>
              <a:rPr lang="en-US" altLang="fr-FR" sz="1800" smtClean="0">
                <a:solidFill>
                  <a:schemeClr val="tx2"/>
                </a:solidFill>
                <a:latin typeface="Courier New" pitchFamily="49" charset="0"/>
                <a:cs typeface="Courier New" pitchFamily="49" charset="0"/>
              </a:rPr>
              <a:t>〈expr〉 </a:t>
            </a:r>
            <a:r>
              <a:rPr lang="en-US" altLang="fr-FR" sz="1800" smtClean="0">
                <a:solidFill>
                  <a:schemeClr val="tx2"/>
                </a:solidFill>
                <a:latin typeface="Courier New" pitchFamily="49" charset="0"/>
                <a:cs typeface="Courier New" pitchFamily="49" charset="0"/>
                <a:sym typeface="Wingdings" pitchFamily="2" charset="2"/>
              </a:rPr>
              <a:t>::= 〈expr〉〈op〉〈expr〉| id | num</a:t>
            </a:r>
            <a:endParaRPr lang="en-US" altLang="fr-FR" sz="1800" smtClean="0">
              <a:solidFill>
                <a:schemeClr val="tx2"/>
              </a:solidFill>
              <a:latin typeface="Courier New" pitchFamily="49" charset="0"/>
              <a:cs typeface="Courier New" pitchFamily="49" charset="0"/>
            </a:endParaRPr>
          </a:p>
          <a:p>
            <a:r>
              <a:rPr lang="en-US" altLang="fr-FR" sz="1800" smtClean="0">
                <a:solidFill>
                  <a:schemeClr val="tx2"/>
                </a:solidFill>
                <a:latin typeface="Courier New" pitchFamily="49" charset="0"/>
                <a:cs typeface="Courier New" pitchFamily="49" charset="0"/>
              </a:rPr>
              <a:t>〈op〉 </a:t>
            </a:r>
            <a:r>
              <a:rPr lang="en-US" altLang="fr-FR" sz="1800" smtClean="0">
                <a:solidFill>
                  <a:schemeClr val="tx2"/>
                </a:solidFill>
                <a:latin typeface="Courier New" pitchFamily="49" charset="0"/>
                <a:cs typeface="Courier New" pitchFamily="49" charset="0"/>
                <a:sym typeface="Wingdings" pitchFamily="2" charset="2"/>
              </a:rPr>
              <a:t>::= + | - | * | /</a:t>
            </a:r>
          </a:p>
          <a:p>
            <a:endParaRPr lang="en-US" altLang="fr-FR" b="0" smtClean="0">
              <a:solidFill>
                <a:schemeClr val="tx2"/>
              </a:solidFill>
              <a:latin typeface="Courier New" pitchFamily="49" charset="0"/>
              <a:cs typeface="Courier New" pitchFamily="49" charset="0"/>
              <a:sym typeface="Wingdings" pitchFamily="2" charset="2"/>
            </a:endParaRPr>
          </a:p>
          <a:p>
            <a:r>
              <a:rPr lang="en-US" altLang="fr-FR" smtClean="0">
                <a:sym typeface="Symbol" pitchFamily="18" charset="2"/>
              </a:rPr>
              <a:t>The string </a:t>
            </a:r>
            <a:r>
              <a:rPr lang="en-US" altLang="fr-FR" smtClean="0">
                <a:latin typeface="Courier New" pitchFamily="49" charset="0"/>
                <a:sym typeface="Symbol" pitchFamily="18" charset="2"/>
              </a:rPr>
              <a:t>id+id</a:t>
            </a:r>
            <a:r>
              <a:rPr lang="en-US" altLang="fr-FR" smtClean="0">
                <a:sym typeface="Symbol" pitchFamily="18" charset="2"/>
              </a:rPr>
              <a:t> is a sentence of the above grammar because </a:t>
            </a:r>
          </a:p>
          <a:p>
            <a:r>
              <a:rPr lang="en-US" altLang="fr-FR" sz="1600" smtClean="0">
                <a:solidFill>
                  <a:schemeClr val="tx2"/>
                </a:solidFill>
                <a:latin typeface="Courier New" pitchFamily="49" charset="0"/>
                <a:sym typeface="Symbol" pitchFamily="18" charset="2"/>
              </a:rPr>
              <a:t>〈expr〉 	 〈expr〉+〈expr〉 </a:t>
            </a:r>
          </a:p>
          <a:p>
            <a:r>
              <a:rPr lang="en-US" altLang="fr-FR" sz="1600" smtClean="0">
                <a:solidFill>
                  <a:schemeClr val="tx2"/>
                </a:solidFill>
                <a:latin typeface="Courier New" pitchFamily="49" charset="0"/>
                <a:sym typeface="Symbol" pitchFamily="18" charset="2"/>
              </a:rPr>
              <a:t>		 id +〈expr〉</a:t>
            </a:r>
          </a:p>
          <a:p>
            <a:r>
              <a:rPr lang="en-US" altLang="fr-FR" sz="1600" smtClean="0">
                <a:solidFill>
                  <a:schemeClr val="tx2"/>
                </a:solidFill>
                <a:latin typeface="Courier New" pitchFamily="49" charset="0"/>
                <a:sym typeface="Symbol" pitchFamily="18" charset="2"/>
              </a:rPr>
              <a:t>		 id + id </a:t>
            </a:r>
          </a:p>
          <a:p>
            <a:endParaRPr lang="en-US" altLang="fr-FR" sz="1600" smtClean="0">
              <a:solidFill>
                <a:schemeClr val="tx2"/>
              </a:solidFill>
              <a:latin typeface="Courier New" pitchFamily="49" charset="0"/>
              <a:sym typeface="Symbol" pitchFamily="18" charset="2"/>
            </a:endParaRPr>
          </a:p>
          <a:p>
            <a:pPr>
              <a:buFontTx/>
              <a:buNone/>
            </a:pPr>
            <a:r>
              <a:rPr lang="en-US" altLang="fr-FR" smtClean="0">
                <a:sym typeface="Symbol" pitchFamily="18" charset="2"/>
              </a:rPr>
              <a:t>We write</a:t>
            </a:r>
            <a:r>
              <a:rPr lang="en-US" altLang="fr-FR" smtClean="0">
                <a:latin typeface="Courier New" pitchFamily="49" charset="0"/>
                <a:sym typeface="Symbol" pitchFamily="18" charset="2"/>
              </a:rPr>
              <a:t> </a:t>
            </a:r>
            <a:r>
              <a:rPr lang="en-US" altLang="fr-FR" smtClean="0">
                <a:solidFill>
                  <a:schemeClr val="tx2"/>
                </a:solidFill>
                <a:latin typeface="Courier New" pitchFamily="49" charset="0"/>
                <a:cs typeface="Courier New" pitchFamily="49" charset="0"/>
                <a:sym typeface="Symbol" pitchFamily="18" charset="2"/>
              </a:rPr>
              <a:t>〈expr〉  id+id</a:t>
            </a:r>
          </a:p>
          <a:p>
            <a:endParaRPr lang="en-US" altLang="fr-FR" b="0" smtClean="0">
              <a:solidFill>
                <a:schemeClr val="tx2"/>
              </a:solidFill>
              <a:latin typeface="Courier New" pitchFamily="49" charset="0"/>
              <a:cs typeface="Courier New" pitchFamily="49" charset="0"/>
            </a:endParaRPr>
          </a:p>
        </p:txBody>
      </p:sp>
      <p:sp>
        <p:nvSpPr>
          <p:cNvPr id="23558" name="Text Box 1028"/>
          <p:cNvSpPr txBox="1">
            <a:spLocks noChangeArrowheads="1"/>
          </p:cNvSpPr>
          <p:nvPr/>
        </p:nvSpPr>
        <p:spPr bwMode="auto">
          <a:xfrm>
            <a:off x="2987675" y="5589588"/>
            <a:ext cx="284163"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US" altLang="fr-FR" b="0">
                <a:solidFill>
                  <a:srgbClr val="D1282E"/>
                </a:solidFill>
                <a:cs typeface="Arial" charset="0"/>
              </a:rPr>
              <a:t>*</a:t>
            </a:r>
            <a:endParaRPr lang="en-US" altLang="fr-FR" sz="2400" b="0">
              <a:solidFill>
                <a:srgbClr val="D1282E"/>
              </a:solidFill>
              <a:cs typeface="Arial" charset="0"/>
            </a:endParaRPr>
          </a:p>
        </p:txBody>
      </p:sp>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296</a:t>
            </a:fld>
            <a:endParaRPr lang="fr-CA"/>
          </a:p>
        </p:txBody>
      </p:sp>
    </p:spTree>
    <p:extLst>
      <p:ext uri="{BB962C8B-B14F-4D97-AF65-F5344CB8AC3E}">
        <p14:creationId xmlns:p14="http://schemas.microsoft.com/office/powerpoint/2010/main" val="954964308"/>
      </p:ext>
    </p:extLst>
  </p:cSld>
  <p:clrMapOvr>
    <a:masterClrMapping/>
  </p:clrMapOvr>
  <p:timing>
    <p:tnLst>
      <p:par>
        <p:cTn id="1" dur="indefinite" restart="never" nodeType="tmRoot"/>
      </p:par>
    </p:tn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1026"/>
          <p:cNvSpPr>
            <a:spLocks noGrp="1" noChangeArrowheads="1"/>
          </p:cNvSpPr>
          <p:nvPr>
            <p:ph type="title"/>
          </p:nvPr>
        </p:nvSpPr>
        <p:spPr>
          <a:xfrm>
            <a:off x="457200" y="152400"/>
            <a:ext cx="6934200" cy="1371600"/>
          </a:xfrm>
        </p:spPr>
        <p:txBody>
          <a:bodyPr/>
          <a:lstStyle/>
          <a:p>
            <a:pPr>
              <a:defRPr/>
            </a:pPr>
            <a:r>
              <a:rPr lang="en-US" altLang="fr-FR"/>
              <a:t>Parse Tree</a:t>
            </a:r>
          </a:p>
        </p:txBody>
      </p:sp>
      <p:sp>
        <p:nvSpPr>
          <p:cNvPr id="3" name="TextBox 2"/>
          <p:cNvSpPr txBox="1">
            <a:spLocks noChangeArrowheads="1"/>
          </p:cNvSpPr>
          <p:nvPr/>
        </p:nvSpPr>
        <p:spPr bwMode="auto">
          <a:xfrm>
            <a:off x="4427538" y="1916113"/>
            <a:ext cx="7207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800" b="0">
                <a:solidFill>
                  <a:srgbClr val="000000"/>
                </a:solidFill>
                <a:cs typeface="Arial" charset="0"/>
              </a:rPr>
              <a:t>expr</a:t>
            </a:r>
            <a:endParaRPr lang="fr-CA" altLang="fr-FR" sz="1800" b="0">
              <a:solidFill>
                <a:srgbClr val="000000"/>
              </a:solidFill>
              <a:cs typeface="Arial" charset="0"/>
            </a:endParaRPr>
          </a:p>
        </p:txBody>
      </p:sp>
      <p:grpSp>
        <p:nvGrpSpPr>
          <p:cNvPr id="45" name="Group 44"/>
          <p:cNvGrpSpPr>
            <a:grpSpLocks/>
          </p:cNvGrpSpPr>
          <p:nvPr/>
        </p:nvGrpSpPr>
        <p:grpSpPr bwMode="auto">
          <a:xfrm>
            <a:off x="3419475" y="2286000"/>
            <a:ext cx="2881313" cy="647700"/>
            <a:chOff x="3419872" y="2286164"/>
            <a:chExt cx="2880320" cy="648072"/>
          </a:xfrm>
        </p:grpSpPr>
        <p:sp>
          <p:nvSpPr>
            <p:cNvPr id="24593" name="TextBox 9"/>
            <p:cNvSpPr txBox="1">
              <a:spLocks noChangeArrowheads="1"/>
            </p:cNvSpPr>
            <p:nvPr/>
          </p:nvSpPr>
          <p:spPr bwMode="auto">
            <a:xfrm>
              <a:off x="5580112" y="2564904"/>
              <a:ext cx="72008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800" b="0">
                  <a:solidFill>
                    <a:srgbClr val="000000"/>
                  </a:solidFill>
                  <a:cs typeface="Arial" charset="0"/>
                </a:rPr>
                <a:t>expr</a:t>
              </a:r>
              <a:endParaRPr lang="fr-CA" altLang="fr-FR" sz="1800" b="0">
                <a:solidFill>
                  <a:srgbClr val="000000"/>
                </a:solidFill>
                <a:cs typeface="Arial" charset="0"/>
              </a:endParaRPr>
            </a:p>
          </p:txBody>
        </p:sp>
        <p:sp>
          <p:nvSpPr>
            <p:cNvPr id="24594" name="TextBox 10"/>
            <p:cNvSpPr txBox="1">
              <a:spLocks noChangeArrowheads="1"/>
            </p:cNvSpPr>
            <p:nvPr/>
          </p:nvSpPr>
          <p:spPr bwMode="auto">
            <a:xfrm>
              <a:off x="3419872" y="2564904"/>
              <a:ext cx="72008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800" b="0">
                  <a:solidFill>
                    <a:srgbClr val="000000"/>
                  </a:solidFill>
                  <a:cs typeface="Arial" charset="0"/>
                </a:rPr>
                <a:t>expr</a:t>
              </a:r>
              <a:endParaRPr lang="fr-CA" altLang="fr-FR" sz="1800" b="0">
                <a:solidFill>
                  <a:srgbClr val="000000"/>
                </a:solidFill>
                <a:cs typeface="Arial" charset="0"/>
              </a:endParaRPr>
            </a:p>
          </p:txBody>
        </p:sp>
        <p:cxnSp>
          <p:nvCxnSpPr>
            <p:cNvPr id="12" name="Straight Connector 11"/>
            <p:cNvCxnSpPr>
              <a:stCxn id="3" idx="2"/>
              <a:endCxn id="24594" idx="0"/>
            </p:cNvCxnSpPr>
            <p:nvPr/>
          </p:nvCxnSpPr>
          <p:spPr>
            <a:xfrm flipH="1">
              <a:off x="3780111" y="2286164"/>
              <a:ext cx="1007715" cy="277973"/>
            </a:xfrm>
            <a:prstGeom prst="line">
              <a:avLst/>
            </a:prstGeom>
          </p:spPr>
          <p:style>
            <a:lnRef idx="1">
              <a:schemeClr val="accent1"/>
            </a:lnRef>
            <a:fillRef idx="0">
              <a:schemeClr val="accent1"/>
            </a:fillRef>
            <a:effectRef idx="0">
              <a:schemeClr val="accent1"/>
            </a:effectRef>
            <a:fontRef idx="minor">
              <a:schemeClr val="tx1"/>
            </a:fontRef>
          </p:style>
        </p:cxnSp>
        <p:cxnSp>
          <p:nvCxnSpPr>
            <p:cNvPr id="14" name="Straight Connector 13"/>
            <p:cNvCxnSpPr>
              <a:stCxn id="3" idx="2"/>
              <a:endCxn id="24593" idx="0"/>
            </p:cNvCxnSpPr>
            <p:nvPr/>
          </p:nvCxnSpPr>
          <p:spPr>
            <a:xfrm>
              <a:off x="4787825" y="2286164"/>
              <a:ext cx="1152128" cy="277973"/>
            </a:xfrm>
            <a:prstGeom prst="line">
              <a:avLst/>
            </a:prstGeom>
          </p:spPr>
          <p:style>
            <a:lnRef idx="1">
              <a:schemeClr val="accent1"/>
            </a:lnRef>
            <a:fillRef idx="0">
              <a:schemeClr val="accent1"/>
            </a:fillRef>
            <a:effectRef idx="0">
              <a:schemeClr val="accent1"/>
            </a:effectRef>
            <a:fontRef idx="minor">
              <a:schemeClr val="tx1"/>
            </a:fontRef>
          </p:style>
        </p:cxnSp>
        <p:sp>
          <p:nvSpPr>
            <p:cNvPr id="24597" name="TextBox 27"/>
            <p:cNvSpPr txBox="1">
              <a:spLocks noChangeArrowheads="1"/>
            </p:cNvSpPr>
            <p:nvPr/>
          </p:nvSpPr>
          <p:spPr bwMode="auto">
            <a:xfrm>
              <a:off x="4427984" y="2564904"/>
              <a:ext cx="72008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800" b="0">
                  <a:solidFill>
                    <a:srgbClr val="000000"/>
                  </a:solidFill>
                  <a:cs typeface="Arial" charset="0"/>
                </a:rPr>
                <a:t>op</a:t>
              </a:r>
              <a:endParaRPr lang="fr-CA" altLang="fr-FR" sz="1800" b="0">
                <a:solidFill>
                  <a:srgbClr val="000000"/>
                </a:solidFill>
                <a:cs typeface="Arial" charset="0"/>
              </a:endParaRPr>
            </a:p>
          </p:txBody>
        </p:sp>
        <p:cxnSp>
          <p:nvCxnSpPr>
            <p:cNvPr id="25600" name="Straight Connector 25599"/>
            <p:cNvCxnSpPr>
              <a:stCxn id="3" idx="2"/>
              <a:endCxn id="24597" idx="0"/>
            </p:cNvCxnSpPr>
            <p:nvPr/>
          </p:nvCxnSpPr>
          <p:spPr>
            <a:xfrm>
              <a:off x="4787825" y="2286164"/>
              <a:ext cx="0" cy="277973"/>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46" name="Group 45"/>
          <p:cNvGrpSpPr>
            <a:grpSpLocks/>
          </p:cNvGrpSpPr>
          <p:nvPr/>
        </p:nvGrpSpPr>
        <p:grpSpPr bwMode="auto">
          <a:xfrm>
            <a:off x="3419475" y="2933700"/>
            <a:ext cx="720725" cy="865188"/>
            <a:chOff x="3419872" y="2934236"/>
            <a:chExt cx="720080" cy="864096"/>
          </a:xfrm>
        </p:grpSpPr>
        <p:sp>
          <p:nvSpPr>
            <p:cNvPr id="24591" name="TextBox 38"/>
            <p:cNvSpPr txBox="1">
              <a:spLocks noChangeArrowheads="1"/>
            </p:cNvSpPr>
            <p:nvPr/>
          </p:nvSpPr>
          <p:spPr bwMode="auto">
            <a:xfrm>
              <a:off x="3419872" y="3429000"/>
              <a:ext cx="72008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800" b="0">
                  <a:solidFill>
                    <a:srgbClr val="000000"/>
                  </a:solidFill>
                  <a:cs typeface="Arial" charset="0"/>
                </a:rPr>
                <a:t>id</a:t>
              </a:r>
              <a:endParaRPr lang="fr-CA" altLang="fr-FR" sz="1800" b="0">
                <a:solidFill>
                  <a:srgbClr val="000000"/>
                </a:solidFill>
                <a:cs typeface="Arial" charset="0"/>
              </a:endParaRPr>
            </a:p>
          </p:txBody>
        </p:sp>
        <p:cxnSp>
          <p:nvCxnSpPr>
            <p:cNvPr id="25608" name="Straight Connector 25607"/>
            <p:cNvCxnSpPr>
              <a:stCxn id="24594" idx="2"/>
              <a:endCxn id="24591" idx="0"/>
            </p:cNvCxnSpPr>
            <p:nvPr/>
          </p:nvCxnSpPr>
          <p:spPr>
            <a:xfrm>
              <a:off x="3779912" y="2934236"/>
              <a:ext cx="0" cy="494675"/>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47" name="Group 46"/>
          <p:cNvGrpSpPr>
            <a:grpSpLocks/>
          </p:cNvGrpSpPr>
          <p:nvPr/>
        </p:nvGrpSpPr>
        <p:grpSpPr bwMode="auto">
          <a:xfrm>
            <a:off x="4427538" y="2933700"/>
            <a:ext cx="720725" cy="865188"/>
            <a:chOff x="4427984" y="2934236"/>
            <a:chExt cx="720080" cy="864096"/>
          </a:xfrm>
        </p:grpSpPr>
        <p:sp>
          <p:nvSpPr>
            <p:cNvPr id="24589" name="TextBox 41"/>
            <p:cNvSpPr txBox="1">
              <a:spLocks noChangeArrowheads="1"/>
            </p:cNvSpPr>
            <p:nvPr/>
          </p:nvSpPr>
          <p:spPr bwMode="auto">
            <a:xfrm>
              <a:off x="4427984" y="3429000"/>
              <a:ext cx="72008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800" b="0">
                  <a:solidFill>
                    <a:srgbClr val="000000"/>
                  </a:solidFill>
                  <a:cs typeface="Arial" charset="0"/>
                </a:rPr>
                <a:t>+</a:t>
              </a:r>
              <a:endParaRPr lang="fr-CA" altLang="fr-FR" sz="1800" b="0">
                <a:solidFill>
                  <a:srgbClr val="000000"/>
                </a:solidFill>
                <a:cs typeface="Arial" charset="0"/>
              </a:endParaRPr>
            </a:p>
          </p:txBody>
        </p:sp>
        <p:cxnSp>
          <p:nvCxnSpPr>
            <p:cNvPr id="25610" name="Straight Connector 25609"/>
            <p:cNvCxnSpPr>
              <a:stCxn id="24597" idx="2"/>
              <a:endCxn id="24589" idx="0"/>
            </p:cNvCxnSpPr>
            <p:nvPr/>
          </p:nvCxnSpPr>
          <p:spPr>
            <a:xfrm>
              <a:off x="4788024" y="2934236"/>
              <a:ext cx="0" cy="494675"/>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48" name="Group 47"/>
          <p:cNvGrpSpPr>
            <a:grpSpLocks/>
          </p:cNvGrpSpPr>
          <p:nvPr/>
        </p:nvGrpSpPr>
        <p:grpSpPr bwMode="auto">
          <a:xfrm>
            <a:off x="5580063" y="2933700"/>
            <a:ext cx="720725" cy="865188"/>
            <a:chOff x="5580112" y="2934236"/>
            <a:chExt cx="720080" cy="864096"/>
          </a:xfrm>
        </p:grpSpPr>
        <p:sp>
          <p:nvSpPr>
            <p:cNvPr id="24587" name="TextBox 42"/>
            <p:cNvSpPr txBox="1">
              <a:spLocks noChangeArrowheads="1"/>
            </p:cNvSpPr>
            <p:nvPr/>
          </p:nvSpPr>
          <p:spPr bwMode="auto">
            <a:xfrm>
              <a:off x="5580112" y="3429000"/>
              <a:ext cx="72008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800" b="0">
                  <a:solidFill>
                    <a:srgbClr val="000000"/>
                  </a:solidFill>
                  <a:cs typeface="Arial" charset="0"/>
                </a:rPr>
                <a:t>id</a:t>
              </a:r>
              <a:endParaRPr lang="fr-CA" altLang="fr-FR" sz="1800" b="0">
                <a:solidFill>
                  <a:srgbClr val="000000"/>
                </a:solidFill>
                <a:cs typeface="Arial" charset="0"/>
              </a:endParaRPr>
            </a:p>
          </p:txBody>
        </p:sp>
        <p:cxnSp>
          <p:nvCxnSpPr>
            <p:cNvPr id="25612" name="Straight Connector 25611"/>
            <p:cNvCxnSpPr>
              <a:stCxn id="24593" idx="2"/>
              <a:endCxn id="24587" idx="0"/>
            </p:cNvCxnSpPr>
            <p:nvPr/>
          </p:nvCxnSpPr>
          <p:spPr>
            <a:xfrm>
              <a:off x="5940152" y="2934236"/>
              <a:ext cx="0" cy="494675"/>
            </a:xfrm>
            <a:prstGeom prst="line">
              <a:avLst/>
            </a:prstGeom>
          </p:spPr>
          <p:style>
            <a:lnRef idx="1">
              <a:schemeClr val="accent1"/>
            </a:lnRef>
            <a:fillRef idx="0">
              <a:schemeClr val="accent1"/>
            </a:fillRef>
            <a:effectRef idx="0">
              <a:schemeClr val="accent1"/>
            </a:effectRef>
            <a:fontRef idx="minor">
              <a:schemeClr val="tx1"/>
            </a:fontRef>
          </p:style>
        </p:cxnSp>
      </p:grpSp>
      <p:sp>
        <p:nvSpPr>
          <p:cNvPr id="25621" name="TextBox 25620"/>
          <p:cNvSpPr txBox="1">
            <a:spLocks noChangeArrowheads="1"/>
          </p:cNvSpPr>
          <p:nvPr/>
        </p:nvSpPr>
        <p:spPr bwMode="auto">
          <a:xfrm>
            <a:off x="250825" y="3357563"/>
            <a:ext cx="29527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800" b="0">
                <a:solidFill>
                  <a:srgbClr val="000000"/>
                </a:solidFill>
                <a:cs typeface="Arial" charset="0"/>
              </a:rPr>
              <a:t>This is called:</a:t>
            </a:r>
          </a:p>
          <a:p>
            <a:pPr eaLnBrk="1" fontAlgn="base" hangingPunct="1">
              <a:spcBef>
                <a:spcPct val="0"/>
              </a:spcBef>
              <a:spcAft>
                <a:spcPct val="0"/>
              </a:spcAft>
              <a:buFontTx/>
              <a:buNone/>
            </a:pPr>
            <a:r>
              <a:rPr lang="en-CA" altLang="fr-FR" sz="1800">
                <a:solidFill>
                  <a:srgbClr val="D1282E"/>
                </a:solidFill>
                <a:cs typeface="Arial" charset="0"/>
              </a:rPr>
              <a:t>Leftmost derivation</a:t>
            </a:r>
            <a:endParaRPr lang="fr-CA" altLang="fr-FR" sz="1800">
              <a:solidFill>
                <a:srgbClr val="D1282E"/>
              </a:solidFill>
              <a:cs typeface="Arial" charset="0"/>
            </a:endParaRPr>
          </a:p>
        </p:txBody>
      </p:sp>
      <p:sp>
        <p:nvSpPr>
          <p:cNvPr id="4" name="Slide Number Placeholder 3"/>
          <p:cNvSpPr>
            <a:spLocks noGrp="1"/>
          </p:cNvSpPr>
          <p:nvPr>
            <p:ph type="sldNum" sz="quarter" idx="11"/>
          </p:nvPr>
        </p:nvSpPr>
        <p:spPr/>
        <p:txBody>
          <a:bodyPr/>
          <a:lstStyle/>
          <a:p>
            <a:pPr>
              <a:defRPr/>
            </a:pPr>
            <a:fld id="{C0F85434-72BD-456E-A883-0F005E178622}" type="slidenum">
              <a:rPr lang="fr-CA" smtClean="0"/>
              <a:pPr>
                <a:defRPr/>
              </a:pPr>
              <a:t>297</a:t>
            </a:fld>
            <a:endParaRPr lang="fr-CA"/>
          </a:p>
        </p:txBody>
      </p:sp>
    </p:spTree>
    <p:extLst>
      <p:ext uri="{BB962C8B-B14F-4D97-AF65-F5344CB8AC3E}">
        <p14:creationId xmlns:p14="http://schemas.microsoft.com/office/powerpoint/2010/main" val="376915772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45"/>
                                        </p:tgtEl>
                                        <p:attrNameLst>
                                          <p:attrName>style.visibility</p:attrName>
                                        </p:attrNameLst>
                                      </p:cBhvr>
                                      <p:to>
                                        <p:strVal val="visible"/>
                                      </p:to>
                                    </p:set>
                                    <p:animEffect transition="in" filter="fade">
                                      <p:cBhvr>
                                        <p:cTn id="12" dur="500"/>
                                        <p:tgtEl>
                                          <p:spTgt spid="4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fade">
                                      <p:cBhvr>
                                        <p:cTn id="17" dur="500"/>
                                        <p:tgtEl>
                                          <p:spTgt spid="4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47"/>
                                        </p:tgtEl>
                                        <p:attrNameLst>
                                          <p:attrName>style.visibility</p:attrName>
                                        </p:attrNameLst>
                                      </p:cBhvr>
                                      <p:to>
                                        <p:strVal val="visible"/>
                                      </p:to>
                                    </p:set>
                                    <p:animEffect transition="in" filter="fade">
                                      <p:cBhvr>
                                        <p:cTn id="22" dur="500"/>
                                        <p:tgtEl>
                                          <p:spTgt spid="4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nodeType="clickEffect">
                                  <p:stCondLst>
                                    <p:cond delay="0"/>
                                  </p:stCondLst>
                                  <p:childTnLst>
                                    <p:set>
                                      <p:cBhvr>
                                        <p:cTn id="26" dur="1" fill="hold">
                                          <p:stCondLst>
                                            <p:cond delay="0"/>
                                          </p:stCondLst>
                                        </p:cTn>
                                        <p:tgtEl>
                                          <p:spTgt spid="48"/>
                                        </p:tgtEl>
                                        <p:attrNameLst>
                                          <p:attrName>style.visibility</p:attrName>
                                        </p:attrNameLst>
                                      </p:cBhvr>
                                      <p:to>
                                        <p:strVal val="visible"/>
                                      </p:to>
                                    </p:set>
                                    <p:animEffect transition="in" filter="fade">
                                      <p:cBhvr>
                                        <p:cTn id="27" dur="500"/>
                                        <p:tgtEl>
                                          <p:spTgt spid="48"/>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5621"/>
                                        </p:tgtEl>
                                        <p:attrNameLst>
                                          <p:attrName>style.visibility</p:attrName>
                                        </p:attrNameLst>
                                      </p:cBhvr>
                                      <p:to>
                                        <p:strVal val="visible"/>
                                      </p:to>
                                    </p:set>
                                    <p:animEffect transition="in" filter="fade">
                                      <p:cBhvr>
                                        <p:cTn id="32" dur="500"/>
                                        <p:tgtEl>
                                          <p:spTgt spid="256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5621" grpId="0"/>
    </p:bld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1026"/>
          <p:cNvSpPr>
            <a:spLocks noGrp="1" noChangeArrowheads="1"/>
          </p:cNvSpPr>
          <p:nvPr>
            <p:ph type="title"/>
          </p:nvPr>
        </p:nvSpPr>
        <p:spPr>
          <a:xfrm>
            <a:off x="457200" y="152400"/>
            <a:ext cx="6934200" cy="1371600"/>
          </a:xfrm>
        </p:spPr>
        <p:txBody>
          <a:bodyPr/>
          <a:lstStyle/>
          <a:p>
            <a:pPr>
              <a:defRPr/>
            </a:pPr>
            <a:r>
              <a:rPr lang="en-US" altLang="fr-FR"/>
              <a:t>Two Parse Trees</a:t>
            </a:r>
          </a:p>
        </p:txBody>
      </p:sp>
      <p:sp>
        <p:nvSpPr>
          <p:cNvPr id="3" name="Content Placeholder 2"/>
          <p:cNvSpPr>
            <a:spLocks noGrp="1"/>
          </p:cNvSpPr>
          <p:nvPr>
            <p:ph idx="1"/>
          </p:nvPr>
        </p:nvSpPr>
        <p:spPr>
          <a:xfrm>
            <a:off x="457200" y="1752600"/>
            <a:ext cx="7620000" cy="1892300"/>
          </a:xfrm>
        </p:spPr>
        <p:txBody>
          <a:bodyPr/>
          <a:lstStyle/>
          <a:p>
            <a:r>
              <a:rPr lang="en-CA" altLang="fr-FR" smtClean="0"/>
              <a:t>Let us again consider the arithmetic expression grammar.</a:t>
            </a:r>
          </a:p>
          <a:p>
            <a:r>
              <a:rPr lang="en-CA" altLang="fr-FR" smtClean="0"/>
              <a:t>For the line of code:</a:t>
            </a:r>
          </a:p>
          <a:p>
            <a:r>
              <a:rPr lang="en-CA" altLang="fr-FR" smtClean="0">
                <a:solidFill>
                  <a:schemeClr val="tx2"/>
                </a:solidFill>
              </a:rPr>
              <a:t>x+2*y</a:t>
            </a:r>
          </a:p>
          <a:p>
            <a:r>
              <a:rPr lang="en-CA" altLang="fr-FR" smtClean="0"/>
              <a:t>(we are not considering the semi colon for now)</a:t>
            </a:r>
            <a:endParaRPr lang="fr-CA" altLang="fr-FR" smtClean="0"/>
          </a:p>
        </p:txBody>
      </p:sp>
      <p:sp>
        <p:nvSpPr>
          <p:cNvPr id="25606" name="TextBox 8"/>
          <p:cNvSpPr txBox="1">
            <a:spLocks noChangeArrowheads="1"/>
          </p:cNvSpPr>
          <p:nvPr/>
        </p:nvSpPr>
        <p:spPr bwMode="auto">
          <a:xfrm>
            <a:off x="395288" y="5373688"/>
            <a:ext cx="8424862" cy="984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800">
                <a:solidFill>
                  <a:srgbClr val="000000"/>
                </a:solidFill>
                <a:cs typeface="Arial" charset="0"/>
              </a:rPr>
              <a:t>Grammar:</a:t>
            </a:r>
          </a:p>
          <a:p>
            <a:pPr eaLnBrk="1" fontAlgn="base" hangingPunct="1">
              <a:spcBef>
                <a:spcPct val="0"/>
              </a:spcBef>
              <a:spcAft>
                <a:spcPct val="0"/>
              </a:spcAft>
              <a:buFontTx/>
              <a:buNone/>
            </a:pPr>
            <a:r>
              <a:rPr lang="en-US" altLang="fr-FR">
                <a:solidFill>
                  <a:srgbClr val="D1282E"/>
                </a:solidFill>
                <a:latin typeface="Courier New" pitchFamily="49" charset="0"/>
                <a:cs typeface="Courier New" pitchFamily="49" charset="0"/>
              </a:rPr>
              <a:t>〈expr〉</a:t>
            </a:r>
            <a:r>
              <a:rPr lang="en-US" altLang="fr-FR">
                <a:solidFill>
                  <a:srgbClr val="D1282E"/>
                </a:solidFill>
                <a:latin typeface="Courier New" pitchFamily="49" charset="0"/>
                <a:cs typeface="Courier New" pitchFamily="49" charset="0"/>
                <a:sym typeface="Wingdings" pitchFamily="2" charset="2"/>
              </a:rPr>
              <a:t>::=〈expr〉〈op〉〈expr〉| id | num</a:t>
            </a:r>
            <a:endParaRPr lang="en-US" altLang="fr-FR">
              <a:solidFill>
                <a:srgbClr val="D1282E"/>
              </a:solidFill>
              <a:latin typeface="Courier New" pitchFamily="49" charset="0"/>
              <a:cs typeface="Courier New" pitchFamily="49" charset="0"/>
            </a:endParaRPr>
          </a:p>
          <a:p>
            <a:pPr eaLnBrk="1" fontAlgn="base" hangingPunct="1">
              <a:spcBef>
                <a:spcPct val="0"/>
              </a:spcBef>
              <a:spcAft>
                <a:spcPct val="0"/>
              </a:spcAft>
              <a:buFontTx/>
              <a:buNone/>
            </a:pPr>
            <a:r>
              <a:rPr lang="en-US" altLang="fr-FR">
                <a:solidFill>
                  <a:srgbClr val="D1282E"/>
                </a:solidFill>
                <a:latin typeface="Courier New" pitchFamily="49" charset="0"/>
                <a:cs typeface="Courier New" pitchFamily="49" charset="0"/>
              </a:rPr>
              <a:t>〈op〉</a:t>
            </a:r>
            <a:r>
              <a:rPr lang="en-US" altLang="fr-FR">
                <a:solidFill>
                  <a:srgbClr val="D1282E"/>
                </a:solidFill>
                <a:latin typeface="Courier New" pitchFamily="49" charset="0"/>
                <a:cs typeface="Courier New" pitchFamily="49" charset="0"/>
                <a:sym typeface="Wingdings" pitchFamily="2" charset="2"/>
              </a:rPr>
              <a:t>::= + | - | * | /</a:t>
            </a:r>
          </a:p>
        </p:txBody>
      </p:sp>
      <p:sp>
        <p:nvSpPr>
          <p:cNvPr id="2" name="Rectangle 1"/>
          <p:cNvSpPr/>
          <p:nvPr/>
        </p:nvSpPr>
        <p:spPr>
          <a:xfrm>
            <a:off x="2195513" y="3860800"/>
            <a:ext cx="1193800" cy="720725"/>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fontAlgn="base">
              <a:spcBef>
                <a:spcPct val="0"/>
              </a:spcBef>
              <a:spcAft>
                <a:spcPct val="0"/>
              </a:spcAft>
              <a:defRPr/>
            </a:pPr>
            <a:r>
              <a:rPr lang="en-CA" dirty="0">
                <a:solidFill>
                  <a:srgbClr val="FFFFFF"/>
                </a:solidFill>
              </a:rPr>
              <a:t>Lexical Analyser</a:t>
            </a:r>
            <a:endParaRPr lang="fr-CA" dirty="0">
              <a:solidFill>
                <a:srgbClr val="FFFFFF"/>
              </a:solidFill>
            </a:endParaRPr>
          </a:p>
        </p:txBody>
      </p:sp>
      <p:sp>
        <p:nvSpPr>
          <p:cNvPr id="8" name="TextBox 7"/>
          <p:cNvSpPr txBox="1">
            <a:spLocks noChangeArrowheads="1"/>
          </p:cNvSpPr>
          <p:nvPr/>
        </p:nvSpPr>
        <p:spPr bwMode="auto">
          <a:xfrm>
            <a:off x="1116013" y="4037013"/>
            <a:ext cx="79216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r" eaLnBrk="1" fontAlgn="base" hangingPunct="1">
              <a:spcBef>
                <a:spcPct val="0"/>
              </a:spcBef>
              <a:spcAft>
                <a:spcPct val="0"/>
              </a:spcAft>
              <a:buFontTx/>
              <a:buNone/>
            </a:pPr>
            <a:r>
              <a:rPr lang="en-CA" altLang="fr-FR" sz="1800" b="0">
                <a:solidFill>
                  <a:srgbClr val="D1282E"/>
                </a:solidFill>
                <a:cs typeface="Arial" charset="0"/>
              </a:rPr>
              <a:t>x+z*y</a:t>
            </a:r>
          </a:p>
        </p:txBody>
      </p:sp>
      <p:cxnSp>
        <p:nvCxnSpPr>
          <p:cNvPr id="12" name="Straight Arrow Connector 11"/>
          <p:cNvCxnSpPr>
            <a:stCxn id="8" idx="3"/>
            <a:endCxn id="2" idx="1"/>
          </p:cNvCxnSpPr>
          <p:nvPr/>
        </p:nvCxnSpPr>
        <p:spPr>
          <a:xfrm>
            <a:off x="1908175" y="4221163"/>
            <a:ext cx="287338" cy="0"/>
          </a:xfrm>
          <a:prstGeom prst="straightConnector1">
            <a:avLst/>
          </a:prstGeom>
          <a:ln w="28575">
            <a:tailEnd type="arrow"/>
          </a:ln>
        </p:spPr>
        <p:style>
          <a:lnRef idx="1">
            <a:schemeClr val="accent5"/>
          </a:lnRef>
          <a:fillRef idx="0">
            <a:schemeClr val="accent5"/>
          </a:fillRef>
          <a:effectRef idx="0">
            <a:schemeClr val="accent5"/>
          </a:effectRef>
          <a:fontRef idx="minor">
            <a:schemeClr val="tx1"/>
          </a:fontRef>
        </p:style>
      </p:cxnSp>
      <p:sp>
        <p:nvSpPr>
          <p:cNvPr id="16" name="Rectangle 15"/>
          <p:cNvSpPr/>
          <p:nvPr/>
        </p:nvSpPr>
        <p:spPr>
          <a:xfrm>
            <a:off x="5035550" y="3860800"/>
            <a:ext cx="1192213" cy="720725"/>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fontAlgn="base">
              <a:spcBef>
                <a:spcPct val="0"/>
              </a:spcBef>
              <a:spcAft>
                <a:spcPct val="0"/>
              </a:spcAft>
              <a:defRPr/>
            </a:pPr>
            <a:r>
              <a:rPr lang="en-CA" dirty="0">
                <a:solidFill>
                  <a:srgbClr val="FFFFFF"/>
                </a:solidFill>
              </a:rPr>
              <a:t>Syntax Analyser</a:t>
            </a:r>
            <a:endParaRPr lang="fr-CA" dirty="0">
              <a:solidFill>
                <a:srgbClr val="FFFFFF"/>
              </a:solidFill>
            </a:endParaRPr>
          </a:p>
        </p:txBody>
      </p:sp>
      <p:cxnSp>
        <p:nvCxnSpPr>
          <p:cNvPr id="17" name="Straight Arrow Connector 16"/>
          <p:cNvCxnSpPr>
            <a:stCxn id="2" idx="3"/>
            <a:endCxn id="18" idx="1"/>
          </p:cNvCxnSpPr>
          <p:nvPr/>
        </p:nvCxnSpPr>
        <p:spPr>
          <a:xfrm>
            <a:off x="3389313" y="4221163"/>
            <a:ext cx="319087" cy="0"/>
          </a:xfrm>
          <a:prstGeom prst="straightConnector1">
            <a:avLst/>
          </a:prstGeom>
          <a:ln w="28575">
            <a:tailEnd type="arrow"/>
          </a:ln>
        </p:spPr>
        <p:style>
          <a:lnRef idx="1">
            <a:schemeClr val="accent5"/>
          </a:lnRef>
          <a:fillRef idx="0">
            <a:schemeClr val="accent5"/>
          </a:fillRef>
          <a:effectRef idx="0">
            <a:schemeClr val="accent5"/>
          </a:effectRef>
          <a:fontRef idx="minor">
            <a:schemeClr val="tx1"/>
          </a:fontRef>
        </p:style>
      </p:cxnSp>
      <p:sp>
        <p:nvSpPr>
          <p:cNvPr id="18" name="TextBox 17"/>
          <p:cNvSpPr txBox="1">
            <a:spLocks noChangeArrowheads="1"/>
          </p:cNvSpPr>
          <p:nvPr/>
        </p:nvSpPr>
        <p:spPr bwMode="auto">
          <a:xfrm>
            <a:off x="3708400" y="4037013"/>
            <a:ext cx="100806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800" b="0">
                <a:solidFill>
                  <a:srgbClr val="D1282E"/>
                </a:solidFill>
                <a:cs typeface="Arial" charset="0"/>
              </a:rPr>
              <a:t>id+id*id</a:t>
            </a:r>
            <a:endParaRPr lang="fr-CA" altLang="fr-FR" sz="1800" b="0">
              <a:solidFill>
                <a:srgbClr val="D1282E"/>
              </a:solidFill>
              <a:cs typeface="Arial" charset="0"/>
            </a:endParaRPr>
          </a:p>
        </p:txBody>
      </p:sp>
      <p:cxnSp>
        <p:nvCxnSpPr>
          <p:cNvPr id="23" name="Straight Arrow Connector 22"/>
          <p:cNvCxnSpPr>
            <a:stCxn id="18" idx="3"/>
            <a:endCxn id="16" idx="1"/>
          </p:cNvCxnSpPr>
          <p:nvPr/>
        </p:nvCxnSpPr>
        <p:spPr>
          <a:xfrm>
            <a:off x="4716463" y="4221163"/>
            <a:ext cx="319087" cy="0"/>
          </a:xfrm>
          <a:prstGeom prst="straightConnector1">
            <a:avLst/>
          </a:prstGeom>
          <a:ln w="28575">
            <a:tailEnd type="arrow"/>
          </a:ln>
        </p:spPr>
        <p:style>
          <a:lnRef idx="1">
            <a:schemeClr val="accent5"/>
          </a:lnRef>
          <a:fillRef idx="0">
            <a:schemeClr val="accent5"/>
          </a:fillRef>
          <a:effectRef idx="0">
            <a:schemeClr val="accent5"/>
          </a:effectRef>
          <a:fontRef idx="minor">
            <a:schemeClr val="tx1"/>
          </a:fontRef>
        </p:style>
      </p:cxnSp>
      <p:cxnSp>
        <p:nvCxnSpPr>
          <p:cNvPr id="27" name="Straight Arrow Connector 26"/>
          <p:cNvCxnSpPr>
            <a:stCxn id="16" idx="3"/>
            <a:endCxn id="30" idx="1"/>
          </p:cNvCxnSpPr>
          <p:nvPr/>
        </p:nvCxnSpPr>
        <p:spPr>
          <a:xfrm>
            <a:off x="6227763" y="4221163"/>
            <a:ext cx="504825" cy="0"/>
          </a:xfrm>
          <a:prstGeom prst="straightConnector1">
            <a:avLst/>
          </a:prstGeom>
          <a:ln w="28575">
            <a:tailEnd type="arrow"/>
          </a:ln>
        </p:spPr>
        <p:style>
          <a:lnRef idx="1">
            <a:schemeClr val="accent5"/>
          </a:lnRef>
          <a:fillRef idx="0">
            <a:schemeClr val="accent5"/>
          </a:fillRef>
          <a:effectRef idx="0">
            <a:schemeClr val="accent5"/>
          </a:effectRef>
          <a:fontRef idx="minor">
            <a:schemeClr val="tx1"/>
          </a:fontRef>
        </p:style>
      </p:cxnSp>
      <p:sp>
        <p:nvSpPr>
          <p:cNvPr id="30" name="TextBox 29"/>
          <p:cNvSpPr txBox="1">
            <a:spLocks noChangeArrowheads="1"/>
          </p:cNvSpPr>
          <p:nvPr/>
        </p:nvSpPr>
        <p:spPr bwMode="auto">
          <a:xfrm>
            <a:off x="6732588" y="4037013"/>
            <a:ext cx="15843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800" b="0">
                <a:solidFill>
                  <a:srgbClr val="D1282E"/>
                </a:solidFill>
                <a:cs typeface="Arial" charset="0"/>
              </a:rPr>
              <a:t>parse tree</a:t>
            </a:r>
            <a:endParaRPr lang="fr-CA" altLang="fr-FR" sz="1800" b="0">
              <a:solidFill>
                <a:srgbClr val="D1282E"/>
              </a:solidFill>
              <a:cs typeface="Arial" charset="0"/>
            </a:endParaRPr>
          </a:p>
        </p:txBody>
      </p:sp>
      <p:sp>
        <p:nvSpPr>
          <p:cNvPr id="7" name="Slide Number Placeholder 6"/>
          <p:cNvSpPr>
            <a:spLocks noGrp="1"/>
          </p:cNvSpPr>
          <p:nvPr>
            <p:ph type="sldNum" sz="quarter" idx="11"/>
          </p:nvPr>
        </p:nvSpPr>
        <p:spPr/>
        <p:txBody>
          <a:bodyPr/>
          <a:lstStyle/>
          <a:p>
            <a:pPr>
              <a:defRPr/>
            </a:pPr>
            <a:fld id="{C0F85434-72BD-456E-A883-0F005E178622}" type="slidenum">
              <a:rPr lang="fr-CA" smtClean="0"/>
              <a:pPr>
                <a:defRPr/>
              </a:pPr>
              <a:t>298</a:t>
            </a:fld>
            <a:endParaRPr lang="fr-CA"/>
          </a:p>
        </p:txBody>
      </p:sp>
    </p:spTree>
    <p:extLst>
      <p:ext uri="{BB962C8B-B14F-4D97-AF65-F5344CB8AC3E}">
        <p14:creationId xmlns:p14="http://schemas.microsoft.com/office/powerpoint/2010/main" val="1594650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animEffect transition="in" filter="fade">
                                      <p:cBhvr>
                                        <p:cTn id="7" dur="500"/>
                                        <p:tgtEl>
                                          <p:spTgt spid="3">
                                            <p:txEl>
                                              <p:pRg st="2" end="2"/>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3">
                                            <p:txEl>
                                              <p:pRg st="3" end="3"/>
                                            </p:txEl>
                                          </p:spTgt>
                                        </p:tgtEl>
                                        <p:attrNameLst>
                                          <p:attrName>style.visibility</p:attrName>
                                        </p:attrNameLst>
                                      </p:cBhvr>
                                      <p:to>
                                        <p:strVal val="visible"/>
                                      </p:to>
                                    </p:set>
                                    <p:animEffect transition="in" filter="fade">
                                      <p:cBhvr>
                                        <p:cTn id="12" dur="500"/>
                                        <p:tgtEl>
                                          <p:spTgt spid="3">
                                            <p:txEl>
                                              <p:pRg st="3" end="3"/>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500"/>
                                        <p:tgtEl>
                                          <p:spTgt spid="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fade">
                                      <p:cBhvr>
                                        <p:cTn id="22" dur="500"/>
                                        <p:tgtEl>
                                          <p:spTgt spid="12"/>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fade">
                                      <p:cBhvr>
                                        <p:cTn id="25" dur="500"/>
                                        <p:tgtEl>
                                          <p:spTgt spid="2"/>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10" presetClass="entr" presetSubtype="0" fill="hold" nodeType="click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fade">
                                      <p:cBhvr>
                                        <p:cTn id="30" dur="500"/>
                                        <p:tgtEl>
                                          <p:spTgt spid="1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8"/>
                                        </p:tgtEl>
                                        <p:attrNameLst>
                                          <p:attrName>style.visibility</p:attrName>
                                        </p:attrNameLst>
                                      </p:cBhvr>
                                      <p:to>
                                        <p:strVal val="visible"/>
                                      </p:to>
                                    </p:set>
                                    <p:animEffect transition="in" filter="fade">
                                      <p:cBhvr>
                                        <p:cTn id="33" dur="500"/>
                                        <p:tgtEl>
                                          <p:spTgt spid="18"/>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10" presetClass="entr" presetSubtype="0" fill="hold" nodeType="clickEffect">
                                  <p:stCondLst>
                                    <p:cond delay="0"/>
                                  </p:stCondLst>
                                  <p:childTnLst>
                                    <p:set>
                                      <p:cBhvr>
                                        <p:cTn id="37" dur="1" fill="hold">
                                          <p:stCondLst>
                                            <p:cond delay="0"/>
                                          </p:stCondLst>
                                        </p:cTn>
                                        <p:tgtEl>
                                          <p:spTgt spid="23"/>
                                        </p:tgtEl>
                                        <p:attrNameLst>
                                          <p:attrName>style.visibility</p:attrName>
                                        </p:attrNameLst>
                                      </p:cBhvr>
                                      <p:to>
                                        <p:strVal val="visible"/>
                                      </p:to>
                                    </p:set>
                                    <p:animEffect transition="in" filter="fade">
                                      <p:cBhvr>
                                        <p:cTn id="38" dur="500"/>
                                        <p:tgtEl>
                                          <p:spTgt spid="23"/>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500"/>
                                        <p:tgtEl>
                                          <p:spTgt spid="16"/>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10" presetClass="entr" presetSubtype="0" fill="hold" nodeType="clickEffect">
                                  <p:stCondLst>
                                    <p:cond delay="0"/>
                                  </p:stCondLst>
                                  <p:childTnLst>
                                    <p:set>
                                      <p:cBhvr>
                                        <p:cTn id="45" dur="1" fill="hold">
                                          <p:stCondLst>
                                            <p:cond delay="0"/>
                                          </p:stCondLst>
                                        </p:cTn>
                                        <p:tgtEl>
                                          <p:spTgt spid="27"/>
                                        </p:tgtEl>
                                        <p:attrNameLst>
                                          <p:attrName>style.visibility</p:attrName>
                                        </p:attrNameLst>
                                      </p:cBhvr>
                                      <p:to>
                                        <p:strVal val="visible"/>
                                      </p:to>
                                    </p:set>
                                    <p:animEffect transition="in" filter="fade">
                                      <p:cBhvr>
                                        <p:cTn id="46" dur="500"/>
                                        <p:tgtEl>
                                          <p:spTgt spid="27"/>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30"/>
                                        </p:tgtEl>
                                        <p:attrNameLst>
                                          <p:attrName>style.visibility</p:attrName>
                                        </p:attrNameLst>
                                      </p:cBhvr>
                                      <p:to>
                                        <p:strVal val="visible"/>
                                      </p:to>
                                    </p:set>
                                    <p:animEffect transition="in" filter="fade">
                                      <p:cBhvr>
                                        <p:cTn id="49"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p:bldP spid="16" grpId="0" animBg="1"/>
      <p:bldP spid="18" grpId="0"/>
      <p:bldP spid="30" grpId="0"/>
    </p:bld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1026"/>
          <p:cNvSpPr>
            <a:spLocks noGrp="1" noChangeArrowheads="1"/>
          </p:cNvSpPr>
          <p:nvPr>
            <p:ph type="title"/>
          </p:nvPr>
        </p:nvSpPr>
        <p:spPr>
          <a:xfrm>
            <a:off x="457200" y="152400"/>
            <a:ext cx="6934200" cy="1371600"/>
          </a:xfrm>
        </p:spPr>
        <p:txBody>
          <a:bodyPr/>
          <a:lstStyle/>
          <a:p>
            <a:pPr>
              <a:defRPr/>
            </a:pPr>
            <a:r>
              <a:rPr lang="en-US" altLang="fr-FR"/>
              <a:t>Two Parse Trees</a:t>
            </a:r>
          </a:p>
        </p:txBody>
      </p:sp>
      <p:sp>
        <p:nvSpPr>
          <p:cNvPr id="26627" name="Content Placeholder 2"/>
          <p:cNvSpPr>
            <a:spLocks noGrp="1"/>
          </p:cNvSpPr>
          <p:nvPr>
            <p:ph idx="1"/>
          </p:nvPr>
        </p:nvSpPr>
        <p:spPr>
          <a:xfrm>
            <a:off x="457200" y="1752600"/>
            <a:ext cx="7620000" cy="1316038"/>
          </a:xfrm>
        </p:spPr>
        <p:txBody>
          <a:bodyPr/>
          <a:lstStyle/>
          <a:p>
            <a:r>
              <a:rPr lang="en-CA" altLang="fr-FR" smtClean="0"/>
              <a:t>Let us again consider the arithmetic expression grammar.</a:t>
            </a:r>
          </a:p>
          <a:p>
            <a:r>
              <a:rPr lang="en-CA" altLang="fr-FR" smtClean="0"/>
              <a:t>The sentence id + id * id has two distinct </a:t>
            </a:r>
            <a:r>
              <a:rPr lang="en-CA" altLang="fr-FR" smtClean="0">
                <a:solidFill>
                  <a:schemeClr val="tx2"/>
                </a:solidFill>
              </a:rPr>
              <a:t>leftmost</a:t>
            </a:r>
            <a:r>
              <a:rPr lang="en-CA" altLang="fr-FR" smtClean="0"/>
              <a:t> derivations:</a:t>
            </a:r>
            <a:endParaRPr lang="fr-CA" altLang="fr-FR" smtClean="0"/>
          </a:p>
        </p:txBody>
      </p:sp>
      <p:sp>
        <p:nvSpPr>
          <p:cNvPr id="7" name="TextBox 6"/>
          <p:cNvSpPr txBox="1">
            <a:spLocks noChangeArrowheads="1"/>
          </p:cNvSpPr>
          <p:nvPr/>
        </p:nvSpPr>
        <p:spPr bwMode="auto">
          <a:xfrm>
            <a:off x="34925" y="3141663"/>
            <a:ext cx="3960813" cy="1600200"/>
          </a:xfrm>
          <a:prstGeom prst="rect">
            <a:avLst/>
          </a:prstGeom>
          <a:noFill/>
          <a:ln w="9525">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400">
                <a:solidFill>
                  <a:srgbClr val="D1282E"/>
                </a:solidFill>
                <a:latin typeface="Courier New" pitchFamily="49" charset="0"/>
                <a:cs typeface="Courier New" pitchFamily="49" charset="0"/>
              </a:rPr>
              <a:t>〈expr〉	</a:t>
            </a:r>
            <a:r>
              <a:rPr lang="en-US" altLang="fr-FR" sz="1400">
                <a:solidFill>
                  <a:srgbClr val="D1282E"/>
                </a:solidFill>
                <a:latin typeface="Courier New" pitchFamily="49" charset="0"/>
                <a:cs typeface="Courier New" pitchFamily="49" charset="0"/>
                <a:sym typeface="Symbol" pitchFamily="18" charset="2"/>
              </a:rPr>
              <a:t> 〈expr〉〈op〉〈expr〉</a:t>
            </a:r>
          </a:p>
          <a:p>
            <a:pPr eaLnBrk="1" fontAlgn="base" hangingPunct="1">
              <a:spcBef>
                <a:spcPct val="0"/>
              </a:spcBef>
              <a:spcAft>
                <a:spcPct val="0"/>
              </a:spcAft>
              <a:buFontTx/>
              <a:buNone/>
            </a:pPr>
            <a:r>
              <a:rPr lang="en-US" altLang="fr-FR" sz="1400">
                <a:solidFill>
                  <a:srgbClr val="D1282E"/>
                </a:solidFill>
                <a:latin typeface="Courier New" pitchFamily="49" charset="0"/>
                <a:cs typeface="Courier New" pitchFamily="49" charset="0"/>
                <a:sym typeface="Symbol" pitchFamily="18" charset="2"/>
              </a:rPr>
              <a:t>	 id 〈op〉〈expr〉</a:t>
            </a:r>
          </a:p>
          <a:p>
            <a:pPr eaLnBrk="1" fontAlgn="base" hangingPunct="1">
              <a:spcBef>
                <a:spcPct val="0"/>
              </a:spcBef>
              <a:spcAft>
                <a:spcPct val="0"/>
              </a:spcAft>
              <a:buFontTx/>
              <a:buNone/>
            </a:pPr>
            <a:r>
              <a:rPr lang="en-US" altLang="fr-FR" sz="1400">
                <a:solidFill>
                  <a:srgbClr val="D1282E"/>
                </a:solidFill>
                <a:latin typeface="Courier New" pitchFamily="49" charset="0"/>
                <a:cs typeface="Courier New" pitchFamily="49" charset="0"/>
                <a:sym typeface="Symbol" pitchFamily="18" charset="2"/>
              </a:rPr>
              <a:t>	 id +〈expr〉</a:t>
            </a:r>
          </a:p>
          <a:p>
            <a:pPr eaLnBrk="1" fontAlgn="base" hangingPunct="1">
              <a:spcBef>
                <a:spcPct val="0"/>
              </a:spcBef>
              <a:spcAft>
                <a:spcPct val="0"/>
              </a:spcAft>
              <a:buFontTx/>
              <a:buNone/>
            </a:pPr>
            <a:r>
              <a:rPr lang="en-US" altLang="fr-FR" sz="1400">
                <a:solidFill>
                  <a:srgbClr val="D1282E"/>
                </a:solidFill>
                <a:latin typeface="Courier New" pitchFamily="49" charset="0"/>
                <a:cs typeface="Courier New" pitchFamily="49" charset="0"/>
                <a:sym typeface="Symbol" pitchFamily="18" charset="2"/>
              </a:rPr>
              <a:t>	 id +〈expr〉〈op〉〈expr〉</a:t>
            </a:r>
          </a:p>
          <a:p>
            <a:pPr eaLnBrk="1" fontAlgn="base" hangingPunct="1">
              <a:spcBef>
                <a:spcPct val="0"/>
              </a:spcBef>
              <a:spcAft>
                <a:spcPct val="0"/>
              </a:spcAft>
              <a:buFontTx/>
              <a:buNone/>
            </a:pPr>
            <a:r>
              <a:rPr lang="en-US" altLang="fr-FR" sz="1400">
                <a:solidFill>
                  <a:srgbClr val="D1282E"/>
                </a:solidFill>
                <a:latin typeface="Courier New" pitchFamily="49" charset="0"/>
                <a:cs typeface="Courier New" pitchFamily="49" charset="0"/>
                <a:sym typeface="Symbol" pitchFamily="18" charset="2"/>
              </a:rPr>
              <a:t>	 id + id〈op〉〈expr〉</a:t>
            </a:r>
          </a:p>
          <a:p>
            <a:pPr eaLnBrk="1" fontAlgn="base" hangingPunct="1">
              <a:spcBef>
                <a:spcPct val="0"/>
              </a:spcBef>
              <a:spcAft>
                <a:spcPct val="0"/>
              </a:spcAft>
              <a:buFontTx/>
              <a:buNone/>
            </a:pPr>
            <a:r>
              <a:rPr lang="en-US" altLang="fr-FR" sz="1400">
                <a:solidFill>
                  <a:srgbClr val="D1282E"/>
                </a:solidFill>
                <a:latin typeface="Courier New" pitchFamily="49" charset="0"/>
                <a:cs typeface="Courier New" pitchFamily="49" charset="0"/>
                <a:sym typeface="Symbol" pitchFamily="18" charset="2"/>
              </a:rPr>
              <a:t>	 id + id *〈expr〉</a:t>
            </a:r>
          </a:p>
          <a:p>
            <a:pPr eaLnBrk="1" fontAlgn="base" hangingPunct="1">
              <a:spcBef>
                <a:spcPct val="0"/>
              </a:spcBef>
              <a:spcAft>
                <a:spcPct val="0"/>
              </a:spcAft>
              <a:buFontTx/>
              <a:buNone/>
            </a:pPr>
            <a:r>
              <a:rPr lang="en-US" altLang="fr-FR" sz="1400">
                <a:solidFill>
                  <a:srgbClr val="D1282E"/>
                </a:solidFill>
                <a:latin typeface="Courier New" pitchFamily="49" charset="0"/>
                <a:cs typeface="Courier New" pitchFamily="49" charset="0"/>
                <a:sym typeface="Symbol" pitchFamily="18" charset="2"/>
              </a:rPr>
              <a:t>	 id + id * id</a:t>
            </a:r>
          </a:p>
        </p:txBody>
      </p:sp>
      <p:sp>
        <p:nvSpPr>
          <p:cNvPr id="10" name="TextBox 9"/>
          <p:cNvSpPr txBox="1">
            <a:spLocks noChangeArrowheads="1"/>
          </p:cNvSpPr>
          <p:nvPr/>
        </p:nvSpPr>
        <p:spPr bwMode="auto">
          <a:xfrm>
            <a:off x="4140200" y="3141663"/>
            <a:ext cx="4824413" cy="1600200"/>
          </a:xfrm>
          <a:prstGeom prst="rect">
            <a:avLst/>
          </a:prstGeom>
          <a:noFill/>
          <a:ln w="9525">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400">
                <a:solidFill>
                  <a:srgbClr val="D1282E"/>
                </a:solidFill>
                <a:latin typeface="Courier New" pitchFamily="49" charset="0"/>
                <a:cs typeface="Courier New" pitchFamily="49" charset="0"/>
              </a:rPr>
              <a:t>〈expr〉	</a:t>
            </a:r>
            <a:r>
              <a:rPr lang="en-US" altLang="fr-FR" sz="1400">
                <a:solidFill>
                  <a:srgbClr val="D1282E"/>
                </a:solidFill>
                <a:latin typeface="Courier New" pitchFamily="49" charset="0"/>
                <a:cs typeface="Courier New" pitchFamily="49" charset="0"/>
                <a:sym typeface="Symbol" pitchFamily="18" charset="2"/>
              </a:rPr>
              <a:t>〈expr〉〈op〉〈expr〉</a:t>
            </a:r>
          </a:p>
          <a:p>
            <a:pPr eaLnBrk="1" fontAlgn="base" hangingPunct="1">
              <a:spcBef>
                <a:spcPct val="0"/>
              </a:spcBef>
              <a:spcAft>
                <a:spcPct val="0"/>
              </a:spcAft>
              <a:buFontTx/>
              <a:buNone/>
            </a:pPr>
            <a:r>
              <a:rPr lang="en-US" altLang="fr-FR" sz="1400">
                <a:solidFill>
                  <a:srgbClr val="D1282E"/>
                </a:solidFill>
                <a:latin typeface="Courier New" pitchFamily="49" charset="0"/>
                <a:cs typeface="Courier New" pitchFamily="49" charset="0"/>
                <a:sym typeface="Symbol" pitchFamily="18" charset="2"/>
              </a:rPr>
              <a:t>	〈expr〉〈op〉〈expr〉〈op〉〈expr〉</a:t>
            </a:r>
          </a:p>
          <a:p>
            <a:pPr eaLnBrk="1" fontAlgn="base" hangingPunct="1">
              <a:spcBef>
                <a:spcPct val="0"/>
              </a:spcBef>
              <a:spcAft>
                <a:spcPct val="0"/>
              </a:spcAft>
              <a:buFontTx/>
              <a:buNone/>
            </a:pPr>
            <a:r>
              <a:rPr lang="en-US" altLang="fr-FR" sz="1400">
                <a:solidFill>
                  <a:srgbClr val="D1282E"/>
                </a:solidFill>
                <a:latin typeface="Courier New" pitchFamily="49" charset="0"/>
                <a:cs typeface="Courier New" pitchFamily="49" charset="0"/>
                <a:sym typeface="Symbol" pitchFamily="18" charset="2"/>
              </a:rPr>
              <a:t>	 id〈op〉〈expr〉〈op〉〈expr〉</a:t>
            </a:r>
          </a:p>
          <a:p>
            <a:pPr eaLnBrk="1" fontAlgn="base" hangingPunct="1">
              <a:spcBef>
                <a:spcPct val="0"/>
              </a:spcBef>
              <a:spcAft>
                <a:spcPct val="0"/>
              </a:spcAft>
              <a:buFontTx/>
              <a:buNone/>
            </a:pPr>
            <a:r>
              <a:rPr lang="en-US" altLang="fr-FR" sz="1400">
                <a:solidFill>
                  <a:srgbClr val="D1282E"/>
                </a:solidFill>
                <a:latin typeface="Courier New" pitchFamily="49" charset="0"/>
                <a:cs typeface="Courier New" pitchFamily="49" charset="0"/>
                <a:sym typeface="Symbol" pitchFamily="18" charset="2"/>
              </a:rPr>
              <a:t>	 id +〈expr〉〈op〉〈expr〉</a:t>
            </a:r>
          </a:p>
          <a:p>
            <a:pPr eaLnBrk="1" fontAlgn="base" hangingPunct="1">
              <a:spcBef>
                <a:spcPct val="0"/>
              </a:spcBef>
              <a:spcAft>
                <a:spcPct val="0"/>
              </a:spcAft>
              <a:buFontTx/>
              <a:buNone/>
            </a:pPr>
            <a:r>
              <a:rPr lang="en-US" altLang="fr-FR" sz="1400">
                <a:solidFill>
                  <a:srgbClr val="D1282E"/>
                </a:solidFill>
                <a:latin typeface="Courier New" pitchFamily="49" charset="0"/>
                <a:cs typeface="Courier New" pitchFamily="49" charset="0"/>
                <a:sym typeface="Symbol" pitchFamily="18" charset="2"/>
              </a:rPr>
              <a:t>	 id + id〈op〉〈expr〉</a:t>
            </a:r>
          </a:p>
          <a:p>
            <a:pPr eaLnBrk="1" fontAlgn="base" hangingPunct="1">
              <a:spcBef>
                <a:spcPct val="0"/>
              </a:spcBef>
              <a:spcAft>
                <a:spcPct val="0"/>
              </a:spcAft>
              <a:buFontTx/>
              <a:buNone/>
            </a:pPr>
            <a:r>
              <a:rPr lang="en-US" altLang="fr-FR" sz="1400">
                <a:solidFill>
                  <a:srgbClr val="D1282E"/>
                </a:solidFill>
                <a:latin typeface="Courier New" pitchFamily="49" charset="0"/>
                <a:cs typeface="Courier New" pitchFamily="49" charset="0"/>
                <a:sym typeface="Symbol" pitchFamily="18" charset="2"/>
              </a:rPr>
              <a:t>	 id + id *〈expr〉</a:t>
            </a:r>
          </a:p>
          <a:p>
            <a:pPr eaLnBrk="1" fontAlgn="base" hangingPunct="1">
              <a:spcBef>
                <a:spcPct val="0"/>
              </a:spcBef>
              <a:spcAft>
                <a:spcPct val="0"/>
              </a:spcAft>
              <a:buFontTx/>
              <a:buNone/>
            </a:pPr>
            <a:r>
              <a:rPr lang="en-US" altLang="fr-FR" sz="1400">
                <a:solidFill>
                  <a:srgbClr val="D1282E"/>
                </a:solidFill>
                <a:latin typeface="Courier New" pitchFamily="49" charset="0"/>
                <a:cs typeface="Courier New" pitchFamily="49" charset="0"/>
                <a:sym typeface="Symbol" pitchFamily="18" charset="2"/>
              </a:rPr>
              <a:t>	 id + id * id</a:t>
            </a:r>
          </a:p>
        </p:txBody>
      </p:sp>
      <p:sp>
        <p:nvSpPr>
          <p:cNvPr id="26632" name="TextBox 12"/>
          <p:cNvSpPr txBox="1">
            <a:spLocks noChangeArrowheads="1"/>
          </p:cNvSpPr>
          <p:nvPr/>
        </p:nvSpPr>
        <p:spPr bwMode="auto">
          <a:xfrm>
            <a:off x="395288" y="5373688"/>
            <a:ext cx="8424862" cy="984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800">
                <a:solidFill>
                  <a:srgbClr val="000000"/>
                </a:solidFill>
                <a:cs typeface="Arial" charset="0"/>
              </a:rPr>
              <a:t>Grammar:</a:t>
            </a:r>
          </a:p>
          <a:p>
            <a:pPr eaLnBrk="1" fontAlgn="base" hangingPunct="1">
              <a:spcBef>
                <a:spcPct val="0"/>
              </a:spcBef>
              <a:spcAft>
                <a:spcPct val="0"/>
              </a:spcAft>
              <a:buFontTx/>
              <a:buNone/>
            </a:pPr>
            <a:r>
              <a:rPr lang="en-US" altLang="fr-FR">
                <a:solidFill>
                  <a:srgbClr val="D1282E"/>
                </a:solidFill>
                <a:latin typeface="Courier New" pitchFamily="49" charset="0"/>
                <a:cs typeface="Courier New" pitchFamily="49" charset="0"/>
              </a:rPr>
              <a:t>〈expr〉</a:t>
            </a:r>
            <a:r>
              <a:rPr lang="en-US" altLang="fr-FR">
                <a:solidFill>
                  <a:srgbClr val="D1282E"/>
                </a:solidFill>
                <a:latin typeface="Courier New" pitchFamily="49" charset="0"/>
                <a:cs typeface="Courier New" pitchFamily="49" charset="0"/>
                <a:sym typeface="Wingdings" pitchFamily="2" charset="2"/>
              </a:rPr>
              <a:t>::=〈expr〉〈op〉〈expr〉| id | num</a:t>
            </a:r>
            <a:endParaRPr lang="en-US" altLang="fr-FR">
              <a:solidFill>
                <a:srgbClr val="D1282E"/>
              </a:solidFill>
              <a:latin typeface="Courier New" pitchFamily="49" charset="0"/>
              <a:cs typeface="Courier New" pitchFamily="49" charset="0"/>
            </a:endParaRPr>
          </a:p>
          <a:p>
            <a:pPr eaLnBrk="1" fontAlgn="base" hangingPunct="1">
              <a:spcBef>
                <a:spcPct val="0"/>
              </a:spcBef>
              <a:spcAft>
                <a:spcPct val="0"/>
              </a:spcAft>
              <a:buFontTx/>
              <a:buNone/>
            </a:pPr>
            <a:r>
              <a:rPr lang="en-US" altLang="fr-FR">
                <a:solidFill>
                  <a:srgbClr val="D1282E"/>
                </a:solidFill>
                <a:latin typeface="Courier New" pitchFamily="49" charset="0"/>
                <a:cs typeface="Courier New" pitchFamily="49" charset="0"/>
              </a:rPr>
              <a:t>〈op〉</a:t>
            </a:r>
            <a:r>
              <a:rPr lang="en-US" altLang="fr-FR">
                <a:solidFill>
                  <a:srgbClr val="D1282E"/>
                </a:solidFill>
                <a:latin typeface="Courier New" pitchFamily="49" charset="0"/>
                <a:cs typeface="Courier New" pitchFamily="49" charset="0"/>
                <a:sym typeface="Wingdings" pitchFamily="2" charset="2"/>
              </a:rPr>
              <a:t>::= + | - | * | /</a:t>
            </a:r>
          </a:p>
        </p:txBody>
      </p:sp>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299</a:t>
            </a:fld>
            <a:endParaRPr lang="fr-CA"/>
          </a:p>
        </p:txBody>
      </p:sp>
    </p:spTree>
    <p:extLst>
      <p:ext uri="{BB962C8B-B14F-4D97-AF65-F5344CB8AC3E}">
        <p14:creationId xmlns:p14="http://schemas.microsoft.com/office/powerpoint/2010/main" val="6859016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fade">
                                      <p:cBhvr>
                                        <p:cTn id="7" dur="500"/>
                                        <p:tgtEl>
                                          <p:spTgt spid="7">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7">
                                            <p:txEl>
                                              <p:pRg st="1" end="1"/>
                                            </p:txEl>
                                          </p:spTgt>
                                        </p:tgtEl>
                                        <p:attrNameLst>
                                          <p:attrName>style.visibility</p:attrName>
                                        </p:attrNameLst>
                                      </p:cBhvr>
                                      <p:to>
                                        <p:strVal val="visible"/>
                                      </p:to>
                                    </p:set>
                                    <p:animEffect transition="in" filter="fade">
                                      <p:cBhvr>
                                        <p:cTn id="12" dur="500"/>
                                        <p:tgtEl>
                                          <p:spTgt spid="7">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7">
                                            <p:txEl>
                                              <p:pRg st="2" end="2"/>
                                            </p:txEl>
                                          </p:spTgt>
                                        </p:tgtEl>
                                        <p:attrNameLst>
                                          <p:attrName>style.visibility</p:attrName>
                                        </p:attrNameLst>
                                      </p:cBhvr>
                                      <p:to>
                                        <p:strVal val="visible"/>
                                      </p:to>
                                    </p:set>
                                    <p:animEffect transition="in" filter="fade">
                                      <p:cBhvr>
                                        <p:cTn id="17" dur="500"/>
                                        <p:tgtEl>
                                          <p:spTgt spid="7">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7">
                                            <p:txEl>
                                              <p:pRg st="3" end="3"/>
                                            </p:txEl>
                                          </p:spTgt>
                                        </p:tgtEl>
                                        <p:attrNameLst>
                                          <p:attrName>style.visibility</p:attrName>
                                        </p:attrNameLst>
                                      </p:cBhvr>
                                      <p:to>
                                        <p:strVal val="visible"/>
                                      </p:to>
                                    </p:set>
                                    <p:animEffect transition="in" filter="fade">
                                      <p:cBhvr>
                                        <p:cTn id="22" dur="500"/>
                                        <p:tgtEl>
                                          <p:spTgt spid="7">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nodeType="clickEffect">
                                  <p:stCondLst>
                                    <p:cond delay="0"/>
                                  </p:stCondLst>
                                  <p:childTnLst>
                                    <p:set>
                                      <p:cBhvr>
                                        <p:cTn id="26" dur="1" fill="hold">
                                          <p:stCondLst>
                                            <p:cond delay="0"/>
                                          </p:stCondLst>
                                        </p:cTn>
                                        <p:tgtEl>
                                          <p:spTgt spid="7">
                                            <p:txEl>
                                              <p:pRg st="4" end="4"/>
                                            </p:txEl>
                                          </p:spTgt>
                                        </p:tgtEl>
                                        <p:attrNameLst>
                                          <p:attrName>style.visibility</p:attrName>
                                        </p:attrNameLst>
                                      </p:cBhvr>
                                      <p:to>
                                        <p:strVal val="visible"/>
                                      </p:to>
                                    </p:set>
                                    <p:animEffect transition="in" filter="fade">
                                      <p:cBhvr>
                                        <p:cTn id="27" dur="500"/>
                                        <p:tgtEl>
                                          <p:spTgt spid="7">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nodeType="clickEffect">
                                  <p:stCondLst>
                                    <p:cond delay="0"/>
                                  </p:stCondLst>
                                  <p:childTnLst>
                                    <p:set>
                                      <p:cBhvr>
                                        <p:cTn id="31" dur="1" fill="hold">
                                          <p:stCondLst>
                                            <p:cond delay="0"/>
                                          </p:stCondLst>
                                        </p:cTn>
                                        <p:tgtEl>
                                          <p:spTgt spid="7">
                                            <p:txEl>
                                              <p:pRg st="5" end="5"/>
                                            </p:txEl>
                                          </p:spTgt>
                                        </p:tgtEl>
                                        <p:attrNameLst>
                                          <p:attrName>style.visibility</p:attrName>
                                        </p:attrNameLst>
                                      </p:cBhvr>
                                      <p:to>
                                        <p:strVal val="visible"/>
                                      </p:to>
                                    </p:set>
                                    <p:animEffect transition="in" filter="fade">
                                      <p:cBhvr>
                                        <p:cTn id="32" dur="500"/>
                                        <p:tgtEl>
                                          <p:spTgt spid="7">
                                            <p:txEl>
                                              <p:pRg st="5" end="5"/>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nodeType="clickEffect">
                                  <p:stCondLst>
                                    <p:cond delay="0"/>
                                  </p:stCondLst>
                                  <p:childTnLst>
                                    <p:set>
                                      <p:cBhvr>
                                        <p:cTn id="36" dur="1" fill="hold">
                                          <p:stCondLst>
                                            <p:cond delay="0"/>
                                          </p:stCondLst>
                                        </p:cTn>
                                        <p:tgtEl>
                                          <p:spTgt spid="7">
                                            <p:txEl>
                                              <p:pRg st="6" end="6"/>
                                            </p:txEl>
                                          </p:spTgt>
                                        </p:tgtEl>
                                        <p:attrNameLst>
                                          <p:attrName>style.visibility</p:attrName>
                                        </p:attrNameLst>
                                      </p:cBhvr>
                                      <p:to>
                                        <p:strVal val="visible"/>
                                      </p:to>
                                    </p:set>
                                    <p:animEffect transition="in" filter="fade">
                                      <p:cBhvr>
                                        <p:cTn id="37" dur="500"/>
                                        <p:tgtEl>
                                          <p:spTgt spid="7">
                                            <p:txEl>
                                              <p:pRg st="6" end="6"/>
                                            </p:txEl>
                                          </p:spTgt>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nodeType="clickEffect">
                                  <p:stCondLst>
                                    <p:cond delay="0"/>
                                  </p:stCondLst>
                                  <p:childTnLst>
                                    <p:set>
                                      <p:cBhvr>
                                        <p:cTn id="41" dur="1" fill="hold">
                                          <p:stCondLst>
                                            <p:cond delay="0"/>
                                          </p:stCondLst>
                                        </p:cTn>
                                        <p:tgtEl>
                                          <p:spTgt spid="10">
                                            <p:txEl>
                                              <p:pRg st="0" end="0"/>
                                            </p:txEl>
                                          </p:spTgt>
                                        </p:tgtEl>
                                        <p:attrNameLst>
                                          <p:attrName>style.visibility</p:attrName>
                                        </p:attrNameLst>
                                      </p:cBhvr>
                                      <p:to>
                                        <p:strVal val="visible"/>
                                      </p:to>
                                    </p:set>
                                    <p:animEffect transition="in" filter="fade">
                                      <p:cBhvr>
                                        <p:cTn id="42" dur="500"/>
                                        <p:tgtEl>
                                          <p:spTgt spid="10">
                                            <p:txEl>
                                              <p:pRg st="0" end="0"/>
                                            </p:txEl>
                                          </p:spTgt>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nodeType="clickEffect">
                                  <p:stCondLst>
                                    <p:cond delay="0"/>
                                  </p:stCondLst>
                                  <p:childTnLst>
                                    <p:set>
                                      <p:cBhvr>
                                        <p:cTn id="46" dur="1" fill="hold">
                                          <p:stCondLst>
                                            <p:cond delay="0"/>
                                          </p:stCondLst>
                                        </p:cTn>
                                        <p:tgtEl>
                                          <p:spTgt spid="10">
                                            <p:txEl>
                                              <p:pRg st="1" end="1"/>
                                            </p:txEl>
                                          </p:spTgt>
                                        </p:tgtEl>
                                        <p:attrNameLst>
                                          <p:attrName>style.visibility</p:attrName>
                                        </p:attrNameLst>
                                      </p:cBhvr>
                                      <p:to>
                                        <p:strVal val="visible"/>
                                      </p:to>
                                    </p:set>
                                    <p:animEffect transition="in" filter="fade">
                                      <p:cBhvr>
                                        <p:cTn id="47" dur="500"/>
                                        <p:tgtEl>
                                          <p:spTgt spid="10">
                                            <p:txEl>
                                              <p:pRg st="1" end="1"/>
                                            </p:txEl>
                                          </p:spTgt>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nodeType="clickEffect">
                                  <p:stCondLst>
                                    <p:cond delay="0"/>
                                  </p:stCondLst>
                                  <p:childTnLst>
                                    <p:set>
                                      <p:cBhvr>
                                        <p:cTn id="51" dur="1" fill="hold">
                                          <p:stCondLst>
                                            <p:cond delay="0"/>
                                          </p:stCondLst>
                                        </p:cTn>
                                        <p:tgtEl>
                                          <p:spTgt spid="10">
                                            <p:txEl>
                                              <p:pRg st="2" end="2"/>
                                            </p:txEl>
                                          </p:spTgt>
                                        </p:tgtEl>
                                        <p:attrNameLst>
                                          <p:attrName>style.visibility</p:attrName>
                                        </p:attrNameLst>
                                      </p:cBhvr>
                                      <p:to>
                                        <p:strVal val="visible"/>
                                      </p:to>
                                    </p:set>
                                    <p:animEffect transition="in" filter="fade">
                                      <p:cBhvr>
                                        <p:cTn id="52" dur="500"/>
                                        <p:tgtEl>
                                          <p:spTgt spid="10">
                                            <p:txEl>
                                              <p:pRg st="2" end="2"/>
                                            </p:txEl>
                                          </p:spTgt>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0" presetClass="entr" presetSubtype="0" fill="hold" nodeType="clickEffect">
                                  <p:stCondLst>
                                    <p:cond delay="0"/>
                                  </p:stCondLst>
                                  <p:childTnLst>
                                    <p:set>
                                      <p:cBhvr>
                                        <p:cTn id="56" dur="1" fill="hold">
                                          <p:stCondLst>
                                            <p:cond delay="0"/>
                                          </p:stCondLst>
                                        </p:cTn>
                                        <p:tgtEl>
                                          <p:spTgt spid="10">
                                            <p:txEl>
                                              <p:pRg st="3" end="3"/>
                                            </p:txEl>
                                          </p:spTgt>
                                        </p:tgtEl>
                                        <p:attrNameLst>
                                          <p:attrName>style.visibility</p:attrName>
                                        </p:attrNameLst>
                                      </p:cBhvr>
                                      <p:to>
                                        <p:strVal val="visible"/>
                                      </p:to>
                                    </p:set>
                                    <p:animEffect transition="in" filter="fade">
                                      <p:cBhvr>
                                        <p:cTn id="57" dur="500"/>
                                        <p:tgtEl>
                                          <p:spTgt spid="10">
                                            <p:txEl>
                                              <p:pRg st="3" end="3"/>
                                            </p:txEl>
                                          </p:spTgt>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10" presetClass="entr" presetSubtype="0" fill="hold" nodeType="clickEffect">
                                  <p:stCondLst>
                                    <p:cond delay="0"/>
                                  </p:stCondLst>
                                  <p:childTnLst>
                                    <p:set>
                                      <p:cBhvr>
                                        <p:cTn id="61" dur="1" fill="hold">
                                          <p:stCondLst>
                                            <p:cond delay="0"/>
                                          </p:stCondLst>
                                        </p:cTn>
                                        <p:tgtEl>
                                          <p:spTgt spid="10">
                                            <p:txEl>
                                              <p:pRg st="4" end="4"/>
                                            </p:txEl>
                                          </p:spTgt>
                                        </p:tgtEl>
                                        <p:attrNameLst>
                                          <p:attrName>style.visibility</p:attrName>
                                        </p:attrNameLst>
                                      </p:cBhvr>
                                      <p:to>
                                        <p:strVal val="visible"/>
                                      </p:to>
                                    </p:set>
                                    <p:animEffect transition="in" filter="fade">
                                      <p:cBhvr>
                                        <p:cTn id="62" dur="500"/>
                                        <p:tgtEl>
                                          <p:spTgt spid="10">
                                            <p:txEl>
                                              <p:pRg st="4" end="4"/>
                                            </p:txEl>
                                          </p:spTgt>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10" presetClass="entr" presetSubtype="0" fill="hold" nodeType="clickEffect">
                                  <p:stCondLst>
                                    <p:cond delay="0"/>
                                  </p:stCondLst>
                                  <p:childTnLst>
                                    <p:set>
                                      <p:cBhvr>
                                        <p:cTn id="66" dur="1" fill="hold">
                                          <p:stCondLst>
                                            <p:cond delay="0"/>
                                          </p:stCondLst>
                                        </p:cTn>
                                        <p:tgtEl>
                                          <p:spTgt spid="10">
                                            <p:txEl>
                                              <p:pRg st="5" end="5"/>
                                            </p:txEl>
                                          </p:spTgt>
                                        </p:tgtEl>
                                        <p:attrNameLst>
                                          <p:attrName>style.visibility</p:attrName>
                                        </p:attrNameLst>
                                      </p:cBhvr>
                                      <p:to>
                                        <p:strVal val="visible"/>
                                      </p:to>
                                    </p:set>
                                    <p:animEffect transition="in" filter="fade">
                                      <p:cBhvr>
                                        <p:cTn id="67" dur="500"/>
                                        <p:tgtEl>
                                          <p:spTgt spid="10">
                                            <p:txEl>
                                              <p:pRg st="5" end="5"/>
                                            </p:txEl>
                                          </p:spTgt>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10" presetClass="entr" presetSubtype="0" fill="hold" nodeType="clickEffect">
                                  <p:stCondLst>
                                    <p:cond delay="0"/>
                                  </p:stCondLst>
                                  <p:childTnLst>
                                    <p:set>
                                      <p:cBhvr>
                                        <p:cTn id="71" dur="1" fill="hold">
                                          <p:stCondLst>
                                            <p:cond delay="0"/>
                                          </p:stCondLst>
                                        </p:cTn>
                                        <p:tgtEl>
                                          <p:spTgt spid="10">
                                            <p:txEl>
                                              <p:pRg st="6" end="6"/>
                                            </p:txEl>
                                          </p:spTgt>
                                        </p:tgtEl>
                                        <p:attrNameLst>
                                          <p:attrName>style.visibility</p:attrName>
                                        </p:attrNameLst>
                                      </p:cBhvr>
                                      <p:to>
                                        <p:strVal val="visible"/>
                                      </p:to>
                                    </p:set>
                                    <p:animEffect transition="in" filter="fade">
                                      <p:cBhvr>
                                        <p:cTn id="72" dur="500"/>
                                        <p:tgtEl>
                                          <p:spTgt spid="10">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ctrTitle"/>
          </p:nvPr>
        </p:nvSpPr>
        <p:spPr/>
        <p:txBody>
          <a:bodyPr/>
          <a:lstStyle/>
          <a:p>
            <a:pPr>
              <a:defRPr/>
            </a:pPr>
            <a:r>
              <a:rPr lang="en-CA" dirty="0" smtClean="0"/>
              <a:t>Section 0</a:t>
            </a:r>
            <a:endParaRPr lang="fr-CA" dirty="0"/>
          </a:p>
        </p:txBody>
      </p:sp>
      <p:sp>
        <p:nvSpPr>
          <p:cNvPr id="5" name="Subtitle 4"/>
          <p:cNvSpPr>
            <a:spLocks noGrp="1"/>
          </p:cNvSpPr>
          <p:nvPr>
            <p:ph type="subTitle" idx="1"/>
          </p:nvPr>
        </p:nvSpPr>
        <p:spPr/>
        <p:txBody>
          <a:bodyPr/>
          <a:lstStyle/>
          <a:p>
            <a:pPr>
              <a:defRPr/>
            </a:pPr>
            <a:r>
              <a:rPr lang="en-CA" dirty="0" smtClean="0"/>
              <a:t>Syllabus</a:t>
            </a:r>
            <a:endParaRPr lang="fr-CA" dirty="0"/>
          </a:p>
        </p:txBody>
      </p:sp>
      <p:sp>
        <p:nvSpPr>
          <p:cNvPr id="3" name="Slide Number Placeholder 2"/>
          <p:cNvSpPr>
            <a:spLocks noGrp="1"/>
          </p:cNvSpPr>
          <p:nvPr>
            <p:ph type="sldNum" sz="quarter" idx="11"/>
          </p:nvPr>
        </p:nvSpPr>
        <p:spPr/>
        <p:txBody>
          <a:bodyPr/>
          <a:lstStyle/>
          <a:p>
            <a:pPr>
              <a:defRPr/>
            </a:pPr>
            <a:fld id="{27613A20-019E-46DD-B43C-2230D0F5545D}" type="slidenum">
              <a:rPr lang="fr-CA" smtClean="0">
                <a:solidFill>
                  <a:srgbClr val="000000">
                    <a:tint val="75000"/>
                  </a:srgbClr>
                </a:solidFill>
              </a:rPr>
              <a:pPr>
                <a:defRPr/>
              </a:pPr>
              <a:t>3</a:t>
            </a:fld>
            <a:endParaRPr lang="fr-CA">
              <a:solidFill>
                <a:srgbClr val="000000">
                  <a:tint val="75000"/>
                </a:srgbClr>
              </a:solidFill>
            </a:endParaRPr>
          </a:p>
        </p:txBody>
      </p:sp>
    </p:spTree>
    <p:extLst>
      <p:ext uri="{BB962C8B-B14F-4D97-AF65-F5344CB8AC3E}">
        <p14:creationId xmlns:p14="http://schemas.microsoft.com/office/powerpoint/2010/main" val="3942636828"/>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eaLnBrk="1" hangingPunct="1">
              <a:defRPr/>
            </a:pPr>
            <a:r>
              <a:rPr lang="en-CA" dirty="0" smtClean="0"/>
              <a:t>When to use waterfall</a:t>
            </a:r>
            <a:endParaRPr lang="en-CA" dirty="0"/>
          </a:p>
        </p:txBody>
      </p:sp>
      <p:sp>
        <p:nvSpPr>
          <p:cNvPr id="25603" name="Content Placeholder 2"/>
          <p:cNvSpPr>
            <a:spLocks noGrp="1"/>
          </p:cNvSpPr>
          <p:nvPr>
            <p:ph idx="1"/>
          </p:nvPr>
        </p:nvSpPr>
        <p:spPr/>
        <p:txBody>
          <a:bodyPr/>
          <a:lstStyle/>
          <a:p>
            <a:pPr eaLnBrk="1" hangingPunct="1"/>
            <a:r>
              <a:rPr lang="en-CA" altLang="fr-FR" smtClean="0"/>
              <a:t>Requirements are very well known</a:t>
            </a:r>
          </a:p>
          <a:p>
            <a:pPr eaLnBrk="1" hangingPunct="1"/>
            <a:r>
              <a:rPr lang="en-CA" altLang="fr-FR" smtClean="0"/>
              <a:t>Product definition is stable</a:t>
            </a:r>
          </a:p>
          <a:p>
            <a:pPr eaLnBrk="1" hangingPunct="1"/>
            <a:r>
              <a:rPr lang="en-CA" altLang="fr-FR" smtClean="0"/>
              <a:t>Technology is </a:t>
            </a:r>
            <a:r>
              <a:rPr lang="en-CA" altLang="fr-FR" i="1" smtClean="0"/>
              <a:t>very well</a:t>
            </a:r>
            <a:r>
              <a:rPr lang="en-CA" altLang="fr-FR" smtClean="0"/>
              <a:t> understood</a:t>
            </a:r>
          </a:p>
          <a:p>
            <a:pPr eaLnBrk="1" hangingPunct="1"/>
            <a:r>
              <a:rPr lang="en-CA" altLang="fr-FR" smtClean="0"/>
              <a:t>New version of an existing product </a:t>
            </a:r>
            <a:r>
              <a:rPr lang="en-CA" altLang="fr-FR" i="1" smtClean="0"/>
              <a:t>(maybe!)</a:t>
            </a:r>
          </a:p>
          <a:p>
            <a:pPr eaLnBrk="1" hangingPunct="1"/>
            <a:r>
              <a:rPr lang="en-CA" altLang="fr-FR" smtClean="0"/>
              <a:t>Porting an existing product to a new platform</a:t>
            </a:r>
          </a:p>
          <a:p>
            <a:pPr lvl="1" eaLnBrk="1" hangingPunct="1"/>
            <a:r>
              <a:rPr lang="en-CA" altLang="fr-FR" smtClean="0"/>
              <a:t>High risk for new systems because of specification and </a:t>
            </a:r>
            <a:br>
              <a:rPr lang="en-CA" altLang="fr-FR" smtClean="0"/>
            </a:br>
            <a:r>
              <a:rPr lang="en-CA" altLang="fr-FR" smtClean="0"/>
              <a:t>design problems.</a:t>
            </a:r>
          </a:p>
          <a:p>
            <a:pPr lvl="1" eaLnBrk="1" hangingPunct="1"/>
            <a:r>
              <a:rPr lang="en-CA" altLang="fr-FR" smtClean="0"/>
              <a:t>Low risk for well-understood developments using familiar technology.</a:t>
            </a:r>
          </a:p>
          <a:p>
            <a:pPr eaLnBrk="1" hangingPunct="1"/>
            <a:endParaRPr lang="en-CA" altLang="fr-FR" smtClean="0"/>
          </a:p>
        </p:txBody>
      </p:sp>
    </p:spTree>
    <p:extLst>
      <p:ext uri="{BB962C8B-B14F-4D97-AF65-F5344CB8AC3E}">
        <p14:creationId xmlns:p14="http://schemas.microsoft.com/office/powerpoint/2010/main" val="2889153466"/>
      </p:ext>
    </p:extLst>
  </p:cSld>
  <p:clrMapOvr>
    <a:masterClrMapping/>
  </p:clrMapOvr>
  <p:timing>
    <p:tnLst>
      <p:par>
        <p:cTn id="1" dur="indefinite" restart="never" nodeType="tmRoot"/>
      </p:par>
    </p:tn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1026"/>
          <p:cNvSpPr>
            <a:spLocks noGrp="1" noChangeArrowheads="1"/>
          </p:cNvSpPr>
          <p:nvPr>
            <p:ph type="title"/>
          </p:nvPr>
        </p:nvSpPr>
        <p:spPr>
          <a:xfrm>
            <a:off x="457200" y="152400"/>
            <a:ext cx="6934200" cy="1371600"/>
          </a:xfrm>
        </p:spPr>
        <p:txBody>
          <a:bodyPr/>
          <a:lstStyle/>
          <a:p>
            <a:pPr>
              <a:defRPr/>
            </a:pPr>
            <a:r>
              <a:rPr lang="en-US" altLang="fr-FR"/>
              <a:t>Two Parse Trees</a:t>
            </a:r>
          </a:p>
        </p:txBody>
      </p:sp>
      <p:grpSp>
        <p:nvGrpSpPr>
          <p:cNvPr id="27664" name="Group 27663"/>
          <p:cNvGrpSpPr>
            <a:grpSpLocks/>
          </p:cNvGrpSpPr>
          <p:nvPr/>
        </p:nvGrpSpPr>
        <p:grpSpPr bwMode="auto">
          <a:xfrm>
            <a:off x="1841500" y="3021013"/>
            <a:ext cx="1866900" cy="865187"/>
            <a:chOff x="1842176" y="3020751"/>
            <a:chExt cx="1865728" cy="866067"/>
          </a:xfrm>
        </p:grpSpPr>
        <p:sp>
          <p:nvSpPr>
            <p:cNvPr id="27711" name="TextBox 20"/>
            <p:cNvSpPr txBox="1">
              <a:spLocks noChangeArrowheads="1"/>
            </p:cNvSpPr>
            <p:nvPr/>
          </p:nvSpPr>
          <p:spPr bwMode="auto">
            <a:xfrm>
              <a:off x="1842176" y="3609819"/>
              <a:ext cx="51628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200" b="0">
                  <a:solidFill>
                    <a:srgbClr val="000000"/>
                  </a:solidFill>
                  <a:cs typeface="Arial" charset="0"/>
                </a:rPr>
                <a:t>expr</a:t>
              </a:r>
              <a:endParaRPr lang="fr-CA" altLang="fr-FR" sz="1200" b="0">
                <a:solidFill>
                  <a:srgbClr val="000000"/>
                </a:solidFill>
                <a:cs typeface="Arial" charset="0"/>
              </a:endParaRPr>
            </a:p>
          </p:txBody>
        </p:sp>
        <p:sp>
          <p:nvSpPr>
            <p:cNvPr id="27712" name="TextBox 21"/>
            <p:cNvSpPr txBox="1">
              <a:spLocks noChangeArrowheads="1"/>
            </p:cNvSpPr>
            <p:nvPr/>
          </p:nvSpPr>
          <p:spPr bwMode="auto">
            <a:xfrm>
              <a:off x="2520452" y="3603683"/>
              <a:ext cx="51628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200" b="0">
                  <a:solidFill>
                    <a:srgbClr val="000000"/>
                  </a:solidFill>
                  <a:cs typeface="Arial" charset="0"/>
                </a:rPr>
                <a:t>op</a:t>
              </a:r>
              <a:endParaRPr lang="fr-CA" altLang="fr-FR" sz="1200" b="0">
                <a:solidFill>
                  <a:srgbClr val="000000"/>
                </a:solidFill>
                <a:cs typeface="Arial" charset="0"/>
              </a:endParaRPr>
            </a:p>
          </p:txBody>
        </p:sp>
        <p:sp>
          <p:nvSpPr>
            <p:cNvPr id="27713" name="TextBox 22"/>
            <p:cNvSpPr txBox="1">
              <a:spLocks noChangeArrowheads="1"/>
            </p:cNvSpPr>
            <p:nvPr/>
          </p:nvSpPr>
          <p:spPr bwMode="auto">
            <a:xfrm>
              <a:off x="3191620" y="3609819"/>
              <a:ext cx="51628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200" b="0">
                  <a:solidFill>
                    <a:srgbClr val="000000"/>
                  </a:solidFill>
                  <a:cs typeface="Arial" charset="0"/>
                </a:rPr>
                <a:t>expr</a:t>
              </a:r>
              <a:endParaRPr lang="fr-CA" altLang="fr-FR" sz="1200" b="0">
                <a:solidFill>
                  <a:srgbClr val="000000"/>
                </a:solidFill>
                <a:cs typeface="Arial" charset="0"/>
              </a:endParaRPr>
            </a:p>
          </p:txBody>
        </p:sp>
        <p:cxnSp>
          <p:nvCxnSpPr>
            <p:cNvPr id="24" name="Straight Connector 23"/>
            <p:cNvCxnSpPr>
              <a:stCxn id="27696" idx="2"/>
              <a:endCxn id="27711" idx="0"/>
            </p:cNvCxnSpPr>
            <p:nvPr/>
          </p:nvCxnSpPr>
          <p:spPr>
            <a:xfrm flipH="1">
              <a:off x="2100777" y="3020751"/>
              <a:ext cx="677436" cy="589561"/>
            </a:xfrm>
            <a:prstGeom prst="line">
              <a:avLst/>
            </a:prstGeom>
          </p:spPr>
          <p:style>
            <a:lnRef idx="1">
              <a:schemeClr val="accent1"/>
            </a:lnRef>
            <a:fillRef idx="0">
              <a:schemeClr val="accent1"/>
            </a:fillRef>
            <a:effectRef idx="0">
              <a:schemeClr val="accent1"/>
            </a:effectRef>
            <a:fontRef idx="minor">
              <a:schemeClr val="tx1"/>
            </a:fontRef>
          </p:style>
        </p:cxnSp>
        <p:cxnSp>
          <p:nvCxnSpPr>
            <p:cNvPr id="25" name="Straight Connector 24"/>
            <p:cNvCxnSpPr>
              <a:stCxn id="27696" idx="2"/>
              <a:endCxn id="27712" idx="0"/>
            </p:cNvCxnSpPr>
            <p:nvPr/>
          </p:nvCxnSpPr>
          <p:spPr>
            <a:xfrm>
              <a:off x="2778213" y="3020751"/>
              <a:ext cx="0" cy="583205"/>
            </a:xfrm>
            <a:prstGeom prst="line">
              <a:avLst/>
            </a:prstGeom>
          </p:spPr>
          <p:style>
            <a:lnRef idx="1">
              <a:schemeClr val="accent1"/>
            </a:lnRef>
            <a:fillRef idx="0">
              <a:schemeClr val="accent1"/>
            </a:fillRef>
            <a:effectRef idx="0">
              <a:schemeClr val="accent1"/>
            </a:effectRef>
            <a:fontRef idx="minor">
              <a:schemeClr val="tx1"/>
            </a:fontRef>
          </p:style>
        </p:cxnSp>
        <p:cxnSp>
          <p:nvCxnSpPr>
            <p:cNvPr id="26" name="Straight Connector 25"/>
            <p:cNvCxnSpPr>
              <a:stCxn id="27696" idx="2"/>
              <a:endCxn id="27713" idx="0"/>
            </p:cNvCxnSpPr>
            <p:nvPr/>
          </p:nvCxnSpPr>
          <p:spPr>
            <a:xfrm>
              <a:off x="2778213" y="3020751"/>
              <a:ext cx="671091" cy="589561"/>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27663" name="Group 27662"/>
          <p:cNvGrpSpPr>
            <a:grpSpLocks/>
          </p:cNvGrpSpPr>
          <p:nvPr/>
        </p:nvGrpSpPr>
        <p:grpSpPr bwMode="auto">
          <a:xfrm>
            <a:off x="1524000" y="2986088"/>
            <a:ext cx="515938" cy="658812"/>
            <a:chOff x="1523679" y="2985919"/>
            <a:chExt cx="516284" cy="659105"/>
          </a:xfrm>
        </p:grpSpPr>
        <p:sp>
          <p:nvSpPr>
            <p:cNvPr id="27709" name="TextBox 27"/>
            <p:cNvSpPr txBox="1">
              <a:spLocks noChangeArrowheads="1"/>
            </p:cNvSpPr>
            <p:nvPr/>
          </p:nvSpPr>
          <p:spPr bwMode="auto">
            <a:xfrm>
              <a:off x="1523679" y="3368025"/>
              <a:ext cx="51628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200" b="0">
                  <a:solidFill>
                    <a:srgbClr val="000000"/>
                  </a:solidFill>
                  <a:cs typeface="Arial" charset="0"/>
                </a:rPr>
                <a:t>+</a:t>
              </a:r>
              <a:endParaRPr lang="fr-CA" altLang="fr-FR" sz="1200" b="0">
                <a:solidFill>
                  <a:srgbClr val="000000"/>
                </a:solidFill>
                <a:cs typeface="Arial" charset="0"/>
              </a:endParaRPr>
            </a:p>
          </p:txBody>
        </p:sp>
        <p:cxnSp>
          <p:nvCxnSpPr>
            <p:cNvPr id="31" name="Straight Connector 30"/>
            <p:cNvCxnSpPr>
              <a:stCxn id="27698" idx="2"/>
              <a:endCxn id="27709" idx="0"/>
            </p:cNvCxnSpPr>
            <p:nvPr/>
          </p:nvCxnSpPr>
          <p:spPr>
            <a:xfrm>
              <a:off x="1782616" y="2985919"/>
              <a:ext cx="0" cy="382757"/>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27665" name="Group 27664"/>
          <p:cNvGrpSpPr>
            <a:grpSpLocks/>
          </p:cNvGrpSpPr>
          <p:nvPr/>
        </p:nvGrpSpPr>
        <p:grpSpPr bwMode="auto">
          <a:xfrm>
            <a:off x="1841500" y="3886200"/>
            <a:ext cx="517525" cy="596900"/>
            <a:chOff x="1842176" y="3886818"/>
            <a:chExt cx="516284" cy="595577"/>
          </a:xfrm>
        </p:grpSpPr>
        <p:sp>
          <p:nvSpPr>
            <p:cNvPr id="27707" name="TextBox 34"/>
            <p:cNvSpPr txBox="1">
              <a:spLocks noChangeArrowheads="1"/>
            </p:cNvSpPr>
            <p:nvPr/>
          </p:nvSpPr>
          <p:spPr bwMode="auto">
            <a:xfrm>
              <a:off x="1842176" y="4205396"/>
              <a:ext cx="51628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200" b="0">
                  <a:solidFill>
                    <a:srgbClr val="000000"/>
                  </a:solidFill>
                  <a:cs typeface="Arial" charset="0"/>
                </a:rPr>
                <a:t>id</a:t>
              </a:r>
              <a:endParaRPr lang="fr-CA" altLang="fr-FR" sz="1200" b="0">
                <a:solidFill>
                  <a:srgbClr val="000000"/>
                </a:solidFill>
                <a:cs typeface="Arial" charset="0"/>
              </a:endParaRPr>
            </a:p>
          </p:txBody>
        </p:sp>
        <p:cxnSp>
          <p:nvCxnSpPr>
            <p:cNvPr id="36" name="Straight Connector 35"/>
            <p:cNvCxnSpPr>
              <a:stCxn id="27711" idx="2"/>
              <a:endCxn id="27707" idx="0"/>
            </p:cNvCxnSpPr>
            <p:nvPr/>
          </p:nvCxnSpPr>
          <p:spPr>
            <a:xfrm>
              <a:off x="2100318" y="3886818"/>
              <a:ext cx="0" cy="318381"/>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27666" name="Group 27665"/>
          <p:cNvGrpSpPr>
            <a:grpSpLocks/>
          </p:cNvGrpSpPr>
          <p:nvPr/>
        </p:nvGrpSpPr>
        <p:grpSpPr bwMode="auto">
          <a:xfrm>
            <a:off x="2520950" y="3881438"/>
            <a:ext cx="515938" cy="627062"/>
            <a:chOff x="2520452" y="3880682"/>
            <a:chExt cx="516284" cy="628438"/>
          </a:xfrm>
        </p:grpSpPr>
        <p:sp>
          <p:nvSpPr>
            <p:cNvPr id="27705" name="TextBox 37"/>
            <p:cNvSpPr txBox="1">
              <a:spLocks noChangeArrowheads="1"/>
            </p:cNvSpPr>
            <p:nvPr/>
          </p:nvSpPr>
          <p:spPr bwMode="auto">
            <a:xfrm>
              <a:off x="2520452" y="4232120"/>
              <a:ext cx="516284" cy="27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200" b="0">
                  <a:solidFill>
                    <a:srgbClr val="000000"/>
                  </a:solidFill>
                  <a:cs typeface="Arial" charset="0"/>
                </a:rPr>
                <a:t>*</a:t>
              </a:r>
              <a:endParaRPr lang="fr-CA" altLang="fr-FR" sz="1200" b="0">
                <a:solidFill>
                  <a:srgbClr val="000000"/>
                </a:solidFill>
                <a:cs typeface="Arial" charset="0"/>
              </a:endParaRPr>
            </a:p>
          </p:txBody>
        </p:sp>
        <p:cxnSp>
          <p:nvCxnSpPr>
            <p:cNvPr id="39" name="Straight Connector 38"/>
            <p:cNvCxnSpPr>
              <a:stCxn id="27712" idx="2"/>
              <a:endCxn id="27705" idx="0"/>
            </p:cNvCxnSpPr>
            <p:nvPr/>
          </p:nvCxnSpPr>
          <p:spPr>
            <a:xfrm>
              <a:off x="2779389" y="3880682"/>
              <a:ext cx="0" cy="351607"/>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27667" name="Group 27666"/>
          <p:cNvGrpSpPr>
            <a:grpSpLocks/>
          </p:cNvGrpSpPr>
          <p:nvPr/>
        </p:nvGrpSpPr>
        <p:grpSpPr bwMode="auto">
          <a:xfrm>
            <a:off x="3190875" y="3886200"/>
            <a:ext cx="517525" cy="596900"/>
            <a:chOff x="3191620" y="3886818"/>
            <a:chExt cx="516284" cy="595576"/>
          </a:xfrm>
        </p:grpSpPr>
        <p:sp>
          <p:nvSpPr>
            <p:cNvPr id="27703" name="TextBox 40"/>
            <p:cNvSpPr txBox="1">
              <a:spLocks noChangeArrowheads="1"/>
            </p:cNvSpPr>
            <p:nvPr/>
          </p:nvSpPr>
          <p:spPr bwMode="auto">
            <a:xfrm>
              <a:off x="3191620" y="4205395"/>
              <a:ext cx="51628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200" b="0">
                  <a:solidFill>
                    <a:srgbClr val="000000"/>
                  </a:solidFill>
                  <a:cs typeface="Arial" charset="0"/>
                </a:rPr>
                <a:t>id</a:t>
              </a:r>
              <a:endParaRPr lang="fr-CA" altLang="fr-FR" sz="1200" b="0">
                <a:solidFill>
                  <a:srgbClr val="000000"/>
                </a:solidFill>
                <a:cs typeface="Arial" charset="0"/>
              </a:endParaRPr>
            </a:p>
          </p:txBody>
        </p:sp>
        <p:cxnSp>
          <p:nvCxnSpPr>
            <p:cNvPr id="42" name="Straight Connector 41"/>
            <p:cNvCxnSpPr>
              <a:stCxn id="27713" idx="2"/>
              <a:endCxn id="27703" idx="0"/>
            </p:cNvCxnSpPr>
            <p:nvPr/>
          </p:nvCxnSpPr>
          <p:spPr>
            <a:xfrm>
              <a:off x="3449762" y="3886818"/>
              <a:ext cx="0" cy="318380"/>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27675" name="Group 27674"/>
          <p:cNvGrpSpPr>
            <a:grpSpLocks/>
          </p:cNvGrpSpPr>
          <p:nvPr/>
        </p:nvGrpSpPr>
        <p:grpSpPr bwMode="auto">
          <a:xfrm>
            <a:off x="735013" y="1989138"/>
            <a:ext cx="2301875" cy="1031875"/>
            <a:chOff x="735197" y="1989173"/>
            <a:chExt cx="2301539" cy="1031578"/>
          </a:xfrm>
        </p:grpSpPr>
        <p:sp>
          <p:nvSpPr>
            <p:cNvPr id="27696" name="TextBox 15"/>
            <p:cNvSpPr txBox="1">
              <a:spLocks noChangeArrowheads="1"/>
            </p:cNvSpPr>
            <p:nvPr/>
          </p:nvSpPr>
          <p:spPr bwMode="auto">
            <a:xfrm>
              <a:off x="2520452" y="2743752"/>
              <a:ext cx="51628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200" b="0">
                  <a:solidFill>
                    <a:srgbClr val="000000"/>
                  </a:solidFill>
                  <a:cs typeface="Arial" charset="0"/>
                </a:rPr>
                <a:t>expr</a:t>
              </a:r>
              <a:endParaRPr lang="fr-CA" altLang="fr-FR" sz="1200" b="0">
                <a:solidFill>
                  <a:srgbClr val="000000"/>
                </a:solidFill>
                <a:cs typeface="Arial" charset="0"/>
              </a:endParaRPr>
            </a:p>
          </p:txBody>
        </p:sp>
        <p:sp>
          <p:nvSpPr>
            <p:cNvPr id="27697" name="TextBox 16"/>
            <p:cNvSpPr txBox="1">
              <a:spLocks noChangeArrowheads="1"/>
            </p:cNvSpPr>
            <p:nvPr/>
          </p:nvSpPr>
          <p:spPr bwMode="auto">
            <a:xfrm>
              <a:off x="735197" y="2719953"/>
              <a:ext cx="51628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200" b="0">
                  <a:solidFill>
                    <a:srgbClr val="000000"/>
                  </a:solidFill>
                  <a:cs typeface="Arial" charset="0"/>
                </a:rPr>
                <a:t>expr</a:t>
              </a:r>
              <a:endParaRPr lang="fr-CA" altLang="fr-FR" sz="1200" b="0">
                <a:solidFill>
                  <a:srgbClr val="000000"/>
                </a:solidFill>
                <a:cs typeface="Arial" charset="0"/>
              </a:endParaRPr>
            </a:p>
          </p:txBody>
        </p:sp>
        <p:sp>
          <p:nvSpPr>
            <p:cNvPr id="27698" name="TextBox 43"/>
            <p:cNvSpPr txBox="1">
              <a:spLocks noChangeArrowheads="1"/>
            </p:cNvSpPr>
            <p:nvPr/>
          </p:nvSpPr>
          <p:spPr bwMode="auto">
            <a:xfrm>
              <a:off x="1523679" y="2708920"/>
              <a:ext cx="51628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200" b="0">
                  <a:solidFill>
                    <a:srgbClr val="000000"/>
                  </a:solidFill>
                  <a:cs typeface="Arial" charset="0"/>
                </a:rPr>
                <a:t>op</a:t>
              </a:r>
              <a:endParaRPr lang="fr-CA" altLang="fr-FR" sz="1200" b="0">
                <a:solidFill>
                  <a:srgbClr val="000000"/>
                </a:solidFill>
                <a:cs typeface="Arial" charset="0"/>
              </a:endParaRPr>
            </a:p>
          </p:txBody>
        </p:sp>
        <p:sp>
          <p:nvSpPr>
            <p:cNvPr id="27699" name="TextBox 13"/>
            <p:cNvSpPr txBox="1">
              <a:spLocks noChangeArrowheads="1"/>
            </p:cNvSpPr>
            <p:nvPr/>
          </p:nvSpPr>
          <p:spPr bwMode="auto">
            <a:xfrm>
              <a:off x="1523679" y="1989173"/>
              <a:ext cx="51628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200" b="0">
                  <a:solidFill>
                    <a:srgbClr val="000000"/>
                  </a:solidFill>
                  <a:cs typeface="Arial" charset="0"/>
                </a:rPr>
                <a:t>expr</a:t>
              </a:r>
              <a:endParaRPr lang="fr-CA" altLang="fr-FR" sz="1200" b="0">
                <a:solidFill>
                  <a:srgbClr val="000000"/>
                </a:solidFill>
                <a:cs typeface="Arial" charset="0"/>
              </a:endParaRPr>
            </a:p>
          </p:txBody>
        </p:sp>
        <p:cxnSp>
          <p:nvCxnSpPr>
            <p:cNvPr id="18" name="Straight Connector 17"/>
            <p:cNvCxnSpPr>
              <a:stCxn id="27699" idx="2"/>
              <a:endCxn id="27697" idx="0"/>
            </p:cNvCxnSpPr>
            <p:nvPr/>
          </p:nvCxnSpPr>
          <p:spPr>
            <a:xfrm flipH="1">
              <a:off x="993921" y="2266905"/>
              <a:ext cx="787285" cy="452308"/>
            </a:xfrm>
            <a:prstGeom prst="line">
              <a:avLst/>
            </a:prstGeom>
          </p:spPr>
          <p:style>
            <a:lnRef idx="1">
              <a:schemeClr val="accent1"/>
            </a:lnRef>
            <a:fillRef idx="0">
              <a:schemeClr val="accent1"/>
            </a:fillRef>
            <a:effectRef idx="0">
              <a:schemeClr val="accent1"/>
            </a:effectRef>
            <a:fontRef idx="minor">
              <a:schemeClr val="tx1"/>
            </a:fontRef>
          </p:style>
        </p:cxnSp>
        <p:cxnSp>
          <p:nvCxnSpPr>
            <p:cNvPr id="19" name="Straight Connector 18"/>
            <p:cNvCxnSpPr>
              <a:stCxn id="27699" idx="2"/>
              <a:endCxn id="27696" idx="0"/>
            </p:cNvCxnSpPr>
            <p:nvPr/>
          </p:nvCxnSpPr>
          <p:spPr>
            <a:xfrm>
              <a:off x="1781206" y="2266905"/>
              <a:ext cx="996804" cy="476113"/>
            </a:xfrm>
            <a:prstGeom prst="line">
              <a:avLst/>
            </a:prstGeom>
          </p:spPr>
          <p:style>
            <a:lnRef idx="1">
              <a:schemeClr val="accent1"/>
            </a:lnRef>
            <a:fillRef idx="0">
              <a:schemeClr val="accent1"/>
            </a:fillRef>
            <a:effectRef idx="0">
              <a:schemeClr val="accent1"/>
            </a:effectRef>
            <a:fontRef idx="minor">
              <a:schemeClr val="tx1"/>
            </a:fontRef>
          </p:style>
        </p:cxnSp>
        <p:cxnSp>
          <p:nvCxnSpPr>
            <p:cNvPr id="43" name="Straight Connector 42"/>
            <p:cNvCxnSpPr>
              <a:stCxn id="27699" idx="2"/>
              <a:endCxn id="27698" idx="0"/>
            </p:cNvCxnSpPr>
            <p:nvPr/>
          </p:nvCxnSpPr>
          <p:spPr>
            <a:xfrm>
              <a:off x="1781206" y="2266905"/>
              <a:ext cx="0" cy="442786"/>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27662" name="Group 27661"/>
          <p:cNvGrpSpPr>
            <a:grpSpLocks/>
          </p:cNvGrpSpPr>
          <p:nvPr/>
        </p:nvGrpSpPr>
        <p:grpSpPr bwMode="auto">
          <a:xfrm>
            <a:off x="735013" y="2997200"/>
            <a:ext cx="515937" cy="647700"/>
            <a:chOff x="735197" y="2996952"/>
            <a:chExt cx="516284" cy="648072"/>
          </a:xfrm>
        </p:grpSpPr>
        <p:sp>
          <p:nvSpPr>
            <p:cNvPr id="27694" name="TextBox 50"/>
            <p:cNvSpPr txBox="1">
              <a:spLocks noChangeArrowheads="1"/>
            </p:cNvSpPr>
            <p:nvPr/>
          </p:nvSpPr>
          <p:spPr bwMode="auto">
            <a:xfrm>
              <a:off x="735197" y="3368025"/>
              <a:ext cx="51628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200" b="0">
                  <a:solidFill>
                    <a:srgbClr val="000000"/>
                  </a:solidFill>
                  <a:cs typeface="Arial" charset="0"/>
                </a:rPr>
                <a:t>id</a:t>
              </a:r>
              <a:endParaRPr lang="fr-CA" altLang="fr-FR" sz="1200" b="0">
                <a:solidFill>
                  <a:srgbClr val="000000"/>
                </a:solidFill>
                <a:cs typeface="Arial" charset="0"/>
              </a:endParaRPr>
            </a:p>
          </p:txBody>
        </p:sp>
        <p:cxnSp>
          <p:nvCxnSpPr>
            <p:cNvPr id="50" name="Straight Connector 49"/>
            <p:cNvCxnSpPr>
              <a:stCxn id="27697" idx="2"/>
              <a:endCxn id="27694" idx="0"/>
            </p:cNvCxnSpPr>
            <p:nvPr/>
          </p:nvCxnSpPr>
          <p:spPr>
            <a:xfrm>
              <a:off x="994133" y="2996952"/>
              <a:ext cx="0" cy="371688"/>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27669" name="Group 27668"/>
          <p:cNvGrpSpPr>
            <a:grpSpLocks/>
          </p:cNvGrpSpPr>
          <p:nvPr/>
        </p:nvGrpSpPr>
        <p:grpSpPr bwMode="auto">
          <a:xfrm>
            <a:off x="4427538" y="2997200"/>
            <a:ext cx="1866900" cy="889000"/>
            <a:chOff x="4427984" y="2996952"/>
            <a:chExt cx="1865728" cy="889866"/>
          </a:xfrm>
        </p:grpSpPr>
        <p:sp>
          <p:nvSpPr>
            <p:cNvPr id="27688" name="TextBox 71"/>
            <p:cNvSpPr txBox="1">
              <a:spLocks noChangeArrowheads="1"/>
            </p:cNvSpPr>
            <p:nvPr/>
          </p:nvSpPr>
          <p:spPr bwMode="auto">
            <a:xfrm>
              <a:off x="4427984" y="3609819"/>
              <a:ext cx="51628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200" b="0">
                  <a:solidFill>
                    <a:srgbClr val="000000"/>
                  </a:solidFill>
                  <a:cs typeface="Arial" charset="0"/>
                </a:rPr>
                <a:t>expr</a:t>
              </a:r>
              <a:endParaRPr lang="fr-CA" altLang="fr-FR" sz="1200" b="0">
                <a:solidFill>
                  <a:srgbClr val="000000"/>
                </a:solidFill>
                <a:cs typeface="Arial" charset="0"/>
              </a:endParaRPr>
            </a:p>
          </p:txBody>
        </p:sp>
        <p:sp>
          <p:nvSpPr>
            <p:cNvPr id="27689" name="TextBox 72"/>
            <p:cNvSpPr txBox="1">
              <a:spLocks noChangeArrowheads="1"/>
            </p:cNvSpPr>
            <p:nvPr/>
          </p:nvSpPr>
          <p:spPr bwMode="auto">
            <a:xfrm>
              <a:off x="5106260" y="3603683"/>
              <a:ext cx="51628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200" b="0">
                  <a:solidFill>
                    <a:srgbClr val="000000"/>
                  </a:solidFill>
                  <a:cs typeface="Arial" charset="0"/>
                </a:rPr>
                <a:t>op</a:t>
              </a:r>
              <a:endParaRPr lang="fr-CA" altLang="fr-FR" sz="1200" b="0">
                <a:solidFill>
                  <a:srgbClr val="000000"/>
                </a:solidFill>
                <a:cs typeface="Arial" charset="0"/>
              </a:endParaRPr>
            </a:p>
          </p:txBody>
        </p:sp>
        <p:sp>
          <p:nvSpPr>
            <p:cNvPr id="27690" name="TextBox 73"/>
            <p:cNvSpPr txBox="1">
              <a:spLocks noChangeArrowheads="1"/>
            </p:cNvSpPr>
            <p:nvPr/>
          </p:nvSpPr>
          <p:spPr bwMode="auto">
            <a:xfrm>
              <a:off x="5777428" y="3609819"/>
              <a:ext cx="51628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200" b="0">
                  <a:solidFill>
                    <a:srgbClr val="000000"/>
                  </a:solidFill>
                  <a:cs typeface="Arial" charset="0"/>
                </a:rPr>
                <a:t>expr</a:t>
              </a:r>
              <a:endParaRPr lang="fr-CA" altLang="fr-FR" sz="1200" b="0">
                <a:solidFill>
                  <a:srgbClr val="000000"/>
                </a:solidFill>
                <a:cs typeface="Arial" charset="0"/>
              </a:endParaRPr>
            </a:p>
          </p:txBody>
        </p:sp>
        <p:cxnSp>
          <p:nvCxnSpPr>
            <p:cNvPr id="75" name="Straight Connector 74"/>
            <p:cNvCxnSpPr>
              <a:stCxn id="27677" idx="2"/>
              <a:endCxn id="27688" idx="0"/>
            </p:cNvCxnSpPr>
            <p:nvPr/>
          </p:nvCxnSpPr>
          <p:spPr>
            <a:xfrm flipH="1">
              <a:off x="4686584" y="2996952"/>
              <a:ext cx="699648" cy="613372"/>
            </a:xfrm>
            <a:prstGeom prst="line">
              <a:avLst/>
            </a:prstGeom>
          </p:spPr>
          <p:style>
            <a:lnRef idx="1">
              <a:schemeClr val="accent1"/>
            </a:lnRef>
            <a:fillRef idx="0">
              <a:schemeClr val="accent1"/>
            </a:fillRef>
            <a:effectRef idx="0">
              <a:schemeClr val="accent1"/>
            </a:effectRef>
            <a:fontRef idx="minor">
              <a:schemeClr val="tx1"/>
            </a:fontRef>
          </p:style>
        </p:cxnSp>
        <p:cxnSp>
          <p:nvCxnSpPr>
            <p:cNvPr id="76" name="Straight Connector 75"/>
            <p:cNvCxnSpPr>
              <a:stCxn id="27677" idx="2"/>
              <a:endCxn id="27689" idx="0"/>
            </p:cNvCxnSpPr>
            <p:nvPr/>
          </p:nvCxnSpPr>
          <p:spPr>
            <a:xfrm flipH="1">
              <a:off x="5364021" y="2996952"/>
              <a:ext cx="22211" cy="607016"/>
            </a:xfrm>
            <a:prstGeom prst="line">
              <a:avLst/>
            </a:prstGeom>
          </p:spPr>
          <p:style>
            <a:lnRef idx="1">
              <a:schemeClr val="accent1"/>
            </a:lnRef>
            <a:fillRef idx="0">
              <a:schemeClr val="accent1"/>
            </a:fillRef>
            <a:effectRef idx="0">
              <a:schemeClr val="accent1"/>
            </a:effectRef>
            <a:fontRef idx="minor">
              <a:schemeClr val="tx1"/>
            </a:fontRef>
          </p:style>
        </p:cxnSp>
        <p:cxnSp>
          <p:nvCxnSpPr>
            <p:cNvPr id="77" name="Straight Connector 76"/>
            <p:cNvCxnSpPr>
              <a:stCxn id="27677" idx="2"/>
              <a:endCxn id="27690" idx="0"/>
            </p:cNvCxnSpPr>
            <p:nvPr/>
          </p:nvCxnSpPr>
          <p:spPr>
            <a:xfrm>
              <a:off x="5386232" y="2996952"/>
              <a:ext cx="648879" cy="613372"/>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27670" name="Group 27669"/>
          <p:cNvGrpSpPr>
            <a:grpSpLocks/>
          </p:cNvGrpSpPr>
          <p:nvPr/>
        </p:nvGrpSpPr>
        <p:grpSpPr bwMode="auto">
          <a:xfrm>
            <a:off x="4427538" y="3886200"/>
            <a:ext cx="515937" cy="596900"/>
            <a:chOff x="4427984" y="3886818"/>
            <a:chExt cx="516284" cy="595577"/>
          </a:xfrm>
        </p:grpSpPr>
        <p:sp>
          <p:nvSpPr>
            <p:cNvPr id="27686" name="TextBox 79"/>
            <p:cNvSpPr txBox="1">
              <a:spLocks noChangeArrowheads="1"/>
            </p:cNvSpPr>
            <p:nvPr/>
          </p:nvSpPr>
          <p:spPr bwMode="auto">
            <a:xfrm>
              <a:off x="4427984" y="4205396"/>
              <a:ext cx="51628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200" b="0">
                  <a:solidFill>
                    <a:srgbClr val="000000"/>
                  </a:solidFill>
                  <a:cs typeface="Arial" charset="0"/>
                </a:rPr>
                <a:t>id</a:t>
              </a:r>
              <a:endParaRPr lang="fr-CA" altLang="fr-FR" sz="1200" b="0">
                <a:solidFill>
                  <a:srgbClr val="000000"/>
                </a:solidFill>
                <a:cs typeface="Arial" charset="0"/>
              </a:endParaRPr>
            </a:p>
          </p:txBody>
        </p:sp>
        <p:cxnSp>
          <p:nvCxnSpPr>
            <p:cNvPr id="81" name="Straight Connector 80"/>
            <p:cNvCxnSpPr>
              <a:stCxn id="27688" idx="2"/>
              <a:endCxn id="27686" idx="0"/>
            </p:cNvCxnSpPr>
            <p:nvPr/>
          </p:nvCxnSpPr>
          <p:spPr>
            <a:xfrm>
              <a:off x="4686920" y="3886818"/>
              <a:ext cx="0" cy="318381"/>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27671" name="Group 27670"/>
          <p:cNvGrpSpPr>
            <a:grpSpLocks/>
          </p:cNvGrpSpPr>
          <p:nvPr/>
        </p:nvGrpSpPr>
        <p:grpSpPr bwMode="auto">
          <a:xfrm>
            <a:off x="5106988" y="3881438"/>
            <a:ext cx="515937" cy="627062"/>
            <a:chOff x="5106260" y="3880682"/>
            <a:chExt cx="516284" cy="628438"/>
          </a:xfrm>
        </p:grpSpPr>
        <p:sp>
          <p:nvSpPr>
            <p:cNvPr id="27684" name="TextBox 81"/>
            <p:cNvSpPr txBox="1">
              <a:spLocks noChangeArrowheads="1"/>
            </p:cNvSpPr>
            <p:nvPr/>
          </p:nvSpPr>
          <p:spPr bwMode="auto">
            <a:xfrm>
              <a:off x="5106260" y="4232120"/>
              <a:ext cx="516284" cy="27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200" b="0">
                  <a:solidFill>
                    <a:srgbClr val="000000"/>
                  </a:solidFill>
                  <a:cs typeface="Arial" charset="0"/>
                </a:rPr>
                <a:t>+</a:t>
              </a:r>
              <a:endParaRPr lang="fr-CA" altLang="fr-FR" sz="1200" b="0">
                <a:solidFill>
                  <a:srgbClr val="000000"/>
                </a:solidFill>
                <a:cs typeface="Arial" charset="0"/>
              </a:endParaRPr>
            </a:p>
          </p:txBody>
        </p:sp>
        <p:cxnSp>
          <p:nvCxnSpPr>
            <p:cNvPr id="83" name="Straight Connector 82"/>
            <p:cNvCxnSpPr>
              <a:stCxn id="27689" idx="2"/>
              <a:endCxn id="27684" idx="0"/>
            </p:cNvCxnSpPr>
            <p:nvPr/>
          </p:nvCxnSpPr>
          <p:spPr>
            <a:xfrm>
              <a:off x="5365196" y="3880682"/>
              <a:ext cx="0" cy="351607"/>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27672" name="Group 27671"/>
          <p:cNvGrpSpPr>
            <a:grpSpLocks/>
          </p:cNvGrpSpPr>
          <p:nvPr/>
        </p:nvGrpSpPr>
        <p:grpSpPr bwMode="auto">
          <a:xfrm>
            <a:off x="5776913" y="3886200"/>
            <a:ext cx="517525" cy="596900"/>
            <a:chOff x="5777428" y="3886818"/>
            <a:chExt cx="516284" cy="595576"/>
          </a:xfrm>
        </p:grpSpPr>
        <p:sp>
          <p:nvSpPr>
            <p:cNvPr id="27682" name="TextBox 83"/>
            <p:cNvSpPr txBox="1">
              <a:spLocks noChangeArrowheads="1"/>
            </p:cNvSpPr>
            <p:nvPr/>
          </p:nvSpPr>
          <p:spPr bwMode="auto">
            <a:xfrm>
              <a:off x="5777428" y="4205395"/>
              <a:ext cx="51628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200" b="0">
                  <a:solidFill>
                    <a:srgbClr val="000000"/>
                  </a:solidFill>
                  <a:cs typeface="Arial" charset="0"/>
                </a:rPr>
                <a:t>id</a:t>
              </a:r>
              <a:endParaRPr lang="fr-CA" altLang="fr-FR" sz="1200" b="0">
                <a:solidFill>
                  <a:srgbClr val="000000"/>
                </a:solidFill>
                <a:cs typeface="Arial" charset="0"/>
              </a:endParaRPr>
            </a:p>
          </p:txBody>
        </p:sp>
        <p:cxnSp>
          <p:nvCxnSpPr>
            <p:cNvPr id="85" name="Straight Connector 84"/>
            <p:cNvCxnSpPr>
              <a:stCxn id="27690" idx="2"/>
              <a:endCxn id="27682" idx="0"/>
            </p:cNvCxnSpPr>
            <p:nvPr/>
          </p:nvCxnSpPr>
          <p:spPr>
            <a:xfrm>
              <a:off x="6035570" y="3886818"/>
              <a:ext cx="0" cy="318380"/>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27668" name="Group 27667"/>
          <p:cNvGrpSpPr>
            <a:grpSpLocks/>
          </p:cNvGrpSpPr>
          <p:nvPr/>
        </p:nvGrpSpPr>
        <p:grpSpPr bwMode="auto">
          <a:xfrm>
            <a:off x="5127625" y="1989138"/>
            <a:ext cx="2900363" cy="1031875"/>
            <a:chOff x="5127685" y="1989173"/>
            <a:chExt cx="2900699" cy="1031578"/>
          </a:xfrm>
        </p:grpSpPr>
        <p:sp>
          <p:nvSpPr>
            <p:cNvPr id="2" name="TextBox 66"/>
            <p:cNvSpPr txBox="1">
              <a:spLocks noChangeArrowheads="1"/>
            </p:cNvSpPr>
            <p:nvPr/>
          </p:nvSpPr>
          <p:spPr bwMode="auto">
            <a:xfrm>
              <a:off x="6227295" y="1989173"/>
              <a:ext cx="51628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200" b="0">
                  <a:solidFill>
                    <a:srgbClr val="000000"/>
                  </a:solidFill>
                  <a:cs typeface="Arial" charset="0"/>
                </a:rPr>
                <a:t>expr</a:t>
              </a:r>
              <a:endParaRPr lang="fr-CA" altLang="fr-FR" sz="1200" b="0">
                <a:solidFill>
                  <a:srgbClr val="000000"/>
                </a:solidFill>
                <a:cs typeface="Arial" charset="0"/>
              </a:endParaRPr>
            </a:p>
          </p:txBody>
        </p:sp>
        <p:sp>
          <p:nvSpPr>
            <p:cNvPr id="3" name="TextBox 67"/>
            <p:cNvSpPr txBox="1">
              <a:spLocks noChangeArrowheads="1"/>
            </p:cNvSpPr>
            <p:nvPr/>
          </p:nvSpPr>
          <p:spPr bwMode="auto">
            <a:xfrm>
              <a:off x="7512100" y="2743752"/>
              <a:ext cx="51628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200" b="0">
                  <a:solidFill>
                    <a:srgbClr val="000000"/>
                  </a:solidFill>
                  <a:cs typeface="Arial" charset="0"/>
                </a:rPr>
                <a:t>expr</a:t>
              </a:r>
              <a:endParaRPr lang="fr-CA" altLang="fr-FR" sz="1200" b="0">
                <a:solidFill>
                  <a:srgbClr val="000000"/>
                </a:solidFill>
                <a:cs typeface="Arial" charset="0"/>
              </a:endParaRPr>
            </a:p>
          </p:txBody>
        </p:sp>
        <p:sp>
          <p:nvSpPr>
            <p:cNvPr id="27677" name="TextBox 68"/>
            <p:cNvSpPr txBox="1">
              <a:spLocks noChangeArrowheads="1"/>
            </p:cNvSpPr>
            <p:nvPr/>
          </p:nvSpPr>
          <p:spPr bwMode="auto">
            <a:xfrm>
              <a:off x="5127685" y="2719953"/>
              <a:ext cx="51628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200" b="0">
                  <a:solidFill>
                    <a:srgbClr val="000000"/>
                  </a:solidFill>
                  <a:cs typeface="Arial" charset="0"/>
                </a:rPr>
                <a:t>expr</a:t>
              </a:r>
              <a:endParaRPr lang="fr-CA" altLang="fr-FR" sz="1200" b="0">
                <a:solidFill>
                  <a:srgbClr val="000000"/>
                </a:solidFill>
                <a:cs typeface="Arial" charset="0"/>
              </a:endParaRPr>
            </a:p>
          </p:txBody>
        </p:sp>
        <p:cxnSp>
          <p:nvCxnSpPr>
            <p:cNvPr id="70" name="Straight Connector 69"/>
            <p:cNvCxnSpPr>
              <a:endCxn id="27677" idx="0"/>
            </p:cNvCxnSpPr>
            <p:nvPr/>
          </p:nvCxnSpPr>
          <p:spPr>
            <a:xfrm flipH="1">
              <a:off x="5386478" y="2266905"/>
              <a:ext cx="1098677" cy="452308"/>
            </a:xfrm>
            <a:prstGeom prst="line">
              <a:avLst/>
            </a:prstGeom>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6485155" y="2266905"/>
              <a:ext cx="1284436" cy="476113"/>
            </a:xfrm>
            <a:prstGeom prst="line">
              <a:avLst/>
            </a:prstGeom>
          </p:spPr>
          <p:style>
            <a:lnRef idx="1">
              <a:schemeClr val="accent1"/>
            </a:lnRef>
            <a:fillRef idx="0">
              <a:schemeClr val="accent1"/>
            </a:fillRef>
            <a:effectRef idx="0">
              <a:schemeClr val="accent1"/>
            </a:effectRef>
            <a:fontRef idx="minor">
              <a:schemeClr val="tx1"/>
            </a:fontRef>
          </p:style>
        </p:cxnSp>
        <p:sp>
          <p:nvSpPr>
            <p:cNvPr id="27680" name="TextBox 85"/>
            <p:cNvSpPr txBox="1">
              <a:spLocks noChangeArrowheads="1"/>
            </p:cNvSpPr>
            <p:nvPr/>
          </p:nvSpPr>
          <p:spPr bwMode="auto">
            <a:xfrm>
              <a:off x="6227295" y="2708920"/>
              <a:ext cx="51628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200" b="0">
                  <a:solidFill>
                    <a:srgbClr val="000000"/>
                  </a:solidFill>
                  <a:cs typeface="Arial" charset="0"/>
                </a:rPr>
                <a:t>op</a:t>
              </a:r>
              <a:endParaRPr lang="fr-CA" altLang="fr-FR" sz="1200" b="0">
                <a:solidFill>
                  <a:srgbClr val="000000"/>
                </a:solidFill>
                <a:cs typeface="Arial" charset="0"/>
              </a:endParaRPr>
            </a:p>
          </p:txBody>
        </p:sp>
        <p:cxnSp>
          <p:nvCxnSpPr>
            <p:cNvPr id="87" name="Straight Connector 86"/>
            <p:cNvCxnSpPr>
              <a:endCxn id="27680" idx="0"/>
            </p:cNvCxnSpPr>
            <p:nvPr/>
          </p:nvCxnSpPr>
          <p:spPr>
            <a:xfrm>
              <a:off x="6485155" y="2266905"/>
              <a:ext cx="0" cy="442786"/>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27673" name="Group 27672"/>
          <p:cNvGrpSpPr>
            <a:grpSpLocks/>
          </p:cNvGrpSpPr>
          <p:nvPr/>
        </p:nvGrpSpPr>
        <p:grpSpPr bwMode="auto">
          <a:xfrm>
            <a:off x="6227763" y="2986088"/>
            <a:ext cx="515937" cy="882650"/>
            <a:chOff x="6228184" y="2985919"/>
            <a:chExt cx="516284" cy="882820"/>
          </a:xfrm>
        </p:grpSpPr>
        <p:sp>
          <p:nvSpPr>
            <p:cNvPr id="4" name="TextBox 94"/>
            <p:cNvSpPr txBox="1">
              <a:spLocks noChangeArrowheads="1"/>
            </p:cNvSpPr>
            <p:nvPr/>
          </p:nvSpPr>
          <p:spPr bwMode="auto">
            <a:xfrm>
              <a:off x="6228184" y="3591740"/>
              <a:ext cx="51628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200" b="0">
                  <a:solidFill>
                    <a:srgbClr val="000000"/>
                  </a:solidFill>
                  <a:cs typeface="Arial" charset="0"/>
                </a:rPr>
                <a:t>*</a:t>
              </a:r>
              <a:endParaRPr lang="fr-CA" altLang="fr-FR" sz="1200" b="0">
                <a:solidFill>
                  <a:srgbClr val="000000"/>
                </a:solidFill>
                <a:cs typeface="Arial" charset="0"/>
              </a:endParaRPr>
            </a:p>
          </p:txBody>
        </p:sp>
        <p:cxnSp>
          <p:nvCxnSpPr>
            <p:cNvPr id="96" name="Straight Connector 95"/>
            <p:cNvCxnSpPr>
              <a:stCxn id="27680" idx="2"/>
            </p:cNvCxnSpPr>
            <p:nvPr/>
          </p:nvCxnSpPr>
          <p:spPr>
            <a:xfrm>
              <a:off x="6485532" y="2985919"/>
              <a:ext cx="1588" cy="606542"/>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27674" name="Group 27673"/>
          <p:cNvGrpSpPr>
            <a:grpSpLocks/>
          </p:cNvGrpSpPr>
          <p:nvPr/>
        </p:nvGrpSpPr>
        <p:grpSpPr bwMode="auto">
          <a:xfrm>
            <a:off x="7512050" y="3021013"/>
            <a:ext cx="515938" cy="806450"/>
            <a:chOff x="7512080" y="3020751"/>
            <a:chExt cx="516284" cy="807021"/>
          </a:xfrm>
        </p:grpSpPr>
        <p:sp>
          <p:nvSpPr>
            <p:cNvPr id="7" name="TextBox 98"/>
            <p:cNvSpPr txBox="1">
              <a:spLocks noChangeArrowheads="1"/>
            </p:cNvSpPr>
            <p:nvPr/>
          </p:nvSpPr>
          <p:spPr bwMode="auto">
            <a:xfrm>
              <a:off x="7512080" y="3550773"/>
              <a:ext cx="51628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200" b="0">
                  <a:solidFill>
                    <a:srgbClr val="000000"/>
                  </a:solidFill>
                  <a:cs typeface="Arial" charset="0"/>
                </a:rPr>
                <a:t>id</a:t>
              </a:r>
              <a:endParaRPr lang="fr-CA" altLang="fr-FR" sz="1200" b="0">
                <a:solidFill>
                  <a:srgbClr val="000000"/>
                </a:solidFill>
                <a:cs typeface="Arial" charset="0"/>
              </a:endParaRPr>
            </a:p>
          </p:txBody>
        </p:sp>
        <p:cxnSp>
          <p:nvCxnSpPr>
            <p:cNvPr id="100" name="Straight Connector 99"/>
            <p:cNvCxnSpPr/>
            <p:nvPr/>
          </p:nvCxnSpPr>
          <p:spPr>
            <a:xfrm flipH="1">
              <a:off x="7771017" y="3020751"/>
              <a:ext cx="0" cy="530600"/>
            </a:xfrm>
            <a:prstGeom prst="line">
              <a:avLst/>
            </a:prstGeom>
          </p:spPr>
          <p:style>
            <a:lnRef idx="1">
              <a:schemeClr val="accent1"/>
            </a:lnRef>
            <a:fillRef idx="0">
              <a:schemeClr val="accent1"/>
            </a:fillRef>
            <a:effectRef idx="0">
              <a:schemeClr val="accent1"/>
            </a:effectRef>
            <a:fontRef idx="minor">
              <a:schemeClr val="tx1"/>
            </a:fontRef>
          </p:style>
        </p:cxnSp>
      </p:grpSp>
      <p:sp>
        <p:nvSpPr>
          <p:cNvPr id="27676" name="TextBox 27675"/>
          <p:cNvSpPr txBox="1">
            <a:spLocks noChangeArrowheads="1"/>
          </p:cNvSpPr>
          <p:nvPr/>
        </p:nvSpPr>
        <p:spPr bwMode="auto">
          <a:xfrm>
            <a:off x="395288" y="4724400"/>
            <a:ext cx="252095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800" b="0">
                <a:solidFill>
                  <a:srgbClr val="000000"/>
                </a:solidFill>
                <a:cs typeface="Arial" charset="0"/>
              </a:rPr>
              <a:t>Equivalent to:</a:t>
            </a:r>
          </a:p>
          <a:p>
            <a:pPr eaLnBrk="1" fontAlgn="base" hangingPunct="1">
              <a:spcBef>
                <a:spcPct val="0"/>
              </a:spcBef>
              <a:spcAft>
                <a:spcPct val="0"/>
              </a:spcAft>
              <a:buFontTx/>
              <a:buNone/>
            </a:pPr>
            <a:r>
              <a:rPr lang="en-CA" altLang="fr-FR" sz="1800" b="0">
                <a:solidFill>
                  <a:srgbClr val="000000"/>
                </a:solidFill>
                <a:cs typeface="Arial" charset="0"/>
              </a:rPr>
              <a:t>id+(id*id)</a:t>
            </a:r>
            <a:endParaRPr lang="fr-CA" altLang="fr-FR" sz="1800" b="0">
              <a:solidFill>
                <a:srgbClr val="000000"/>
              </a:solidFill>
              <a:cs typeface="Arial" charset="0"/>
            </a:endParaRPr>
          </a:p>
        </p:txBody>
      </p:sp>
      <p:sp>
        <p:nvSpPr>
          <p:cNvPr id="120" name="TextBox 119"/>
          <p:cNvSpPr txBox="1">
            <a:spLocks noChangeArrowheads="1"/>
          </p:cNvSpPr>
          <p:nvPr/>
        </p:nvSpPr>
        <p:spPr bwMode="auto">
          <a:xfrm>
            <a:off x="5003800" y="4724400"/>
            <a:ext cx="252095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800" b="0">
                <a:solidFill>
                  <a:srgbClr val="000000"/>
                </a:solidFill>
                <a:cs typeface="Arial" charset="0"/>
              </a:rPr>
              <a:t>Equivalent to:</a:t>
            </a:r>
          </a:p>
          <a:p>
            <a:pPr eaLnBrk="1" fontAlgn="base" hangingPunct="1">
              <a:spcBef>
                <a:spcPct val="0"/>
              </a:spcBef>
              <a:spcAft>
                <a:spcPct val="0"/>
              </a:spcAft>
              <a:buFontTx/>
              <a:buNone/>
            </a:pPr>
            <a:r>
              <a:rPr lang="en-CA" altLang="fr-FR" sz="1800" b="0">
                <a:solidFill>
                  <a:srgbClr val="000000"/>
                </a:solidFill>
                <a:cs typeface="Arial" charset="0"/>
              </a:rPr>
              <a:t>(id+id)*id</a:t>
            </a:r>
            <a:endParaRPr lang="fr-CA" altLang="fr-FR" sz="1800" b="0">
              <a:solidFill>
                <a:srgbClr val="000000"/>
              </a:solidFill>
              <a:cs typeface="Arial" charset="0"/>
            </a:endParaRPr>
          </a:p>
        </p:txBody>
      </p:sp>
      <p:pic>
        <p:nvPicPr>
          <p:cNvPr id="92165" name="Picture 5"/>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140450" y="5013325"/>
            <a:ext cx="352425" cy="3508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8" name="TextBox 125"/>
          <p:cNvSpPr txBox="1">
            <a:spLocks noChangeArrowheads="1"/>
          </p:cNvSpPr>
          <p:nvPr/>
        </p:nvSpPr>
        <p:spPr bwMode="auto">
          <a:xfrm>
            <a:off x="395288" y="5373688"/>
            <a:ext cx="8424862" cy="984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800">
                <a:solidFill>
                  <a:srgbClr val="000000"/>
                </a:solidFill>
                <a:cs typeface="Arial" charset="0"/>
              </a:rPr>
              <a:t>Grammar:</a:t>
            </a:r>
          </a:p>
          <a:p>
            <a:pPr eaLnBrk="1" fontAlgn="base" hangingPunct="1">
              <a:spcBef>
                <a:spcPct val="0"/>
              </a:spcBef>
              <a:spcAft>
                <a:spcPct val="0"/>
              </a:spcAft>
              <a:buFontTx/>
              <a:buNone/>
            </a:pPr>
            <a:r>
              <a:rPr lang="en-US" altLang="fr-FR">
                <a:solidFill>
                  <a:srgbClr val="D1282E"/>
                </a:solidFill>
                <a:latin typeface="Courier New" pitchFamily="49" charset="0"/>
                <a:cs typeface="Courier New" pitchFamily="49" charset="0"/>
              </a:rPr>
              <a:t>〈expr〉</a:t>
            </a:r>
            <a:r>
              <a:rPr lang="en-US" altLang="fr-FR">
                <a:solidFill>
                  <a:srgbClr val="D1282E"/>
                </a:solidFill>
                <a:latin typeface="Courier New" pitchFamily="49" charset="0"/>
                <a:cs typeface="Courier New" pitchFamily="49" charset="0"/>
                <a:sym typeface="Wingdings" pitchFamily="2" charset="2"/>
              </a:rPr>
              <a:t>::=〈expr〉〈op〉〈expr〉| id | num</a:t>
            </a:r>
            <a:endParaRPr lang="en-US" altLang="fr-FR">
              <a:solidFill>
                <a:srgbClr val="D1282E"/>
              </a:solidFill>
              <a:latin typeface="Courier New" pitchFamily="49" charset="0"/>
              <a:cs typeface="Courier New" pitchFamily="49" charset="0"/>
            </a:endParaRPr>
          </a:p>
          <a:p>
            <a:pPr eaLnBrk="1" fontAlgn="base" hangingPunct="1">
              <a:spcBef>
                <a:spcPct val="0"/>
              </a:spcBef>
              <a:spcAft>
                <a:spcPct val="0"/>
              </a:spcAft>
              <a:buFontTx/>
              <a:buNone/>
            </a:pPr>
            <a:r>
              <a:rPr lang="en-US" altLang="fr-FR">
                <a:solidFill>
                  <a:srgbClr val="D1282E"/>
                </a:solidFill>
                <a:latin typeface="Courier New" pitchFamily="49" charset="0"/>
                <a:cs typeface="Courier New" pitchFamily="49" charset="0"/>
              </a:rPr>
              <a:t>〈op〉</a:t>
            </a:r>
            <a:r>
              <a:rPr lang="en-US" altLang="fr-FR">
                <a:solidFill>
                  <a:srgbClr val="D1282E"/>
                </a:solidFill>
                <a:latin typeface="Courier New" pitchFamily="49" charset="0"/>
                <a:cs typeface="Courier New" pitchFamily="49" charset="0"/>
                <a:sym typeface="Wingdings" pitchFamily="2" charset="2"/>
              </a:rPr>
              <a:t>::= + | - | * | /</a:t>
            </a:r>
          </a:p>
        </p:txBody>
      </p:sp>
      <p:sp>
        <p:nvSpPr>
          <p:cNvPr id="10" name="Slide Number Placeholder 9"/>
          <p:cNvSpPr>
            <a:spLocks noGrp="1"/>
          </p:cNvSpPr>
          <p:nvPr>
            <p:ph type="sldNum" sz="quarter" idx="11"/>
          </p:nvPr>
        </p:nvSpPr>
        <p:spPr/>
        <p:txBody>
          <a:bodyPr/>
          <a:lstStyle/>
          <a:p>
            <a:pPr>
              <a:defRPr/>
            </a:pPr>
            <a:fld id="{C0F85434-72BD-456E-A883-0F005E178622}" type="slidenum">
              <a:rPr lang="fr-CA" smtClean="0"/>
              <a:pPr>
                <a:defRPr/>
              </a:pPr>
              <a:t>300</a:t>
            </a:fld>
            <a:endParaRPr lang="fr-CA"/>
          </a:p>
        </p:txBody>
      </p:sp>
    </p:spTree>
    <p:extLst>
      <p:ext uri="{BB962C8B-B14F-4D97-AF65-F5344CB8AC3E}">
        <p14:creationId xmlns:p14="http://schemas.microsoft.com/office/powerpoint/2010/main" val="67173330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7675"/>
                                        </p:tgtEl>
                                        <p:attrNameLst>
                                          <p:attrName>style.visibility</p:attrName>
                                        </p:attrNameLst>
                                      </p:cBhvr>
                                      <p:to>
                                        <p:strVal val="visible"/>
                                      </p:to>
                                    </p:set>
                                    <p:animEffect transition="in" filter="fade">
                                      <p:cBhvr>
                                        <p:cTn id="7" dur="500"/>
                                        <p:tgtEl>
                                          <p:spTgt spid="2767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27662"/>
                                        </p:tgtEl>
                                        <p:attrNameLst>
                                          <p:attrName>style.visibility</p:attrName>
                                        </p:attrNameLst>
                                      </p:cBhvr>
                                      <p:to>
                                        <p:strVal val="visible"/>
                                      </p:to>
                                    </p:set>
                                    <p:animEffect transition="in" filter="fade">
                                      <p:cBhvr>
                                        <p:cTn id="12" dur="500"/>
                                        <p:tgtEl>
                                          <p:spTgt spid="2766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27663"/>
                                        </p:tgtEl>
                                        <p:attrNameLst>
                                          <p:attrName>style.visibility</p:attrName>
                                        </p:attrNameLst>
                                      </p:cBhvr>
                                      <p:to>
                                        <p:strVal val="visible"/>
                                      </p:to>
                                    </p:set>
                                    <p:animEffect transition="in" filter="fade">
                                      <p:cBhvr>
                                        <p:cTn id="17" dur="500"/>
                                        <p:tgtEl>
                                          <p:spTgt spid="2766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27664"/>
                                        </p:tgtEl>
                                        <p:attrNameLst>
                                          <p:attrName>style.visibility</p:attrName>
                                        </p:attrNameLst>
                                      </p:cBhvr>
                                      <p:to>
                                        <p:strVal val="visible"/>
                                      </p:to>
                                    </p:set>
                                    <p:animEffect transition="in" filter="fade">
                                      <p:cBhvr>
                                        <p:cTn id="22" dur="500"/>
                                        <p:tgtEl>
                                          <p:spTgt spid="27664"/>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nodeType="clickEffect">
                                  <p:stCondLst>
                                    <p:cond delay="0"/>
                                  </p:stCondLst>
                                  <p:childTnLst>
                                    <p:set>
                                      <p:cBhvr>
                                        <p:cTn id="26" dur="1" fill="hold">
                                          <p:stCondLst>
                                            <p:cond delay="0"/>
                                          </p:stCondLst>
                                        </p:cTn>
                                        <p:tgtEl>
                                          <p:spTgt spid="27665"/>
                                        </p:tgtEl>
                                        <p:attrNameLst>
                                          <p:attrName>style.visibility</p:attrName>
                                        </p:attrNameLst>
                                      </p:cBhvr>
                                      <p:to>
                                        <p:strVal val="visible"/>
                                      </p:to>
                                    </p:set>
                                    <p:animEffect transition="in" filter="fade">
                                      <p:cBhvr>
                                        <p:cTn id="27" dur="500"/>
                                        <p:tgtEl>
                                          <p:spTgt spid="27665"/>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nodeType="clickEffect">
                                  <p:stCondLst>
                                    <p:cond delay="0"/>
                                  </p:stCondLst>
                                  <p:childTnLst>
                                    <p:set>
                                      <p:cBhvr>
                                        <p:cTn id="31" dur="1" fill="hold">
                                          <p:stCondLst>
                                            <p:cond delay="0"/>
                                          </p:stCondLst>
                                        </p:cTn>
                                        <p:tgtEl>
                                          <p:spTgt spid="27666"/>
                                        </p:tgtEl>
                                        <p:attrNameLst>
                                          <p:attrName>style.visibility</p:attrName>
                                        </p:attrNameLst>
                                      </p:cBhvr>
                                      <p:to>
                                        <p:strVal val="visible"/>
                                      </p:to>
                                    </p:set>
                                    <p:animEffect transition="in" filter="fade">
                                      <p:cBhvr>
                                        <p:cTn id="32" dur="500"/>
                                        <p:tgtEl>
                                          <p:spTgt spid="27666"/>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nodeType="clickEffect">
                                  <p:stCondLst>
                                    <p:cond delay="0"/>
                                  </p:stCondLst>
                                  <p:childTnLst>
                                    <p:set>
                                      <p:cBhvr>
                                        <p:cTn id="36" dur="1" fill="hold">
                                          <p:stCondLst>
                                            <p:cond delay="0"/>
                                          </p:stCondLst>
                                        </p:cTn>
                                        <p:tgtEl>
                                          <p:spTgt spid="27667"/>
                                        </p:tgtEl>
                                        <p:attrNameLst>
                                          <p:attrName>style.visibility</p:attrName>
                                        </p:attrNameLst>
                                      </p:cBhvr>
                                      <p:to>
                                        <p:strVal val="visible"/>
                                      </p:to>
                                    </p:set>
                                    <p:animEffect transition="in" filter="fade">
                                      <p:cBhvr>
                                        <p:cTn id="37" dur="500"/>
                                        <p:tgtEl>
                                          <p:spTgt spid="27667"/>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nodeType="clickEffect">
                                  <p:stCondLst>
                                    <p:cond delay="0"/>
                                  </p:stCondLst>
                                  <p:childTnLst>
                                    <p:set>
                                      <p:cBhvr>
                                        <p:cTn id="41" dur="1" fill="hold">
                                          <p:stCondLst>
                                            <p:cond delay="0"/>
                                          </p:stCondLst>
                                        </p:cTn>
                                        <p:tgtEl>
                                          <p:spTgt spid="27668"/>
                                        </p:tgtEl>
                                        <p:attrNameLst>
                                          <p:attrName>style.visibility</p:attrName>
                                        </p:attrNameLst>
                                      </p:cBhvr>
                                      <p:to>
                                        <p:strVal val="visible"/>
                                      </p:to>
                                    </p:set>
                                    <p:animEffect transition="in" filter="fade">
                                      <p:cBhvr>
                                        <p:cTn id="42" dur="500"/>
                                        <p:tgtEl>
                                          <p:spTgt spid="27668"/>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nodeType="clickEffect">
                                  <p:stCondLst>
                                    <p:cond delay="0"/>
                                  </p:stCondLst>
                                  <p:childTnLst>
                                    <p:set>
                                      <p:cBhvr>
                                        <p:cTn id="46" dur="1" fill="hold">
                                          <p:stCondLst>
                                            <p:cond delay="0"/>
                                          </p:stCondLst>
                                        </p:cTn>
                                        <p:tgtEl>
                                          <p:spTgt spid="27669"/>
                                        </p:tgtEl>
                                        <p:attrNameLst>
                                          <p:attrName>style.visibility</p:attrName>
                                        </p:attrNameLst>
                                      </p:cBhvr>
                                      <p:to>
                                        <p:strVal val="visible"/>
                                      </p:to>
                                    </p:set>
                                    <p:animEffect transition="in" filter="fade">
                                      <p:cBhvr>
                                        <p:cTn id="47" dur="500"/>
                                        <p:tgtEl>
                                          <p:spTgt spid="27669"/>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nodeType="clickEffect">
                                  <p:stCondLst>
                                    <p:cond delay="0"/>
                                  </p:stCondLst>
                                  <p:childTnLst>
                                    <p:set>
                                      <p:cBhvr>
                                        <p:cTn id="51" dur="1" fill="hold">
                                          <p:stCondLst>
                                            <p:cond delay="0"/>
                                          </p:stCondLst>
                                        </p:cTn>
                                        <p:tgtEl>
                                          <p:spTgt spid="27670"/>
                                        </p:tgtEl>
                                        <p:attrNameLst>
                                          <p:attrName>style.visibility</p:attrName>
                                        </p:attrNameLst>
                                      </p:cBhvr>
                                      <p:to>
                                        <p:strVal val="visible"/>
                                      </p:to>
                                    </p:set>
                                    <p:animEffect transition="in" filter="fade">
                                      <p:cBhvr>
                                        <p:cTn id="52" dur="500"/>
                                        <p:tgtEl>
                                          <p:spTgt spid="27670"/>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0" presetClass="entr" presetSubtype="0" fill="hold" nodeType="clickEffect">
                                  <p:stCondLst>
                                    <p:cond delay="0"/>
                                  </p:stCondLst>
                                  <p:childTnLst>
                                    <p:set>
                                      <p:cBhvr>
                                        <p:cTn id="56" dur="1" fill="hold">
                                          <p:stCondLst>
                                            <p:cond delay="0"/>
                                          </p:stCondLst>
                                        </p:cTn>
                                        <p:tgtEl>
                                          <p:spTgt spid="27671"/>
                                        </p:tgtEl>
                                        <p:attrNameLst>
                                          <p:attrName>style.visibility</p:attrName>
                                        </p:attrNameLst>
                                      </p:cBhvr>
                                      <p:to>
                                        <p:strVal val="visible"/>
                                      </p:to>
                                    </p:set>
                                    <p:animEffect transition="in" filter="fade">
                                      <p:cBhvr>
                                        <p:cTn id="57" dur="500"/>
                                        <p:tgtEl>
                                          <p:spTgt spid="27671"/>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10" presetClass="entr" presetSubtype="0" fill="hold" nodeType="clickEffect">
                                  <p:stCondLst>
                                    <p:cond delay="0"/>
                                  </p:stCondLst>
                                  <p:childTnLst>
                                    <p:set>
                                      <p:cBhvr>
                                        <p:cTn id="61" dur="1" fill="hold">
                                          <p:stCondLst>
                                            <p:cond delay="0"/>
                                          </p:stCondLst>
                                        </p:cTn>
                                        <p:tgtEl>
                                          <p:spTgt spid="27672"/>
                                        </p:tgtEl>
                                        <p:attrNameLst>
                                          <p:attrName>style.visibility</p:attrName>
                                        </p:attrNameLst>
                                      </p:cBhvr>
                                      <p:to>
                                        <p:strVal val="visible"/>
                                      </p:to>
                                    </p:set>
                                    <p:animEffect transition="in" filter="fade">
                                      <p:cBhvr>
                                        <p:cTn id="62" dur="500"/>
                                        <p:tgtEl>
                                          <p:spTgt spid="27672"/>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10" presetClass="entr" presetSubtype="0" fill="hold" nodeType="clickEffect">
                                  <p:stCondLst>
                                    <p:cond delay="0"/>
                                  </p:stCondLst>
                                  <p:childTnLst>
                                    <p:set>
                                      <p:cBhvr>
                                        <p:cTn id="66" dur="1" fill="hold">
                                          <p:stCondLst>
                                            <p:cond delay="0"/>
                                          </p:stCondLst>
                                        </p:cTn>
                                        <p:tgtEl>
                                          <p:spTgt spid="27673"/>
                                        </p:tgtEl>
                                        <p:attrNameLst>
                                          <p:attrName>style.visibility</p:attrName>
                                        </p:attrNameLst>
                                      </p:cBhvr>
                                      <p:to>
                                        <p:strVal val="visible"/>
                                      </p:to>
                                    </p:set>
                                    <p:animEffect transition="in" filter="fade">
                                      <p:cBhvr>
                                        <p:cTn id="67" dur="500"/>
                                        <p:tgtEl>
                                          <p:spTgt spid="27673"/>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10" presetClass="entr" presetSubtype="0" fill="hold" nodeType="clickEffect">
                                  <p:stCondLst>
                                    <p:cond delay="0"/>
                                  </p:stCondLst>
                                  <p:childTnLst>
                                    <p:set>
                                      <p:cBhvr>
                                        <p:cTn id="71" dur="1" fill="hold">
                                          <p:stCondLst>
                                            <p:cond delay="0"/>
                                          </p:stCondLst>
                                        </p:cTn>
                                        <p:tgtEl>
                                          <p:spTgt spid="27674"/>
                                        </p:tgtEl>
                                        <p:attrNameLst>
                                          <p:attrName>style.visibility</p:attrName>
                                        </p:attrNameLst>
                                      </p:cBhvr>
                                      <p:to>
                                        <p:strVal val="visible"/>
                                      </p:to>
                                    </p:set>
                                    <p:animEffect transition="in" filter="fade">
                                      <p:cBhvr>
                                        <p:cTn id="72" dur="500"/>
                                        <p:tgtEl>
                                          <p:spTgt spid="27674"/>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10" presetClass="entr" presetSubtype="0" fill="hold" grpId="0" nodeType="clickEffect">
                                  <p:stCondLst>
                                    <p:cond delay="0"/>
                                  </p:stCondLst>
                                  <p:childTnLst>
                                    <p:set>
                                      <p:cBhvr>
                                        <p:cTn id="76" dur="1" fill="hold">
                                          <p:stCondLst>
                                            <p:cond delay="0"/>
                                          </p:stCondLst>
                                        </p:cTn>
                                        <p:tgtEl>
                                          <p:spTgt spid="27676"/>
                                        </p:tgtEl>
                                        <p:attrNameLst>
                                          <p:attrName>style.visibility</p:attrName>
                                        </p:attrNameLst>
                                      </p:cBhvr>
                                      <p:to>
                                        <p:strVal val="visible"/>
                                      </p:to>
                                    </p:set>
                                    <p:animEffect transition="in" filter="fade">
                                      <p:cBhvr>
                                        <p:cTn id="77" dur="500"/>
                                        <p:tgtEl>
                                          <p:spTgt spid="27676"/>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10" presetClass="entr" presetSubtype="0" fill="hold" grpId="0" nodeType="clickEffect">
                                  <p:stCondLst>
                                    <p:cond delay="0"/>
                                  </p:stCondLst>
                                  <p:childTnLst>
                                    <p:set>
                                      <p:cBhvr>
                                        <p:cTn id="81" dur="1" fill="hold">
                                          <p:stCondLst>
                                            <p:cond delay="0"/>
                                          </p:stCondLst>
                                        </p:cTn>
                                        <p:tgtEl>
                                          <p:spTgt spid="120"/>
                                        </p:tgtEl>
                                        <p:attrNameLst>
                                          <p:attrName>style.visibility</p:attrName>
                                        </p:attrNameLst>
                                      </p:cBhvr>
                                      <p:to>
                                        <p:strVal val="visible"/>
                                      </p:to>
                                    </p:set>
                                    <p:animEffect transition="in" filter="fade">
                                      <p:cBhvr>
                                        <p:cTn id="82" dur="500"/>
                                        <p:tgtEl>
                                          <p:spTgt spid="120"/>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10" presetClass="entr" presetSubtype="0" fill="hold" nodeType="clickEffect">
                                  <p:stCondLst>
                                    <p:cond delay="0"/>
                                  </p:stCondLst>
                                  <p:childTnLst>
                                    <p:set>
                                      <p:cBhvr>
                                        <p:cTn id="86" dur="1" fill="hold">
                                          <p:stCondLst>
                                            <p:cond delay="0"/>
                                          </p:stCondLst>
                                        </p:cTn>
                                        <p:tgtEl>
                                          <p:spTgt spid="92165"/>
                                        </p:tgtEl>
                                        <p:attrNameLst>
                                          <p:attrName>style.visibility</p:attrName>
                                        </p:attrNameLst>
                                      </p:cBhvr>
                                      <p:to>
                                        <p:strVal val="visible"/>
                                      </p:to>
                                    </p:set>
                                    <p:animEffect transition="in" filter="fade">
                                      <p:cBhvr>
                                        <p:cTn id="87" dur="500"/>
                                        <p:tgtEl>
                                          <p:spTgt spid="921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76" grpId="0"/>
      <p:bldP spid="120" grpId="0"/>
    </p:bld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Precedence</a:t>
            </a:r>
            <a:endParaRPr lang="fr-CA" dirty="0"/>
          </a:p>
        </p:txBody>
      </p:sp>
      <p:sp>
        <p:nvSpPr>
          <p:cNvPr id="28675" name="Content Placeholder 2"/>
          <p:cNvSpPr>
            <a:spLocks noGrp="1"/>
          </p:cNvSpPr>
          <p:nvPr>
            <p:ph idx="1"/>
          </p:nvPr>
        </p:nvSpPr>
        <p:spPr/>
        <p:txBody>
          <a:bodyPr/>
          <a:lstStyle/>
          <a:p>
            <a:r>
              <a:rPr lang="en-CA" altLang="fr-FR" smtClean="0"/>
              <a:t>The previous example highlights a problem in the grammar:</a:t>
            </a:r>
          </a:p>
          <a:p>
            <a:pPr lvl="1"/>
            <a:r>
              <a:rPr lang="en-CA" altLang="fr-FR" smtClean="0"/>
              <a:t>It does not enforce precedence</a:t>
            </a:r>
          </a:p>
          <a:p>
            <a:pPr lvl="1"/>
            <a:r>
              <a:rPr lang="en-CA" altLang="fr-FR" smtClean="0"/>
              <a:t>It has not implied order of evaluation</a:t>
            </a:r>
          </a:p>
          <a:p>
            <a:r>
              <a:rPr lang="en-CA" altLang="fr-FR" smtClean="0"/>
              <a:t>We can expand the production rules to add precedence</a:t>
            </a:r>
          </a:p>
          <a:p>
            <a:endParaRPr lang="en-CA" altLang="fr-FR" smtClean="0"/>
          </a:p>
        </p:txBody>
      </p:sp>
      <p:pic>
        <p:nvPicPr>
          <p:cNvPr id="28678"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t="11124"/>
          <a:stretch>
            <a:fillRect/>
          </a:stretch>
        </p:blipFill>
        <p:spPr bwMode="auto">
          <a:xfrm>
            <a:off x="2498725" y="3573463"/>
            <a:ext cx="3217863" cy="246856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301</a:t>
            </a:fld>
            <a:endParaRPr lang="fr-CA"/>
          </a:p>
        </p:txBody>
      </p:sp>
    </p:spTree>
    <p:extLst>
      <p:ext uri="{BB962C8B-B14F-4D97-AF65-F5344CB8AC3E}">
        <p14:creationId xmlns:p14="http://schemas.microsoft.com/office/powerpoint/2010/main" val="3685341952"/>
      </p:ext>
    </p:extLst>
  </p:cSld>
  <p:clrMapOvr>
    <a:masterClrMapping/>
  </p:clrMapOvr>
  <p:timing>
    <p:tnLst>
      <p:par>
        <p:cTn id="1" dur="indefinite" restart="never" nodeType="tmRoot"/>
      </p:par>
    </p:tn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Applying Precedence Update</a:t>
            </a:r>
            <a:endParaRPr lang="fr-CA" dirty="0"/>
          </a:p>
        </p:txBody>
      </p:sp>
      <p:sp>
        <p:nvSpPr>
          <p:cNvPr id="29699" name="Content Placeholder 2"/>
          <p:cNvSpPr>
            <a:spLocks noGrp="1"/>
          </p:cNvSpPr>
          <p:nvPr>
            <p:ph idx="1"/>
          </p:nvPr>
        </p:nvSpPr>
        <p:spPr>
          <a:xfrm>
            <a:off x="457200" y="1752600"/>
            <a:ext cx="7620000" cy="739775"/>
          </a:xfrm>
        </p:spPr>
        <p:txBody>
          <a:bodyPr/>
          <a:lstStyle/>
          <a:p>
            <a:r>
              <a:rPr lang="en-CA" altLang="fr-FR" smtClean="0"/>
              <a:t>The sentence id + id * id has only one </a:t>
            </a:r>
            <a:r>
              <a:rPr lang="en-CA" altLang="fr-FR" smtClean="0">
                <a:solidFill>
                  <a:schemeClr val="tx2"/>
                </a:solidFill>
              </a:rPr>
              <a:t>leftmost</a:t>
            </a:r>
            <a:r>
              <a:rPr lang="en-CA" altLang="fr-FR" smtClean="0"/>
              <a:t> derivation now:</a:t>
            </a:r>
            <a:endParaRPr lang="fr-CA" altLang="fr-FR" smtClean="0"/>
          </a:p>
          <a:p>
            <a:endParaRPr lang="fr-CA" altLang="fr-FR" smtClean="0"/>
          </a:p>
        </p:txBody>
      </p:sp>
      <p:sp>
        <p:nvSpPr>
          <p:cNvPr id="29702" name="TextBox 5"/>
          <p:cNvSpPr txBox="1">
            <a:spLocks noChangeArrowheads="1"/>
          </p:cNvSpPr>
          <p:nvPr/>
        </p:nvSpPr>
        <p:spPr bwMode="auto">
          <a:xfrm>
            <a:off x="34925" y="2981325"/>
            <a:ext cx="4176713" cy="1816100"/>
          </a:xfrm>
          <a:prstGeom prst="rect">
            <a:avLst/>
          </a:prstGeom>
          <a:noFill/>
          <a:ln w="9525">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400">
                <a:solidFill>
                  <a:srgbClr val="D1282E"/>
                </a:solidFill>
                <a:latin typeface="Courier New" pitchFamily="49" charset="0"/>
                <a:cs typeface="Courier New" pitchFamily="49" charset="0"/>
              </a:rPr>
              <a:t>〈expr〉	</a:t>
            </a:r>
            <a:r>
              <a:rPr lang="en-US" altLang="fr-FR" sz="1400">
                <a:solidFill>
                  <a:srgbClr val="D1282E"/>
                </a:solidFill>
                <a:latin typeface="Courier New" pitchFamily="49" charset="0"/>
                <a:cs typeface="Courier New" pitchFamily="49" charset="0"/>
                <a:sym typeface="Symbol" pitchFamily="18" charset="2"/>
              </a:rPr>
              <a:t> 〈expr〉 +〈term〉</a:t>
            </a:r>
          </a:p>
          <a:p>
            <a:pPr eaLnBrk="1" fontAlgn="base" hangingPunct="1">
              <a:spcBef>
                <a:spcPct val="0"/>
              </a:spcBef>
              <a:spcAft>
                <a:spcPct val="0"/>
              </a:spcAft>
              <a:buFontTx/>
              <a:buNone/>
            </a:pPr>
            <a:r>
              <a:rPr lang="en-US" altLang="fr-FR" sz="1400">
                <a:solidFill>
                  <a:srgbClr val="D1282E"/>
                </a:solidFill>
                <a:latin typeface="Courier New" pitchFamily="49" charset="0"/>
                <a:cs typeface="Courier New" pitchFamily="49" charset="0"/>
                <a:sym typeface="Symbol" pitchFamily="18" charset="2"/>
              </a:rPr>
              <a:t>	 〈term〉 +〈term〉</a:t>
            </a:r>
          </a:p>
          <a:p>
            <a:pPr eaLnBrk="1" fontAlgn="base" hangingPunct="1">
              <a:spcBef>
                <a:spcPct val="0"/>
              </a:spcBef>
              <a:spcAft>
                <a:spcPct val="0"/>
              </a:spcAft>
              <a:buFontTx/>
              <a:buNone/>
            </a:pPr>
            <a:r>
              <a:rPr lang="en-US" altLang="fr-FR" sz="1400">
                <a:solidFill>
                  <a:srgbClr val="D1282E"/>
                </a:solidFill>
                <a:latin typeface="Courier New" pitchFamily="49" charset="0"/>
                <a:cs typeface="Courier New" pitchFamily="49" charset="0"/>
                <a:sym typeface="Symbol" pitchFamily="18" charset="2"/>
              </a:rPr>
              <a:t>	 〈factor〉+〈term〉</a:t>
            </a:r>
          </a:p>
          <a:p>
            <a:pPr eaLnBrk="1" fontAlgn="base" hangingPunct="1">
              <a:spcBef>
                <a:spcPct val="0"/>
              </a:spcBef>
              <a:spcAft>
                <a:spcPct val="0"/>
              </a:spcAft>
            </a:pPr>
            <a:r>
              <a:rPr lang="en-US" altLang="fr-FR" sz="1400">
                <a:solidFill>
                  <a:srgbClr val="D1282E"/>
                </a:solidFill>
                <a:latin typeface="Courier New" pitchFamily="49" charset="0"/>
                <a:cs typeface="Courier New" pitchFamily="49" charset="0"/>
                <a:sym typeface="Symbol" pitchFamily="18" charset="2"/>
              </a:rPr>
              <a:t>	 id +〈term〉</a:t>
            </a:r>
          </a:p>
          <a:p>
            <a:pPr eaLnBrk="1" fontAlgn="base" hangingPunct="1">
              <a:spcBef>
                <a:spcPct val="0"/>
              </a:spcBef>
              <a:spcAft>
                <a:spcPct val="0"/>
              </a:spcAft>
              <a:buFontTx/>
              <a:buNone/>
            </a:pPr>
            <a:r>
              <a:rPr lang="en-US" altLang="fr-FR" sz="1400">
                <a:solidFill>
                  <a:srgbClr val="D1282E"/>
                </a:solidFill>
                <a:latin typeface="Courier New" pitchFamily="49" charset="0"/>
                <a:cs typeface="Courier New" pitchFamily="49" charset="0"/>
                <a:sym typeface="Symbol" pitchFamily="18" charset="2"/>
              </a:rPr>
              <a:t>	 id +〈term〉*〈factor〉</a:t>
            </a:r>
          </a:p>
          <a:p>
            <a:pPr eaLnBrk="1" fontAlgn="base" hangingPunct="1">
              <a:spcBef>
                <a:spcPct val="0"/>
              </a:spcBef>
              <a:spcAft>
                <a:spcPct val="0"/>
              </a:spcAft>
              <a:buFontTx/>
              <a:buNone/>
            </a:pPr>
            <a:r>
              <a:rPr lang="en-US" altLang="fr-FR" sz="1400">
                <a:solidFill>
                  <a:srgbClr val="D1282E"/>
                </a:solidFill>
                <a:latin typeface="Courier New" pitchFamily="49" charset="0"/>
                <a:cs typeface="Courier New" pitchFamily="49" charset="0"/>
                <a:sym typeface="Symbol" pitchFamily="18" charset="2"/>
              </a:rPr>
              <a:t>	 id +〈factor〉*〈factor〉</a:t>
            </a:r>
          </a:p>
          <a:p>
            <a:pPr eaLnBrk="1" fontAlgn="base" hangingPunct="1">
              <a:spcBef>
                <a:spcPct val="0"/>
              </a:spcBef>
              <a:spcAft>
                <a:spcPct val="0"/>
              </a:spcAft>
              <a:buFontTx/>
              <a:buNone/>
            </a:pPr>
            <a:r>
              <a:rPr lang="en-US" altLang="fr-FR" sz="1400">
                <a:solidFill>
                  <a:srgbClr val="D1282E"/>
                </a:solidFill>
                <a:latin typeface="Courier New" pitchFamily="49" charset="0"/>
                <a:cs typeface="Courier New" pitchFamily="49" charset="0"/>
                <a:sym typeface="Symbol" pitchFamily="18" charset="2"/>
              </a:rPr>
              <a:t>	 id + id *〈factor〉</a:t>
            </a:r>
          </a:p>
          <a:p>
            <a:pPr eaLnBrk="1" fontAlgn="base" hangingPunct="1">
              <a:spcBef>
                <a:spcPct val="0"/>
              </a:spcBef>
              <a:spcAft>
                <a:spcPct val="0"/>
              </a:spcAft>
              <a:buFontTx/>
              <a:buNone/>
            </a:pPr>
            <a:r>
              <a:rPr lang="en-US" altLang="fr-FR" sz="1400">
                <a:solidFill>
                  <a:srgbClr val="D1282E"/>
                </a:solidFill>
                <a:latin typeface="Courier New" pitchFamily="49" charset="0"/>
                <a:cs typeface="Courier New" pitchFamily="49" charset="0"/>
                <a:sym typeface="Symbol" pitchFamily="18" charset="2"/>
              </a:rPr>
              <a:t>	 id + id * id</a:t>
            </a:r>
          </a:p>
        </p:txBody>
      </p:sp>
      <p:sp>
        <p:nvSpPr>
          <p:cNvPr id="29703" name="TextBox 6"/>
          <p:cNvSpPr txBox="1">
            <a:spLocks noChangeArrowheads="1"/>
          </p:cNvSpPr>
          <p:nvPr/>
        </p:nvSpPr>
        <p:spPr bwMode="auto">
          <a:xfrm>
            <a:off x="34925" y="5300663"/>
            <a:ext cx="8929688"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800">
                <a:solidFill>
                  <a:srgbClr val="000000"/>
                </a:solidFill>
                <a:cs typeface="Arial" charset="0"/>
              </a:rPr>
              <a:t>Grammar:</a:t>
            </a:r>
          </a:p>
          <a:p>
            <a:pPr eaLnBrk="1" fontAlgn="base" hangingPunct="1">
              <a:spcBef>
                <a:spcPct val="0"/>
              </a:spcBef>
              <a:spcAft>
                <a:spcPct val="0"/>
              </a:spcAft>
              <a:buFontTx/>
              <a:buNone/>
            </a:pPr>
            <a:r>
              <a:rPr lang="en-US" altLang="fr-FR" sz="1800">
                <a:solidFill>
                  <a:srgbClr val="D1282E"/>
                </a:solidFill>
                <a:latin typeface="Courier New" pitchFamily="49" charset="0"/>
                <a:cs typeface="Courier New" pitchFamily="49" charset="0"/>
              </a:rPr>
              <a:t>〈expr〉   </a:t>
            </a:r>
            <a:r>
              <a:rPr lang="en-US" altLang="fr-FR" sz="1800">
                <a:solidFill>
                  <a:srgbClr val="D1282E"/>
                </a:solidFill>
                <a:latin typeface="Courier New" pitchFamily="49" charset="0"/>
                <a:cs typeface="Courier New" pitchFamily="49" charset="0"/>
                <a:sym typeface="Wingdings" pitchFamily="2" charset="2"/>
              </a:rPr>
              <a:t>::=〈expr〉+ 〈term〉|〈expr〉- 〈term〉| 〈term〉</a:t>
            </a:r>
          </a:p>
          <a:p>
            <a:pPr eaLnBrk="1" fontAlgn="base" hangingPunct="1">
              <a:spcBef>
                <a:spcPct val="0"/>
              </a:spcBef>
              <a:spcAft>
                <a:spcPct val="0"/>
              </a:spcAft>
              <a:buFontTx/>
              <a:buNone/>
            </a:pPr>
            <a:r>
              <a:rPr lang="en-US" altLang="fr-FR" sz="1800">
                <a:solidFill>
                  <a:srgbClr val="D1282E"/>
                </a:solidFill>
                <a:latin typeface="Courier New" pitchFamily="49" charset="0"/>
                <a:cs typeface="Courier New" pitchFamily="49" charset="0"/>
              </a:rPr>
              <a:t>〈term〉   </a:t>
            </a:r>
            <a:r>
              <a:rPr lang="en-US" altLang="fr-FR" sz="1800">
                <a:solidFill>
                  <a:srgbClr val="D1282E"/>
                </a:solidFill>
                <a:latin typeface="Courier New" pitchFamily="49" charset="0"/>
                <a:cs typeface="Courier New" pitchFamily="49" charset="0"/>
                <a:sym typeface="Wingdings" pitchFamily="2" charset="2"/>
              </a:rPr>
              <a:t>::=〈term〉*〈factor〉| 〈term〉/〈factor〉|〈factor〉</a:t>
            </a:r>
          </a:p>
          <a:p>
            <a:pPr eaLnBrk="1" fontAlgn="base" hangingPunct="1">
              <a:spcBef>
                <a:spcPct val="0"/>
              </a:spcBef>
              <a:spcAft>
                <a:spcPct val="0"/>
              </a:spcAft>
              <a:buFontTx/>
              <a:buNone/>
            </a:pPr>
            <a:r>
              <a:rPr lang="en-US" altLang="fr-FR" sz="1800">
                <a:solidFill>
                  <a:srgbClr val="D1282E"/>
                </a:solidFill>
                <a:latin typeface="Courier New" pitchFamily="49" charset="0"/>
                <a:cs typeface="Courier New" pitchFamily="49" charset="0"/>
                <a:sym typeface="Wingdings" pitchFamily="2" charset="2"/>
              </a:rPr>
              <a:t>〈factor〉 ::= num | id</a:t>
            </a:r>
          </a:p>
        </p:txBody>
      </p:sp>
      <p:grpSp>
        <p:nvGrpSpPr>
          <p:cNvPr id="108" name="Group 107"/>
          <p:cNvGrpSpPr>
            <a:grpSpLocks/>
          </p:cNvGrpSpPr>
          <p:nvPr/>
        </p:nvGrpSpPr>
        <p:grpSpPr bwMode="auto">
          <a:xfrm>
            <a:off x="4500563" y="3978275"/>
            <a:ext cx="655637" cy="596900"/>
            <a:chOff x="4499992" y="3978419"/>
            <a:chExt cx="656203" cy="597222"/>
          </a:xfrm>
        </p:grpSpPr>
        <p:sp>
          <p:nvSpPr>
            <p:cNvPr id="29735" name="TextBox 18"/>
            <p:cNvSpPr txBox="1">
              <a:spLocks noChangeArrowheads="1"/>
            </p:cNvSpPr>
            <p:nvPr/>
          </p:nvSpPr>
          <p:spPr bwMode="auto">
            <a:xfrm>
              <a:off x="4499992" y="4298642"/>
              <a:ext cx="65620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200" b="0">
                  <a:solidFill>
                    <a:srgbClr val="000000"/>
                  </a:solidFill>
                  <a:cs typeface="Arial" charset="0"/>
                </a:rPr>
                <a:t>factor</a:t>
              </a:r>
              <a:endParaRPr lang="fr-CA" altLang="fr-FR" sz="1200" b="0">
                <a:solidFill>
                  <a:srgbClr val="000000"/>
                </a:solidFill>
                <a:cs typeface="Arial" charset="0"/>
              </a:endParaRPr>
            </a:p>
          </p:txBody>
        </p:sp>
        <p:cxnSp>
          <p:nvCxnSpPr>
            <p:cNvPr id="20" name="Straight Connector 19"/>
            <p:cNvCxnSpPr>
              <a:stCxn id="29733" idx="2"/>
              <a:endCxn id="29735" idx="0"/>
            </p:cNvCxnSpPr>
            <p:nvPr/>
          </p:nvCxnSpPr>
          <p:spPr>
            <a:xfrm flipH="1">
              <a:off x="4828888" y="3978419"/>
              <a:ext cx="1589" cy="320848"/>
            </a:xfrm>
            <a:prstGeom prst="line">
              <a:avLst/>
            </a:prstGeom>
          </p:spPr>
          <p:style>
            <a:lnRef idx="1">
              <a:schemeClr val="accent1"/>
            </a:lnRef>
            <a:fillRef idx="0">
              <a:schemeClr val="accent1"/>
            </a:fillRef>
            <a:effectRef idx="0">
              <a:schemeClr val="accent1"/>
            </a:effectRef>
            <a:fontRef idx="minor">
              <a:schemeClr val="tx1"/>
            </a:fontRef>
          </p:style>
        </p:cxnSp>
      </p:grpSp>
      <p:sp>
        <p:nvSpPr>
          <p:cNvPr id="31" name="TextBox 30"/>
          <p:cNvSpPr txBox="1">
            <a:spLocks noChangeArrowheads="1"/>
          </p:cNvSpPr>
          <p:nvPr/>
        </p:nvSpPr>
        <p:spPr bwMode="auto">
          <a:xfrm>
            <a:off x="5843588" y="2287588"/>
            <a:ext cx="51752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200" b="0">
                <a:solidFill>
                  <a:srgbClr val="000000"/>
                </a:solidFill>
                <a:cs typeface="Arial" charset="0"/>
              </a:rPr>
              <a:t>expr</a:t>
            </a:r>
            <a:endParaRPr lang="fr-CA" altLang="fr-FR" sz="1200" b="0">
              <a:solidFill>
                <a:srgbClr val="000000"/>
              </a:solidFill>
              <a:cs typeface="Arial" charset="0"/>
            </a:endParaRPr>
          </a:p>
        </p:txBody>
      </p:sp>
      <p:grpSp>
        <p:nvGrpSpPr>
          <p:cNvPr id="106" name="Group 105"/>
          <p:cNvGrpSpPr>
            <a:grpSpLocks/>
          </p:cNvGrpSpPr>
          <p:nvPr/>
        </p:nvGrpSpPr>
        <p:grpSpPr bwMode="auto">
          <a:xfrm>
            <a:off x="4503738" y="3201988"/>
            <a:ext cx="652462" cy="776287"/>
            <a:chOff x="4503812" y="3201943"/>
            <a:chExt cx="652383" cy="776476"/>
          </a:xfrm>
        </p:grpSpPr>
        <p:sp>
          <p:nvSpPr>
            <p:cNvPr id="29733" name="TextBox 35"/>
            <p:cNvSpPr txBox="1">
              <a:spLocks noChangeArrowheads="1"/>
            </p:cNvSpPr>
            <p:nvPr/>
          </p:nvSpPr>
          <p:spPr bwMode="auto">
            <a:xfrm>
              <a:off x="4503812" y="3701420"/>
              <a:ext cx="65238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200" b="0">
                  <a:solidFill>
                    <a:srgbClr val="000000"/>
                  </a:solidFill>
                  <a:cs typeface="Arial" charset="0"/>
                </a:rPr>
                <a:t>term</a:t>
              </a:r>
              <a:endParaRPr lang="fr-CA" altLang="fr-FR" sz="1200" b="0">
                <a:solidFill>
                  <a:srgbClr val="000000"/>
                </a:solidFill>
                <a:cs typeface="Arial" charset="0"/>
              </a:endParaRPr>
            </a:p>
          </p:txBody>
        </p:sp>
        <p:cxnSp>
          <p:nvCxnSpPr>
            <p:cNvPr id="37" name="Straight Connector 36"/>
            <p:cNvCxnSpPr>
              <a:stCxn id="29728" idx="2"/>
              <a:endCxn id="29733" idx="0"/>
            </p:cNvCxnSpPr>
            <p:nvPr/>
          </p:nvCxnSpPr>
          <p:spPr>
            <a:xfrm flipH="1">
              <a:off x="4830797" y="3201943"/>
              <a:ext cx="3175" cy="500184"/>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105" name="Group 104"/>
          <p:cNvGrpSpPr>
            <a:grpSpLocks/>
          </p:cNvGrpSpPr>
          <p:nvPr/>
        </p:nvGrpSpPr>
        <p:grpSpPr bwMode="auto">
          <a:xfrm>
            <a:off x="4575175" y="2565400"/>
            <a:ext cx="3149600" cy="708025"/>
            <a:chOff x="4575682" y="2564904"/>
            <a:chExt cx="3149390" cy="709047"/>
          </a:xfrm>
        </p:grpSpPr>
        <p:sp>
          <p:nvSpPr>
            <p:cNvPr id="29727" name="TextBox 27"/>
            <p:cNvSpPr txBox="1">
              <a:spLocks noChangeArrowheads="1"/>
            </p:cNvSpPr>
            <p:nvPr/>
          </p:nvSpPr>
          <p:spPr bwMode="auto">
            <a:xfrm>
              <a:off x="7208788" y="2924944"/>
              <a:ext cx="51628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200" b="0">
                  <a:solidFill>
                    <a:srgbClr val="000000"/>
                  </a:solidFill>
                  <a:cs typeface="Arial" charset="0"/>
                </a:rPr>
                <a:t>term</a:t>
              </a:r>
              <a:endParaRPr lang="fr-CA" altLang="fr-FR" sz="1200" b="0">
                <a:solidFill>
                  <a:srgbClr val="000000"/>
                </a:solidFill>
                <a:cs typeface="Arial" charset="0"/>
              </a:endParaRPr>
            </a:p>
          </p:txBody>
        </p:sp>
        <p:sp>
          <p:nvSpPr>
            <p:cNvPr id="29728" name="TextBox 28"/>
            <p:cNvSpPr txBox="1">
              <a:spLocks noChangeArrowheads="1"/>
            </p:cNvSpPr>
            <p:nvPr/>
          </p:nvSpPr>
          <p:spPr bwMode="auto">
            <a:xfrm>
              <a:off x="4575682" y="2924944"/>
              <a:ext cx="51628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200" b="0">
                  <a:solidFill>
                    <a:srgbClr val="000000"/>
                  </a:solidFill>
                  <a:cs typeface="Arial" charset="0"/>
                </a:rPr>
                <a:t>expr</a:t>
              </a:r>
              <a:endParaRPr lang="fr-CA" altLang="fr-FR" sz="1200" b="0">
                <a:solidFill>
                  <a:srgbClr val="000000"/>
                </a:solidFill>
                <a:cs typeface="Arial" charset="0"/>
              </a:endParaRPr>
            </a:p>
          </p:txBody>
        </p:sp>
        <p:cxnSp>
          <p:nvCxnSpPr>
            <p:cNvPr id="32" name="Straight Connector 31"/>
            <p:cNvCxnSpPr>
              <a:stCxn id="31" idx="2"/>
              <a:endCxn id="29728" idx="0"/>
            </p:cNvCxnSpPr>
            <p:nvPr/>
          </p:nvCxnSpPr>
          <p:spPr>
            <a:xfrm flipH="1">
              <a:off x="4834428" y="2564904"/>
              <a:ext cx="1268327" cy="359293"/>
            </a:xfrm>
            <a:prstGeom prst="line">
              <a:avLst/>
            </a:prstGeom>
          </p:spPr>
          <p:style>
            <a:lnRef idx="1">
              <a:schemeClr val="accent1"/>
            </a:lnRef>
            <a:fillRef idx="0">
              <a:schemeClr val="accent1"/>
            </a:fillRef>
            <a:effectRef idx="0">
              <a:schemeClr val="accent1"/>
            </a:effectRef>
            <a:fontRef idx="minor">
              <a:schemeClr val="tx1"/>
            </a:fontRef>
          </p:style>
        </p:cxnSp>
        <p:cxnSp>
          <p:nvCxnSpPr>
            <p:cNvPr id="33" name="Straight Connector 32"/>
            <p:cNvCxnSpPr>
              <a:stCxn id="31" idx="2"/>
              <a:endCxn id="29727" idx="0"/>
            </p:cNvCxnSpPr>
            <p:nvPr/>
          </p:nvCxnSpPr>
          <p:spPr>
            <a:xfrm>
              <a:off x="6102755" y="2564904"/>
              <a:ext cx="1363572" cy="359293"/>
            </a:xfrm>
            <a:prstGeom prst="line">
              <a:avLst/>
            </a:prstGeom>
          </p:spPr>
          <p:style>
            <a:lnRef idx="1">
              <a:schemeClr val="accent1"/>
            </a:lnRef>
            <a:fillRef idx="0">
              <a:schemeClr val="accent1"/>
            </a:fillRef>
            <a:effectRef idx="0">
              <a:schemeClr val="accent1"/>
            </a:effectRef>
            <a:fontRef idx="minor">
              <a:schemeClr val="tx1"/>
            </a:fontRef>
          </p:style>
        </p:cxnSp>
        <p:sp>
          <p:nvSpPr>
            <p:cNvPr id="29731" name="TextBox 43"/>
            <p:cNvSpPr txBox="1">
              <a:spLocks noChangeArrowheads="1"/>
            </p:cNvSpPr>
            <p:nvPr/>
          </p:nvSpPr>
          <p:spPr bwMode="auto">
            <a:xfrm>
              <a:off x="5844159" y="2996952"/>
              <a:ext cx="51628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200" b="0">
                  <a:solidFill>
                    <a:srgbClr val="000000"/>
                  </a:solidFill>
                  <a:cs typeface="Arial" charset="0"/>
                </a:rPr>
                <a:t>+</a:t>
              </a:r>
              <a:endParaRPr lang="fr-CA" altLang="fr-FR" sz="1200" b="0">
                <a:solidFill>
                  <a:srgbClr val="000000"/>
                </a:solidFill>
                <a:cs typeface="Arial" charset="0"/>
              </a:endParaRPr>
            </a:p>
          </p:txBody>
        </p:sp>
        <p:cxnSp>
          <p:nvCxnSpPr>
            <p:cNvPr id="45" name="Straight Connector 44"/>
            <p:cNvCxnSpPr>
              <a:stCxn id="31" idx="2"/>
              <a:endCxn id="29731" idx="0"/>
            </p:cNvCxnSpPr>
            <p:nvPr/>
          </p:nvCxnSpPr>
          <p:spPr>
            <a:xfrm>
              <a:off x="6102755" y="2564904"/>
              <a:ext cx="0" cy="432423"/>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113" name="Group 112"/>
          <p:cNvGrpSpPr>
            <a:grpSpLocks/>
          </p:cNvGrpSpPr>
          <p:nvPr/>
        </p:nvGrpSpPr>
        <p:grpSpPr bwMode="auto">
          <a:xfrm>
            <a:off x="8024813" y="3978275"/>
            <a:ext cx="650875" cy="592138"/>
            <a:chOff x="8024540" y="3978419"/>
            <a:chExt cx="651916" cy="591676"/>
          </a:xfrm>
        </p:grpSpPr>
        <p:sp>
          <p:nvSpPr>
            <p:cNvPr id="29725" name="TextBox 59"/>
            <p:cNvSpPr txBox="1">
              <a:spLocks noChangeArrowheads="1"/>
            </p:cNvSpPr>
            <p:nvPr/>
          </p:nvSpPr>
          <p:spPr bwMode="auto">
            <a:xfrm>
              <a:off x="8024540" y="4293096"/>
              <a:ext cx="65191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200" b="0">
                  <a:solidFill>
                    <a:srgbClr val="000000"/>
                  </a:solidFill>
                  <a:cs typeface="Arial" charset="0"/>
                </a:rPr>
                <a:t>id</a:t>
              </a:r>
              <a:endParaRPr lang="fr-CA" altLang="fr-FR" sz="1200" b="0">
                <a:solidFill>
                  <a:srgbClr val="000000"/>
                </a:solidFill>
                <a:cs typeface="Arial" charset="0"/>
              </a:endParaRPr>
            </a:p>
          </p:txBody>
        </p:sp>
        <p:cxnSp>
          <p:nvCxnSpPr>
            <p:cNvPr id="61" name="Straight Connector 60"/>
            <p:cNvCxnSpPr>
              <a:stCxn id="29719" idx="2"/>
              <a:endCxn id="29725" idx="0"/>
            </p:cNvCxnSpPr>
            <p:nvPr/>
          </p:nvCxnSpPr>
          <p:spPr>
            <a:xfrm>
              <a:off x="8350497" y="3978419"/>
              <a:ext cx="0" cy="314080"/>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109" name="Group 108"/>
          <p:cNvGrpSpPr>
            <a:grpSpLocks/>
          </p:cNvGrpSpPr>
          <p:nvPr/>
        </p:nvGrpSpPr>
        <p:grpSpPr bwMode="auto">
          <a:xfrm>
            <a:off x="4508500" y="4575175"/>
            <a:ext cx="650875" cy="654050"/>
            <a:chOff x="4507866" y="4575641"/>
            <a:chExt cx="651916" cy="653559"/>
          </a:xfrm>
        </p:grpSpPr>
        <p:sp>
          <p:nvSpPr>
            <p:cNvPr id="29723" name="TextBox 62"/>
            <p:cNvSpPr txBox="1">
              <a:spLocks noChangeArrowheads="1"/>
            </p:cNvSpPr>
            <p:nvPr/>
          </p:nvSpPr>
          <p:spPr bwMode="auto">
            <a:xfrm>
              <a:off x="4507866" y="4952201"/>
              <a:ext cx="65191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200" b="0">
                  <a:solidFill>
                    <a:srgbClr val="000000"/>
                  </a:solidFill>
                  <a:cs typeface="Arial" charset="0"/>
                </a:rPr>
                <a:t>id</a:t>
              </a:r>
              <a:endParaRPr lang="fr-CA" altLang="fr-FR" sz="1200" b="0">
                <a:solidFill>
                  <a:srgbClr val="000000"/>
                </a:solidFill>
                <a:cs typeface="Arial" charset="0"/>
              </a:endParaRPr>
            </a:p>
          </p:txBody>
        </p:sp>
        <p:cxnSp>
          <p:nvCxnSpPr>
            <p:cNvPr id="64" name="Straight Connector 63"/>
            <p:cNvCxnSpPr>
              <a:stCxn id="29735" idx="2"/>
              <a:endCxn id="29723" idx="0"/>
            </p:cNvCxnSpPr>
            <p:nvPr/>
          </p:nvCxnSpPr>
          <p:spPr>
            <a:xfrm>
              <a:off x="4827464" y="4575641"/>
              <a:ext cx="6360" cy="375956"/>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110" name="Group 109"/>
          <p:cNvGrpSpPr>
            <a:grpSpLocks/>
          </p:cNvGrpSpPr>
          <p:nvPr/>
        </p:nvGrpSpPr>
        <p:grpSpPr bwMode="auto">
          <a:xfrm>
            <a:off x="6324600" y="3201988"/>
            <a:ext cx="2351088" cy="776287"/>
            <a:chOff x="6324974" y="3201943"/>
            <a:chExt cx="2351482" cy="776476"/>
          </a:xfrm>
        </p:grpSpPr>
        <p:sp>
          <p:nvSpPr>
            <p:cNvPr id="29717" name="TextBox 8"/>
            <p:cNvSpPr txBox="1">
              <a:spLocks noChangeArrowheads="1"/>
            </p:cNvSpPr>
            <p:nvPr/>
          </p:nvSpPr>
          <p:spPr bwMode="auto">
            <a:xfrm>
              <a:off x="6324974" y="3701420"/>
              <a:ext cx="51628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200" b="0">
                  <a:solidFill>
                    <a:srgbClr val="000000"/>
                  </a:solidFill>
                  <a:cs typeface="Arial" charset="0"/>
                </a:rPr>
                <a:t>term</a:t>
              </a:r>
              <a:endParaRPr lang="fr-CA" altLang="fr-FR" sz="1200" b="0">
                <a:solidFill>
                  <a:srgbClr val="000000"/>
                </a:solidFill>
                <a:cs typeface="Arial" charset="0"/>
              </a:endParaRPr>
            </a:p>
          </p:txBody>
        </p:sp>
        <p:cxnSp>
          <p:nvCxnSpPr>
            <p:cNvPr id="12" name="Straight Connector 11"/>
            <p:cNvCxnSpPr>
              <a:stCxn id="29727" idx="2"/>
              <a:endCxn id="29717" idx="0"/>
            </p:cNvCxnSpPr>
            <p:nvPr/>
          </p:nvCxnSpPr>
          <p:spPr>
            <a:xfrm flipH="1">
              <a:off x="6583780" y="3201943"/>
              <a:ext cx="882798" cy="500184"/>
            </a:xfrm>
            <a:prstGeom prst="line">
              <a:avLst/>
            </a:prstGeom>
          </p:spPr>
          <p:style>
            <a:lnRef idx="1">
              <a:schemeClr val="accent1"/>
            </a:lnRef>
            <a:fillRef idx="0">
              <a:schemeClr val="accent1"/>
            </a:fillRef>
            <a:effectRef idx="0">
              <a:schemeClr val="accent1"/>
            </a:effectRef>
            <a:fontRef idx="minor">
              <a:schemeClr val="tx1"/>
            </a:fontRef>
          </p:style>
        </p:cxnSp>
        <p:sp>
          <p:nvSpPr>
            <p:cNvPr id="29719" name="TextBox 66"/>
            <p:cNvSpPr txBox="1">
              <a:spLocks noChangeArrowheads="1"/>
            </p:cNvSpPr>
            <p:nvPr/>
          </p:nvSpPr>
          <p:spPr bwMode="auto">
            <a:xfrm>
              <a:off x="8024540" y="3701420"/>
              <a:ext cx="65191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200" b="0">
                  <a:solidFill>
                    <a:srgbClr val="000000"/>
                  </a:solidFill>
                  <a:cs typeface="Arial" charset="0"/>
                </a:rPr>
                <a:t>factor</a:t>
              </a:r>
              <a:endParaRPr lang="fr-CA" altLang="fr-FR" sz="1200" b="0">
                <a:solidFill>
                  <a:srgbClr val="000000"/>
                </a:solidFill>
                <a:cs typeface="Arial" charset="0"/>
              </a:endParaRPr>
            </a:p>
          </p:txBody>
        </p:sp>
        <p:cxnSp>
          <p:nvCxnSpPr>
            <p:cNvPr id="68" name="Straight Connector 67"/>
            <p:cNvCxnSpPr>
              <a:stCxn id="29727" idx="2"/>
              <a:endCxn id="29719" idx="0"/>
            </p:cNvCxnSpPr>
            <p:nvPr/>
          </p:nvCxnSpPr>
          <p:spPr>
            <a:xfrm>
              <a:off x="7466578" y="3201943"/>
              <a:ext cx="884385" cy="500184"/>
            </a:xfrm>
            <a:prstGeom prst="line">
              <a:avLst/>
            </a:prstGeom>
          </p:spPr>
          <p:style>
            <a:lnRef idx="1">
              <a:schemeClr val="accent1"/>
            </a:lnRef>
            <a:fillRef idx="0">
              <a:schemeClr val="accent1"/>
            </a:fillRef>
            <a:effectRef idx="0">
              <a:schemeClr val="accent1"/>
            </a:effectRef>
            <a:fontRef idx="minor">
              <a:schemeClr val="tx1"/>
            </a:fontRef>
          </p:style>
        </p:cxnSp>
        <p:sp>
          <p:nvSpPr>
            <p:cNvPr id="29721" name="TextBox 83"/>
            <p:cNvSpPr txBox="1">
              <a:spLocks noChangeArrowheads="1"/>
            </p:cNvSpPr>
            <p:nvPr/>
          </p:nvSpPr>
          <p:spPr bwMode="auto">
            <a:xfrm>
              <a:off x="7140972" y="3701420"/>
              <a:ext cx="65191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200" b="0">
                  <a:solidFill>
                    <a:srgbClr val="000000"/>
                  </a:solidFill>
                  <a:cs typeface="Arial" charset="0"/>
                </a:rPr>
                <a:t>*</a:t>
              </a:r>
              <a:endParaRPr lang="fr-CA" altLang="fr-FR" sz="1200" b="0">
                <a:solidFill>
                  <a:srgbClr val="000000"/>
                </a:solidFill>
                <a:cs typeface="Arial" charset="0"/>
              </a:endParaRPr>
            </a:p>
          </p:txBody>
        </p:sp>
        <p:cxnSp>
          <p:nvCxnSpPr>
            <p:cNvPr id="85" name="Straight Connector 84"/>
            <p:cNvCxnSpPr>
              <a:stCxn id="29727" idx="2"/>
              <a:endCxn id="29721" idx="0"/>
            </p:cNvCxnSpPr>
            <p:nvPr/>
          </p:nvCxnSpPr>
          <p:spPr>
            <a:xfrm>
              <a:off x="7466578" y="3201943"/>
              <a:ext cx="0" cy="500184"/>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111" name="Group 110"/>
          <p:cNvGrpSpPr>
            <a:grpSpLocks/>
          </p:cNvGrpSpPr>
          <p:nvPr/>
        </p:nvGrpSpPr>
        <p:grpSpPr bwMode="auto">
          <a:xfrm>
            <a:off x="6257925" y="3978275"/>
            <a:ext cx="650875" cy="603250"/>
            <a:chOff x="6257158" y="3978419"/>
            <a:chExt cx="651916" cy="602709"/>
          </a:xfrm>
        </p:grpSpPr>
        <p:sp>
          <p:nvSpPr>
            <p:cNvPr id="29715" name="TextBox 93"/>
            <p:cNvSpPr txBox="1">
              <a:spLocks noChangeArrowheads="1"/>
            </p:cNvSpPr>
            <p:nvPr/>
          </p:nvSpPr>
          <p:spPr bwMode="auto">
            <a:xfrm>
              <a:off x="6257158" y="4304129"/>
              <a:ext cx="65191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200" b="0">
                  <a:solidFill>
                    <a:srgbClr val="000000"/>
                  </a:solidFill>
                  <a:cs typeface="Arial" charset="0"/>
                </a:rPr>
                <a:t>factor</a:t>
              </a:r>
              <a:endParaRPr lang="fr-CA" altLang="fr-FR" sz="1200" b="0">
                <a:solidFill>
                  <a:srgbClr val="000000"/>
                </a:solidFill>
                <a:cs typeface="Arial" charset="0"/>
              </a:endParaRPr>
            </a:p>
          </p:txBody>
        </p:sp>
        <p:cxnSp>
          <p:nvCxnSpPr>
            <p:cNvPr id="95" name="Straight Connector 94"/>
            <p:cNvCxnSpPr>
              <a:stCxn id="29717" idx="2"/>
              <a:endCxn id="29715" idx="0"/>
            </p:cNvCxnSpPr>
            <p:nvPr/>
          </p:nvCxnSpPr>
          <p:spPr>
            <a:xfrm>
              <a:off x="6583117" y="3978419"/>
              <a:ext cx="0" cy="325146"/>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112" name="Group 111"/>
          <p:cNvGrpSpPr>
            <a:grpSpLocks/>
          </p:cNvGrpSpPr>
          <p:nvPr/>
        </p:nvGrpSpPr>
        <p:grpSpPr bwMode="auto">
          <a:xfrm>
            <a:off x="6257925" y="4581525"/>
            <a:ext cx="650875" cy="647700"/>
            <a:chOff x="6257158" y="4581128"/>
            <a:chExt cx="651916" cy="648072"/>
          </a:xfrm>
        </p:grpSpPr>
        <p:sp>
          <p:nvSpPr>
            <p:cNvPr id="29713" name="TextBox 98"/>
            <p:cNvSpPr txBox="1">
              <a:spLocks noChangeArrowheads="1"/>
            </p:cNvSpPr>
            <p:nvPr/>
          </p:nvSpPr>
          <p:spPr bwMode="auto">
            <a:xfrm>
              <a:off x="6257158" y="4952201"/>
              <a:ext cx="65191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200" b="0">
                  <a:solidFill>
                    <a:srgbClr val="000000"/>
                  </a:solidFill>
                  <a:cs typeface="Arial" charset="0"/>
                </a:rPr>
                <a:t>id</a:t>
              </a:r>
              <a:endParaRPr lang="fr-CA" altLang="fr-FR" sz="1200" b="0">
                <a:solidFill>
                  <a:srgbClr val="000000"/>
                </a:solidFill>
                <a:cs typeface="Arial" charset="0"/>
              </a:endParaRPr>
            </a:p>
          </p:txBody>
        </p:sp>
        <p:cxnSp>
          <p:nvCxnSpPr>
            <p:cNvPr id="100" name="Straight Connector 99"/>
            <p:cNvCxnSpPr>
              <a:stCxn id="29715" idx="2"/>
              <a:endCxn id="29713" idx="0"/>
            </p:cNvCxnSpPr>
            <p:nvPr/>
          </p:nvCxnSpPr>
          <p:spPr>
            <a:xfrm>
              <a:off x="6583117" y="4581128"/>
              <a:ext cx="0" cy="371688"/>
            </a:xfrm>
            <a:prstGeom prst="line">
              <a:avLst/>
            </a:prstGeom>
          </p:spPr>
          <p:style>
            <a:lnRef idx="1">
              <a:schemeClr val="accent1"/>
            </a:lnRef>
            <a:fillRef idx="0">
              <a:schemeClr val="accent1"/>
            </a:fillRef>
            <a:effectRef idx="0">
              <a:schemeClr val="accent1"/>
            </a:effectRef>
            <a:fontRef idx="minor">
              <a:schemeClr val="tx1"/>
            </a:fontRef>
          </p:style>
        </p:cxnSp>
      </p:gr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302</a:t>
            </a:fld>
            <a:endParaRPr lang="fr-CA"/>
          </a:p>
        </p:txBody>
      </p:sp>
    </p:spTree>
    <p:extLst>
      <p:ext uri="{BB962C8B-B14F-4D97-AF65-F5344CB8AC3E}">
        <p14:creationId xmlns:p14="http://schemas.microsoft.com/office/powerpoint/2010/main" val="333258008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9702">
                                            <p:txEl>
                                              <p:pRg st="0" end="0"/>
                                            </p:txEl>
                                          </p:spTgt>
                                        </p:tgtEl>
                                        <p:attrNameLst>
                                          <p:attrName>style.visibility</p:attrName>
                                        </p:attrNameLst>
                                      </p:cBhvr>
                                      <p:to>
                                        <p:strVal val="visible"/>
                                      </p:to>
                                    </p:set>
                                    <p:animEffect transition="in" filter="fade">
                                      <p:cBhvr>
                                        <p:cTn id="7" dur="500"/>
                                        <p:tgtEl>
                                          <p:spTgt spid="29702">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29702">
                                            <p:txEl>
                                              <p:pRg st="1" end="1"/>
                                            </p:txEl>
                                          </p:spTgt>
                                        </p:tgtEl>
                                        <p:attrNameLst>
                                          <p:attrName>style.visibility</p:attrName>
                                        </p:attrNameLst>
                                      </p:cBhvr>
                                      <p:to>
                                        <p:strVal val="visible"/>
                                      </p:to>
                                    </p:set>
                                    <p:animEffect transition="in" filter="fade">
                                      <p:cBhvr>
                                        <p:cTn id="12" dur="500"/>
                                        <p:tgtEl>
                                          <p:spTgt spid="29702">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29702">
                                            <p:txEl>
                                              <p:pRg st="2" end="2"/>
                                            </p:txEl>
                                          </p:spTgt>
                                        </p:tgtEl>
                                        <p:attrNameLst>
                                          <p:attrName>style.visibility</p:attrName>
                                        </p:attrNameLst>
                                      </p:cBhvr>
                                      <p:to>
                                        <p:strVal val="visible"/>
                                      </p:to>
                                    </p:set>
                                    <p:animEffect transition="in" filter="fade">
                                      <p:cBhvr>
                                        <p:cTn id="17" dur="500"/>
                                        <p:tgtEl>
                                          <p:spTgt spid="29702">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29702">
                                            <p:txEl>
                                              <p:pRg st="3" end="3"/>
                                            </p:txEl>
                                          </p:spTgt>
                                        </p:tgtEl>
                                        <p:attrNameLst>
                                          <p:attrName>style.visibility</p:attrName>
                                        </p:attrNameLst>
                                      </p:cBhvr>
                                      <p:to>
                                        <p:strVal val="visible"/>
                                      </p:to>
                                    </p:set>
                                    <p:animEffect transition="in" filter="fade">
                                      <p:cBhvr>
                                        <p:cTn id="22" dur="500"/>
                                        <p:tgtEl>
                                          <p:spTgt spid="29702">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nodeType="clickEffect">
                                  <p:stCondLst>
                                    <p:cond delay="0"/>
                                  </p:stCondLst>
                                  <p:childTnLst>
                                    <p:set>
                                      <p:cBhvr>
                                        <p:cTn id="26" dur="1" fill="hold">
                                          <p:stCondLst>
                                            <p:cond delay="0"/>
                                          </p:stCondLst>
                                        </p:cTn>
                                        <p:tgtEl>
                                          <p:spTgt spid="29702">
                                            <p:txEl>
                                              <p:pRg st="4" end="4"/>
                                            </p:txEl>
                                          </p:spTgt>
                                        </p:tgtEl>
                                        <p:attrNameLst>
                                          <p:attrName>style.visibility</p:attrName>
                                        </p:attrNameLst>
                                      </p:cBhvr>
                                      <p:to>
                                        <p:strVal val="visible"/>
                                      </p:to>
                                    </p:set>
                                    <p:animEffect transition="in" filter="fade">
                                      <p:cBhvr>
                                        <p:cTn id="27" dur="500"/>
                                        <p:tgtEl>
                                          <p:spTgt spid="29702">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nodeType="clickEffect">
                                  <p:stCondLst>
                                    <p:cond delay="0"/>
                                  </p:stCondLst>
                                  <p:childTnLst>
                                    <p:set>
                                      <p:cBhvr>
                                        <p:cTn id="31" dur="1" fill="hold">
                                          <p:stCondLst>
                                            <p:cond delay="0"/>
                                          </p:stCondLst>
                                        </p:cTn>
                                        <p:tgtEl>
                                          <p:spTgt spid="29702">
                                            <p:txEl>
                                              <p:pRg st="5" end="5"/>
                                            </p:txEl>
                                          </p:spTgt>
                                        </p:tgtEl>
                                        <p:attrNameLst>
                                          <p:attrName>style.visibility</p:attrName>
                                        </p:attrNameLst>
                                      </p:cBhvr>
                                      <p:to>
                                        <p:strVal val="visible"/>
                                      </p:to>
                                    </p:set>
                                    <p:animEffect transition="in" filter="fade">
                                      <p:cBhvr>
                                        <p:cTn id="32" dur="500"/>
                                        <p:tgtEl>
                                          <p:spTgt spid="29702">
                                            <p:txEl>
                                              <p:pRg st="5" end="5"/>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nodeType="clickEffect">
                                  <p:stCondLst>
                                    <p:cond delay="0"/>
                                  </p:stCondLst>
                                  <p:childTnLst>
                                    <p:set>
                                      <p:cBhvr>
                                        <p:cTn id="36" dur="1" fill="hold">
                                          <p:stCondLst>
                                            <p:cond delay="0"/>
                                          </p:stCondLst>
                                        </p:cTn>
                                        <p:tgtEl>
                                          <p:spTgt spid="29702">
                                            <p:txEl>
                                              <p:pRg st="6" end="6"/>
                                            </p:txEl>
                                          </p:spTgt>
                                        </p:tgtEl>
                                        <p:attrNameLst>
                                          <p:attrName>style.visibility</p:attrName>
                                        </p:attrNameLst>
                                      </p:cBhvr>
                                      <p:to>
                                        <p:strVal val="visible"/>
                                      </p:to>
                                    </p:set>
                                    <p:animEffect transition="in" filter="fade">
                                      <p:cBhvr>
                                        <p:cTn id="37" dur="500"/>
                                        <p:tgtEl>
                                          <p:spTgt spid="29702">
                                            <p:txEl>
                                              <p:pRg st="6" end="6"/>
                                            </p:txEl>
                                          </p:spTgt>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nodeType="clickEffect">
                                  <p:stCondLst>
                                    <p:cond delay="0"/>
                                  </p:stCondLst>
                                  <p:childTnLst>
                                    <p:set>
                                      <p:cBhvr>
                                        <p:cTn id="41" dur="1" fill="hold">
                                          <p:stCondLst>
                                            <p:cond delay="0"/>
                                          </p:stCondLst>
                                        </p:cTn>
                                        <p:tgtEl>
                                          <p:spTgt spid="29702">
                                            <p:txEl>
                                              <p:pRg st="7" end="7"/>
                                            </p:txEl>
                                          </p:spTgt>
                                        </p:tgtEl>
                                        <p:attrNameLst>
                                          <p:attrName>style.visibility</p:attrName>
                                        </p:attrNameLst>
                                      </p:cBhvr>
                                      <p:to>
                                        <p:strVal val="visible"/>
                                      </p:to>
                                    </p:set>
                                    <p:animEffect transition="in" filter="fade">
                                      <p:cBhvr>
                                        <p:cTn id="42" dur="500"/>
                                        <p:tgtEl>
                                          <p:spTgt spid="29702">
                                            <p:txEl>
                                              <p:pRg st="7" end="7"/>
                                            </p:txEl>
                                          </p:spTgt>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31"/>
                                        </p:tgtEl>
                                        <p:attrNameLst>
                                          <p:attrName>style.visibility</p:attrName>
                                        </p:attrNameLst>
                                      </p:cBhvr>
                                      <p:to>
                                        <p:strVal val="visible"/>
                                      </p:to>
                                    </p:set>
                                    <p:animEffect transition="in" filter="fade">
                                      <p:cBhvr>
                                        <p:cTn id="47" dur="500"/>
                                        <p:tgtEl>
                                          <p:spTgt spid="31"/>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nodeType="clickEffect">
                                  <p:stCondLst>
                                    <p:cond delay="0"/>
                                  </p:stCondLst>
                                  <p:childTnLst>
                                    <p:set>
                                      <p:cBhvr>
                                        <p:cTn id="51" dur="1" fill="hold">
                                          <p:stCondLst>
                                            <p:cond delay="0"/>
                                          </p:stCondLst>
                                        </p:cTn>
                                        <p:tgtEl>
                                          <p:spTgt spid="105"/>
                                        </p:tgtEl>
                                        <p:attrNameLst>
                                          <p:attrName>style.visibility</p:attrName>
                                        </p:attrNameLst>
                                      </p:cBhvr>
                                      <p:to>
                                        <p:strVal val="visible"/>
                                      </p:to>
                                    </p:set>
                                    <p:animEffect transition="in" filter="fade">
                                      <p:cBhvr>
                                        <p:cTn id="52" dur="500"/>
                                        <p:tgtEl>
                                          <p:spTgt spid="105"/>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0" presetClass="entr" presetSubtype="0" fill="hold" nodeType="clickEffect">
                                  <p:stCondLst>
                                    <p:cond delay="0"/>
                                  </p:stCondLst>
                                  <p:childTnLst>
                                    <p:set>
                                      <p:cBhvr>
                                        <p:cTn id="56" dur="1" fill="hold">
                                          <p:stCondLst>
                                            <p:cond delay="0"/>
                                          </p:stCondLst>
                                        </p:cTn>
                                        <p:tgtEl>
                                          <p:spTgt spid="106"/>
                                        </p:tgtEl>
                                        <p:attrNameLst>
                                          <p:attrName>style.visibility</p:attrName>
                                        </p:attrNameLst>
                                      </p:cBhvr>
                                      <p:to>
                                        <p:strVal val="visible"/>
                                      </p:to>
                                    </p:set>
                                    <p:animEffect transition="in" filter="fade">
                                      <p:cBhvr>
                                        <p:cTn id="57" dur="500"/>
                                        <p:tgtEl>
                                          <p:spTgt spid="106"/>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10" presetClass="entr" presetSubtype="0" fill="hold" nodeType="clickEffect">
                                  <p:stCondLst>
                                    <p:cond delay="0"/>
                                  </p:stCondLst>
                                  <p:childTnLst>
                                    <p:set>
                                      <p:cBhvr>
                                        <p:cTn id="61" dur="1" fill="hold">
                                          <p:stCondLst>
                                            <p:cond delay="0"/>
                                          </p:stCondLst>
                                        </p:cTn>
                                        <p:tgtEl>
                                          <p:spTgt spid="108"/>
                                        </p:tgtEl>
                                        <p:attrNameLst>
                                          <p:attrName>style.visibility</p:attrName>
                                        </p:attrNameLst>
                                      </p:cBhvr>
                                      <p:to>
                                        <p:strVal val="visible"/>
                                      </p:to>
                                    </p:set>
                                    <p:animEffect transition="in" filter="fade">
                                      <p:cBhvr>
                                        <p:cTn id="62" dur="500"/>
                                        <p:tgtEl>
                                          <p:spTgt spid="108"/>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10" presetClass="entr" presetSubtype="0" fill="hold" nodeType="clickEffect">
                                  <p:stCondLst>
                                    <p:cond delay="0"/>
                                  </p:stCondLst>
                                  <p:childTnLst>
                                    <p:set>
                                      <p:cBhvr>
                                        <p:cTn id="66" dur="1" fill="hold">
                                          <p:stCondLst>
                                            <p:cond delay="0"/>
                                          </p:stCondLst>
                                        </p:cTn>
                                        <p:tgtEl>
                                          <p:spTgt spid="109"/>
                                        </p:tgtEl>
                                        <p:attrNameLst>
                                          <p:attrName>style.visibility</p:attrName>
                                        </p:attrNameLst>
                                      </p:cBhvr>
                                      <p:to>
                                        <p:strVal val="visible"/>
                                      </p:to>
                                    </p:set>
                                    <p:animEffect transition="in" filter="fade">
                                      <p:cBhvr>
                                        <p:cTn id="67" dur="500"/>
                                        <p:tgtEl>
                                          <p:spTgt spid="109"/>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10" presetClass="entr" presetSubtype="0" fill="hold" nodeType="clickEffect">
                                  <p:stCondLst>
                                    <p:cond delay="0"/>
                                  </p:stCondLst>
                                  <p:childTnLst>
                                    <p:set>
                                      <p:cBhvr>
                                        <p:cTn id="71" dur="1" fill="hold">
                                          <p:stCondLst>
                                            <p:cond delay="0"/>
                                          </p:stCondLst>
                                        </p:cTn>
                                        <p:tgtEl>
                                          <p:spTgt spid="110"/>
                                        </p:tgtEl>
                                        <p:attrNameLst>
                                          <p:attrName>style.visibility</p:attrName>
                                        </p:attrNameLst>
                                      </p:cBhvr>
                                      <p:to>
                                        <p:strVal val="visible"/>
                                      </p:to>
                                    </p:set>
                                    <p:animEffect transition="in" filter="fade">
                                      <p:cBhvr>
                                        <p:cTn id="72" dur="500"/>
                                        <p:tgtEl>
                                          <p:spTgt spid="110"/>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10" presetClass="entr" presetSubtype="0" fill="hold" nodeType="clickEffect">
                                  <p:stCondLst>
                                    <p:cond delay="0"/>
                                  </p:stCondLst>
                                  <p:childTnLst>
                                    <p:set>
                                      <p:cBhvr>
                                        <p:cTn id="76" dur="1" fill="hold">
                                          <p:stCondLst>
                                            <p:cond delay="0"/>
                                          </p:stCondLst>
                                        </p:cTn>
                                        <p:tgtEl>
                                          <p:spTgt spid="111"/>
                                        </p:tgtEl>
                                        <p:attrNameLst>
                                          <p:attrName>style.visibility</p:attrName>
                                        </p:attrNameLst>
                                      </p:cBhvr>
                                      <p:to>
                                        <p:strVal val="visible"/>
                                      </p:to>
                                    </p:set>
                                    <p:animEffect transition="in" filter="fade">
                                      <p:cBhvr>
                                        <p:cTn id="77" dur="500"/>
                                        <p:tgtEl>
                                          <p:spTgt spid="111"/>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10" presetClass="entr" presetSubtype="0" fill="hold" nodeType="clickEffect">
                                  <p:stCondLst>
                                    <p:cond delay="0"/>
                                  </p:stCondLst>
                                  <p:childTnLst>
                                    <p:set>
                                      <p:cBhvr>
                                        <p:cTn id="81" dur="1" fill="hold">
                                          <p:stCondLst>
                                            <p:cond delay="0"/>
                                          </p:stCondLst>
                                        </p:cTn>
                                        <p:tgtEl>
                                          <p:spTgt spid="112"/>
                                        </p:tgtEl>
                                        <p:attrNameLst>
                                          <p:attrName>style.visibility</p:attrName>
                                        </p:attrNameLst>
                                      </p:cBhvr>
                                      <p:to>
                                        <p:strVal val="visible"/>
                                      </p:to>
                                    </p:set>
                                    <p:animEffect transition="in" filter="fade">
                                      <p:cBhvr>
                                        <p:cTn id="82" dur="500"/>
                                        <p:tgtEl>
                                          <p:spTgt spid="112"/>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10" presetClass="entr" presetSubtype="0" fill="hold" nodeType="clickEffect">
                                  <p:stCondLst>
                                    <p:cond delay="0"/>
                                  </p:stCondLst>
                                  <p:childTnLst>
                                    <p:set>
                                      <p:cBhvr>
                                        <p:cTn id="86" dur="1" fill="hold">
                                          <p:stCondLst>
                                            <p:cond delay="0"/>
                                          </p:stCondLst>
                                        </p:cTn>
                                        <p:tgtEl>
                                          <p:spTgt spid="113"/>
                                        </p:tgtEl>
                                        <p:attrNameLst>
                                          <p:attrName>style.visibility</p:attrName>
                                        </p:attrNameLst>
                                      </p:cBhvr>
                                      <p:to>
                                        <p:strVal val="visible"/>
                                      </p:to>
                                    </p:set>
                                    <p:animEffect transition="in" filter="fade">
                                      <p:cBhvr>
                                        <p:cTn id="87" dur="500"/>
                                        <p:tgtEl>
                                          <p:spTgt spid="1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2"/>
          <p:cNvSpPr>
            <a:spLocks noGrp="1" noChangeArrowheads="1"/>
          </p:cNvSpPr>
          <p:nvPr>
            <p:ph type="title"/>
          </p:nvPr>
        </p:nvSpPr>
        <p:spPr>
          <a:xfrm>
            <a:off x="457200" y="152400"/>
            <a:ext cx="6934200" cy="1371600"/>
          </a:xfrm>
        </p:spPr>
        <p:txBody>
          <a:bodyPr/>
          <a:lstStyle/>
          <a:p>
            <a:pPr>
              <a:defRPr/>
            </a:pPr>
            <a:r>
              <a:rPr lang="en-US" altLang="fr-FR"/>
              <a:t>Ambiguity</a:t>
            </a:r>
          </a:p>
        </p:txBody>
      </p:sp>
      <p:sp>
        <p:nvSpPr>
          <p:cNvPr id="30723" name="Rectangle 3"/>
          <p:cNvSpPr>
            <a:spLocks noGrp="1" noChangeArrowheads="1"/>
          </p:cNvSpPr>
          <p:nvPr>
            <p:ph idx="1"/>
          </p:nvPr>
        </p:nvSpPr>
        <p:spPr/>
        <p:txBody>
          <a:bodyPr/>
          <a:lstStyle/>
          <a:p>
            <a:r>
              <a:rPr lang="en-US" altLang="fr-FR" smtClean="0"/>
              <a:t>A grammar that produces more than one parse tree for some sentence is said to be </a:t>
            </a:r>
            <a:r>
              <a:rPr lang="en-US" altLang="fr-FR" i="1" smtClean="0">
                <a:solidFill>
                  <a:schemeClr val="tx2"/>
                </a:solidFill>
              </a:rPr>
              <a:t>ambiguous</a:t>
            </a:r>
            <a:r>
              <a:rPr lang="en-US" altLang="fr-FR" smtClean="0"/>
              <a:t>.</a:t>
            </a:r>
          </a:p>
          <a:p>
            <a:r>
              <a:rPr lang="en-US" altLang="fr-FR" smtClean="0"/>
              <a:t>Example:</a:t>
            </a:r>
          </a:p>
          <a:p>
            <a:endParaRPr lang="en-US" altLang="fr-FR" smtClean="0"/>
          </a:p>
          <a:p>
            <a:endParaRPr lang="en-US" altLang="fr-FR" smtClean="0"/>
          </a:p>
          <a:p>
            <a:endParaRPr lang="en-US" altLang="fr-FR" smtClean="0"/>
          </a:p>
          <a:p>
            <a:r>
              <a:rPr lang="en-US" altLang="fr-FR" smtClean="0"/>
              <a:t>Consider the following statement:</a:t>
            </a:r>
          </a:p>
          <a:p>
            <a:endParaRPr lang="en-US" altLang="fr-FR" smtClean="0"/>
          </a:p>
          <a:p>
            <a:r>
              <a:rPr lang="en-US" altLang="fr-FR" smtClean="0"/>
              <a:t>It has two derivations</a:t>
            </a:r>
          </a:p>
          <a:p>
            <a:pPr lvl="1"/>
            <a:r>
              <a:rPr lang="en-US" altLang="fr-FR" smtClean="0"/>
              <a:t>It is a context free ambiguity</a:t>
            </a:r>
          </a:p>
          <a:p>
            <a:endParaRPr lang="en-US" altLang="fr-FR" smtClean="0"/>
          </a:p>
        </p:txBody>
      </p:sp>
      <p:pic>
        <p:nvPicPr>
          <p:cNvPr id="30726"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09625" y="3068638"/>
            <a:ext cx="5891213" cy="11525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0727"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31913" y="4652963"/>
            <a:ext cx="4032250" cy="5238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303</a:t>
            </a:fld>
            <a:endParaRPr lang="fr-CA"/>
          </a:p>
        </p:txBody>
      </p:sp>
    </p:spTree>
    <p:extLst>
      <p:ext uri="{BB962C8B-B14F-4D97-AF65-F5344CB8AC3E}">
        <p14:creationId xmlns:p14="http://schemas.microsoft.com/office/powerpoint/2010/main" val="1003175178"/>
      </p:ext>
    </p:extLst>
  </p:cSld>
  <p:clrMapOvr>
    <a:masterClrMapping/>
  </p:clrMapOvr>
  <p:timing>
    <p:tnLst>
      <p:par>
        <p:cTn id="1" dur="indefinite" restart="never" nodeType="tmRoot"/>
      </p:par>
    </p:tn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2"/>
          <p:cNvSpPr>
            <a:spLocks noGrp="1" noChangeArrowheads="1"/>
          </p:cNvSpPr>
          <p:nvPr>
            <p:ph type="title"/>
          </p:nvPr>
        </p:nvSpPr>
        <p:spPr>
          <a:xfrm>
            <a:off x="457200" y="152400"/>
            <a:ext cx="6934200" cy="1371600"/>
          </a:xfrm>
        </p:spPr>
        <p:txBody>
          <a:bodyPr/>
          <a:lstStyle/>
          <a:p>
            <a:pPr>
              <a:defRPr/>
            </a:pPr>
            <a:r>
              <a:rPr lang="en-US" altLang="fr-FR"/>
              <a:t>Ambiguity</a:t>
            </a:r>
          </a:p>
        </p:txBody>
      </p:sp>
      <p:sp>
        <p:nvSpPr>
          <p:cNvPr id="31747" name="Rectangle 3"/>
          <p:cNvSpPr>
            <a:spLocks noGrp="1" noChangeArrowheads="1"/>
          </p:cNvSpPr>
          <p:nvPr>
            <p:ph idx="1"/>
          </p:nvPr>
        </p:nvSpPr>
        <p:spPr/>
        <p:txBody>
          <a:bodyPr/>
          <a:lstStyle/>
          <a:p>
            <a:r>
              <a:rPr lang="en-US" altLang="fr-FR" smtClean="0"/>
              <a:t>A grammar that produces more than one parse tree for some sentence is said to be </a:t>
            </a:r>
            <a:r>
              <a:rPr lang="en-US" altLang="fr-FR" i="1" smtClean="0">
                <a:solidFill>
                  <a:schemeClr val="tx2"/>
                </a:solidFill>
              </a:rPr>
              <a:t>ambiguous</a:t>
            </a:r>
            <a:endParaRPr lang="en-US" altLang="fr-FR" smtClean="0"/>
          </a:p>
        </p:txBody>
      </p:sp>
      <p:pic>
        <p:nvPicPr>
          <p:cNvPr id="106498" name="Picture 2"/>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r="1929" b="52158"/>
          <a:stretch>
            <a:fillRect/>
          </a:stretch>
        </p:blipFill>
        <p:spPr bwMode="auto">
          <a:xfrm>
            <a:off x="179388" y="2781300"/>
            <a:ext cx="4537075" cy="2232025"/>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9" name="Picture 2"/>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t="47815" r="10201" b="1910"/>
          <a:stretch>
            <a:fillRect/>
          </a:stretch>
        </p:blipFill>
        <p:spPr bwMode="auto">
          <a:xfrm>
            <a:off x="4867275" y="2781300"/>
            <a:ext cx="3952875" cy="2232025"/>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304</a:t>
            </a:fld>
            <a:endParaRPr lang="fr-CA"/>
          </a:p>
        </p:txBody>
      </p:sp>
    </p:spTree>
    <p:extLst>
      <p:ext uri="{BB962C8B-B14F-4D97-AF65-F5344CB8AC3E}">
        <p14:creationId xmlns:p14="http://schemas.microsoft.com/office/powerpoint/2010/main" val="102817028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06498"/>
                                        </p:tgtEl>
                                        <p:attrNameLst>
                                          <p:attrName>style.visibility</p:attrName>
                                        </p:attrNameLst>
                                      </p:cBhvr>
                                      <p:to>
                                        <p:strVal val="visible"/>
                                      </p:to>
                                    </p:set>
                                    <p:animEffect transition="in" filter="fade">
                                      <p:cBhvr>
                                        <p:cTn id="7" dur="500"/>
                                        <p:tgtEl>
                                          <p:spTgt spid="10649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2"/>
          <p:cNvSpPr>
            <a:spLocks noGrp="1" noChangeArrowheads="1"/>
          </p:cNvSpPr>
          <p:nvPr>
            <p:ph type="title"/>
          </p:nvPr>
        </p:nvSpPr>
        <p:spPr>
          <a:xfrm>
            <a:off x="457200" y="152400"/>
            <a:ext cx="6934200" cy="1371600"/>
          </a:xfrm>
        </p:spPr>
        <p:txBody>
          <a:bodyPr/>
          <a:lstStyle/>
          <a:p>
            <a:pPr>
              <a:defRPr/>
            </a:pPr>
            <a:r>
              <a:rPr lang="en-US" altLang="fr-FR"/>
              <a:t>Eliminating Ambiguity</a:t>
            </a:r>
          </a:p>
        </p:txBody>
      </p:sp>
      <p:sp>
        <p:nvSpPr>
          <p:cNvPr id="32771" name="Rectangle 3"/>
          <p:cNvSpPr>
            <a:spLocks noGrp="1" noChangeArrowheads="1"/>
          </p:cNvSpPr>
          <p:nvPr>
            <p:ph idx="1"/>
          </p:nvPr>
        </p:nvSpPr>
        <p:spPr/>
        <p:txBody>
          <a:bodyPr/>
          <a:lstStyle/>
          <a:p>
            <a:r>
              <a:rPr lang="en-US" altLang="fr-FR" smtClean="0"/>
              <a:t>Sometimes an ambiguous grammar can be rewritten to eliminate the ambiguity.</a:t>
            </a:r>
          </a:p>
          <a:p>
            <a:pPr lvl="1"/>
            <a:r>
              <a:rPr lang="en-US" altLang="fr-FR" smtClean="0"/>
              <a:t>E.g. “match each else with the closest unmatched then”</a:t>
            </a:r>
          </a:p>
          <a:p>
            <a:pPr lvl="1"/>
            <a:r>
              <a:rPr lang="en-US" altLang="fr-FR" smtClean="0"/>
              <a:t>This is most likely the intention of the programmer</a:t>
            </a:r>
          </a:p>
        </p:txBody>
      </p:sp>
      <p:pic>
        <p:nvPicPr>
          <p:cNvPr id="32774"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4213" y="3797300"/>
            <a:ext cx="7835900" cy="21526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305</a:t>
            </a:fld>
            <a:endParaRPr lang="fr-CA"/>
          </a:p>
        </p:txBody>
      </p:sp>
    </p:spTree>
    <p:extLst>
      <p:ext uri="{BB962C8B-B14F-4D97-AF65-F5344CB8AC3E}">
        <p14:creationId xmlns:p14="http://schemas.microsoft.com/office/powerpoint/2010/main" val="3473953185"/>
      </p:ext>
    </p:extLst>
  </p:cSld>
  <p:clrMapOvr>
    <a:masterClrMapping/>
  </p:clrMapOvr>
  <p:timing>
    <p:tnLst>
      <p:par>
        <p:cTn id="1" dur="indefinite" restart="never" nodeType="tmRoot"/>
      </p:par>
    </p:tn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Mapping this to a Java Example</a:t>
            </a:r>
            <a:endParaRPr lang="fr-CA" dirty="0"/>
          </a:p>
        </p:txBody>
      </p:sp>
      <p:sp>
        <p:nvSpPr>
          <p:cNvPr id="33795" name="Content Placeholder 2"/>
          <p:cNvSpPr>
            <a:spLocks noGrp="1"/>
          </p:cNvSpPr>
          <p:nvPr>
            <p:ph idx="1"/>
          </p:nvPr>
        </p:nvSpPr>
        <p:spPr/>
        <p:txBody>
          <a:bodyPr/>
          <a:lstStyle/>
          <a:p>
            <a:r>
              <a:rPr lang="en-CA" altLang="fr-FR" smtClean="0"/>
              <a:t>In Java, the grammar rules are slightly different then the previous example</a:t>
            </a:r>
          </a:p>
          <a:p>
            <a:r>
              <a:rPr lang="en-CA" altLang="fr-FR" smtClean="0"/>
              <a:t>Below is a (very simplified) version of these rules</a:t>
            </a:r>
          </a:p>
          <a:p>
            <a:endParaRPr lang="en-CA" altLang="fr-FR" smtClean="0"/>
          </a:p>
          <a:p>
            <a:r>
              <a:rPr lang="en-CA" altLang="fr-FR" sz="1600" smtClean="0">
                <a:solidFill>
                  <a:schemeClr val="tx2"/>
                </a:solidFill>
                <a:latin typeface="Courier New" pitchFamily="49" charset="0"/>
                <a:cs typeface="Courier New" pitchFamily="49" charset="0"/>
              </a:rPr>
              <a:t>&lt;stmnt&gt;		::= &lt;matched&gt;</a:t>
            </a:r>
          </a:p>
          <a:p>
            <a:r>
              <a:rPr lang="en-CA" altLang="fr-FR" sz="1600" smtClean="0">
                <a:solidFill>
                  <a:schemeClr val="tx2"/>
                </a:solidFill>
                <a:latin typeface="Courier New" pitchFamily="49" charset="0"/>
                <a:cs typeface="Courier New" pitchFamily="49" charset="0"/>
              </a:rPr>
              <a:t>		| &lt;unmatched&gt;</a:t>
            </a:r>
          </a:p>
          <a:p>
            <a:r>
              <a:rPr lang="en-CA" altLang="fr-FR" sz="1600" smtClean="0">
                <a:solidFill>
                  <a:schemeClr val="tx2"/>
                </a:solidFill>
                <a:latin typeface="Courier New" pitchFamily="49" charset="0"/>
                <a:cs typeface="Courier New" pitchFamily="49" charset="0"/>
              </a:rPr>
              <a:t>&lt;matched&gt;	::= if ( &lt;expr&gt; ) &lt;matched&gt; else &lt;matched&gt;</a:t>
            </a:r>
          </a:p>
          <a:p>
            <a:r>
              <a:rPr lang="en-CA" altLang="fr-FR" sz="1600" smtClean="0">
                <a:solidFill>
                  <a:schemeClr val="tx2"/>
                </a:solidFill>
                <a:latin typeface="Courier New" pitchFamily="49" charset="0"/>
                <a:cs typeface="Courier New" pitchFamily="49" charset="0"/>
              </a:rPr>
              <a:t>		| other stmnts</a:t>
            </a:r>
          </a:p>
          <a:p>
            <a:r>
              <a:rPr lang="en-CA" altLang="fr-FR" sz="1600" smtClean="0">
                <a:solidFill>
                  <a:schemeClr val="tx2"/>
                </a:solidFill>
                <a:latin typeface="Courier New" pitchFamily="49" charset="0"/>
                <a:cs typeface="Courier New" pitchFamily="49" charset="0"/>
              </a:rPr>
              <a:t>&lt;unmatched&gt;	::= if ( &lt;expr&gt; ) &lt; stmnt &gt; </a:t>
            </a:r>
          </a:p>
          <a:p>
            <a:r>
              <a:rPr lang="en-CA" altLang="fr-FR" sz="1600" smtClean="0">
                <a:solidFill>
                  <a:schemeClr val="tx2"/>
                </a:solidFill>
                <a:latin typeface="Courier New" pitchFamily="49" charset="0"/>
                <a:cs typeface="Courier New" pitchFamily="49" charset="0"/>
              </a:rPr>
              <a:t>		| if ( &lt;expr&gt; ) &lt;matched&gt; else &lt;unmatched&gt;</a:t>
            </a:r>
          </a:p>
          <a:p>
            <a:endParaRPr lang="en-CA" altLang="fr-FR" sz="1800" smtClean="0"/>
          </a:p>
          <a:p>
            <a:endParaRPr lang="fr-CA" altLang="fr-FR" smtClean="0"/>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306</a:t>
            </a:fld>
            <a:endParaRPr lang="fr-CA"/>
          </a:p>
        </p:txBody>
      </p:sp>
    </p:spTree>
    <p:extLst>
      <p:ext uri="{BB962C8B-B14F-4D97-AF65-F5344CB8AC3E}">
        <p14:creationId xmlns:p14="http://schemas.microsoft.com/office/powerpoint/2010/main" val="4251871621"/>
      </p:ext>
    </p:extLst>
  </p:cSld>
  <p:clrMapOvr>
    <a:masterClrMapping/>
  </p:clrMapOvr>
  <p:timing>
    <p:tnLst>
      <p:par>
        <p:cTn id="1" dur="indefinite" restart="never" nodeType="tmRoot"/>
      </p:par>
    </p:tn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Mapping this to a Java Example</a:t>
            </a:r>
            <a:endParaRPr lang="fr-CA" dirty="0"/>
          </a:p>
        </p:txBody>
      </p:sp>
      <p:sp>
        <p:nvSpPr>
          <p:cNvPr id="34819" name="Content Placeholder 2"/>
          <p:cNvSpPr>
            <a:spLocks noGrp="1"/>
          </p:cNvSpPr>
          <p:nvPr>
            <p:ph idx="1"/>
          </p:nvPr>
        </p:nvSpPr>
        <p:spPr/>
        <p:txBody>
          <a:bodyPr/>
          <a:lstStyle/>
          <a:p>
            <a:r>
              <a:rPr lang="en-CA" altLang="fr-FR" smtClean="0"/>
              <a:t>For the following piece of code</a:t>
            </a:r>
          </a:p>
          <a:p>
            <a:r>
              <a:rPr lang="en-CA" altLang="fr-FR" sz="1600" smtClean="0">
                <a:solidFill>
                  <a:schemeClr val="tx2"/>
                </a:solidFill>
                <a:latin typeface="Courier New" pitchFamily="49" charset="0"/>
                <a:cs typeface="Courier New" pitchFamily="49" charset="0"/>
              </a:rPr>
              <a:t>if</a:t>
            </a:r>
            <a:r>
              <a:rPr lang="en-CA" altLang="fr-FR" sz="1600" smtClean="0">
                <a:latin typeface="Courier New" pitchFamily="49" charset="0"/>
                <a:cs typeface="Courier New" pitchFamily="49" charset="0"/>
              </a:rPr>
              <a:t> (x==0)</a:t>
            </a:r>
          </a:p>
          <a:p>
            <a:r>
              <a:rPr lang="en-CA" altLang="fr-FR" sz="1600" smtClean="0">
                <a:latin typeface="Courier New" pitchFamily="49" charset="0"/>
                <a:cs typeface="Courier New" pitchFamily="49" charset="0"/>
              </a:rPr>
              <a:t>   </a:t>
            </a:r>
            <a:r>
              <a:rPr lang="en-CA" altLang="fr-FR" sz="1600" smtClean="0">
                <a:solidFill>
                  <a:schemeClr val="tx2"/>
                </a:solidFill>
                <a:latin typeface="Courier New" pitchFamily="49" charset="0"/>
                <a:cs typeface="Courier New" pitchFamily="49" charset="0"/>
              </a:rPr>
              <a:t>if</a:t>
            </a:r>
            <a:r>
              <a:rPr lang="en-CA" altLang="fr-FR" sz="1600" smtClean="0">
                <a:latin typeface="Courier New" pitchFamily="49" charset="0"/>
                <a:cs typeface="Courier New" pitchFamily="49" charset="0"/>
              </a:rPr>
              <a:t> (y==0)</a:t>
            </a:r>
          </a:p>
          <a:p>
            <a:r>
              <a:rPr lang="en-CA" altLang="fr-FR" sz="1600" smtClean="0">
                <a:latin typeface="Courier New" pitchFamily="49" charset="0"/>
                <a:cs typeface="Courier New" pitchFamily="49" charset="0"/>
              </a:rPr>
              <a:t>      z = 0;</a:t>
            </a:r>
          </a:p>
          <a:p>
            <a:r>
              <a:rPr lang="en-CA" altLang="fr-FR" sz="1600" smtClean="0">
                <a:latin typeface="Courier New" pitchFamily="49" charset="0"/>
                <a:cs typeface="Courier New" pitchFamily="49" charset="0"/>
              </a:rPr>
              <a:t>   </a:t>
            </a:r>
            <a:r>
              <a:rPr lang="en-CA" altLang="fr-FR" sz="1600" smtClean="0">
                <a:solidFill>
                  <a:schemeClr val="tx2"/>
                </a:solidFill>
                <a:latin typeface="Courier New" pitchFamily="49" charset="0"/>
                <a:cs typeface="Courier New" pitchFamily="49" charset="0"/>
              </a:rPr>
              <a:t>else</a:t>
            </a:r>
          </a:p>
          <a:p>
            <a:r>
              <a:rPr lang="en-CA" altLang="fr-FR" sz="1600" smtClean="0">
                <a:latin typeface="Courier New" pitchFamily="49" charset="0"/>
                <a:cs typeface="Courier New" pitchFamily="49" charset="0"/>
              </a:rPr>
              <a:t>      z = 1;</a:t>
            </a:r>
          </a:p>
          <a:p>
            <a:r>
              <a:rPr lang="en-CA" altLang="fr-FR" smtClean="0"/>
              <a:t>After running the lexical analyser, we get the following list of tokens:</a:t>
            </a:r>
          </a:p>
          <a:p>
            <a:r>
              <a:rPr lang="en-CA" altLang="fr-FR" sz="1600" smtClean="0">
                <a:solidFill>
                  <a:schemeClr val="tx2"/>
                </a:solidFill>
                <a:latin typeface="Courier New" pitchFamily="49" charset="0"/>
                <a:cs typeface="Courier New" pitchFamily="49" charset="0"/>
              </a:rPr>
              <a:t>if ( id == num ) if (id == num) id = num ; else id = num ;</a:t>
            </a:r>
            <a:endParaRPr lang="fr-CA" altLang="fr-FR" sz="1600" smtClean="0">
              <a:solidFill>
                <a:schemeClr val="tx2"/>
              </a:solidFill>
              <a:latin typeface="Courier New" pitchFamily="49" charset="0"/>
              <a:cs typeface="Courier New" pitchFamily="49" charset="0"/>
            </a:endParaRPr>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307</a:t>
            </a:fld>
            <a:endParaRPr lang="fr-CA"/>
          </a:p>
        </p:txBody>
      </p:sp>
    </p:spTree>
    <p:extLst>
      <p:ext uri="{BB962C8B-B14F-4D97-AF65-F5344CB8AC3E}">
        <p14:creationId xmlns:p14="http://schemas.microsoft.com/office/powerpoint/2010/main" val="1231254710"/>
      </p:ext>
    </p:extLst>
  </p:cSld>
  <p:clrMapOvr>
    <a:masterClrMapping/>
  </p:clrMapOvr>
  <p:timing>
    <p:tnLst>
      <p:par>
        <p:cTn id="1" dur="indefinite" restart="never" nodeType="tmRoot"/>
      </p:par>
    </p:tn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Mapping this to a Java Example</a:t>
            </a:r>
            <a:endParaRPr lang="fr-CA" dirty="0"/>
          </a:p>
        </p:txBody>
      </p:sp>
      <p:sp>
        <p:nvSpPr>
          <p:cNvPr id="35843" name="Content Placeholder 2"/>
          <p:cNvSpPr>
            <a:spLocks noGrp="1"/>
          </p:cNvSpPr>
          <p:nvPr>
            <p:ph idx="1"/>
          </p:nvPr>
        </p:nvSpPr>
        <p:spPr>
          <a:xfrm>
            <a:off x="457200" y="1752600"/>
            <a:ext cx="7620000" cy="1389063"/>
          </a:xfrm>
        </p:spPr>
        <p:txBody>
          <a:bodyPr/>
          <a:lstStyle/>
          <a:p>
            <a:r>
              <a:rPr lang="en-CA" altLang="fr-FR" sz="1600" smtClean="0">
                <a:cs typeface="Courier New" pitchFamily="49" charset="0"/>
              </a:rPr>
              <a:t>Token input string:</a:t>
            </a:r>
          </a:p>
          <a:p>
            <a:r>
              <a:rPr lang="en-CA" altLang="fr-FR" sz="1600" smtClean="0">
                <a:solidFill>
                  <a:schemeClr val="tx2"/>
                </a:solidFill>
                <a:latin typeface="Courier New" pitchFamily="49" charset="0"/>
                <a:cs typeface="Courier New" pitchFamily="49" charset="0"/>
              </a:rPr>
              <a:t>if ( id == num ) if (id == num) id = num ; else id = num ;</a:t>
            </a:r>
            <a:endParaRPr lang="fr-CA" altLang="fr-FR" sz="1600" smtClean="0">
              <a:solidFill>
                <a:schemeClr val="tx2"/>
              </a:solidFill>
              <a:latin typeface="Courier New" pitchFamily="49" charset="0"/>
              <a:cs typeface="Courier New" pitchFamily="49" charset="0"/>
            </a:endParaRPr>
          </a:p>
          <a:p>
            <a:r>
              <a:rPr lang="en-CA" altLang="fr-FR" smtClean="0"/>
              <a:t>Building the parse tree:</a:t>
            </a:r>
          </a:p>
          <a:p>
            <a:endParaRPr lang="fr-CA" altLang="fr-FR" smtClean="0"/>
          </a:p>
        </p:txBody>
      </p:sp>
      <p:sp>
        <p:nvSpPr>
          <p:cNvPr id="7" name="TextBox 6"/>
          <p:cNvSpPr txBox="1">
            <a:spLocks noChangeArrowheads="1"/>
          </p:cNvSpPr>
          <p:nvPr/>
        </p:nvSpPr>
        <p:spPr bwMode="auto">
          <a:xfrm>
            <a:off x="2271713" y="2851150"/>
            <a:ext cx="115093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800" b="0">
                <a:solidFill>
                  <a:srgbClr val="000000"/>
                </a:solidFill>
                <a:cs typeface="Arial" charset="0"/>
              </a:rPr>
              <a:t>stmnt</a:t>
            </a:r>
            <a:endParaRPr lang="fr-CA" altLang="fr-FR" sz="1800" b="0">
              <a:solidFill>
                <a:srgbClr val="000000"/>
              </a:solidFill>
              <a:cs typeface="Arial" charset="0"/>
            </a:endParaRPr>
          </a:p>
        </p:txBody>
      </p:sp>
      <p:grpSp>
        <p:nvGrpSpPr>
          <p:cNvPr id="141" name="Group 140"/>
          <p:cNvGrpSpPr>
            <a:grpSpLocks/>
          </p:cNvGrpSpPr>
          <p:nvPr/>
        </p:nvGrpSpPr>
        <p:grpSpPr bwMode="auto">
          <a:xfrm>
            <a:off x="1460500" y="5329238"/>
            <a:ext cx="7288213" cy="731837"/>
            <a:chOff x="1461138" y="5328941"/>
            <a:chExt cx="7287326" cy="731584"/>
          </a:xfrm>
        </p:grpSpPr>
        <p:sp>
          <p:nvSpPr>
            <p:cNvPr id="35877" name="TextBox 84"/>
            <p:cNvSpPr txBox="1">
              <a:spLocks noChangeArrowheads="1"/>
            </p:cNvSpPr>
            <p:nvPr/>
          </p:nvSpPr>
          <p:spPr bwMode="auto">
            <a:xfrm>
              <a:off x="2973306" y="5691193"/>
              <a:ext cx="15121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800" b="0">
                  <a:solidFill>
                    <a:srgbClr val="000000"/>
                  </a:solidFill>
                  <a:cs typeface="Arial" charset="0"/>
                </a:rPr>
                <a:t>(</a:t>
              </a:r>
              <a:endParaRPr lang="fr-CA" altLang="fr-FR" sz="1800" b="0">
                <a:solidFill>
                  <a:srgbClr val="000000"/>
                </a:solidFill>
                <a:cs typeface="Arial" charset="0"/>
              </a:endParaRPr>
            </a:p>
          </p:txBody>
        </p:sp>
        <p:sp>
          <p:nvSpPr>
            <p:cNvPr id="35878" name="TextBox 85"/>
            <p:cNvSpPr txBox="1">
              <a:spLocks noChangeArrowheads="1"/>
            </p:cNvSpPr>
            <p:nvPr/>
          </p:nvSpPr>
          <p:spPr bwMode="auto">
            <a:xfrm>
              <a:off x="4557482" y="5691193"/>
              <a:ext cx="15121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800" b="0">
                  <a:solidFill>
                    <a:srgbClr val="000000"/>
                  </a:solidFill>
                  <a:cs typeface="Arial" charset="0"/>
                </a:rPr>
                <a:t>)</a:t>
              </a:r>
              <a:endParaRPr lang="fr-CA" altLang="fr-FR" sz="1800" b="0">
                <a:solidFill>
                  <a:srgbClr val="000000"/>
                </a:solidFill>
                <a:cs typeface="Arial" charset="0"/>
              </a:endParaRPr>
            </a:p>
          </p:txBody>
        </p:sp>
        <p:sp>
          <p:nvSpPr>
            <p:cNvPr id="35879" name="TextBox 86"/>
            <p:cNvSpPr txBox="1">
              <a:spLocks noChangeArrowheads="1"/>
            </p:cNvSpPr>
            <p:nvPr/>
          </p:nvSpPr>
          <p:spPr bwMode="auto">
            <a:xfrm>
              <a:off x="4053426" y="5691193"/>
              <a:ext cx="15121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800" b="0">
                  <a:solidFill>
                    <a:srgbClr val="000000"/>
                  </a:solidFill>
                  <a:cs typeface="Arial" charset="0"/>
                </a:rPr>
                <a:t>expr</a:t>
              </a:r>
              <a:endParaRPr lang="fr-CA" altLang="fr-FR" sz="1800" b="0">
                <a:solidFill>
                  <a:srgbClr val="000000"/>
                </a:solidFill>
                <a:cs typeface="Arial" charset="0"/>
              </a:endParaRPr>
            </a:p>
          </p:txBody>
        </p:sp>
        <p:cxnSp>
          <p:nvCxnSpPr>
            <p:cNvPr id="88" name="Straight Connector 87"/>
            <p:cNvCxnSpPr>
              <a:stCxn id="35855" idx="2"/>
            </p:cNvCxnSpPr>
            <p:nvPr/>
          </p:nvCxnSpPr>
          <p:spPr>
            <a:xfrm flipH="1">
              <a:off x="2216696" y="5328941"/>
              <a:ext cx="3096836" cy="361825"/>
            </a:xfrm>
            <a:prstGeom prst="line">
              <a:avLst/>
            </a:prstGeom>
          </p:spPr>
          <p:style>
            <a:lnRef idx="1">
              <a:schemeClr val="accent1"/>
            </a:lnRef>
            <a:fillRef idx="0">
              <a:schemeClr val="accent1"/>
            </a:fillRef>
            <a:effectRef idx="0">
              <a:schemeClr val="accent1"/>
            </a:effectRef>
            <a:fontRef idx="minor">
              <a:schemeClr val="tx1"/>
            </a:fontRef>
          </p:style>
        </p:cxnSp>
        <p:cxnSp>
          <p:nvCxnSpPr>
            <p:cNvPr id="89" name="Straight Connector 88"/>
            <p:cNvCxnSpPr>
              <a:stCxn id="35855" idx="2"/>
              <a:endCxn id="35877" idx="0"/>
            </p:cNvCxnSpPr>
            <p:nvPr/>
          </p:nvCxnSpPr>
          <p:spPr>
            <a:xfrm flipH="1">
              <a:off x="3729400" y="5328941"/>
              <a:ext cx="1584132" cy="361825"/>
            </a:xfrm>
            <a:prstGeom prst="line">
              <a:avLst/>
            </a:prstGeom>
          </p:spPr>
          <p:style>
            <a:lnRef idx="1">
              <a:schemeClr val="accent1"/>
            </a:lnRef>
            <a:fillRef idx="0">
              <a:schemeClr val="accent1"/>
            </a:fillRef>
            <a:effectRef idx="0">
              <a:schemeClr val="accent1"/>
            </a:effectRef>
            <a:fontRef idx="minor">
              <a:schemeClr val="tx1"/>
            </a:fontRef>
          </p:style>
        </p:cxnSp>
        <p:cxnSp>
          <p:nvCxnSpPr>
            <p:cNvPr id="90" name="Straight Connector 89"/>
            <p:cNvCxnSpPr>
              <a:stCxn id="35855" idx="2"/>
              <a:endCxn id="35879" idx="0"/>
            </p:cNvCxnSpPr>
            <p:nvPr/>
          </p:nvCxnSpPr>
          <p:spPr>
            <a:xfrm flipH="1">
              <a:off x="4808769" y="5328941"/>
              <a:ext cx="504764" cy="361825"/>
            </a:xfrm>
            <a:prstGeom prst="line">
              <a:avLst/>
            </a:prstGeom>
          </p:spPr>
          <p:style>
            <a:lnRef idx="1">
              <a:schemeClr val="accent1"/>
            </a:lnRef>
            <a:fillRef idx="0">
              <a:schemeClr val="accent1"/>
            </a:fillRef>
            <a:effectRef idx="0">
              <a:schemeClr val="accent1"/>
            </a:effectRef>
            <a:fontRef idx="minor">
              <a:schemeClr val="tx1"/>
            </a:fontRef>
          </p:style>
        </p:cxnSp>
        <p:cxnSp>
          <p:nvCxnSpPr>
            <p:cNvPr id="91" name="Straight Connector 90"/>
            <p:cNvCxnSpPr>
              <a:stCxn id="35855" idx="2"/>
              <a:endCxn id="35878" idx="0"/>
            </p:cNvCxnSpPr>
            <p:nvPr/>
          </p:nvCxnSpPr>
          <p:spPr>
            <a:xfrm>
              <a:off x="5313532" y="5328941"/>
              <a:ext cx="0" cy="361825"/>
            </a:xfrm>
            <a:prstGeom prst="line">
              <a:avLst/>
            </a:prstGeom>
          </p:spPr>
          <p:style>
            <a:lnRef idx="1">
              <a:schemeClr val="accent1"/>
            </a:lnRef>
            <a:fillRef idx="0">
              <a:schemeClr val="accent1"/>
            </a:fillRef>
            <a:effectRef idx="0">
              <a:schemeClr val="accent1"/>
            </a:effectRef>
            <a:fontRef idx="minor">
              <a:schemeClr val="tx1"/>
            </a:fontRef>
          </p:style>
        </p:cxnSp>
        <p:sp>
          <p:nvSpPr>
            <p:cNvPr id="35884" name="TextBox 91"/>
            <p:cNvSpPr txBox="1">
              <a:spLocks noChangeArrowheads="1"/>
            </p:cNvSpPr>
            <p:nvPr/>
          </p:nvSpPr>
          <p:spPr bwMode="auto">
            <a:xfrm>
              <a:off x="5133546" y="5691193"/>
              <a:ext cx="15121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800" b="0">
                  <a:solidFill>
                    <a:srgbClr val="000000"/>
                  </a:solidFill>
                  <a:cs typeface="Arial" charset="0"/>
                </a:rPr>
                <a:t>matched</a:t>
              </a:r>
              <a:endParaRPr lang="fr-CA" altLang="fr-FR" sz="1800" b="0">
                <a:solidFill>
                  <a:srgbClr val="000000"/>
                </a:solidFill>
                <a:cs typeface="Arial" charset="0"/>
              </a:endParaRPr>
            </a:p>
          </p:txBody>
        </p:sp>
        <p:cxnSp>
          <p:nvCxnSpPr>
            <p:cNvPr id="93" name="Straight Connector 92"/>
            <p:cNvCxnSpPr>
              <a:stCxn id="35855" idx="2"/>
              <a:endCxn id="35884" idx="0"/>
            </p:cNvCxnSpPr>
            <p:nvPr/>
          </p:nvCxnSpPr>
          <p:spPr>
            <a:xfrm>
              <a:off x="5313532" y="5328941"/>
              <a:ext cx="576192" cy="361825"/>
            </a:xfrm>
            <a:prstGeom prst="line">
              <a:avLst/>
            </a:prstGeom>
          </p:spPr>
          <p:style>
            <a:lnRef idx="1">
              <a:schemeClr val="accent1"/>
            </a:lnRef>
            <a:fillRef idx="0">
              <a:schemeClr val="accent1"/>
            </a:fillRef>
            <a:effectRef idx="0">
              <a:schemeClr val="accent1"/>
            </a:effectRef>
            <a:fontRef idx="minor">
              <a:schemeClr val="tx1"/>
            </a:fontRef>
          </p:style>
        </p:cxnSp>
        <p:sp>
          <p:nvSpPr>
            <p:cNvPr id="35886" name="TextBox 93"/>
            <p:cNvSpPr txBox="1">
              <a:spLocks noChangeArrowheads="1"/>
            </p:cNvSpPr>
            <p:nvPr/>
          </p:nvSpPr>
          <p:spPr bwMode="auto">
            <a:xfrm>
              <a:off x="1461138" y="5691193"/>
              <a:ext cx="15121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800" b="0">
                  <a:solidFill>
                    <a:srgbClr val="000000"/>
                  </a:solidFill>
                  <a:cs typeface="Arial" charset="0"/>
                </a:rPr>
                <a:t>if</a:t>
              </a:r>
              <a:endParaRPr lang="fr-CA" altLang="fr-FR" sz="1800" b="0">
                <a:solidFill>
                  <a:srgbClr val="000000"/>
                </a:solidFill>
                <a:cs typeface="Arial" charset="0"/>
              </a:endParaRPr>
            </a:p>
          </p:txBody>
        </p:sp>
        <p:cxnSp>
          <p:nvCxnSpPr>
            <p:cNvPr id="95" name="Straight Connector 94"/>
            <p:cNvCxnSpPr>
              <a:stCxn id="35855" idx="2"/>
              <a:endCxn id="35888" idx="0"/>
            </p:cNvCxnSpPr>
            <p:nvPr/>
          </p:nvCxnSpPr>
          <p:spPr>
            <a:xfrm>
              <a:off x="5313532" y="5328941"/>
              <a:ext cx="1512703" cy="361825"/>
            </a:xfrm>
            <a:prstGeom prst="line">
              <a:avLst/>
            </a:prstGeom>
          </p:spPr>
          <p:style>
            <a:lnRef idx="1">
              <a:schemeClr val="accent1"/>
            </a:lnRef>
            <a:fillRef idx="0">
              <a:schemeClr val="accent1"/>
            </a:fillRef>
            <a:effectRef idx="0">
              <a:schemeClr val="accent1"/>
            </a:effectRef>
            <a:fontRef idx="minor">
              <a:schemeClr val="tx1"/>
            </a:fontRef>
          </p:style>
        </p:cxnSp>
        <p:sp>
          <p:nvSpPr>
            <p:cNvPr id="35888" name="TextBox 95"/>
            <p:cNvSpPr txBox="1">
              <a:spLocks noChangeArrowheads="1"/>
            </p:cNvSpPr>
            <p:nvPr/>
          </p:nvSpPr>
          <p:spPr bwMode="auto">
            <a:xfrm>
              <a:off x="6069650" y="5691193"/>
              <a:ext cx="15121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800" b="0">
                  <a:solidFill>
                    <a:srgbClr val="000000"/>
                  </a:solidFill>
                  <a:cs typeface="Arial" charset="0"/>
                </a:rPr>
                <a:t>else</a:t>
              </a:r>
              <a:endParaRPr lang="fr-CA" altLang="fr-FR" sz="1800" b="0">
                <a:solidFill>
                  <a:srgbClr val="000000"/>
                </a:solidFill>
                <a:cs typeface="Arial" charset="0"/>
              </a:endParaRPr>
            </a:p>
          </p:txBody>
        </p:sp>
        <p:sp>
          <p:nvSpPr>
            <p:cNvPr id="35889" name="TextBox 96"/>
            <p:cNvSpPr txBox="1">
              <a:spLocks noChangeArrowheads="1"/>
            </p:cNvSpPr>
            <p:nvPr/>
          </p:nvSpPr>
          <p:spPr bwMode="auto">
            <a:xfrm>
              <a:off x="7236296" y="5691193"/>
              <a:ext cx="15121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800" b="0">
                  <a:solidFill>
                    <a:srgbClr val="000000"/>
                  </a:solidFill>
                  <a:cs typeface="Arial" charset="0"/>
                </a:rPr>
                <a:t>matched</a:t>
              </a:r>
              <a:endParaRPr lang="fr-CA" altLang="fr-FR" sz="1800" b="0">
                <a:solidFill>
                  <a:srgbClr val="000000"/>
                </a:solidFill>
                <a:cs typeface="Arial" charset="0"/>
              </a:endParaRPr>
            </a:p>
          </p:txBody>
        </p:sp>
        <p:cxnSp>
          <p:nvCxnSpPr>
            <p:cNvPr id="98" name="Straight Connector 97"/>
            <p:cNvCxnSpPr>
              <a:stCxn id="35855" idx="2"/>
              <a:endCxn id="35889" idx="0"/>
            </p:cNvCxnSpPr>
            <p:nvPr/>
          </p:nvCxnSpPr>
          <p:spPr>
            <a:xfrm>
              <a:off x="5313532" y="5328941"/>
              <a:ext cx="2679374" cy="361825"/>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142" name="Group 141"/>
          <p:cNvGrpSpPr>
            <a:grpSpLocks/>
          </p:cNvGrpSpPr>
          <p:nvPr/>
        </p:nvGrpSpPr>
        <p:grpSpPr bwMode="auto">
          <a:xfrm>
            <a:off x="4611688" y="6061075"/>
            <a:ext cx="395287" cy="482600"/>
            <a:chOff x="4611488" y="6060525"/>
            <a:chExt cx="396044" cy="483260"/>
          </a:xfrm>
        </p:grpSpPr>
        <p:sp>
          <p:nvSpPr>
            <p:cNvPr id="99" name="Isosceles Triangle 98"/>
            <p:cNvSpPr/>
            <p:nvPr/>
          </p:nvSpPr>
          <p:spPr>
            <a:xfrm>
              <a:off x="4611488" y="6292617"/>
              <a:ext cx="396044" cy="251168"/>
            </a:xfrm>
            <a:prstGeom prst="triangl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cxnSp>
          <p:nvCxnSpPr>
            <p:cNvPr id="100" name="Straight Connector 99"/>
            <p:cNvCxnSpPr>
              <a:stCxn id="35879" idx="2"/>
              <a:endCxn id="99" idx="0"/>
            </p:cNvCxnSpPr>
            <p:nvPr/>
          </p:nvCxnSpPr>
          <p:spPr>
            <a:xfrm>
              <a:off x="4810305" y="6060525"/>
              <a:ext cx="0" cy="232092"/>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143" name="Group 142"/>
          <p:cNvGrpSpPr>
            <a:grpSpLocks/>
          </p:cNvGrpSpPr>
          <p:nvPr/>
        </p:nvGrpSpPr>
        <p:grpSpPr bwMode="auto">
          <a:xfrm>
            <a:off x="5691188" y="6061075"/>
            <a:ext cx="396875" cy="493713"/>
            <a:chOff x="5691608" y="6060525"/>
            <a:chExt cx="396044" cy="494041"/>
          </a:xfrm>
        </p:grpSpPr>
        <p:sp>
          <p:nvSpPr>
            <p:cNvPr id="101" name="Isosceles Triangle 100"/>
            <p:cNvSpPr/>
            <p:nvPr/>
          </p:nvSpPr>
          <p:spPr>
            <a:xfrm>
              <a:off x="5691608" y="6303574"/>
              <a:ext cx="396044" cy="250992"/>
            </a:xfrm>
            <a:prstGeom prst="triangl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cxnSp>
          <p:nvCxnSpPr>
            <p:cNvPr id="102" name="Straight Connector 101"/>
            <p:cNvCxnSpPr>
              <a:stCxn id="35884" idx="2"/>
              <a:endCxn id="101" idx="0"/>
            </p:cNvCxnSpPr>
            <p:nvPr/>
          </p:nvCxnSpPr>
          <p:spPr>
            <a:xfrm>
              <a:off x="5889630" y="6060525"/>
              <a:ext cx="0" cy="243049"/>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144" name="Group 143"/>
          <p:cNvGrpSpPr>
            <a:grpSpLocks/>
          </p:cNvGrpSpPr>
          <p:nvPr/>
        </p:nvGrpSpPr>
        <p:grpSpPr bwMode="auto">
          <a:xfrm>
            <a:off x="7802563" y="6061075"/>
            <a:ext cx="396875" cy="482600"/>
            <a:chOff x="7803032" y="6060525"/>
            <a:chExt cx="396044" cy="483259"/>
          </a:xfrm>
        </p:grpSpPr>
        <p:sp>
          <p:nvSpPr>
            <p:cNvPr id="103" name="Isosceles Triangle 102"/>
            <p:cNvSpPr/>
            <p:nvPr/>
          </p:nvSpPr>
          <p:spPr>
            <a:xfrm>
              <a:off x="7803032" y="6292616"/>
              <a:ext cx="396044" cy="251168"/>
            </a:xfrm>
            <a:prstGeom prst="triangl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cxnSp>
          <p:nvCxnSpPr>
            <p:cNvPr id="104" name="Straight Connector 103"/>
            <p:cNvCxnSpPr>
              <a:stCxn id="35889" idx="2"/>
              <a:endCxn id="103" idx="0"/>
            </p:cNvCxnSpPr>
            <p:nvPr/>
          </p:nvCxnSpPr>
          <p:spPr>
            <a:xfrm>
              <a:off x="7993133" y="6060525"/>
              <a:ext cx="7920" cy="232091"/>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138" name="Group 137"/>
          <p:cNvGrpSpPr>
            <a:grpSpLocks/>
          </p:cNvGrpSpPr>
          <p:nvPr/>
        </p:nvGrpSpPr>
        <p:grpSpPr bwMode="auto">
          <a:xfrm>
            <a:off x="-482600" y="3859213"/>
            <a:ext cx="6551613" cy="731837"/>
            <a:chOff x="-483078" y="3859559"/>
            <a:chExt cx="6552728" cy="731584"/>
          </a:xfrm>
        </p:grpSpPr>
        <p:sp>
          <p:nvSpPr>
            <p:cNvPr id="35861" name="TextBox 105"/>
            <p:cNvSpPr txBox="1">
              <a:spLocks noChangeArrowheads="1"/>
            </p:cNvSpPr>
            <p:nvPr/>
          </p:nvSpPr>
          <p:spPr bwMode="auto">
            <a:xfrm>
              <a:off x="885074" y="4221811"/>
              <a:ext cx="15121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800" b="0">
                  <a:solidFill>
                    <a:srgbClr val="000000"/>
                  </a:solidFill>
                  <a:cs typeface="Arial" charset="0"/>
                </a:rPr>
                <a:t>(</a:t>
              </a:r>
              <a:endParaRPr lang="fr-CA" altLang="fr-FR" sz="1800" b="0">
                <a:solidFill>
                  <a:srgbClr val="000000"/>
                </a:solidFill>
                <a:cs typeface="Arial" charset="0"/>
              </a:endParaRPr>
            </a:p>
          </p:txBody>
        </p:sp>
        <p:sp>
          <p:nvSpPr>
            <p:cNvPr id="35862" name="TextBox 106"/>
            <p:cNvSpPr txBox="1">
              <a:spLocks noChangeArrowheads="1"/>
            </p:cNvSpPr>
            <p:nvPr/>
          </p:nvSpPr>
          <p:spPr bwMode="auto">
            <a:xfrm>
              <a:off x="3405354" y="4221811"/>
              <a:ext cx="15121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800" b="0">
                  <a:solidFill>
                    <a:srgbClr val="000000"/>
                  </a:solidFill>
                  <a:cs typeface="Arial" charset="0"/>
                </a:rPr>
                <a:t>)</a:t>
              </a:r>
              <a:endParaRPr lang="fr-CA" altLang="fr-FR" sz="1800" b="0">
                <a:solidFill>
                  <a:srgbClr val="000000"/>
                </a:solidFill>
                <a:cs typeface="Arial" charset="0"/>
              </a:endParaRPr>
            </a:p>
          </p:txBody>
        </p:sp>
        <p:sp>
          <p:nvSpPr>
            <p:cNvPr id="35863" name="TextBox 107"/>
            <p:cNvSpPr txBox="1">
              <a:spLocks noChangeArrowheads="1"/>
            </p:cNvSpPr>
            <p:nvPr/>
          </p:nvSpPr>
          <p:spPr bwMode="auto">
            <a:xfrm>
              <a:off x="2090654" y="4221811"/>
              <a:ext cx="15121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800" b="0">
                  <a:solidFill>
                    <a:srgbClr val="000000"/>
                  </a:solidFill>
                  <a:cs typeface="Arial" charset="0"/>
                </a:rPr>
                <a:t>expr</a:t>
              </a:r>
              <a:endParaRPr lang="fr-CA" altLang="fr-FR" sz="1800" b="0">
                <a:solidFill>
                  <a:srgbClr val="000000"/>
                </a:solidFill>
                <a:cs typeface="Arial" charset="0"/>
              </a:endParaRPr>
            </a:p>
          </p:txBody>
        </p:sp>
        <p:cxnSp>
          <p:nvCxnSpPr>
            <p:cNvPr id="109" name="Straight Connector 108"/>
            <p:cNvCxnSpPr>
              <a:stCxn id="35857" idx="2"/>
              <a:endCxn id="35870" idx="0"/>
            </p:cNvCxnSpPr>
            <p:nvPr/>
          </p:nvCxnSpPr>
          <p:spPr>
            <a:xfrm flipH="1">
              <a:off x="272701" y="3859559"/>
              <a:ext cx="2575363" cy="361825"/>
            </a:xfrm>
            <a:prstGeom prst="line">
              <a:avLst/>
            </a:prstGeom>
          </p:spPr>
          <p:style>
            <a:lnRef idx="1">
              <a:schemeClr val="accent1"/>
            </a:lnRef>
            <a:fillRef idx="0">
              <a:schemeClr val="accent1"/>
            </a:fillRef>
            <a:effectRef idx="0">
              <a:schemeClr val="accent1"/>
            </a:effectRef>
            <a:fontRef idx="minor">
              <a:schemeClr val="tx1"/>
            </a:fontRef>
          </p:style>
        </p:cxnSp>
        <p:cxnSp>
          <p:nvCxnSpPr>
            <p:cNvPr id="110" name="Straight Connector 109"/>
            <p:cNvCxnSpPr>
              <a:stCxn id="35857" idx="2"/>
              <a:endCxn id="35861" idx="0"/>
            </p:cNvCxnSpPr>
            <p:nvPr/>
          </p:nvCxnSpPr>
          <p:spPr>
            <a:xfrm flipH="1">
              <a:off x="1641358" y="3859559"/>
              <a:ext cx="1206705" cy="361825"/>
            </a:xfrm>
            <a:prstGeom prst="line">
              <a:avLst/>
            </a:prstGeom>
          </p:spPr>
          <p:style>
            <a:lnRef idx="1">
              <a:schemeClr val="accent1"/>
            </a:lnRef>
            <a:fillRef idx="0">
              <a:schemeClr val="accent1"/>
            </a:fillRef>
            <a:effectRef idx="0">
              <a:schemeClr val="accent1"/>
            </a:effectRef>
            <a:fontRef idx="minor">
              <a:schemeClr val="tx1"/>
            </a:fontRef>
          </p:style>
        </p:cxnSp>
        <p:cxnSp>
          <p:nvCxnSpPr>
            <p:cNvPr id="111" name="Straight Connector 110"/>
            <p:cNvCxnSpPr>
              <a:stCxn id="35857" idx="2"/>
              <a:endCxn id="35863" idx="0"/>
            </p:cNvCxnSpPr>
            <p:nvPr/>
          </p:nvCxnSpPr>
          <p:spPr>
            <a:xfrm flipH="1">
              <a:off x="2846477" y="3859559"/>
              <a:ext cx="1587" cy="361825"/>
            </a:xfrm>
            <a:prstGeom prst="line">
              <a:avLst/>
            </a:prstGeom>
          </p:spPr>
          <p:style>
            <a:lnRef idx="1">
              <a:schemeClr val="accent1"/>
            </a:lnRef>
            <a:fillRef idx="0">
              <a:schemeClr val="accent1"/>
            </a:fillRef>
            <a:effectRef idx="0">
              <a:schemeClr val="accent1"/>
            </a:effectRef>
            <a:fontRef idx="minor">
              <a:schemeClr val="tx1"/>
            </a:fontRef>
          </p:style>
        </p:cxnSp>
        <p:cxnSp>
          <p:nvCxnSpPr>
            <p:cNvPr id="112" name="Straight Connector 111"/>
            <p:cNvCxnSpPr>
              <a:stCxn id="35857" idx="2"/>
              <a:endCxn id="35862" idx="0"/>
            </p:cNvCxnSpPr>
            <p:nvPr/>
          </p:nvCxnSpPr>
          <p:spPr>
            <a:xfrm>
              <a:off x="2848064" y="3859559"/>
              <a:ext cx="1313086" cy="361825"/>
            </a:xfrm>
            <a:prstGeom prst="line">
              <a:avLst/>
            </a:prstGeom>
          </p:spPr>
          <p:style>
            <a:lnRef idx="1">
              <a:schemeClr val="accent1"/>
            </a:lnRef>
            <a:fillRef idx="0">
              <a:schemeClr val="accent1"/>
            </a:fillRef>
            <a:effectRef idx="0">
              <a:schemeClr val="accent1"/>
            </a:effectRef>
            <a:fontRef idx="minor">
              <a:schemeClr val="tx1"/>
            </a:fontRef>
          </p:style>
        </p:cxnSp>
        <p:sp>
          <p:nvSpPr>
            <p:cNvPr id="35868" name="TextBox 112"/>
            <p:cNvSpPr txBox="1">
              <a:spLocks noChangeArrowheads="1"/>
            </p:cNvSpPr>
            <p:nvPr/>
          </p:nvSpPr>
          <p:spPr bwMode="auto">
            <a:xfrm>
              <a:off x="4557482" y="4221811"/>
              <a:ext cx="15121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800" b="0">
                  <a:solidFill>
                    <a:srgbClr val="000000"/>
                  </a:solidFill>
                  <a:cs typeface="Arial" charset="0"/>
                </a:rPr>
                <a:t>stmnt</a:t>
              </a:r>
              <a:endParaRPr lang="fr-CA" altLang="fr-FR" sz="1800" b="0">
                <a:solidFill>
                  <a:srgbClr val="000000"/>
                </a:solidFill>
                <a:cs typeface="Arial" charset="0"/>
              </a:endParaRPr>
            </a:p>
          </p:txBody>
        </p:sp>
        <p:cxnSp>
          <p:nvCxnSpPr>
            <p:cNvPr id="114" name="Straight Connector 113"/>
            <p:cNvCxnSpPr>
              <a:stCxn id="35857" idx="2"/>
              <a:endCxn id="35868" idx="0"/>
            </p:cNvCxnSpPr>
            <p:nvPr/>
          </p:nvCxnSpPr>
          <p:spPr>
            <a:xfrm>
              <a:off x="2848064" y="3859559"/>
              <a:ext cx="2465808" cy="361825"/>
            </a:xfrm>
            <a:prstGeom prst="line">
              <a:avLst/>
            </a:prstGeom>
          </p:spPr>
          <p:style>
            <a:lnRef idx="1">
              <a:schemeClr val="accent1"/>
            </a:lnRef>
            <a:fillRef idx="0">
              <a:schemeClr val="accent1"/>
            </a:fillRef>
            <a:effectRef idx="0">
              <a:schemeClr val="accent1"/>
            </a:effectRef>
            <a:fontRef idx="minor">
              <a:schemeClr val="tx1"/>
            </a:fontRef>
          </p:style>
        </p:cxnSp>
        <p:sp>
          <p:nvSpPr>
            <p:cNvPr id="35870" name="TextBox 114"/>
            <p:cNvSpPr txBox="1">
              <a:spLocks noChangeArrowheads="1"/>
            </p:cNvSpPr>
            <p:nvPr/>
          </p:nvSpPr>
          <p:spPr bwMode="auto">
            <a:xfrm>
              <a:off x="-483078" y="4221811"/>
              <a:ext cx="15121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800" b="0">
                  <a:solidFill>
                    <a:srgbClr val="000000"/>
                  </a:solidFill>
                  <a:cs typeface="Arial" charset="0"/>
                </a:rPr>
                <a:t>if</a:t>
              </a:r>
              <a:endParaRPr lang="fr-CA" altLang="fr-FR" sz="1800" b="0">
                <a:solidFill>
                  <a:srgbClr val="000000"/>
                </a:solidFill>
                <a:cs typeface="Arial" charset="0"/>
              </a:endParaRPr>
            </a:p>
          </p:txBody>
        </p:sp>
      </p:grpSp>
      <p:grpSp>
        <p:nvGrpSpPr>
          <p:cNvPr id="139" name="Group 138"/>
          <p:cNvGrpSpPr>
            <a:grpSpLocks/>
          </p:cNvGrpSpPr>
          <p:nvPr/>
        </p:nvGrpSpPr>
        <p:grpSpPr bwMode="auto">
          <a:xfrm>
            <a:off x="2647950" y="4591050"/>
            <a:ext cx="396875" cy="493713"/>
            <a:chOff x="2648716" y="4591143"/>
            <a:chExt cx="396044" cy="494041"/>
          </a:xfrm>
        </p:grpSpPr>
        <p:sp>
          <p:nvSpPr>
            <p:cNvPr id="120" name="Isosceles Triangle 119"/>
            <p:cNvSpPr/>
            <p:nvPr/>
          </p:nvSpPr>
          <p:spPr>
            <a:xfrm>
              <a:off x="2648716" y="4834192"/>
              <a:ext cx="396044" cy="250992"/>
            </a:xfrm>
            <a:prstGeom prst="triangl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cxnSp>
          <p:nvCxnSpPr>
            <p:cNvPr id="121" name="Straight Connector 120"/>
            <p:cNvCxnSpPr>
              <a:stCxn id="35863" idx="2"/>
              <a:endCxn id="120" idx="0"/>
            </p:cNvCxnSpPr>
            <p:nvPr/>
          </p:nvCxnSpPr>
          <p:spPr>
            <a:xfrm>
              <a:off x="2846738" y="4591143"/>
              <a:ext cx="0" cy="243049"/>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137" name="Group 136"/>
          <p:cNvGrpSpPr>
            <a:grpSpLocks/>
          </p:cNvGrpSpPr>
          <p:nvPr/>
        </p:nvGrpSpPr>
        <p:grpSpPr bwMode="auto">
          <a:xfrm>
            <a:off x="2090738" y="3221038"/>
            <a:ext cx="1512887" cy="638175"/>
            <a:chOff x="2091208" y="3220573"/>
            <a:chExt cx="1512168" cy="638986"/>
          </a:xfrm>
        </p:grpSpPr>
        <p:sp>
          <p:nvSpPr>
            <p:cNvPr id="35857" name="TextBox 104"/>
            <p:cNvSpPr txBox="1">
              <a:spLocks noChangeArrowheads="1"/>
            </p:cNvSpPr>
            <p:nvPr/>
          </p:nvSpPr>
          <p:spPr bwMode="auto">
            <a:xfrm>
              <a:off x="2091208" y="3490227"/>
              <a:ext cx="15121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800" b="0">
                  <a:solidFill>
                    <a:srgbClr val="000000"/>
                  </a:solidFill>
                  <a:cs typeface="Arial" charset="0"/>
                </a:rPr>
                <a:t>umatched</a:t>
              </a:r>
              <a:endParaRPr lang="fr-CA" altLang="fr-FR" sz="1800" b="0">
                <a:solidFill>
                  <a:srgbClr val="000000"/>
                </a:solidFill>
                <a:cs typeface="Arial" charset="0"/>
              </a:endParaRPr>
            </a:p>
          </p:txBody>
        </p:sp>
        <p:cxnSp>
          <p:nvCxnSpPr>
            <p:cNvPr id="130" name="Straight Connector 129"/>
            <p:cNvCxnSpPr>
              <a:stCxn id="35857" idx="0"/>
              <a:endCxn id="7" idx="2"/>
            </p:cNvCxnSpPr>
            <p:nvPr/>
          </p:nvCxnSpPr>
          <p:spPr>
            <a:xfrm flipV="1">
              <a:off x="2848085" y="3220573"/>
              <a:ext cx="0" cy="270218"/>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140" name="Group 139"/>
          <p:cNvGrpSpPr>
            <a:grpSpLocks/>
          </p:cNvGrpSpPr>
          <p:nvPr/>
        </p:nvGrpSpPr>
        <p:grpSpPr bwMode="auto">
          <a:xfrm>
            <a:off x="4557713" y="4591050"/>
            <a:ext cx="1511300" cy="738188"/>
            <a:chOff x="4557482" y="4591143"/>
            <a:chExt cx="1512168" cy="737798"/>
          </a:xfrm>
        </p:grpSpPr>
        <p:sp>
          <p:nvSpPr>
            <p:cNvPr id="35855" name="TextBox 83"/>
            <p:cNvSpPr txBox="1">
              <a:spLocks noChangeArrowheads="1"/>
            </p:cNvSpPr>
            <p:nvPr/>
          </p:nvSpPr>
          <p:spPr bwMode="auto">
            <a:xfrm>
              <a:off x="4557482" y="4959609"/>
              <a:ext cx="15121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800" b="0">
                  <a:solidFill>
                    <a:srgbClr val="000000"/>
                  </a:solidFill>
                  <a:cs typeface="Arial" charset="0"/>
                </a:rPr>
                <a:t>matched</a:t>
              </a:r>
              <a:endParaRPr lang="fr-CA" altLang="fr-FR" sz="1800" b="0">
                <a:solidFill>
                  <a:srgbClr val="000000"/>
                </a:solidFill>
                <a:cs typeface="Arial" charset="0"/>
              </a:endParaRPr>
            </a:p>
          </p:txBody>
        </p:sp>
        <p:cxnSp>
          <p:nvCxnSpPr>
            <p:cNvPr id="134" name="Straight Connector 133"/>
            <p:cNvCxnSpPr>
              <a:stCxn id="35868" idx="2"/>
              <a:endCxn id="35855" idx="0"/>
            </p:cNvCxnSpPr>
            <p:nvPr/>
          </p:nvCxnSpPr>
          <p:spPr>
            <a:xfrm>
              <a:off x="5313566" y="4591143"/>
              <a:ext cx="0" cy="368105"/>
            </a:xfrm>
            <a:prstGeom prst="line">
              <a:avLst/>
            </a:prstGeom>
          </p:spPr>
          <p:style>
            <a:lnRef idx="1">
              <a:schemeClr val="accent1"/>
            </a:lnRef>
            <a:fillRef idx="0">
              <a:schemeClr val="accent1"/>
            </a:fillRef>
            <a:effectRef idx="0">
              <a:schemeClr val="accent1"/>
            </a:effectRef>
            <a:fontRef idx="minor">
              <a:schemeClr val="tx1"/>
            </a:fontRef>
          </p:style>
        </p:cxnSp>
      </p:gr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308</a:t>
            </a:fld>
            <a:endParaRPr lang="fr-CA"/>
          </a:p>
        </p:txBody>
      </p:sp>
    </p:spTree>
    <p:extLst>
      <p:ext uri="{BB962C8B-B14F-4D97-AF65-F5344CB8AC3E}">
        <p14:creationId xmlns:p14="http://schemas.microsoft.com/office/powerpoint/2010/main" val="317036603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137"/>
                                        </p:tgtEl>
                                        <p:attrNameLst>
                                          <p:attrName>style.visibility</p:attrName>
                                        </p:attrNameLst>
                                      </p:cBhvr>
                                      <p:to>
                                        <p:strVal val="visible"/>
                                      </p:to>
                                    </p:set>
                                    <p:animEffect transition="in" filter="fade">
                                      <p:cBhvr>
                                        <p:cTn id="12" dur="500"/>
                                        <p:tgtEl>
                                          <p:spTgt spid="13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138"/>
                                        </p:tgtEl>
                                        <p:attrNameLst>
                                          <p:attrName>style.visibility</p:attrName>
                                        </p:attrNameLst>
                                      </p:cBhvr>
                                      <p:to>
                                        <p:strVal val="visible"/>
                                      </p:to>
                                    </p:set>
                                    <p:animEffect transition="in" filter="fade">
                                      <p:cBhvr>
                                        <p:cTn id="17" dur="500"/>
                                        <p:tgtEl>
                                          <p:spTgt spid="13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139"/>
                                        </p:tgtEl>
                                        <p:attrNameLst>
                                          <p:attrName>style.visibility</p:attrName>
                                        </p:attrNameLst>
                                      </p:cBhvr>
                                      <p:to>
                                        <p:strVal val="visible"/>
                                      </p:to>
                                    </p:set>
                                    <p:animEffect transition="in" filter="fade">
                                      <p:cBhvr>
                                        <p:cTn id="22" dur="500"/>
                                        <p:tgtEl>
                                          <p:spTgt spid="139"/>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nodeType="clickEffect">
                                  <p:stCondLst>
                                    <p:cond delay="0"/>
                                  </p:stCondLst>
                                  <p:childTnLst>
                                    <p:set>
                                      <p:cBhvr>
                                        <p:cTn id="26" dur="1" fill="hold">
                                          <p:stCondLst>
                                            <p:cond delay="0"/>
                                          </p:stCondLst>
                                        </p:cTn>
                                        <p:tgtEl>
                                          <p:spTgt spid="140"/>
                                        </p:tgtEl>
                                        <p:attrNameLst>
                                          <p:attrName>style.visibility</p:attrName>
                                        </p:attrNameLst>
                                      </p:cBhvr>
                                      <p:to>
                                        <p:strVal val="visible"/>
                                      </p:to>
                                    </p:set>
                                    <p:animEffect transition="in" filter="fade">
                                      <p:cBhvr>
                                        <p:cTn id="27" dur="500"/>
                                        <p:tgtEl>
                                          <p:spTgt spid="140"/>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nodeType="clickEffect">
                                  <p:stCondLst>
                                    <p:cond delay="0"/>
                                  </p:stCondLst>
                                  <p:childTnLst>
                                    <p:set>
                                      <p:cBhvr>
                                        <p:cTn id="31" dur="1" fill="hold">
                                          <p:stCondLst>
                                            <p:cond delay="0"/>
                                          </p:stCondLst>
                                        </p:cTn>
                                        <p:tgtEl>
                                          <p:spTgt spid="141"/>
                                        </p:tgtEl>
                                        <p:attrNameLst>
                                          <p:attrName>style.visibility</p:attrName>
                                        </p:attrNameLst>
                                      </p:cBhvr>
                                      <p:to>
                                        <p:strVal val="visible"/>
                                      </p:to>
                                    </p:set>
                                    <p:animEffect transition="in" filter="fade">
                                      <p:cBhvr>
                                        <p:cTn id="32" dur="500"/>
                                        <p:tgtEl>
                                          <p:spTgt spid="141"/>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nodeType="clickEffect">
                                  <p:stCondLst>
                                    <p:cond delay="0"/>
                                  </p:stCondLst>
                                  <p:childTnLst>
                                    <p:set>
                                      <p:cBhvr>
                                        <p:cTn id="36" dur="1" fill="hold">
                                          <p:stCondLst>
                                            <p:cond delay="0"/>
                                          </p:stCondLst>
                                        </p:cTn>
                                        <p:tgtEl>
                                          <p:spTgt spid="142"/>
                                        </p:tgtEl>
                                        <p:attrNameLst>
                                          <p:attrName>style.visibility</p:attrName>
                                        </p:attrNameLst>
                                      </p:cBhvr>
                                      <p:to>
                                        <p:strVal val="visible"/>
                                      </p:to>
                                    </p:set>
                                    <p:animEffect transition="in" filter="fade">
                                      <p:cBhvr>
                                        <p:cTn id="37" dur="500"/>
                                        <p:tgtEl>
                                          <p:spTgt spid="14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nodeType="clickEffect">
                                  <p:stCondLst>
                                    <p:cond delay="0"/>
                                  </p:stCondLst>
                                  <p:childTnLst>
                                    <p:set>
                                      <p:cBhvr>
                                        <p:cTn id="41" dur="1" fill="hold">
                                          <p:stCondLst>
                                            <p:cond delay="0"/>
                                          </p:stCondLst>
                                        </p:cTn>
                                        <p:tgtEl>
                                          <p:spTgt spid="143"/>
                                        </p:tgtEl>
                                        <p:attrNameLst>
                                          <p:attrName>style.visibility</p:attrName>
                                        </p:attrNameLst>
                                      </p:cBhvr>
                                      <p:to>
                                        <p:strVal val="visible"/>
                                      </p:to>
                                    </p:set>
                                    <p:animEffect transition="in" filter="fade">
                                      <p:cBhvr>
                                        <p:cTn id="42" dur="500"/>
                                        <p:tgtEl>
                                          <p:spTgt spid="143"/>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nodeType="clickEffect">
                                  <p:stCondLst>
                                    <p:cond delay="0"/>
                                  </p:stCondLst>
                                  <p:childTnLst>
                                    <p:set>
                                      <p:cBhvr>
                                        <p:cTn id="46" dur="1" fill="hold">
                                          <p:stCondLst>
                                            <p:cond delay="0"/>
                                          </p:stCondLst>
                                        </p:cTn>
                                        <p:tgtEl>
                                          <p:spTgt spid="144"/>
                                        </p:tgtEl>
                                        <p:attrNameLst>
                                          <p:attrName>style.visibility</p:attrName>
                                        </p:attrNameLst>
                                      </p:cBhvr>
                                      <p:to>
                                        <p:strVal val="visible"/>
                                      </p:to>
                                    </p:set>
                                    <p:animEffect transition="in" filter="fade">
                                      <p:cBhvr>
                                        <p:cTn id="47" dur="500"/>
                                        <p:tgtEl>
                                          <p:spTgt spid="1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Mapping this to a Java (Another) Example</a:t>
            </a:r>
            <a:endParaRPr lang="fr-CA" dirty="0"/>
          </a:p>
        </p:txBody>
      </p:sp>
      <p:sp>
        <p:nvSpPr>
          <p:cNvPr id="36867" name="Content Placeholder 2"/>
          <p:cNvSpPr>
            <a:spLocks noGrp="1"/>
          </p:cNvSpPr>
          <p:nvPr>
            <p:ph idx="1"/>
          </p:nvPr>
        </p:nvSpPr>
        <p:spPr>
          <a:xfrm>
            <a:off x="457200" y="1752600"/>
            <a:ext cx="7620000" cy="1389063"/>
          </a:xfrm>
        </p:spPr>
        <p:txBody>
          <a:bodyPr/>
          <a:lstStyle/>
          <a:p>
            <a:r>
              <a:rPr lang="en-CA" altLang="fr-FR" sz="1600" smtClean="0">
                <a:cs typeface="Courier New" pitchFamily="49" charset="0"/>
              </a:rPr>
              <a:t>Token input string:</a:t>
            </a:r>
          </a:p>
          <a:p>
            <a:r>
              <a:rPr lang="en-CA" altLang="fr-FR" sz="1600" smtClean="0">
                <a:solidFill>
                  <a:schemeClr val="tx2"/>
                </a:solidFill>
                <a:latin typeface="Courier New" pitchFamily="49" charset="0"/>
                <a:cs typeface="Courier New" pitchFamily="49" charset="0"/>
              </a:rPr>
              <a:t>if ( id == num ) else id = num ;</a:t>
            </a:r>
            <a:endParaRPr lang="fr-CA" altLang="fr-FR" sz="1600" smtClean="0">
              <a:solidFill>
                <a:schemeClr val="tx2"/>
              </a:solidFill>
              <a:latin typeface="Courier New" pitchFamily="49" charset="0"/>
              <a:cs typeface="Courier New" pitchFamily="49" charset="0"/>
            </a:endParaRPr>
          </a:p>
          <a:p>
            <a:r>
              <a:rPr lang="en-CA" altLang="fr-FR" smtClean="0"/>
              <a:t>Building the parse tree:</a:t>
            </a:r>
          </a:p>
          <a:p>
            <a:endParaRPr lang="fr-CA" altLang="fr-FR" smtClean="0"/>
          </a:p>
        </p:txBody>
      </p:sp>
      <p:grpSp>
        <p:nvGrpSpPr>
          <p:cNvPr id="36870" name="Group 8"/>
          <p:cNvGrpSpPr>
            <a:grpSpLocks/>
          </p:cNvGrpSpPr>
          <p:nvPr/>
        </p:nvGrpSpPr>
        <p:grpSpPr bwMode="auto">
          <a:xfrm>
            <a:off x="539750" y="3240088"/>
            <a:ext cx="7286625" cy="2332037"/>
            <a:chOff x="1461138" y="4221811"/>
            <a:chExt cx="7287326" cy="2332755"/>
          </a:xfrm>
        </p:grpSpPr>
        <p:grpSp>
          <p:nvGrpSpPr>
            <p:cNvPr id="36871" name="Group 140"/>
            <p:cNvGrpSpPr>
              <a:grpSpLocks/>
            </p:cNvGrpSpPr>
            <p:nvPr/>
          </p:nvGrpSpPr>
          <p:grpSpPr bwMode="auto">
            <a:xfrm>
              <a:off x="1461138" y="5328941"/>
              <a:ext cx="7287326" cy="731584"/>
              <a:chOff x="1461138" y="5328941"/>
              <a:chExt cx="7287326" cy="731584"/>
            </a:xfrm>
          </p:grpSpPr>
          <p:sp>
            <p:nvSpPr>
              <p:cNvPr id="36885" name="TextBox 84"/>
              <p:cNvSpPr txBox="1">
                <a:spLocks noChangeArrowheads="1"/>
              </p:cNvSpPr>
              <p:nvPr/>
            </p:nvSpPr>
            <p:spPr bwMode="auto">
              <a:xfrm>
                <a:off x="2973306" y="5691193"/>
                <a:ext cx="15121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800" b="0">
                    <a:solidFill>
                      <a:srgbClr val="000000"/>
                    </a:solidFill>
                    <a:cs typeface="Arial" charset="0"/>
                  </a:rPr>
                  <a:t>(</a:t>
                </a:r>
                <a:endParaRPr lang="fr-CA" altLang="fr-FR" sz="1800" b="0">
                  <a:solidFill>
                    <a:srgbClr val="000000"/>
                  </a:solidFill>
                  <a:cs typeface="Arial" charset="0"/>
                </a:endParaRPr>
              </a:p>
            </p:txBody>
          </p:sp>
          <p:sp>
            <p:nvSpPr>
              <p:cNvPr id="36886" name="TextBox 85"/>
              <p:cNvSpPr txBox="1">
                <a:spLocks noChangeArrowheads="1"/>
              </p:cNvSpPr>
              <p:nvPr/>
            </p:nvSpPr>
            <p:spPr bwMode="auto">
              <a:xfrm>
                <a:off x="4557482" y="5691193"/>
                <a:ext cx="15121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800" b="0">
                    <a:solidFill>
                      <a:srgbClr val="000000"/>
                    </a:solidFill>
                    <a:cs typeface="Arial" charset="0"/>
                  </a:rPr>
                  <a:t>)</a:t>
                </a:r>
                <a:endParaRPr lang="fr-CA" altLang="fr-FR" sz="1800" b="0">
                  <a:solidFill>
                    <a:srgbClr val="000000"/>
                  </a:solidFill>
                  <a:cs typeface="Arial" charset="0"/>
                </a:endParaRPr>
              </a:p>
            </p:txBody>
          </p:sp>
          <p:sp>
            <p:nvSpPr>
              <p:cNvPr id="36887" name="TextBox 86"/>
              <p:cNvSpPr txBox="1">
                <a:spLocks noChangeArrowheads="1"/>
              </p:cNvSpPr>
              <p:nvPr/>
            </p:nvSpPr>
            <p:spPr bwMode="auto">
              <a:xfrm>
                <a:off x="4053426" y="5691193"/>
                <a:ext cx="15121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800" b="0">
                    <a:solidFill>
                      <a:srgbClr val="000000"/>
                    </a:solidFill>
                    <a:cs typeface="Arial" charset="0"/>
                  </a:rPr>
                  <a:t>expr</a:t>
                </a:r>
                <a:endParaRPr lang="fr-CA" altLang="fr-FR" sz="1800" b="0">
                  <a:solidFill>
                    <a:srgbClr val="000000"/>
                  </a:solidFill>
                  <a:cs typeface="Arial" charset="0"/>
                </a:endParaRPr>
              </a:p>
            </p:txBody>
          </p:sp>
          <p:cxnSp>
            <p:nvCxnSpPr>
              <p:cNvPr id="88" name="Straight Connector 87"/>
              <p:cNvCxnSpPr>
                <a:stCxn id="36877" idx="2"/>
              </p:cNvCxnSpPr>
              <p:nvPr/>
            </p:nvCxnSpPr>
            <p:spPr>
              <a:xfrm flipH="1">
                <a:off x="2216861" y="5328639"/>
                <a:ext cx="3095923" cy="362061"/>
              </a:xfrm>
              <a:prstGeom prst="line">
                <a:avLst/>
              </a:prstGeom>
            </p:spPr>
            <p:style>
              <a:lnRef idx="1">
                <a:schemeClr val="accent1"/>
              </a:lnRef>
              <a:fillRef idx="0">
                <a:schemeClr val="accent1"/>
              </a:fillRef>
              <a:effectRef idx="0">
                <a:schemeClr val="accent1"/>
              </a:effectRef>
              <a:fontRef idx="minor">
                <a:schemeClr val="tx1"/>
              </a:fontRef>
            </p:style>
          </p:cxnSp>
          <p:cxnSp>
            <p:nvCxnSpPr>
              <p:cNvPr id="89" name="Straight Connector 88"/>
              <p:cNvCxnSpPr>
                <a:stCxn id="36877" idx="2"/>
                <a:endCxn id="36885" idx="0"/>
              </p:cNvCxnSpPr>
              <p:nvPr/>
            </p:nvCxnSpPr>
            <p:spPr>
              <a:xfrm flipH="1">
                <a:off x="3729894" y="5328639"/>
                <a:ext cx="1582889" cy="362061"/>
              </a:xfrm>
              <a:prstGeom prst="line">
                <a:avLst/>
              </a:prstGeom>
            </p:spPr>
            <p:style>
              <a:lnRef idx="1">
                <a:schemeClr val="accent1"/>
              </a:lnRef>
              <a:fillRef idx="0">
                <a:schemeClr val="accent1"/>
              </a:fillRef>
              <a:effectRef idx="0">
                <a:schemeClr val="accent1"/>
              </a:effectRef>
              <a:fontRef idx="minor">
                <a:schemeClr val="tx1"/>
              </a:fontRef>
            </p:style>
          </p:cxnSp>
          <p:cxnSp>
            <p:nvCxnSpPr>
              <p:cNvPr id="90" name="Straight Connector 89"/>
              <p:cNvCxnSpPr>
                <a:stCxn id="36877" idx="2"/>
                <a:endCxn id="36887" idx="0"/>
              </p:cNvCxnSpPr>
              <p:nvPr/>
            </p:nvCxnSpPr>
            <p:spPr>
              <a:xfrm flipH="1">
                <a:off x="4809498" y="5328639"/>
                <a:ext cx="503285" cy="362061"/>
              </a:xfrm>
              <a:prstGeom prst="line">
                <a:avLst/>
              </a:prstGeom>
            </p:spPr>
            <p:style>
              <a:lnRef idx="1">
                <a:schemeClr val="accent1"/>
              </a:lnRef>
              <a:fillRef idx="0">
                <a:schemeClr val="accent1"/>
              </a:fillRef>
              <a:effectRef idx="0">
                <a:schemeClr val="accent1"/>
              </a:effectRef>
              <a:fontRef idx="minor">
                <a:schemeClr val="tx1"/>
              </a:fontRef>
            </p:style>
          </p:cxnSp>
          <p:cxnSp>
            <p:nvCxnSpPr>
              <p:cNvPr id="91" name="Straight Connector 90"/>
              <p:cNvCxnSpPr>
                <a:stCxn id="36877" idx="2"/>
                <a:endCxn id="36886" idx="0"/>
              </p:cNvCxnSpPr>
              <p:nvPr/>
            </p:nvCxnSpPr>
            <p:spPr>
              <a:xfrm>
                <a:off x="5312784" y="5328639"/>
                <a:ext cx="0" cy="362061"/>
              </a:xfrm>
              <a:prstGeom prst="line">
                <a:avLst/>
              </a:prstGeom>
            </p:spPr>
            <p:style>
              <a:lnRef idx="1">
                <a:schemeClr val="accent1"/>
              </a:lnRef>
              <a:fillRef idx="0">
                <a:schemeClr val="accent1"/>
              </a:fillRef>
              <a:effectRef idx="0">
                <a:schemeClr val="accent1"/>
              </a:effectRef>
              <a:fontRef idx="minor">
                <a:schemeClr val="tx1"/>
              </a:fontRef>
            </p:style>
          </p:cxnSp>
          <p:sp>
            <p:nvSpPr>
              <p:cNvPr id="36892" name="TextBox 91"/>
              <p:cNvSpPr txBox="1">
                <a:spLocks noChangeArrowheads="1"/>
              </p:cNvSpPr>
              <p:nvPr/>
            </p:nvSpPr>
            <p:spPr bwMode="auto">
              <a:xfrm>
                <a:off x="5133546" y="5691193"/>
                <a:ext cx="15121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800" b="0">
                    <a:solidFill>
                      <a:srgbClr val="000000"/>
                    </a:solidFill>
                    <a:cs typeface="Arial" charset="0"/>
                  </a:rPr>
                  <a:t>matched</a:t>
                </a:r>
                <a:endParaRPr lang="fr-CA" altLang="fr-FR" sz="1800" b="0">
                  <a:solidFill>
                    <a:srgbClr val="000000"/>
                  </a:solidFill>
                  <a:cs typeface="Arial" charset="0"/>
                </a:endParaRPr>
              </a:p>
            </p:txBody>
          </p:sp>
          <p:cxnSp>
            <p:nvCxnSpPr>
              <p:cNvPr id="93" name="Straight Connector 92"/>
              <p:cNvCxnSpPr>
                <a:stCxn id="36877" idx="2"/>
                <a:endCxn id="36892" idx="0"/>
              </p:cNvCxnSpPr>
              <p:nvPr/>
            </p:nvCxnSpPr>
            <p:spPr>
              <a:xfrm>
                <a:off x="5312784" y="5328639"/>
                <a:ext cx="576318" cy="362061"/>
              </a:xfrm>
              <a:prstGeom prst="line">
                <a:avLst/>
              </a:prstGeom>
            </p:spPr>
            <p:style>
              <a:lnRef idx="1">
                <a:schemeClr val="accent1"/>
              </a:lnRef>
              <a:fillRef idx="0">
                <a:schemeClr val="accent1"/>
              </a:fillRef>
              <a:effectRef idx="0">
                <a:schemeClr val="accent1"/>
              </a:effectRef>
              <a:fontRef idx="minor">
                <a:schemeClr val="tx1"/>
              </a:fontRef>
            </p:style>
          </p:cxnSp>
          <p:sp>
            <p:nvSpPr>
              <p:cNvPr id="36894" name="TextBox 93"/>
              <p:cNvSpPr txBox="1">
                <a:spLocks noChangeArrowheads="1"/>
              </p:cNvSpPr>
              <p:nvPr/>
            </p:nvSpPr>
            <p:spPr bwMode="auto">
              <a:xfrm>
                <a:off x="1461138" y="5691193"/>
                <a:ext cx="15121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800" b="0">
                    <a:solidFill>
                      <a:srgbClr val="000000"/>
                    </a:solidFill>
                    <a:cs typeface="Arial" charset="0"/>
                  </a:rPr>
                  <a:t>if</a:t>
                </a:r>
                <a:endParaRPr lang="fr-CA" altLang="fr-FR" sz="1800" b="0">
                  <a:solidFill>
                    <a:srgbClr val="000000"/>
                  </a:solidFill>
                  <a:cs typeface="Arial" charset="0"/>
                </a:endParaRPr>
              </a:p>
            </p:txBody>
          </p:sp>
          <p:cxnSp>
            <p:nvCxnSpPr>
              <p:cNvPr id="95" name="Straight Connector 94"/>
              <p:cNvCxnSpPr>
                <a:stCxn id="36877" idx="2"/>
                <a:endCxn id="36896" idx="0"/>
              </p:cNvCxnSpPr>
              <p:nvPr/>
            </p:nvCxnSpPr>
            <p:spPr>
              <a:xfrm>
                <a:off x="5312784" y="5328639"/>
                <a:ext cx="1513034" cy="362061"/>
              </a:xfrm>
              <a:prstGeom prst="line">
                <a:avLst/>
              </a:prstGeom>
            </p:spPr>
            <p:style>
              <a:lnRef idx="1">
                <a:schemeClr val="accent1"/>
              </a:lnRef>
              <a:fillRef idx="0">
                <a:schemeClr val="accent1"/>
              </a:fillRef>
              <a:effectRef idx="0">
                <a:schemeClr val="accent1"/>
              </a:effectRef>
              <a:fontRef idx="minor">
                <a:schemeClr val="tx1"/>
              </a:fontRef>
            </p:style>
          </p:cxnSp>
          <p:sp>
            <p:nvSpPr>
              <p:cNvPr id="36896" name="TextBox 95"/>
              <p:cNvSpPr txBox="1">
                <a:spLocks noChangeArrowheads="1"/>
              </p:cNvSpPr>
              <p:nvPr/>
            </p:nvSpPr>
            <p:spPr bwMode="auto">
              <a:xfrm>
                <a:off x="6069650" y="5691193"/>
                <a:ext cx="15121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800" b="0">
                    <a:solidFill>
                      <a:srgbClr val="000000"/>
                    </a:solidFill>
                    <a:cs typeface="Arial" charset="0"/>
                  </a:rPr>
                  <a:t>else</a:t>
                </a:r>
                <a:endParaRPr lang="fr-CA" altLang="fr-FR" sz="1800" b="0">
                  <a:solidFill>
                    <a:srgbClr val="000000"/>
                  </a:solidFill>
                  <a:cs typeface="Arial" charset="0"/>
                </a:endParaRPr>
              </a:p>
            </p:txBody>
          </p:sp>
          <p:sp>
            <p:nvSpPr>
              <p:cNvPr id="36897" name="TextBox 96"/>
              <p:cNvSpPr txBox="1">
                <a:spLocks noChangeArrowheads="1"/>
              </p:cNvSpPr>
              <p:nvPr/>
            </p:nvSpPr>
            <p:spPr bwMode="auto">
              <a:xfrm>
                <a:off x="7236296" y="5691193"/>
                <a:ext cx="15121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800" b="0">
                    <a:solidFill>
                      <a:srgbClr val="000000"/>
                    </a:solidFill>
                    <a:cs typeface="Arial" charset="0"/>
                  </a:rPr>
                  <a:t>matched</a:t>
                </a:r>
                <a:endParaRPr lang="fr-CA" altLang="fr-FR" sz="1800" b="0">
                  <a:solidFill>
                    <a:srgbClr val="000000"/>
                  </a:solidFill>
                  <a:cs typeface="Arial" charset="0"/>
                </a:endParaRPr>
              </a:p>
            </p:txBody>
          </p:sp>
          <p:cxnSp>
            <p:nvCxnSpPr>
              <p:cNvPr id="98" name="Straight Connector 97"/>
              <p:cNvCxnSpPr>
                <a:stCxn id="36877" idx="2"/>
                <a:endCxn id="36897" idx="0"/>
              </p:cNvCxnSpPr>
              <p:nvPr/>
            </p:nvCxnSpPr>
            <p:spPr>
              <a:xfrm>
                <a:off x="5312784" y="5328639"/>
                <a:ext cx="2679958" cy="362061"/>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36872" name="Group 141"/>
            <p:cNvGrpSpPr>
              <a:grpSpLocks/>
            </p:cNvGrpSpPr>
            <p:nvPr/>
          </p:nvGrpSpPr>
          <p:grpSpPr bwMode="auto">
            <a:xfrm>
              <a:off x="4611488" y="6060525"/>
              <a:ext cx="396044" cy="483260"/>
              <a:chOff x="4611488" y="6060525"/>
              <a:chExt cx="396044" cy="483260"/>
            </a:xfrm>
          </p:grpSpPr>
          <p:sp>
            <p:nvSpPr>
              <p:cNvPr id="99" name="Isosceles Triangle 98"/>
              <p:cNvSpPr/>
              <p:nvPr/>
            </p:nvSpPr>
            <p:spPr>
              <a:xfrm>
                <a:off x="4611041" y="6292549"/>
                <a:ext cx="396913" cy="250902"/>
              </a:xfrm>
              <a:prstGeom prst="triangl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cxnSp>
            <p:nvCxnSpPr>
              <p:cNvPr id="100" name="Straight Connector 99"/>
              <p:cNvCxnSpPr>
                <a:stCxn id="36887" idx="2"/>
                <a:endCxn id="99" idx="0"/>
              </p:cNvCxnSpPr>
              <p:nvPr/>
            </p:nvCxnSpPr>
            <p:spPr>
              <a:xfrm>
                <a:off x="4809498" y="6060702"/>
                <a:ext cx="0" cy="231846"/>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36873" name="Group 142"/>
            <p:cNvGrpSpPr>
              <a:grpSpLocks/>
            </p:cNvGrpSpPr>
            <p:nvPr/>
          </p:nvGrpSpPr>
          <p:grpSpPr bwMode="auto">
            <a:xfrm>
              <a:off x="5691608" y="6060525"/>
              <a:ext cx="396044" cy="494041"/>
              <a:chOff x="5691608" y="6060525"/>
              <a:chExt cx="396044" cy="494041"/>
            </a:xfrm>
          </p:grpSpPr>
          <p:sp>
            <p:nvSpPr>
              <p:cNvPr id="101" name="Isosceles Triangle 100"/>
              <p:cNvSpPr/>
              <p:nvPr/>
            </p:nvSpPr>
            <p:spPr>
              <a:xfrm>
                <a:off x="5692233" y="6303664"/>
                <a:ext cx="395325" cy="250902"/>
              </a:xfrm>
              <a:prstGeom prst="triangl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cxnSp>
            <p:nvCxnSpPr>
              <p:cNvPr id="102" name="Straight Connector 101"/>
              <p:cNvCxnSpPr>
                <a:stCxn id="36892" idx="2"/>
                <a:endCxn id="101" idx="0"/>
              </p:cNvCxnSpPr>
              <p:nvPr/>
            </p:nvCxnSpPr>
            <p:spPr>
              <a:xfrm>
                <a:off x="5890689" y="6060702"/>
                <a:ext cx="0" cy="242962"/>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36874" name="Group 143"/>
            <p:cNvGrpSpPr>
              <a:grpSpLocks/>
            </p:cNvGrpSpPr>
            <p:nvPr/>
          </p:nvGrpSpPr>
          <p:grpSpPr bwMode="auto">
            <a:xfrm>
              <a:off x="7803032" y="6060525"/>
              <a:ext cx="396044" cy="483259"/>
              <a:chOff x="7803032" y="6060525"/>
              <a:chExt cx="396044" cy="483259"/>
            </a:xfrm>
          </p:grpSpPr>
          <p:sp>
            <p:nvSpPr>
              <p:cNvPr id="103" name="Isosceles Triangle 102"/>
              <p:cNvSpPr/>
              <p:nvPr/>
            </p:nvSpPr>
            <p:spPr>
              <a:xfrm>
                <a:off x="7803811" y="6292549"/>
                <a:ext cx="395325" cy="250902"/>
              </a:xfrm>
              <a:prstGeom prst="triangl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cxnSp>
            <p:nvCxnSpPr>
              <p:cNvPr id="104" name="Straight Connector 103"/>
              <p:cNvCxnSpPr>
                <a:stCxn id="36897" idx="2"/>
                <a:endCxn id="103" idx="0"/>
              </p:cNvCxnSpPr>
              <p:nvPr/>
            </p:nvCxnSpPr>
            <p:spPr>
              <a:xfrm>
                <a:off x="7992741" y="6060702"/>
                <a:ext cx="9526" cy="231846"/>
              </a:xfrm>
              <a:prstGeom prst="line">
                <a:avLst/>
              </a:prstGeom>
            </p:spPr>
            <p:style>
              <a:lnRef idx="1">
                <a:schemeClr val="accent1"/>
              </a:lnRef>
              <a:fillRef idx="0">
                <a:schemeClr val="accent1"/>
              </a:fillRef>
              <a:effectRef idx="0">
                <a:schemeClr val="accent1"/>
              </a:effectRef>
              <a:fontRef idx="minor">
                <a:schemeClr val="tx1"/>
              </a:fontRef>
            </p:style>
          </p:cxnSp>
        </p:grpSp>
        <p:sp>
          <p:nvSpPr>
            <p:cNvPr id="36875" name="TextBox 112"/>
            <p:cNvSpPr txBox="1">
              <a:spLocks noChangeArrowheads="1"/>
            </p:cNvSpPr>
            <p:nvPr/>
          </p:nvSpPr>
          <p:spPr bwMode="auto">
            <a:xfrm>
              <a:off x="4557482" y="4221811"/>
              <a:ext cx="15121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800" b="0">
                  <a:solidFill>
                    <a:srgbClr val="000000"/>
                  </a:solidFill>
                  <a:cs typeface="Arial" charset="0"/>
                </a:rPr>
                <a:t>stmnt</a:t>
              </a:r>
              <a:endParaRPr lang="fr-CA" altLang="fr-FR" sz="1800" b="0">
                <a:solidFill>
                  <a:srgbClr val="000000"/>
                </a:solidFill>
                <a:cs typeface="Arial" charset="0"/>
              </a:endParaRPr>
            </a:p>
          </p:txBody>
        </p:sp>
        <p:grpSp>
          <p:nvGrpSpPr>
            <p:cNvPr id="36876" name="Group 139"/>
            <p:cNvGrpSpPr>
              <a:grpSpLocks/>
            </p:cNvGrpSpPr>
            <p:nvPr/>
          </p:nvGrpSpPr>
          <p:grpSpPr bwMode="auto">
            <a:xfrm>
              <a:off x="4557482" y="4591143"/>
              <a:ext cx="1512168" cy="737798"/>
              <a:chOff x="4557482" y="4591143"/>
              <a:chExt cx="1512168" cy="737798"/>
            </a:xfrm>
          </p:grpSpPr>
          <p:sp>
            <p:nvSpPr>
              <p:cNvPr id="36877" name="TextBox 83"/>
              <p:cNvSpPr txBox="1">
                <a:spLocks noChangeArrowheads="1"/>
              </p:cNvSpPr>
              <p:nvPr/>
            </p:nvSpPr>
            <p:spPr bwMode="auto">
              <a:xfrm>
                <a:off x="4557482" y="4959609"/>
                <a:ext cx="15121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800" b="0">
                    <a:solidFill>
                      <a:srgbClr val="000000"/>
                    </a:solidFill>
                    <a:cs typeface="Arial" charset="0"/>
                  </a:rPr>
                  <a:t>matched</a:t>
                </a:r>
                <a:endParaRPr lang="fr-CA" altLang="fr-FR" sz="1800" b="0">
                  <a:solidFill>
                    <a:srgbClr val="000000"/>
                  </a:solidFill>
                  <a:cs typeface="Arial" charset="0"/>
                </a:endParaRPr>
              </a:p>
            </p:txBody>
          </p:sp>
          <p:cxnSp>
            <p:nvCxnSpPr>
              <p:cNvPr id="134" name="Straight Connector 133"/>
              <p:cNvCxnSpPr>
                <a:stCxn id="36875" idx="2"/>
                <a:endCxn id="36877" idx="0"/>
              </p:cNvCxnSpPr>
              <p:nvPr/>
            </p:nvCxnSpPr>
            <p:spPr>
              <a:xfrm>
                <a:off x="5314372" y="4591812"/>
                <a:ext cx="0" cy="368413"/>
              </a:xfrm>
              <a:prstGeom prst="line">
                <a:avLst/>
              </a:prstGeom>
            </p:spPr>
            <p:style>
              <a:lnRef idx="1">
                <a:schemeClr val="accent1"/>
              </a:lnRef>
              <a:fillRef idx="0">
                <a:schemeClr val="accent1"/>
              </a:fillRef>
              <a:effectRef idx="0">
                <a:schemeClr val="accent1"/>
              </a:effectRef>
              <a:fontRef idx="minor">
                <a:schemeClr val="tx1"/>
              </a:fontRef>
            </p:style>
          </p:cxnSp>
        </p:grpSp>
      </p:gr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309</a:t>
            </a:fld>
            <a:endParaRPr lang="fr-CA"/>
          </a:p>
        </p:txBody>
      </p:sp>
    </p:spTree>
    <p:extLst>
      <p:ext uri="{BB962C8B-B14F-4D97-AF65-F5344CB8AC3E}">
        <p14:creationId xmlns:p14="http://schemas.microsoft.com/office/powerpoint/2010/main" val="2541900552"/>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eaLnBrk="1" hangingPunct="1">
              <a:defRPr/>
            </a:pPr>
            <a:r>
              <a:rPr lang="en-CA" dirty="0" smtClean="0"/>
              <a:t>Waterfall – With Feedback</a:t>
            </a:r>
            <a:endParaRPr lang="en-CA" dirty="0"/>
          </a:p>
        </p:txBody>
      </p:sp>
      <p:sp>
        <p:nvSpPr>
          <p:cNvPr id="26627" name="Rectangle 7"/>
          <p:cNvSpPr>
            <a:spLocks noChangeArrowheads="1"/>
          </p:cNvSpPr>
          <p:nvPr/>
        </p:nvSpPr>
        <p:spPr bwMode="auto">
          <a:xfrm>
            <a:off x="381000" y="1755775"/>
            <a:ext cx="11430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US" altLang="en-US" sz="1400" b="0">
                <a:solidFill>
                  <a:srgbClr val="000000"/>
                </a:solidFill>
                <a:latin typeface="Times New Roman" pitchFamily="18" charset="0"/>
              </a:rPr>
              <a:t> </a:t>
            </a:r>
            <a:endParaRPr lang="en-US" altLang="en-US" sz="2400" b="0">
              <a:solidFill>
                <a:srgbClr val="000000"/>
              </a:solidFill>
              <a:latin typeface="Times New Roman" pitchFamily="18" charset="0"/>
            </a:endParaRPr>
          </a:p>
        </p:txBody>
      </p:sp>
      <p:sp>
        <p:nvSpPr>
          <p:cNvPr id="26628" name="Rectangle 8"/>
          <p:cNvSpPr>
            <a:spLocks noChangeArrowheads="1"/>
          </p:cNvSpPr>
          <p:nvPr/>
        </p:nvSpPr>
        <p:spPr bwMode="auto">
          <a:xfrm>
            <a:off x="228600" y="1704975"/>
            <a:ext cx="44338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US" altLang="en-US" sz="1800" b="0">
                <a:solidFill>
                  <a:srgbClr val="000000"/>
                </a:solidFill>
                <a:latin typeface="Helvetica" pitchFamily="34" charset="0"/>
              </a:rPr>
              <a:t>Domain analysis and feasibility study</a:t>
            </a:r>
            <a:endParaRPr lang="en-US" altLang="en-US" sz="2800" b="0">
              <a:solidFill>
                <a:srgbClr val="000000"/>
              </a:solidFill>
              <a:latin typeface="Times New Roman" pitchFamily="18" charset="0"/>
            </a:endParaRPr>
          </a:p>
        </p:txBody>
      </p:sp>
      <p:sp>
        <p:nvSpPr>
          <p:cNvPr id="26629" name="Rectangle 9"/>
          <p:cNvSpPr>
            <a:spLocks noChangeArrowheads="1"/>
          </p:cNvSpPr>
          <p:nvPr/>
        </p:nvSpPr>
        <p:spPr bwMode="auto">
          <a:xfrm>
            <a:off x="1987550" y="1887538"/>
            <a:ext cx="11430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US" altLang="en-US" sz="1400" b="0">
                <a:solidFill>
                  <a:srgbClr val="000000"/>
                </a:solidFill>
                <a:latin typeface="Times New Roman" pitchFamily="18" charset="0"/>
              </a:rPr>
              <a:t> </a:t>
            </a:r>
            <a:endParaRPr lang="en-US" altLang="en-US" sz="2400" b="0">
              <a:solidFill>
                <a:srgbClr val="000000"/>
              </a:solidFill>
              <a:latin typeface="Times New Roman" pitchFamily="18" charset="0"/>
            </a:endParaRPr>
          </a:p>
        </p:txBody>
      </p:sp>
      <p:sp>
        <p:nvSpPr>
          <p:cNvPr id="26630" name="Rectangle 10"/>
          <p:cNvSpPr>
            <a:spLocks noChangeArrowheads="1"/>
          </p:cNvSpPr>
          <p:nvPr/>
        </p:nvSpPr>
        <p:spPr bwMode="auto">
          <a:xfrm>
            <a:off x="1363663" y="2590800"/>
            <a:ext cx="1531937" cy="303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US" altLang="en-US" sz="1700" b="0">
                <a:solidFill>
                  <a:srgbClr val="000000"/>
                </a:solidFill>
                <a:latin typeface="Helvetica" pitchFamily="34" charset="0"/>
              </a:rPr>
              <a:t>Requirements  </a:t>
            </a:r>
            <a:endParaRPr lang="en-US" altLang="en-US" sz="2400" b="0">
              <a:solidFill>
                <a:srgbClr val="000000"/>
              </a:solidFill>
              <a:latin typeface="Times New Roman" pitchFamily="18" charset="0"/>
            </a:endParaRPr>
          </a:p>
        </p:txBody>
      </p:sp>
      <p:sp>
        <p:nvSpPr>
          <p:cNvPr id="26631" name="Rectangle 11"/>
          <p:cNvSpPr>
            <a:spLocks noChangeArrowheads="1"/>
          </p:cNvSpPr>
          <p:nvPr/>
        </p:nvSpPr>
        <p:spPr bwMode="auto">
          <a:xfrm>
            <a:off x="2557463" y="2622550"/>
            <a:ext cx="11430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US" altLang="en-US" sz="1400" b="0">
                <a:solidFill>
                  <a:srgbClr val="000000"/>
                </a:solidFill>
                <a:latin typeface="Times New Roman" pitchFamily="18" charset="0"/>
              </a:rPr>
              <a:t> </a:t>
            </a:r>
            <a:endParaRPr lang="en-US" altLang="en-US" sz="2400" b="0">
              <a:solidFill>
                <a:srgbClr val="000000"/>
              </a:solidFill>
              <a:latin typeface="Times New Roman" pitchFamily="18" charset="0"/>
            </a:endParaRPr>
          </a:p>
        </p:txBody>
      </p:sp>
      <p:sp>
        <p:nvSpPr>
          <p:cNvPr id="26632" name="Rectangle 12"/>
          <p:cNvSpPr>
            <a:spLocks noChangeArrowheads="1"/>
          </p:cNvSpPr>
          <p:nvPr/>
        </p:nvSpPr>
        <p:spPr bwMode="auto">
          <a:xfrm>
            <a:off x="2232025" y="3367088"/>
            <a:ext cx="755650" cy="303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US" altLang="en-US" sz="1700" b="0">
                <a:solidFill>
                  <a:srgbClr val="000000"/>
                </a:solidFill>
                <a:latin typeface="Helvetica" pitchFamily="34" charset="0"/>
              </a:rPr>
              <a:t>Design</a:t>
            </a:r>
            <a:endParaRPr lang="en-US" altLang="en-US" sz="2400" b="0">
              <a:solidFill>
                <a:srgbClr val="000000"/>
              </a:solidFill>
              <a:latin typeface="Times New Roman" pitchFamily="18" charset="0"/>
            </a:endParaRPr>
          </a:p>
        </p:txBody>
      </p:sp>
      <p:sp>
        <p:nvSpPr>
          <p:cNvPr id="26633" name="Rectangle 13"/>
          <p:cNvSpPr>
            <a:spLocks noChangeArrowheads="1"/>
          </p:cNvSpPr>
          <p:nvPr/>
        </p:nvSpPr>
        <p:spPr bwMode="auto">
          <a:xfrm>
            <a:off x="2859088" y="3398838"/>
            <a:ext cx="11430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US" altLang="en-US" sz="1400" b="0">
                <a:solidFill>
                  <a:srgbClr val="000000"/>
                </a:solidFill>
                <a:latin typeface="Times New Roman" pitchFamily="18" charset="0"/>
              </a:rPr>
              <a:t> </a:t>
            </a:r>
            <a:endParaRPr lang="en-US" altLang="en-US" sz="2400" b="0">
              <a:solidFill>
                <a:srgbClr val="000000"/>
              </a:solidFill>
              <a:latin typeface="Times New Roman" pitchFamily="18" charset="0"/>
            </a:endParaRPr>
          </a:p>
        </p:txBody>
      </p:sp>
      <p:sp>
        <p:nvSpPr>
          <p:cNvPr id="26634" name="Rectangle 14"/>
          <p:cNvSpPr>
            <a:spLocks noChangeArrowheads="1"/>
          </p:cNvSpPr>
          <p:nvPr/>
        </p:nvSpPr>
        <p:spPr bwMode="auto">
          <a:xfrm>
            <a:off x="4200525" y="4181475"/>
            <a:ext cx="1296988" cy="303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US" altLang="en-US" sz="1700" b="0">
                <a:solidFill>
                  <a:srgbClr val="000000"/>
                </a:solidFill>
                <a:latin typeface="Helvetica" pitchFamily="34" charset="0"/>
              </a:rPr>
              <a:t>Coding and  </a:t>
            </a:r>
            <a:endParaRPr lang="en-US" altLang="en-US" sz="2400" b="0">
              <a:solidFill>
                <a:srgbClr val="000000"/>
              </a:solidFill>
              <a:latin typeface="Times New Roman" pitchFamily="18" charset="0"/>
            </a:endParaRPr>
          </a:p>
        </p:txBody>
      </p:sp>
      <p:sp>
        <p:nvSpPr>
          <p:cNvPr id="26635" name="Rectangle 15"/>
          <p:cNvSpPr>
            <a:spLocks noChangeArrowheads="1"/>
          </p:cNvSpPr>
          <p:nvPr/>
        </p:nvSpPr>
        <p:spPr bwMode="auto">
          <a:xfrm>
            <a:off x="5346700" y="4213225"/>
            <a:ext cx="11430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US" altLang="en-US" sz="1400" b="0">
                <a:solidFill>
                  <a:srgbClr val="000000"/>
                </a:solidFill>
                <a:latin typeface="Times New Roman" pitchFamily="18" charset="0"/>
              </a:rPr>
              <a:t> </a:t>
            </a:r>
            <a:endParaRPr lang="en-US" altLang="en-US" sz="2400" b="0">
              <a:solidFill>
                <a:srgbClr val="000000"/>
              </a:solidFill>
              <a:latin typeface="Times New Roman" pitchFamily="18" charset="0"/>
            </a:endParaRPr>
          </a:p>
        </p:txBody>
      </p:sp>
      <p:sp>
        <p:nvSpPr>
          <p:cNvPr id="26636" name="Rectangle 16"/>
          <p:cNvSpPr>
            <a:spLocks noChangeArrowheads="1"/>
          </p:cNvSpPr>
          <p:nvPr/>
        </p:nvSpPr>
        <p:spPr bwMode="auto">
          <a:xfrm>
            <a:off x="4200525" y="4435475"/>
            <a:ext cx="2176463" cy="303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US" altLang="en-US" sz="1700" b="0">
                <a:solidFill>
                  <a:srgbClr val="000000"/>
                </a:solidFill>
                <a:latin typeface="Helvetica" pitchFamily="34" charset="0"/>
              </a:rPr>
              <a:t>            module testing</a:t>
            </a:r>
            <a:endParaRPr lang="en-US" altLang="en-US" sz="2400" b="0">
              <a:solidFill>
                <a:srgbClr val="000000"/>
              </a:solidFill>
              <a:latin typeface="Times New Roman" pitchFamily="18" charset="0"/>
            </a:endParaRPr>
          </a:p>
        </p:txBody>
      </p:sp>
      <p:sp>
        <p:nvSpPr>
          <p:cNvPr id="26637" name="Rectangle 17"/>
          <p:cNvSpPr>
            <a:spLocks noChangeArrowheads="1"/>
          </p:cNvSpPr>
          <p:nvPr/>
        </p:nvSpPr>
        <p:spPr bwMode="auto">
          <a:xfrm>
            <a:off x="6186488" y="4467225"/>
            <a:ext cx="11430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US" altLang="en-US" sz="1400" b="0">
                <a:solidFill>
                  <a:srgbClr val="000000"/>
                </a:solidFill>
                <a:latin typeface="Times New Roman" pitchFamily="18" charset="0"/>
              </a:rPr>
              <a:t> </a:t>
            </a:r>
            <a:endParaRPr lang="en-US" altLang="en-US" sz="2400" b="0">
              <a:solidFill>
                <a:srgbClr val="000000"/>
              </a:solidFill>
              <a:latin typeface="Times New Roman" pitchFamily="18" charset="0"/>
            </a:endParaRPr>
          </a:p>
        </p:txBody>
      </p:sp>
      <p:sp>
        <p:nvSpPr>
          <p:cNvPr id="26638" name="Rectangle 18"/>
          <p:cNvSpPr>
            <a:spLocks noChangeArrowheads="1"/>
          </p:cNvSpPr>
          <p:nvPr/>
        </p:nvSpPr>
        <p:spPr bwMode="auto">
          <a:xfrm>
            <a:off x="5260975" y="4995863"/>
            <a:ext cx="1625600" cy="303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US" altLang="en-US" sz="1700" b="0">
                <a:solidFill>
                  <a:srgbClr val="000000"/>
                </a:solidFill>
                <a:latin typeface="Helvetica" pitchFamily="34" charset="0"/>
              </a:rPr>
              <a:t>Integration and  </a:t>
            </a:r>
            <a:endParaRPr lang="en-US" altLang="en-US" sz="2400" b="0">
              <a:solidFill>
                <a:srgbClr val="000000"/>
              </a:solidFill>
              <a:latin typeface="Times New Roman" pitchFamily="18" charset="0"/>
            </a:endParaRPr>
          </a:p>
        </p:txBody>
      </p:sp>
      <p:sp>
        <p:nvSpPr>
          <p:cNvPr id="26639" name="Rectangle 19"/>
          <p:cNvSpPr>
            <a:spLocks noChangeArrowheads="1"/>
          </p:cNvSpPr>
          <p:nvPr/>
        </p:nvSpPr>
        <p:spPr bwMode="auto">
          <a:xfrm>
            <a:off x="6719888" y="5027613"/>
            <a:ext cx="11430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US" altLang="en-US" sz="1400" b="0">
                <a:solidFill>
                  <a:srgbClr val="000000"/>
                </a:solidFill>
                <a:latin typeface="Times New Roman" pitchFamily="18" charset="0"/>
              </a:rPr>
              <a:t> </a:t>
            </a:r>
            <a:endParaRPr lang="en-US" altLang="en-US" sz="2400" b="0">
              <a:solidFill>
                <a:srgbClr val="000000"/>
              </a:solidFill>
              <a:latin typeface="Times New Roman" pitchFamily="18" charset="0"/>
            </a:endParaRPr>
          </a:p>
        </p:txBody>
      </p:sp>
      <p:sp>
        <p:nvSpPr>
          <p:cNvPr id="26640" name="Rectangle 20"/>
          <p:cNvSpPr>
            <a:spLocks noChangeArrowheads="1"/>
          </p:cNvSpPr>
          <p:nvPr/>
        </p:nvSpPr>
        <p:spPr bwMode="auto">
          <a:xfrm>
            <a:off x="5260975" y="5248275"/>
            <a:ext cx="1447800" cy="303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US" altLang="en-US" sz="1700" b="0">
                <a:solidFill>
                  <a:srgbClr val="000000"/>
                </a:solidFill>
                <a:latin typeface="Helvetica" pitchFamily="34" charset="0"/>
              </a:rPr>
              <a:t>system testing</a:t>
            </a:r>
            <a:endParaRPr lang="en-US" altLang="en-US" sz="2400" b="0">
              <a:solidFill>
                <a:srgbClr val="000000"/>
              </a:solidFill>
              <a:latin typeface="Times New Roman" pitchFamily="18" charset="0"/>
            </a:endParaRPr>
          </a:p>
        </p:txBody>
      </p:sp>
      <p:sp>
        <p:nvSpPr>
          <p:cNvPr id="26641" name="Rectangle 21"/>
          <p:cNvSpPr>
            <a:spLocks noChangeArrowheads="1"/>
          </p:cNvSpPr>
          <p:nvPr/>
        </p:nvSpPr>
        <p:spPr bwMode="auto">
          <a:xfrm>
            <a:off x="6550025" y="5280025"/>
            <a:ext cx="11430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US" altLang="en-US" sz="1400" b="0">
                <a:solidFill>
                  <a:srgbClr val="000000"/>
                </a:solidFill>
                <a:latin typeface="Times New Roman" pitchFamily="18" charset="0"/>
              </a:rPr>
              <a:t> </a:t>
            </a:r>
            <a:endParaRPr lang="en-US" altLang="en-US" sz="2400" b="0">
              <a:solidFill>
                <a:srgbClr val="000000"/>
              </a:solidFill>
              <a:latin typeface="Times New Roman" pitchFamily="18" charset="0"/>
            </a:endParaRPr>
          </a:p>
        </p:txBody>
      </p:sp>
      <p:sp>
        <p:nvSpPr>
          <p:cNvPr id="26642" name="Rectangle 22"/>
          <p:cNvSpPr>
            <a:spLocks noChangeArrowheads="1"/>
          </p:cNvSpPr>
          <p:nvPr/>
        </p:nvSpPr>
        <p:spPr bwMode="auto">
          <a:xfrm>
            <a:off x="6319838" y="5810250"/>
            <a:ext cx="2663825" cy="303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US" altLang="en-US" sz="1700" b="0">
                <a:solidFill>
                  <a:srgbClr val="000000"/>
                </a:solidFill>
                <a:latin typeface="Helvetica" pitchFamily="34" charset="0"/>
              </a:rPr>
              <a:t>Delivery, deployment, and  </a:t>
            </a:r>
            <a:endParaRPr lang="en-US" altLang="en-US" sz="2400" b="0">
              <a:solidFill>
                <a:srgbClr val="000000"/>
              </a:solidFill>
              <a:latin typeface="Times New Roman" pitchFamily="18" charset="0"/>
            </a:endParaRPr>
          </a:p>
        </p:txBody>
      </p:sp>
      <p:sp>
        <p:nvSpPr>
          <p:cNvPr id="26643" name="Rectangle 23"/>
          <p:cNvSpPr>
            <a:spLocks noChangeArrowheads="1"/>
          </p:cNvSpPr>
          <p:nvPr/>
        </p:nvSpPr>
        <p:spPr bwMode="auto">
          <a:xfrm>
            <a:off x="8766175" y="5810250"/>
            <a:ext cx="152400" cy="303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US" altLang="en-US" sz="1700" b="0">
                <a:solidFill>
                  <a:srgbClr val="000000"/>
                </a:solidFill>
                <a:latin typeface="Helvetica" pitchFamily="34" charset="0"/>
              </a:rPr>
              <a:t> </a:t>
            </a:r>
            <a:endParaRPr lang="en-US" altLang="en-US" sz="2400" b="0">
              <a:solidFill>
                <a:srgbClr val="000000"/>
              </a:solidFill>
              <a:latin typeface="Times New Roman" pitchFamily="18" charset="0"/>
            </a:endParaRPr>
          </a:p>
        </p:txBody>
      </p:sp>
      <p:sp>
        <p:nvSpPr>
          <p:cNvPr id="26644" name="Rectangle 24"/>
          <p:cNvSpPr>
            <a:spLocks noChangeArrowheads="1"/>
          </p:cNvSpPr>
          <p:nvPr/>
        </p:nvSpPr>
        <p:spPr bwMode="auto">
          <a:xfrm>
            <a:off x="6319838" y="6059488"/>
            <a:ext cx="1309687" cy="303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US" altLang="en-US" sz="1700" b="0">
                <a:solidFill>
                  <a:srgbClr val="000000"/>
                </a:solidFill>
                <a:latin typeface="Helvetica" pitchFamily="34" charset="0"/>
              </a:rPr>
              <a:t>maintenance</a:t>
            </a:r>
            <a:endParaRPr lang="en-US" altLang="en-US" sz="2400" b="0">
              <a:solidFill>
                <a:srgbClr val="000000"/>
              </a:solidFill>
              <a:latin typeface="Times New Roman" pitchFamily="18" charset="0"/>
            </a:endParaRPr>
          </a:p>
        </p:txBody>
      </p:sp>
      <p:sp>
        <p:nvSpPr>
          <p:cNvPr id="26645" name="Rectangle 25"/>
          <p:cNvSpPr>
            <a:spLocks noChangeArrowheads="1"/>
          </p:cNvSpPr>
          <p:nvPr/>
        </p:nvSpPr>
        <p:spPr bwMode="auto">
          <a:xfrm>
            <a:off x="7475538" y="6091238"/>
            <a:ext cx="11430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US" altLang="en-US" sz="1400" b="0">
                <a:solidFill>
                  <a:srgbClr val="000000"/>
                </a:solidFill>
                <a:latin typeface="Times New Roman" pitchFamily="18" charset="0"/>
              </a:rPr>
              <a:t> </a:t>
            </a:r>
            <a:endParaRPr lang="en-US" altLang="en-US" sz="2400" b="0">
              <a:solidFill>
                <a:srgbClr val="000000"/>
              </a:solidFill>
              <a:latin typeface="Times New Roman" pitchFamily="18" charset="0"/>
            </a:endParaRPr>
          </a:p>
        </p:txBody>
      </p:sp>
      <p:sp>
        <p:nvSpPr>
          <p:cNvPr id="26646" name="Freeform 26"/>
          <p:cNvSpPr>
            <a:spLocks/>
          </p:cNvSpPr>
          <p:nvPr/>
        </p:nvSpPr>
        <p:spPr bwMode="auto">
          <a:xfrm>
            <a:off x="2871788" y="2500313"/>
            <a:ext cx="101600" cy="217487"/>
          </a:xfrm>
          <a:custGeom>
            <a:avLst/>
            <a:gdLst>
              <a:gd name="T0" fmla="*/ 50400 w 127"/>
              <a:gd name="T1" fmla="*/ 217488 h 273"/>
              <a:gd name="T2" fmla="*/ 0 w 127"/>
              <a:gd name="T3" fmla="*/ 0 h 273"/>
              <a:gd name="T4" fmla="*/ 50400 w 127"/>
              <a:gd name="T5" fmla="*/ 0 h 273"/>
              <a:gd name="T6" fmla="*/ 101600 w 127"/>
              <a:gd name="T7" fmla="*/ 0 h 273"/>
              <a:gd name="T8" fmla="*/ 50400 w 127"/>
              <a:gd name="T9" fmla="*/ 217488 h 2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7" h="273">
                <a:moveTo>
                  <a:pt x="63" y="273"/>
                </a:moveTo>
                <a:lnTo>
                  <a:pt x="0" y="0"/>
                </a:lnTo>
                <a:lnTo>
                  <a:pt x="63" y="0"/>
                </a:lnTo>
                <a:lnTo>
                  <a:pt x="127" y="0"/>
                </a:lnTo>
                <a:lnTo>
                  <a:pt x="63" y="2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CA" sz="2400">
              <a:solidFill>
                <a:srgbClr val="000000"/>
              </a:solidFill>
              <a:latin typeface="Times New Roman" pitchFamily="18" charset="0"/>
            </a:endParaRPr>
          </a:p>
        </p:txBody>
      </p:sp>
      <p:sp>
        <p:nvSpPr>
          <p:cNvPr id="26647" name="Line 27"/>
          <p:cNvSpPr>
            <a:spLocks noChangeShapeType="1"/>
          </p:cNvSpPr>
          <p:nvPr/>
        </p:nvSpPr>
        <p:spPr bwMode="auto">
          <a:xfrm>
            <a:off x="2922588" y="2392363"/>
            <a:ext cx="1587" cy="10795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fr-CA" sz="2400">
              <a:solidFill>
                <a:srgbClr val="000000"/>
              </a:solidFill>
              <a:latin typeface="Times New Roman" pitchFamily="18" charset="0"/>
            </a:endParaRPr>
          </a:p>
        </p:txBody>
      </p:sp>
      <p:sp>
        <p:nvSpPr>
          <p:cNvPr id="26648" name="Freeform 28"/>
          <p:cNvSpPr>
            <a:spLocks/>
          </p:cNvSpPr>
          <p:nvPr/>
        </p:nvSpPr>
        <p:spPr bwMode="auto">
          <a:xfrm>
            <a:off x="2170113" y="2074863"/>
            <a:ext cx="760412" cy="322262"/>
          </a:xfrm>
          <a:custGeom>
            <a:avLst/>
            <a:gdLst>
              <a:gd name="T0" fmla="*/ 0 w 958"/>
              <a:gd name="T1" fmla="*/ 0 h 406"/>
              <a:gd name="T2" fmla="*/ 3969 w 958"/>
              <a:gd name="T3" fmla="*/ 0 h 406"/>
              <a:gd name="T4" fmla="*/ 42069 w 958"/>
              <a:gd name="T5" fmla="*/ 1588 h 406"/>
              <a:gd name="T6" fmla="*/ 80963 w 958"/>
              <a:gd name="T7" fmla="*/ 2381 h 406"/>
              <a:gd name="T8" fmla="*/ 118269 w 958"/>
              <a:gd name="T9" fmla="*/ 4763 h 406"/>
              <a:gd name="T10" fmla="*/ 154781 w 958"/>
              <a:gd name="T11" fmla="*/ 7144 h 406"/>
              <a:gd name="T12" fmla="*/ 190500 w 958"/>
              <a:gd name="T13" fmla="*/ 11113 h 406"/>
              <a:gd name="T14" fmla="*/ 227013 w 958"/>
              <a:gd name="T15" fmla="*/ 15875 h 406"/>
              <a:gd name="T16" fmla="*/ 261144 w 958"/>
              <a:gd name="T17" fmla="*/ 19844 h 406"/>
              <a:gd name="T18" fmla="*/ 296069 w 958"/>
              <a:gd name="T19" fmla="*/ 26194 h 406"/>
              <a:gd name="T20" fmla="*/ 329406 w 958"/>
              <a:gd name="T21" fmla="*/ 31750 h 406"/>
              <a:gd name="T22" fmla="*/ 361156 w 958"/>
              <a:gd name="T23" fmla="*/ 39688 h 406"/>
              <a:gd name="T24" fmla="*/ 392907 w 958"/>
              <a:gd name="T25" fmla="*/ 46831 h 406"/>
              <a:gd name="T26" fmla="*/ 423863 w 958"/>
              <a:gd name="T27" fmla="*/ 55563 h 406"/>
              <a:gd name="T28" fmla="*/ 453232 w 958"/>
              <a:gd name="T29" fmla="*/ 64294 h 406"/>
              <a:gd name="T30" fmla="*/ 481807 w 958"/>
              <a:gd name="T31" fmla="*/ 74613 h 406"/>
              <a:gd name="T32" fmla="*/ 508794 w 958"/>
              <a:gd name="T33" fmla="*/ 84138 h 406"/>
              <a:gd name="T34" fmla="*/ 534988 w 958"/>
              <a:gd name="T35" fmla="*/ 95250 h 406"/>
              <a:gd name="T36" fmla="*/ 560388 w 958"/>
              <a:gd name="T37" fmla="*/ 105569 h 406"/>
              <a:gd name="T38" fmla="*/ 584200 w 958"/>
              <a:gd name="T39" fmla="*/ 117475 h 406"/>
              <a:gd name="T40" fmla="*/ 606425 w 958"/>
              <a:gd name="T41" fmla="*/ 130175 h 406"/>
              <a:gd name="T42" fmla="*/ 627857 w 958"/>
              <a:gd name="T43" fmla="*/ 142081 h 406"/>
              <a:gd name="T44" fmla="*/ 647700 w 958"/>
              <a:gd name="T45" fmla="*/ 154781 h 406"/>
              <a:gd name="T46" fmla="*/ 665957 w 958"/>
              <a:gd name="T47" fmla="*/ 169069 h 406"/>
              <a:gd name="T48" fmla="*/ 682625 w 958"/>
              <a:gd name="T49" fmla="*/ 181769 h 406"/>
              <a:gd name="T50" fmla="*/ 698500 w 958"/>
              <a:gd name="T51" fmla="*/ 197644 h 406"/>
              <a:gd name="T52" fmla="*/ 711200 w 958"/>
              <a:gd name="T53" fmla="*/ 211138 h 406"/>
              <a:gd name="T54" fmla="*/ 723900 w 958"/>
              <a:gd name="T55" fmla="*/ 227013 h 406"/>
              <a:gd name="T56" fmla="*/ 735013 w 958"/>
              <a:gd name="T57" fmla="*/ 242094 h 406"/>
              <a:gd name="T58" fmla="*/ 742950 w 958"/>
              <a:gd name="T59" fmla="*/ 257175 h 406"/>
              <a:gd name="T60" fmla="*/ 750094 w 958"/>
              <a:gd name="T61" fmla="*/ 273050 h 406"/>
              <a:gd name="T62" fmla="*/ 754857 w 958"/>
              <a:gd name="T63" fmla="*/ 288925 h 406"/>
              <a:gd name="T64" fmla="*/ 758825 w 958"/>
              <a:gd name="T65" fmla="*/ 306388 h 406"/>
              <a:gd name="T66" fmla="*/ 760413 w 958"/>
              <a:gd name="T67" fmla="*/ 322263 h 4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58" h="406">
                <a:moveTo>
                  <a:pt x="0" y="0"/>
                </a:moveTo>
                <a:lnTo>
                  <a:pt x="5" y="0"/>
                </a:lnTo>
                <a:lnTo>
                  <a:pt x="53" y="2"/>
                </a:lnTo>
                <a:lnTo>
                  <a:pt x="102" y="3"/>
                </a:lnTo>
                <a:lnTo>
                  <a:pt x="149" y="6"/>
                </a:lnTo>
                <a:lnTo>
                  <a:pt x="195" y="9"/>
                </a:lnTo>
                <a:lnTo>
                  <a:pt x="240" y="14"/>
                </a:lnTo>
                <a:lnTo>
                  <a:pt x="286" y="20"/>
                </a:lnTo>
                <a:lnTo>
                  <a:pt x="329" y="25"/>
                </a:lnTo>
                <a:lnTo>
                  <a:pt x="373" y="33"/>
                </a:lnTo>
                <a:lnTo>
                  <a:pt x="415" y="40"/>
                </a:lnTo>
                <a:lnTo>
                  <a:pt x="455" y="50"/>
                </a:lnTo>
                <a:lnTo>
                  <a:pt x="495" y="59"/>
                </a:lnTo>
                <a:lnTo>
                  <a:pt x="534" y="70"/>
                </a:lnTo>
                <a:lnTo>
                  <a:pt x="571" y="81"/>
                </a:lnTo>
                <a:lnTo>
                  <a:pt x="607" y="94"/>
                </a:lnTo>
                <a:lnTo>
                  <a:pt x="641" y="106"/>
                </a:lnTo>
                <a:lnTo>
                  <a:pt x="674" y="120"/>
                </a:lnTo>
                <a:lnTo>
                  <a:pt x="706" y="133"/>
                </a:lnTo>
                <a:lnTo>
                  <a:pt x="736" y="148"/>
                </a:lnTo>
                <a:lnTo>
                  <a:pt x="764" y="164"/>
                </a:lnTo>
                <a:lnTo>
                  <a:pt x="791" y="179"/>
                </a:lnTo>
                <a:lnTo>
                  <a:pt x="816" y="195"/>
                </a:lnTo>
                <a:lnTo>
                  <a:pt x="839" y="213"/>
                </a:lnTo>
                <a:lnTo>
                  <a:pt x="860" y="229"/>
                </a:lnTo>
                <a:lnTo>
                  <a:pt x="880" y="249"/>
                </a:lnTo>
                <a:lnTo>
                  <a:pt x="896" y="266"/>
                </a:lnTo>
                <a:lnTo>
                  <a:pt x="912" y="286"/>
                </a:lnTo>
                <a:lnTo>
                  <a:pt x="926" y="305"/>
                </a:lnTo>
                <a:lnTo>
                  <a:pt x="936" y="324"/>
                </a:lnTo>
                <a:lnTo>
                  <a:pt x="945" y="344"/>
                </a:lnTo>
                <a:lnTo>
                  <a:pt x="951" y="364"/>
                </a:lnTo>
                <a:lnTo>
                  <a:pt x="956" y="386"/>
                </a:lnTo>
                <a:lnTo>
                  <a:pt x="958" y="406"/>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CA" sz="2400">
              <a:solidFill>
                <a:srgbClr val="000000"/>
              </a:solidFill>
              <a:latin typeface="Times New Roman" pitchFamily="18" charset="0"/>
            </a:endParaRPr>
          </a:p>
        </p:txBody>
      </p:sp>
      <p:sp>
        <p:nvSpPr>
          <p:cNvPr id="26649" name="Freeform 29"/>
          <p:cNvSpPr>
            <a:spLocks/>
          </p:cNvSpPr>
          <p:nvPr/>
        </p:nvSpPr>
        <p:spPr bwMode="auto">
          <a:xfrm>
            <a:off x="3946525" y="3198813"/>
            <a:ext cx="101600" cy="217487"/>
          </a:xfrm>
          <a:custGeom>
            <a:avLst/>
            <a:gdLst>
              <a:gd name="T0" fmla="*/ 50400 w 127"/>
              <a:gd name="T1" fmla="*/ 217488 h 273"/>
              <a:gd name="T2" fmla="*/ 0 w 127"/>
              <a:gd name="T3" fmla="*/ 0 h 273"/>
              <a:gd name="T4" fmla="*/ 50400 w 127"/>
              <a:gd name="T5" fmla="*/ 0 h 273"/>
              <a:gd name="T6" fmla="*/ 101600 w 127"/>
              <a:gd name="T7" fmla="*/ 0 h 273"/>
              <a:gd name="T8" fmla="*/ 50400 w 127"/>
              <a:gd name="T9" fmla="*/ 217488 h 2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7" h="273">
                <a:moveTo>
                  <a:pt x="63" y="273"/>
                </a:moveTo>
                <a:lnTo>
                  <a:pt x="0" y="0"/>
                </a:lnTo>
                <a:lnTo>
                  <a:pt x="63" y="0"/>
                </a:lnTo>
                <a:lnTo>
                  <a:pt x="127" y="0"/>
                </a:lnTo>
                <a:lnTo>
                  <a:pt x="63" y="2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CA" sz="2400">
              <a:solidFill>
                <a:srgbClr val="000000"/>
              </a:solidFill>
              <a:latin typeface="Times New Roman" pitchFamily="18" charset="0"/>
            </a:endParaRPr>
          </a:p>
        </p:txBody>
      </p:sp>
      <p:sp>
        <p:nvSpPr>
          <p:cNvPr id="26650" name="Line 30"/>
          <p:cNvSpPr>
            <a:spLocks noChangeShapeType="1"/>
          </p:cNvSpPr>
          <p:nvPr/>
        </p:nvSpPr>
        <p:spPr bwMode="auto">
          <a:xfrm>
            <a:off x="3997325" y="3090863"/>
            <a:ext cx="1588" cy="10795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fr-CA" sz="2400">
              <a:solidFill>
                <a:srgbClr val="000000"/>
              </a:solidFill>
              <a:latin typeface="Times New Roman" pitchFamily="18" charset="0"/>
            </a:endParaRPr>
          </a:p>
        </p:txBody>
      </p:sp>
      <p:sp>
        <p:nvSpPr>
          <p:cNvPr id="26651" name="Freeform 31"/>
          <p:cNvSpPr>
            <a:spLocks/>
          </p:cNvSpPr>
          <p:nvPr/>
        </p:nvSpPr>
        <p:spPr bwMode="auto">
          <a:xfrm>
            <a:off x="3244850" y="2774950"/>
            <a:ext cx="760413" cy="320675"/>
          </a:xfrm>
          <a:custGeom>
            <a:avLst/>
            <a:gdLst>
              <a:gd name="T0" fmla="*/ 0 w 958"/>
              <a:gd name="T1" fmla="*/ 0 h 404"/>
              <a:gd name="T2" fmla="*/ 3969 w 958"/>
              <a:gd name="T3" fmla="*/ 0 h 404"/>
              <a:gd name="T4" fmla="*/ 42069 w 958"/>
              <a:gd name="T5" fmla="*/ 0 h 404"/>
              <a:gd name="T6" fmla="*/ 80963 w 958"/>
              <a:gd name="T7" fmla="*/ 794 h 404"/>
              <a:gd name="T8" fmla="*/ 118269 w 958"/>
              <a:gd name="T9" fmla="*/ 3175 h 404"/>
              <a:gd name="T10" fmla="*/ 154781 w 958"/>
              <a:gd name="T11" fmla="*/ 6350 h 404"/>
              <a:gd name="T12" fmla="*/ 190500 w 958"/>
              <a:gd name="T13" fmla="*/ 9525 h 404"/>
              <a:gd name="T14" fmla="*/ 227013 w 958"/>
              <a:gd name="T15" fmla="*/ 14288 h 404"/>
              <a:gd name="T16" fmla="*/ 261144 w 958"/>
              <a:gd name="T17" fmla="*/ 19844 h 404"/>
              <a:gd name="T18" fmla="*/ 296069 w 958"/>
              <a:gd name="T19" fmla="*/ 25400 h 404"/>
              <a:gd name="T20" fmla="*/ 329406 w 958"/>
              <a:gd name="T21" fmla="*/ 31750 h 404"/>
              <a:gd name="T22" fmla="*/ 361156 w 958"/>
              <a:gd name="T23" fmla="*/ 38100 h 404"/>
              <a:gd name="T24" fmla="*/ 392907 w 958"/>
              <a:gd name="T25" fmla="*/ 46038 h 404"/>
              <a:gd name="T26" fmla="*/ 423863 w 958"/>
              <a:gd name="T27" fmla="*/ 54769 h 404"/>
              <a:gd name="T28" fmla="*/ 453232 w 958"/>
              <a:gd name="T29" fmla="*/ 63500 h 404"/>
              <a:gd name="T30" fmla="*/ 481807 w 958"/>
              <a:gd name="T31" fmla="*/ 73025 h 404"/>
              <a:gd name="T32" fmla="*/ 508794 w 958"/>
              <a:gd name="T33" fmla="*/ 82550 h 404"/>
              <a:gd name="T34" fmla="*/ 534988 w 958"/>
              <a:gd name="T35" fmla="*/ 93663 h 404"/>
              <a:gd name="T36" fmla="*/ 560388 w 958"/>
              <a:gd name="T37" fmla="*/ 104775 h 404"/>
              <a:gd name="T38" fmla="*/ 584200 w 958"/>
              <a:gd name="T39" fmla="*/ 116681 h 404"/>
              <a:gd name="T40" fmla="*/ 606425 w 958"/>
              <a:gd name="T41" fmla="*/ 128588 h 404"/>
              <a:gd name="T42" fmla="*/ 627857 w 958"/>
              <a:gd name="T43" fmla="*/ 141288 h 404"/>
              <a:gd name="T44" fmla="*/ 647700 w 958"/>
              <a:gd name="T45" fmla="*/ 154781 h 404"/>
              <a:gd name="T46" fmla="*/ 665957 w 958"/>
              <a:gd name="T47" fmla="*/ 167481 h 404"/>
              <a:gd name="T48" fmla="*/ 682625 w 958"/>
              <a:gd name="T49" fmla="*/ 181769 h 404"/>
              <a:gd name="T50" fmla="*/ 698500 w 958"/>
              <a:gd name="T51" fmla="*/ 196056 h 404"/>
              <a:gd name="T52" fmla="*/ 711200 w 958"/>
              <a:gd name="T53" fmla="*/ 210344 h 404"/>
              <a:gd name="T54" fmla="*/ 723900 w 958"/>
              <a:gd name="T55" fmla="*/ 225425 h 404"/>
              <a:gd name="T56" fmla="*/ 735013 w 958"/>
              <a:gd name="T57" fmla="*/ 240506 h 404"/>
              <a:gd name="T58" fmla="*/ 742950 w 958"/>
              <a:gd name="T59" fmla="*/ 255588 h 404"/>
              <a:gd name="T60" fmla="*/ 750094 w 958"/>
              <a:gd name="T61" fmla="*/ 272256 h 404"/>
              <a:gd name="T62" fmla="*/ 754857 w 958"/>
              <a:gd name="T63" fmla="*/ 288131 h 404"/>
              <a:gd name="T64" fmla="*/ 758825 w 958"/>
              <a:gd name="T65" fmla="*/ 304800 h 404"/>
              <a:gd name="T66" fmla="*/ 760413 w 958"/>
              <a:gd name="T67" fmla="*/ 320675 h 40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58" h="404">
                <a:moveTo>
                  <a:pt x="0" y="0"/>
                </a:moveTo>
                <a:lnTo>
                  <a:pt x="5" y="0"/>
                </a:lnTo>
                <a:lnTo>
                  <a:pt x="53" y="0"/>
                </a:lnTo>
                <a:lnTo>
                  <a:pt x="102" y="1"/>
                </a:lnTo>
                <a:lnTo>
                  <a:pt x="149" y="4"/>
                </a:lnTo>
                <a:lnTo>
                  <a:pt x="195" y="8"/>
                </a:lnTo>
                <a:lnTo>
                  <a:pt x="240" y="12"/>
                </a:lnTo>
                <a:lnTo>
                  <a:pt x="286" y="18"/>
                </a:lnTo>
                <a:lnTo>
                  <a:pt x="329" y="25"/>
                </a:lnTo>
                <a:lnTo>
                  <a:pt x="373" y="32"/>
                </a:lnTo>
                <a:lnTo>
                  <a:pt x="415" y="40"/>
                </a:lnTo>
                <a:lnTo>
                  <a:pt x="455" y="48"/>
                </a:lnTo>
                <a:lnTo>
                  <a:pt x="495" y="58"/>
                </a:lnTo>
                <a:lnTo>
                  <a:pt x="534" y="69"/>
                </a:lnTo>
                <a:lnTo>
                  <a:pt x="571" y="80"/>
                </a:lnTo>
                <a:lnTo>
                  <a:pt x="607" y="92"/>
                </a:lnTo>
                <a:lnTo>
                  <a:pt x="641" y="104"/>
                </a:lnTo>
                <a:lnTo>
                  <a:pt x="674" y="118"/>
                </a:lnTo>
                <a:lnTo>
                  <a:pt x="706" y="132"/>
                </a:lnTo>
                <a:lnTo>
                  <a:pt x="736" y="147"/>
                </a:lnTo>
                <a:lnTo>
                  <a:pt x="764" y="162"/>
                </a:lnTo>
                <a:lnTo>
                  <a:pt x="791" y="178"/>
                </a:lnTo>
                <a:lnTo>
                  <a:pt x="816" y="195"/>
                </a:lnTo>
                <a:lnTo>
                  <a:pt x="839" y="211"/>
                </a:lnTo>
                <a:lnTo>
                  <a:pt x="860" y="229"/>
                </a:lnTo>
                <a:lnTo>
                  <a:pt x="880" y="247"/>
                </a:lnTo>
                <a:lnTo>
                  <a:pt x="896" y="265"/>
                </a:lnTo>
                <a:lnTo>
                  <a:pt x="912" y="284"/>
                </a:lnTo>
                <a:lnTo>
                  <a:pt x="926" y="303"/>
                </a:lnTo>
                <a:lnTo>
                  <a:pt x="936" y="322"/>
                </a:lnTo>
                <a:lnTo>
                  <a:pt x="945" y="343"/>
                </a:lnTo>
                <a:lnTo>
                  <a:pt x="951" y="363"/>
                </a:lnTo>
                <a:lnTo>
                  <a:pt x="956" y="384"/>
                </a:lnTo>
                <a:lnTo>
                  <a:pt x="958" y="404"/>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CA" sz="2400">
              <a:solidFill>
                <a:srgbClr val="000000"/>
              </a:solidFill>
              <a:latin typeface="Times New Roman" pitchFamily="18" charset="0"/>
            </a:endParaRPr>
          </a:p>
        </p:txBody>
      </p:sp>
      <p:sp>
        <p:nvSpPr>
          <p:cNvPr id="26652" name="Freeform 32"/>
          <p:cNvSpPr>
            <a:spLocks/>
          </p:cNvSpPr>
          <p:nvPr/>
        </p:nvSpPr>
        <p:spPr bwMode="auto">
          <a:xfrm>
            <a:off x="5310188" y="4011613"/>
            <a:ext cx="100012" cy="217487"/>
          </a:xfrm>
          <a:custGeom>
            <a:avLst/>
            <a:gdLst>
              <a:gd name="T0" fmla="*/ 49613 w 127"/>
              <a:gd name="T1" fmla="*/ 217488 h 273"/>
              <a:gd name="T2" fmla="*/ 0 w 127"/>
              <a:gd name="T3" fmla="*/ 0 h 273"/>
              <a:gd name="T4" fmla="*/ 49613 w 127"/>
              <a:gd name="T5" fmla="*/ 0 h 273"/>
              <a:gd name="T6" fmla="*/ 100013 w 127"/>
              <a:gd name="T7" fmla="*/ 0 h 273"/>
              <a:gd name="T8" fmla="*/ 49613 w 127"/>
              <a:gd name="T9" fmla="*/ 217488 h 2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7" h="273">
                <a:moveTo>
                  <a:pt x="63" y="273"/>
                </a:moveTo>
                <a:lnTo>
                  <a:pt x="0" y="0"/>
                </a:lnTo>
                <a:lnTo>
                  <a:pt x="63" y="0"/>
                </a:lnTo>
                <a:lnTo>
                  <a:pt x="127" y="0"/>
                </a:lnTo>
                <a:lnTo>
                  <a:pt x="63" y="2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CA" sz="2400">
              <a:solidFill>
                <a:srgbClr val="000000"/>
              </a:solidFill>
              <a:latin typeface="Times New Roman" pitchFamily="18" charset="0"/>
            </a:endParaRPr>
          </a:p>
        </p:txBody>
      </p:sp>
      <p:sp>
        <p:nvSpPr>
          <p:cNvPr id="26653" name="Line 33"/>
          <p:cNvSpPr>
            <a:spLocks noChangeShapeType="1"/>
          </p:cNvSpPr>
          <p:nvPr/>
        </p:nvSpPr>
        <p:spPr bwMode="auto">
          <a:xfrm>
            <a:off x="5360988" y="3903663"/>
            <a:ext cx="0" cy="10795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fr-CA" sz="2400">
              <a:solidFill>
                <a:srgbClr val="000000"/>
              </a:solidFill>
              <a:latin typeface="Times New Roman" pitchFamily="18" charset="0"/>
            </a:endParaRPr>
          </a:p>
        </p:txBody>
      </p:sp>
      <p:sp>
        <p:nvSpPr>
          <p:cNvPr id="26654" name="Freeform 34"/>
          <p:cNvSpPr>
            <a:spLocks/>
          </p:cNvSpPr>
          <p:nvPr/>
        </p:nvSpPr>
        <p:spPr bwMode="auto">
          <a:xfrm>
            <a:off x="4608513" y="3586163"/>
            <a:ext cx="760412" cy="322262"/>
          </a:xfrm>
          <a:custGeom>
            <a:avLst/>
            <a:gdLst>
              <a:gd name="T0" fmla="*/ 0 w 957"/>
              <a:gd name="T1" fmla="*/ 0 h 406"/>
              <a:gd name="T2" fmla="*/ 3973 w 957"/>
              <a:gd name="T3" fmla="*/ 0 h 406"/>
              <a:gd name="T4" fmla="*/ 42113 w 957"/>
              <a:gd name="T5" fmla="*/ 794 h 406"/>
              <a:gd name="T6" fmla="*/ 80253 w 957"/>
              <a:gd name="T7" fmla="*/ 2381 h 406"/>
              <a:gd name="T8" fmla="*/ 117598 w 957"/>
              <a:gd name="T9" fmla="*/ 3969 h 406"/>
              <a:gd name="T10" fmla="*/ 155738 w 957"/>
              <a:gd name="T11" fmla="*/ 6350 h 406"/>
              <a:gd name="T12" fmla="*/ 191494 w 957"/>
              <a:gd name="T13" fmla="*/ 11113 h 406"/>
              <a:gd name="T14" fmla="*/ 227250 w 957"/>
              <a:gd name="T15" fmla="*/ 15081 h 406"/>
              <a:gd name="T16" fmla="*/ 261417 w 957"/>
              <a:gd name="T17" fmla="*/ 19844 h 406"/>
              <a:gd name="T18" fmla="*/ 295584 w 957"/>
              <a:gd name="T19" fmla="*/ 24606 h 406"/>
              <a:gd name="T20" fmla="*/ 328956 w 957"/>
              <a:gd name="T21" fmla="*/ 31750 h 406"/>
              <a:gd name="T22" fmla="*/ 361534 w 957"/>
              <a:gd name="T23" fmla="*/ 38894 h 406"/>
              <a:gd name="T24" fmla="*/ 394112 w 957"/>
              <a:gd name="T25" fmla="*/ 46831 h 406"/>
              <a:gd name="T26" fmla="*/ 424306 w 957"/>
              <a:gd name="T27" fmla="*/ 55563 h 406"/>
              <a:gd name="T28" fmla="*/ 453705 w 957"/>
              <a:gd name="T29" fmla="*/ 64294 h 406"/>
              <a:gd name="T30" fmla="*/ 481515 w 957"/>
              <a:gd name="T31" fmla="*/ 73819 h 406"/>
              <a:gd name="T32" fmla="*/ 509326 w 957"/>
              <a:gd name="T33" fmla="*/ 83344 h 406"/>
              <a:gd name="T34" fmla="*/ 535547 w 957"/>
              <a:gd name="T35" fmla="*/ 94456 h 406"/>
              <a:gd name="T36" fmla="*/ 560179 w 957"/>
              <a:gd name="T37" fmla="*/ 105569 h 406"/>
              <a:gd name="T38" fmla="*/ 584811 w 957"/>
              <a:gd name="T39" fmla="*/ 117475 h 406"/>
              <a:gd name="T40" fmla="*/ 607059 w 957"/>
              <a:gd name="T41" fmla="*/ 129381 h 406"/>
              <a:gd name="T42" fmla="*/ 628513 w 957"/>
              <a:gd name="T43" fmla="*/ 141288 h 406"/>
              <a:gd name="T44" fmla="*/ 648377 w 957"/>
              <a:gd name="T45" fmla="*/ 153988 h 406"/>
              <a:gd name="T46" fmla="*/ 666653 w 957"/>
              <a:gd name="T47" fmla="*/ 168275 h 406"/>
              <a:gd name="T48" fmla="*/ 682544 w 957"/>
              <a:gd name="T49" fmla="*/ 181769 h 406"/>
              <a:gd name="T50" fmla="*/ 699230 w 957"/>
              <a:gd name="T51" fmla="*/ 196850 h 406"/>
              <a:gd name="T52" fmla="*/ 711944 w 957"/>
              <a:gd name="T53" fmla="*/ 211138 h 406"/>
              <a:gd name="T54" fmla="*/ 723862 w 957"/>
              <a:gd name="T55" fmla="*/ 226219 h 406"/>
              <a:gd name="T56" fmla="*/ 734986 w 957"/>
              <a:gd name="T57" fmla="*/ 241300 h 406"/>
              <a:gd name="T58" fmla="*/ 743727 w 957"/>
              <a:gd name="T59" fmla="*/ 256382 h 406"/>
              <a:gd name="T60" fmla="*/ 750878 w 957"/>
              <a:gd name="T61" fmla="*/ 273050 h 406"/>
              <a:gd name="T62" fmla="*/ 755646 w 957"/>
              <a:gd name="T63" fmla="*/ 288132 h 406"/>
              <a:gd name="T64" fmla="*/ 759618 w 957"/>
              <a:gd name="T65" fmla="*/ 305594 h 406"/>
              <a:gd name="T66" fmla="*/ 760413 w 957"/>
              <a:gd name="T67" fmla="*/ 322263 h 4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57" h="406">
                <a:moveTo>
                  <a:pt x="0" y="0"/>
                </a:moveTo>
                <a:lnTo>
                  <a:pt x="5" y="0"/>
                </a:lnTo>
                <a:lnTo>
                  <a:pt x="53" y="1"/>
                </a:lnTo>
                <a:lnTo>
                  <a:pt x="101" y="3"/>
                </a:lnTo>
                <a:lnTo>
                  <a:pt x="148" y="5"/>
                </a:lnTo>
                <a:lnTo>
                  <a:pt x="196" y="8"/>
                </a:lnTo>
                <a:lnTo>
                  <a:pt x="241" y="14"/>
                </a:lnTo>
                <a:lnTo>
                  <a:pt x="286" y="19"/>
                </a:lnTo>
                <a:lnTo>
                  <a:pt x="329" y="25"/>
                </a:lnTo>
                <a:lnTo>
                  <a:pt x="372" y="31"/>
                </a:lnTo>
                <a:lnTo>
                  <a:pt x="414" y="40"/>
                </a:lnTo>
                <a:lnTo>
                  <a:pt x="455" y="49"/>
                </a:lnTo>
                <a:lnTo>
                  <a:pt x="496" y="59"/>
                </a:lnTo>
                <a:lnTo>
                  <a:pt x="534" y="70"/>
                </a:lnTo>
                <a:lnTo>
                  <a:pt x="571" y="81"/>
                </a:lnTo>
                <a:lnTo>
                  <a:pt x="606" y="93"/>
                </a:lnTo>
                <a:lnTo>
                  <a:pt x="641" y="105"/>
                </a:lnTo>
                <a:lnTo>
                  <a:pt x="674" y="119"/>
                </a:lnTo>
                <a:lnTo>
                  <a:pt x="705" y="133"/>
                </a:lnTo>
                <a:lnTo>
                  <a:pt x="736" y="148"/>
                </a:lnTo>
                <a:lnTo>
                  <a:pt x="764" y="163"/>
                </a:lnTo>
                <a:lnTo>
                  <a:pt x="791" y="178"/>
                </a:lnTo>
                <a:lnTo>
                  <a:pt x="816" y="194"/>
                </a:lnTo>
                <a:lnTo>
                  <a:pt x="839" y="212"/>
                </a:lnTo>
                <a:lnTo>
                  <a:pt x="859" y="229"/>
                </a:lnTo>
                <a:lnTo>
                  <a:pt x="880" y="248"/>
                </a:lnTo>
                <a:lnTo>
                  <a:pt x="896" y="266"/>
                </a:lnTo>
                <a:lnTo>
                  <a:pt x="911" y="285"/>
                </a:lnTo>
                <a:lnTo>
                  <a:pt x="925" y="304"/>
                </a:lnTo>
                <a:lnTo>
                  <a:pt x="936" y="323"/>
                </a:lnTo>
                <a:lnTo>
                  <a:pt x="945" y="344"/>
                </a:lnTo>
                <a:lnTo>
                  <a:pt x="951" y="363"/>
                </a:lnTo>
                <a:lnTo>
                  <a:pt x="956" y="385"/>
                </a:lnTo>
                <a:lnTo>
                  <a:pt x="957" y="406"/>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CA" sz="2400">
              <a:solidFill>
                <a:srgbClr val="000000"/>
              </a:solidFill>
              <a:latin typeface="Times New Roman" pitchFamily="18" charset="0"/>
            </a:endParaRPr>
          </a:p>
        </p:txBody>
      </p:sp>
      <p:sp>
        <p:nvSpPr>
          <p:cNvPr id="26655" name="Freeform 35"/>
          <p:cNvSpPr>
            <a:spLocks/>
          </p:cNvSpPr>
          <p:nvPr/>
        </p:nvSpPr>
        <p:spPr bwMode="auto">
          <a:xfrm>
            <a:off x="6672263" y="4827588"/>
            <a:ext cx="101600" cy="215900"/>
          </a:xfrm>
          <a:custGeom>
            <a:avLst/>
            <a:gdLst>
              <a:gd name="T0" fmla="*/ 51200 w 127"/>
              <a:gd name="T1" fmla="*/ 215900 h 273"/>
              <a:gd name="T2" fmla="*/ 0 w 127"/>
              <a:gd name="T3" fmla="*/ 0 h 273"/>
              <a:gd name="T4" fmla="*/ 51200 w 127"/>
              <a:gd name="T5" fmla="*/ 0 h 273"/>
              <a:gd name="T6" fmla="*/ 101600 w 127"/>
              <a:gd name="T7" fmla="*/ 0 h 273"/>
              <a:gd name="T8" fmla="*/ 51200 w 127"/>
              <a:gd name="T9" fmla="*/ 215900 h 2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7" h="273">
                <a:moveTo>
                  <a:pt x="64" y="273"/>
                </a:moveTo>
                <a:lnTo>
                  <a:pt x="0" y="0"/>
                </a:lnTo>
                <a:lnTo>
                  <a:pt x="64" y="0"/>
                </a:lnTo>
                <a:lnTo>
                  <a:pt x="127" y="0"/>
                </a:lnTo>
                <a:lnTo>
                  <a:pt x="64" y="2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CA" sz="2400">
              <a:solidFill>
                <a:srgbClr val="000000"/>
              </a:solidFill>
              <a:latin typeface="Times New Roman" pitchFamily="18" charset="0"/>
            </a:endParaRPr>
          </a:p>
        </p:txBody>
      </p:sp>
      <p:sp>
        <p:nvSpPr>
          <p:cNvPr id="26656" name="Line 36"/>
          <p:cNvSpPr>
            <a:spLocks noChangeShapeType="1"/>
          </p:cNvSpPr>
          <p:nvPr/>
        </p:nvSpPr>
        <p:spPr bwMode="auto">
          <a:xfrm>
            <a:off x="6723063" y="4718050"/>
            <a:ext cx="1587" cy="10953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fr-CA" sz="2400">
              <a:solidFill>
                <a:srgbClr val="000000"/>
              </a:solidFill>
              <a:latin typeface="Times New Roman" pitchFamily="18" charset="0"/>
            </a:endParaRPr>
          </a:p>
        </p:txBody>
      </p:sp>
      <p:sp>
        <p:nvSpPr>
          <p:cNvPr id="26657" name="Freeform 37"/>
          <p:cNvSpPr>
            <a:spLocks/>
          </p:cNvSpPr>
          <p:nvPr/>
        </p:nvSpPr>
        <p:spPr bwMode="auto">
          <a:xfrm>
            <a:off x="5970588" y="4402138"/>
            <a:ext cx="760412" cy="320675"/>
          </a:xfrm>
          <a:custGeom>
            <a:avLst/>
            <a:gdLst>
              <a:gd name="T0" fmla="*/ 0 w 958"/>
              <a:gd name="T1" fmla="*/ 0 h 405"/>
              <a:gd name="T2" fmla="*/ 4763 w 958"/>
              <a:gd name="T3" fmla="*/ 0 h 405"/>
              <a:gd name="T4" fmla="*/ 42863 w 958"/>
              <a:gd name="T5" fmla="*/ 0 h 405"/>
              <a:gd name="T6" fmla="*/ 80963 w 958"/>
              <a:gd name="T7" fmla="*/ 1584 h 405"/>
              <a:gd name="T8" fmla="*/ 118269 w 958"/>
              <a:gd name="T9" fmla="*/ 3959 h 405"/>
              <a:gd name="T10" fmla="*/ 155575 w 958"/>
              <a:gd name="T11" fmla="*/ 7126 h 405"/>
              <a:gd name="T12" fmla="*/ 192088 w 958"/>
              <a:gd name="T13" fmla="*/ 10293 h 405"/>
              <a:gd name="T14" fmla="*/ 227806 w 958"/>
              <a:gd name="T15" fmla="*/ 14252 h 405"/>
              <a:gd name="T16" fmla="*/ 261938 w 958"/>
              <a:gd name="T17" fmla="*/ 19003 h 405"/>
              <a:gd name="T18" fmla="*/ 296069 w 958"/>
              <a:gd name="T19" fmla="*/ 25337 h 405"/>
              <a:gd name="T20" fmla="*/ 329406 w 958"/>
              <a:gd name="T21" fmla="*/ 31672 h 405"/>
              <a:gd name="T22" fmla="*/ 361950 w 958"/>
              <a:gd name="T23" fmla="*/ 38006 h 405"/>
              <a:gd name="T24" fmla="*/ 393700 w 958"/>
              <a:gd name="T25" fmla="*/ 45924 h 405"/>
              <a:gd name="T26" fmla="*/ 424657 w 958"/>
              <a:gd name="T27" fmla="*/ 54634 h 405"/>
              <a:gd name="T28" fmla="*/ 453232 w 958"/>
              <a:gd name="T29" fmla="*/ 63343 h 405"/>
              <a:gd name="T30" fmla="*/ 481807 w 958"/>
              <a:gd name="T31" fmla="*/ 72845 h 405"/>
              <a:gd name="T32" fmla="*/ 508794 w 958"/>
              <a:gd name="T33" fmla="*/ 83138 h 405"/>
              <a:gd name="T34" fmla="*/ 534988 w 958"/>
              <a:gd name="T35" fmla="*/ 93431 h 405"/>
              <a:gd name="T36" fmla="*/ 560388 w 958"/>
              <a:gd name="T37" fmla="*/ 104516 h 405"/>
              <a:gd name="T38" fmla="*/ 584994 w 958"/>
              <a:gd name="T39" fmla="*/ 116393 h 405"/>
              <a:gd name="T40" fmla="*/ 607219 w 958"/>
              <a:gd name="T41" fmla="*/ 128270 h 405"/>
              <a:gd name="T42" fmla="*/ 627857 w 958"/>
              <a:gd name="T43" fmla="*/ 141730 h 405"/>
              <a:gd name="T44" fmla="*/ 648494 w 958"/>
              <a:gd name="T45" fmla="*/ 154399 h 405"/>
              <a:gd name="T46" fmla="*/ 666750 w 958"/>
              <a:gd name="T47" fmla="*/ 167860 h 405"/>
              <a:gd name="T48" fmla="*/ 682625 w 958"/>
              <a:gd name="T49" fmla="*/ 181320 h 405"/>
              <a:gd name="T50" fmla="*/ 698500 w 958"/>
              <a:gd name="T51" fmla="*/ 195572 h 405"/>
              <a:gd name="T52" fmla="*/ 711994 w 958"/>
              <a:gd name="T53" fmla="*/ 209824 h 405"/>
              <a:gd name="T54" fmla="*/ 723900 w 958"/>
              <a:gd name="T55" fmla="*/ 224868 h 405"/>
              <a:gd name="T56" fmla="*/ 735013 w 958"/>
              <a:gd name="T57" fmla="*/ 239912 h 405"/>
              <a:gd name="T58" fmla="*/ 742950 w 958"/>
              <a:gd name="T59" fmla="*/ 255748 h 405"/>
              <a:gd name="T60" fmla="*/ 750094 w 958"/>
              <a:gd name="T61" fmla="*/ 271584 h 405"/>
              <a:gd name="T62" fmla="*/ 755650 w 958"/>
              <a:gd name="T63" fmla="*/ 288212 h 405"/>
              <a:gd name="T64" fmla="*/ 759619 w 958"/>
              <a:gd name="T65" fmla="*/ 304047 h 405"/>
              <a:gd name="T66" fmla="*/ 760413 w 958"/>
              <a:gd name="T67" fmla="*/ 320675 h 40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58" h="405">
                <a:moveTo>
                  <a:pt x="0" y="0"/>
                </a:moveTo>
                <a:lnTo>
                  <a:pt x="6" y="0"/>
                </a:lnTo>
                <a:lnTo>
                  <a:pt x="54" y="0"/>
                </a:lnTo>
                <a:lnTo>
                  <a:pt x="102" y="2"/>
                </a:lnTo>
                <a:lnTo>
                  <a:pt x="149" y="5"/>
                </a:lnTo>
                <a:lnTo>
                  <a:pt x="196" y="9"/>
                </a:lnTo>
                <a:lnTo>
                  <a:pt x="242" y="13"/>
                </a:lnTo>
                <a:lnTo>
                  <a:pt x="287" y="18"/>
                </a:lnTo>
                <a:lnTo>
                  <a:pt x="330" y="24"/>
                </a:lnTo>
                <a:lnTo>
                  <a:pt x="373" y="32"/>
                </a:lnTo>
                <a:lnTo>
                  <a:pt x="415" y="40"/>
                </a:lnTo>
                <a:lnTo>
                  <a:pt x="456" y="48"/>
                </a:lnTo>
                <a:lnTo>
                  <a:pt x="496" y="58"/>
                </a:lnTo>
                <a:lnTo>
                  <a:pt x="535" y="69"/>
                </a:lnTo>
                <a:lnTo>
                  <a:pt x="571" y="80"/>
                </a:lnTo>
                <a:lnTo>
                  <a:pt x="607" y="92"/>
                </a:lnTo>
                <a:lnTo>
                  <a:pt x="641" y="105"/>
                </a:lnTo>
                <a:lnTo>
                  <a:pt x="674" y="118"/>
                </a:lnTo>
                <a:lnTo>
                  <a:pt x="706" y="132"/>
                </a:lnTo>
                <a:lnTo>
                  <a:pt x="737" y="147"/>
                </a:lnTo>
                <a:lnTo>
                  <a:pt x="765" y="162"/>
                </a:lnTo>
                <a:lnTo>
                  <a:pt x="791" y="179"/>
                </a:lnTo>
                <a:lnTo>
                  <a:pt x="817" y="195"/>
                </a:lnTo>
                <a:lnTo>
                  <a:pt x="840" y="212"/>
                </a:lnTo>
                <a:lnTo>
                  <a:pt x="860" y="229"/>
                </a:lnTo>
                <a:lnTo>
                  <a:pt x="880" y="247"/>
                </a:lnTo>
                <a:lnTo>
                  <a:pt x="897" y="265"/>
                </a:lnTo>
                <a:lnTo>
                  <a:pt x="912" y="284"/>
                </a:lnTo>
                <a:lnTo>
                  <a:pt x="926" y="303"/>
                </a:lnTo>
                <a:lnTo>
                  <a:pt x="936" y="323"/>
                </a:lnTo>
                <a:lnTo>
                  <a:pt x="945" y="343"/>
                </a:lnTo>
                <a:lnTo>
                  <a:pt x="952" y="364"/>
                </a:lnTo>
                <a:lnTo>
                  <a:pt x="957" y="384"/>
                </a:lnTo>
                <a:lnTo>
                  <a:pt x="958" y="405"/>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CA" sz="2400">
              <a:solidFill>
                <a:srgbClr val="000000"/>
              </a:solidFill>
              <a:latin typeface="Times New Roman" pitchFamily="18" charset="0"/>
            </a:endParaRPr>
          </a:p>
        </p:txBody>
      </p:sp>
      <p:sp>
        <p:nvSpPr>
          <p:cNvPr id="26658" name="Freeform 38"/>
          <p:cNvSpPr>
            <a:spLocks/>
          </p:cNvSpPr>
          <p:nvPr/>
        </p:nvSpPr>
        <p:spPr bwMode="auto">
          <a:xfrm>
            <a:off x="7429500" y="5640388"/>
            <a:ext cx="101600" cy="217487"/>
          </a:xfrm>
          <a:custGeom>
            <a:avLst/>
            <a:gdLst>
              <a:gd name="T0" fmla="*/ 51200 w 127"/>
              <a:gd name="T1" fmla="*/ 217488 h 274"/>
              <a:gd name="T2" fmla="*/ 0 w 127"/>
              <a:gd name="T3" fmla="*/ 0 h 274"/>
              <a:gd name="T4" fmla="*/ 51200 w 127"/>
              <a:gd name="T5" fmla="*/ 0 h 274"/>
              <a:gd name="T6" fmla="*/ 101600 w 127"/>
              <a:gd name="T7" fmla="*/ 0 h 274"/>
              <a:gd name="T8" fmla="*/ 51200 w 127"/>
              <a:gd name="T9" fmla="*/ 217488 h 27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7" h="274">
                <a:moveTo>
                  <a:pt x="64" y="274"/>
                </a:moveTo>
                <a:lnTo>
                  <a:pt x="0" y="0"/>
                </a:lnTo>
                <a:lnTo>
                  <a:pt x="64" y="0"/>
                </a:lnTo>
                <a:lnTo>
                  <a:pt x="127" y="0"/>
                </a:lnTo>
                <a:lnTo>
                  <a:pt x="64" y="2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CA" sz="2400">
              <a:solidFill>
                <a:srgbClr val="000000"/>
              </a:solidFill>
              <a:latin typeface="Times New Roman" pitchFamily="18" charset="0"/>
            </a:endParaRPr>
          </a:p>
        </p:txBody>
      </p:sp>
      <p:sp>
        <p:nvSpPr>
          <p:cNvPr id="26659" name="Line 39"/>
          <p:cNvSpPr>
            <a:spLocks noChangeShapeType="1"/>
          </p:cNvSpPr>
          <p:nvPr/>
        </p:nvSpPr>
        <p:spPr bwMode="auto">
          <a:xfrm>
            <a:off x="7480300" y="5532438"/>
            <a:ext cx="0" cy="10795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fr-CA" sz="2400">
              <a:solidFill>
                <a:srgbClr val="000000"/>
              </a:solidFill>
              <a:latin typeface="Times New Roman" pitchFamily="18" charset="0"/>
            </a:endParaRPr>
          </a:p>
        </p:txBody>
      </p:sp>
      <p:sp>
        <p:nvSpPr>
          <p:cNvPr id="26660" name="Freeform 40"/>
          <p:cNvSpPr>
            <a:spLocks/>
          </p:cNvSpPr>
          <p:nvPr/>
        </p:nvSpPr>
        <p:spPr bwMode="auto">
          <a:xfrm>
            <a:off x="6727825" y="5214938"/>
            <a:ext cx="760413" cy="322262"/>
          </a:xfrm>
          <a:custGeom>
            <a:avLst/>
            <a:gdLst>
              <a:gd name="T0" fmla="*/ 0 w 958"/>
              <a:gd name="T1" fmla="*/ 0 h 404"/>
              <a:gd name="T2" fmla="*/ 3969 w 958"/>
              <a:gd name="T3" fmla="*/ 0 h 404"/>
              <a:gd name="T4" fmla="*/ 42863 w 958"/>
              <a:gd name="T5" fmla="*/ 0 h 404"/>
              <a:gd name="T6" fmla="*/ 80963 w 958"/>
              <a:gd name="T7" fmla="*/ 1595 h 404"/>
              <a:gd name="T8" fmla="*/ 118269 w 958"/>
              <a:gd name="T9" fmla="*/ 3191 h 404"/>
              <a:gd name="T10" fmla="*/ 155575 w 958"/>
              <a:gd name="T11" fmla="*/ 6381 h 404"/>
              <a:gd name="T12" fmla="*/ 192088 w 958"/>
              <a:gd name="T13" fmla="*/ 9572 h 404"/>
              <a:gd name="T14" fmla="*/ 227013 w 958"/>
              <a:gd name="T15" fmla="*/ 14358 h 404"/>
              <a:gd name="T16" fmla="*/ 261938 w 958"/>
              <a:gd name="T17" fmla="*/ 19144 h 404"/>
              <a:gd name="T18" fmla="*/ 296069 w 958"/>
              <a:gd name="T19" fmla="*/ 24728 h 404"/>
              <a:gd name="T20" fmla="*/ 329406 w 958"/>
              <a:gd name="T21" fmla="*/ 31110 h 404"/>
              <a:gd name="T22" fmla="*/ 361156 w 958"/>
              <a:gd name="T23" fmla="*/ 39086 h 404"/>
              <a:gd name="T24" fmla="*/ 393700 w 958"/>
              <a:gd name="T25" fmla="*/ 47063 h 404"/>
              <a:gd name="T26" fmla="*/ 423863 w 958"/>
              <a:gd name="T27" fmla="*/ 54242 h 404"/>
              <a:gd name="T28" fmla="*/ 453232 w 958"/>
              <a:gd name="T29" fmla="*/ 63017 h 404"/>
              <a:gd name="T30" fmla="*/ 481807 w 958"/>
              <a:gd name="T31" fmla="*/ 73387 h 404"/>
              <a:gd name="T32" fmla="*/ 508794 w 958"/>
              <a:gd name="T33" fmla="*/ 82959 h 404"/>
              <a:gd name="T34" fmla="*/ 534988 w 958"/>
              <a:gd name="T35" fmla="*/ 94126 h 404"/>
              <a:gd name="T36" fmla="*/ 560388 w 958"/>
              <a:gd name="T37" fmla="*/ 104496 h 404"/>
              <a:gd name="T38" fmla="*/ 584200 w 958"/>
              <a:gd name="T39" fmla="*/ 116461 h 404"/>
              <a:gd name="T40" fmla="*/ 606425 w 958"/>
              <a:gd name="T41" fmla="*/ 128427 h 404"/>
              <a:gd name="T42" fmla="*/ 627857 w 958"/>
              <a:gd name="T43" fmla="*/ 141987 h 404"/>
              <a:gd name="T44" fmla="*/ 648494 w 958"/>
              <a:gd name="T45" fmla="*/ 154750 h 404"/>
              <a:gd name="T46" fmla="*/ 665957 w 958"/>
              <a:gd name="T47" fmla="*/ 168311 h 404"/>
              <a:gd name="T48" fmla="*/ 682625 w 958"/>
              <a:gd name="T49" fmla="*/ 182669 h 404"/>
              <a:gd name="T50" fmla="*/ 698500 w 958"/>
              <a:gd name="T51" fmla="*/ 196229 h 404"/>
              <a:gd name="T52" fmla="*/ 711994 w 958"/>
              <a:gd name="T53" fmla="*/ 210588 h 404"/>
              <a:gd name="T54" fmla="*/ 723900 w 958"/>
              <a:gd name="T55" fmla="*/ 225744 h 404"/>
              <a:gd name="T56" fmla="*/ 735013 w 958"/>
              <a:gd name="T57" fmla="*/ 241697 h 404"/>
              <a:gd name="T58" fmla="*/ 742950 w 958"/>
              <a:gd name="T59" fmla="*/ 257651 h 404"/>
              <a:gd name="T60" fmla="*/ 750094 w 958"/>
              <a:gd name="T61" fmla="*/ 272807 h 404"/>
              <a:gd name="T62" fmla="*/ 754857 w 958"/>
              <a:gd name="T63" fmla="*/ 289558 h 404"/>
              <a:gd name="T64" fmla="*/ 758825 w 958"/>
              <a:gd name="T65" fmla="*/ 305512 h 404"/>
              <a:gd name="T66" fmla="*/ 760413 w 958"/>
              <a:gd name="T67" fmla="*/ 322263 h 40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58" h="404">
                <a:moveTo>
                  <a:pt x="0" y="0"/>
                </a:moveTo>
                <a:lnTo>
                  <a:pt x="5" y="0"/>
                </a:lnTo>
                <a:lnTo>
                  <a:pt x="54" y="0"/>
                </a:lnTo>
                <a:lnTo>
                  <a:pt x="102" y="2"/>
                </a:lnTo>
                <a:lnTo>
                  <a:pt x="149" y="4"/>
                </a:lnTo>
                <a:lnTo>
                  <a:pt x="196" y="8"/>
                </a:lnTo>
                <a:lnTo>
                  <a:pt x="242" y="12"/>
                </a:lnTo>
                <a:lnTo>
                  <a:pt x="286" y="18"/>
                </a:lnTo>
                <a:lnTo>
                  <a:pt x="330" y="24"/>
                </a:lnTo>
                <a:lnTo>
                  <a:pt x="373" y="31"/>
                </a:lnTo>
                <a:lnTo>
                  <a:pt x="415" y="39"/>
                </a:lnTo>
                <a:lnTo>
                  <a:pt x="455" y="49"/>
                </a:lnTo>
                <a:lnTo>
                  <a:pt x="496" y="59"/>
                </a:lnTo>
                <a:lnTo>
                  <a:pt x="534" y="68"/>
                </a:lnTo>
                <a:lnTo>
                  <a:pt x="571" y="79"/>
                </a:lnTo>
                <a:lnTo>
                  <a:pt x="607" y="92"/>
                </a:lnTo>
                <a:lnTo>
                  <a:pt x="641" y="104"/>
                </a:lnTo>
                <a:lnTo>
                  <a:pt x="674" y="118"/>
                </a:lnTo>
                <a:lnTo>
                  <a:pt x="706" y="131"/>
                </a:lnTo>
                <a:lnTo>
                  <a:pt x="736" y="146"/>
                </a:lnTo>
                <a:lnTo>
                  <a:pt x="764" y="161"/>
                </a:lnTo>
                <a:lnTo>
                  <a:pt x="791" y="178"/>
                </a:lnTo>
                <a:lnTo>
                  <a:pt x="817" y="194"/>
                </a:lnTo>
                <a:lnTo>
                  <a:pt x="839" y="211"/>
                </a:lnTo>
                <a:lnTo>
                  <a:pt x="860" y="229"/>
                </a:lnTo>
                <a:lnTo>
                  <a:pt x="880" y="246"/>
                </a:lnTo>
                <a:lnTo>
                  <a:pt x="897" y="264"/>
                </a:lnTo>
                <a:lnTo>
                  <a:pt x="912" y="283"/>
                </a:lnTo>
                <a:lnTo>
                  <a:pt x="926" y="303"/>
                </a:lnTo>
                <a:lnTo>
                  <a:pt x="936" y="323"/>
                </a:lnTo>
                <a:lnTo>
                  <a:pt x="945" y="342"/>
                </a:lnTo>
                <a:lnTo>
                  <a:pt x="951" y="363"/>
                </a:lnTo>
                <a:lnTo>
                  <a:pt x="956" y="383"/>
                </a:lnTo>
                <a:lnTo>
                  <a:pt x="958" y="404"/>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CA" sz="2400">
              <a:solidFill>
                <a:srgbClr val="000000"/>
              </a:solidFill>
              <a:latin typeface="Times New Roman" pitchFamily="18" charset="0"/>
            </a:endParaRPr>
          </a:p>
        </p:txBody>
      </p:sp>
      <p:sp>
        <p:nvSpPr>
          <p:cNvPr id="26661" name="Freeform 41"/>
          <p:cNvSpPr>
            <a:spLocks/>
          </p:cNvSpPr>
          <p:nvPr/>
        </p:nvSpPr>
        <p:spPr bwMode="auto">
          <a:xfrm>
            <a:off x="396875" y="1951038"/>
            <a:ext cx="101600" cy="217487"/>
          </a:xfrm>
          <a:custGeom>
            <a:avLst/>
            <a:gdLst>
              <a:gd name="T0" fmla="*/ 50800 w 128"/>
              <a:gd name="T1" fmla="*/ 0 h 275"/>
              <a:gd name="T2" fmla="*/ 101600 w 128"/>
              <a:gd name="T3" fmla="*/ 217488 h 275"/>
              <a:gd name="T4" fmla="*/ 50800 w 128"/>
              <a:gd name="T5" fmla="*/ 217488 h 275"/>
              <a:gd name="T6" fmla="*/ 0 w 128"/>
              <a:gd name="T7" fmla="*/ 217488 h 275"/>
              <a:gd name="T8" fmla="*/ 50800 w 128"/>
              <a:gd name="T9" fmla="*/ 0 h 2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275">
                <a:moveTo>
                  <a:pt x="64" y="0"/>
                </a:moveTo>
                <a:lnTo>
                  <a:pt x="128" y="275"/>
                </a:lnTo>
                <a:lnTo>
                  <a:pt x="64" y="275"/>
                </a:lnTo>
                <a:lnTo>
                  <a:pt x="0" y="275"/>
                </a:lnTo>
                <a:lnTo>
                  <a:pt x="6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CA" sz="2400">
              <a:solidFill>
                <a:srgbClr val="000000"/>
              </a:solidFill>
              <a:latin typeface="Times New Roman" pitchFamily="18" charset="0"/>
            </a:endParaRPr>
          </a:p>
        </p:txBody>
      </p:sp>
      <p:sp>
        <p:nvSpPr>
          <p:cNvPr id="26662" name="Line 42"/>
          <p:cNvSpPr>
            <a:spLocks noChangeShapeType="1"/>
          </p:cNvSpPr>
          <p:nvPr/>
        </p:nvSpPr>
        <p:spPr bwMode="auto">
          <a:xfrm flipV="1">
            <a:off x="447675" y="2168525"/>
            <a:ext cx="1588" cy="10795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fr-CA" sz="2400">
              <a:solidFill>
                <a:srgbClr val="000000"/>
              </a:solidFill>
              <a:latin typeface="Times New Roman" pitchFamily="18" charset="0"/>
            </a:endParaRPr>
          </a:p>
        </p:txBody>
      </p:sp>
      <p:sp>
        <p:nvSpPr>
          <p:cNvPr id="26663" name="Freeform 43"/>
          <p:cNvSpPr>
            <a:spLocks/>
          </p:cNvSpPr>
          <p:nvPr/>
        </p:nvSpPr>
        <p:spPr bwMode="auto">
          <a:xfrm>
            <a:off x="457200" y="2279650"/>
            <a:ext cx="752475" cy="331788"/>
          </a:xfrm>
          <a:custGeom>
            <a:avLst/>
            <a:gdLst>
              <a:gd name="T0" fmla="*/ 752475 w 949"/>
              <a:gd name="T1" fmla="*/ 331788 h 416"/>
              <a:gd name="T2" fmla="*/ 712829 w 949"/>
              <a:gd name="T3" fmla="*/ 330990 h 416"/>
              <a:gd name="T4" fmla="*/ 674769 w 949"/>
              <a:gd name="T5" fmla="*/ 330193 h 416"/>
              <a:gd name="T6" fmla="*/ 637503 w 949"/>
              <a:gd name="T7" fmla="*/ 327800 h 416"/>
              <a:gd name="T8" fmla="*/ 600236 w 949"/>
              <a:gd name="T9" fmla="*/ 324610 h 416"/>
              <a:gd name="T10" fmla="*/ 563762 w 949"/>
              <a:gd name="T11" fmla="*/ 321420 h 416"/>
              <a:gd name="T12" fmla="*/ 528873 w 949"/>
              <a:gd name="T13" fmla="*/ 316634 h 416"/>
              <a:gd name="T14" fmla="*/ 493192 w 949"/>
              <a:gd name="T15" fmla="*/ 311051 h 416"/>
              <a:gd name="T16" fmla="*/ 459097 w 949"/>
              <a:gd name="T17" fmla="*/ 306266 h 416"/>
              <a:gd name="T18" fmla="*/ 425795 w 949"/>
              <a:gd name="T19" fmla="*/ 299088 h 416"/>
              <a:gd name="T20" fmla="*/ 393285 w 949"/>
              <a:gd name="T21" fmla="*/ 291910 h 416"/>
              <a:gd name="T22" fmla="*/ 362362 w 949"/>
              <a:gd name="T23" fmla="*/ 283934 h 416"/>
              <a:gd name="T24" fmla="*/ 330645 w 949"/>
              <a:gd name="T25" fmla="*/ 275161 h 416"/>
              <a:gd name="T26" fmla="*/ 302100 w 949"/>
              <a:gd name="T27" fmla="*/ 266387 h 416"/>
              <a:gd name="T28" fmla="*/ 273555 w 949"/>
              <a:gd name="T29" fmla="*/ 256817 h 416"/>
              <a:gd name="T30" fmla="*/ 246596 w 949"/>
              <a:gd name="T31" fmla="*/ 245651 h 416"/>
              <a:gd name="T32" fmla="*/ 220430 w 949"/>
              <a:gd name="T33" fmla="*/ 234485 h 416"/>
              <a:gd name="T34" fmla="*/ 195057 w 949"/>
              <a:gd name="T35" fmla="*/ 224116 h 416"/>
              <a:gd name="T36" fmla="*/ 172062 w 949"/>
              <a:gd name="T37" fmla="*/ 212153 h 416"/>
              <a:gd name="T38" fmla="*/ 149861 w 949"/>
              <a:gd name="T39" fmla="*/ 200189 h 416"/>
              <a:gd name="T40" fmla="*/ 128452 w 949"/>
              <a:gd name="T41" fmla="*/ 186631 h 416"/>
              <a:gd name="T42" fmla="*/ 107836 w 949"/>
              <a:gd name="T43" fmla="*/ 173870 h 416"/>
              <a:gd name="T44" fmla="*/ 90392 w 949"/>
              <a:gd name="T45" fmla="*/ 160311 h 416"/>
              <a:gd name="T46" fmla="*/ 73741 w 949"/>
              <a:gd name="T47" fmla="*/ 145955 h 416"/>
              <a:gd name="T48" fmla="*/ 58676 w 949"/>
              <a:gd name="T49" fmla="*/ 130801 h 416"/>
              <a:gd name="T50" fmla="*/ 45989 w 949"/>
              <a:gd name="T51" fmla="*/ 116445 h 416"/>
              <a:gd name="T52" fmla="*/ 33302 w 949"/>
              <a:gd name="T53" fmla="*/ 101291 h 416"/>
              <a:gd name="T54" fmla="*/ 23787 w 949"/>
              <a:gd name="T55" fmla="*/ 86137 h 416"/>
              <a:gd name="T56" fmla="*/ 15065 w 949"/>
              <a:gd name="T57" fmla="*/ 69388 h 416"/>
              <a:gd name="T58" fmla="*/ 8722 w 949"/>
              <a:gd name="T59" fmla="*/ 54235 h 416"/>
              <a:gd name="T60" fmla="*/ 3172 w 949"/>
              <a:gd name="T61" fmla="*/ 38283 h 416"/>
              <a:gd name="T62" fmla="*/ 0 w 949"/>
              <a:gd name="T63" fmla="*/ 21534 h 416"/>
              <a:gd name="T64" fmla="*/ 0 w 949"/>
              <a:gd name="T65" fmla="*/ 3988 h 416"/>
              <a:gd name="T66" fmla="*/ 0 w 949"/>
              <a:gd name="T67" fmla="*/ 0 h 4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49" h="416">
                <a:moveTo>
                  <a:pt x="949" y="416"/>
                </a:moveTo>
                <a:lnTo>
                  <a:pt x="899" y="415"/>
                </a:lnTo>
                <a:lnTo>
                  <a:pt x="851" y="414"/>
                </a:lnTo>
                <a:lnTo>
                  <a:pt x="804" y="411"/>
                </a:lnTo>
                <a:lnTo>
                  <a:pt x="757" y="407"/>
                </a:lnTo>
                <a:lnTo>
                  <a:pt x="711" y="403"/>
                </a:lnTo>
                <a:lnTo>
                  <a:pt x="667" y="397"/>
                </a:lnTo>
                <a:lnTo>
                  <a:pt x="622" y="390"/>
                </a:lnTo>
                <a:lnTo>
                  <a:pt x="579" y="384"/>
                </a:lnTo>
                <a:lnTo>
                  <a:pt x="537" y="375"/>
                </a:lnTo>
                <a:lnTo>
                  <a:pt x="496" y="366"/>
                </a:lnTo>
                <a:lnTo>
                  <a:pt x="457" y="356"/>
                </a:lnTo>
                <a:lnTo>
                  <a:pt x="417" y="345"/>
                </a:lnTo>
                <a:lnTo>
                  <a:pt x="381" y="334"/>
                </a:lnTo>
                <a:lnTo>
                  <a:pt x="345" y="322"/>
                </a:lnTo>
                <a:lnTo>
                  <a:pt x="311" y="308"/>
                </a:lnTo>
                <a:lnTo>
                  <a:pt x="278" y="294"/>
                </a:lnTo>
                <a:lnTo>
                  <a:pt x="246" y="281"/>
                </a:lnTo>
                <a:lnTo>
                  <a:pt x="217" y="266"/>
                </a:lnTo>
                <a:lnTo>
                  <a:pt x="189" y="251"/>
                </a:lnTo>
                <a:lnTo>
                  <a:pt x="162" y="234"/>
                </a:lnTo>
                <a:lnTo>
                  <a:pt x="136" y="218"/>
                </a:lnTo>
                <a:lnTo>
                  <a:pt x="114" y="201"/>
                </a:lnTo>
                <a:lnTo>
                  <a:pt x="93" y="183"/>
                </a:lnTo>
                <a:lnTo>
                  <a:pt x="74" y="164"/>
                </a:lnTo>
                <a:lnTo>
                  <a:pt x="58" y="146"/>
                </a:lnTo>
                <a:lnTo>
                  <a:pt x="42" y="127"/>
                </a:lnTo>
                <a:lnTo>
                  <a:pt x="30" y="108"/>
                </a:lnTo>
                <a:lnTo>
                  <a:pt x="19" y="87"/>
                </a:lnTo>
                <a:lnTo>
                  <a:pt x="11" y="68"/>
                </a:lnTo>
                <a:lnTo>
                  <a:pt x="4" y="48"/>
                </a:lnTo>
                <a:lnTo>
                  <a:pt x="0" y="27"/>
                </a:lnTo>
                <a:lnTo>
                  <a:pt x="0" y="5"/>
                </a:lnTo>
                <a:lnTo>
                  <a:pt x="0" y="0"/>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CA" sz="2400">
              <a:solidFill>
                <a:srgbClr val="000000"/>
              </a:solidFill>
              <a:latin typeface="Times New Roman" pitchFamily="18" charset="0"/>
            </a:endParaRPr>
          </a:p>
        </p:txBody>
      </p:sp>
      <p:sp>
        <p:nvSpPr>
          <p:cNvPr id="26664" name="Freeform 44"/>
          <p:cNvSpPr>
            <a:spLocks/>
          </p:cNvSpPr>
          <p:nvPr/>
        </p:nvSpPr>
        <p:spPr bwMode="auto">
          <a:xfrm>
            <a:off x="1457325" y="3090863"/>
            <a:ext cx="100013" cy="215900"/>
          </a:xfrm>
          <a:custGeom>
            <a:avLst/>
            <a:gdLst>
              <a:gd name="T0" fmla="*/ 49613 w 127"/>
              <a:gd name="T1" fmla="*/ 0 h 273"/>
              <a:gd name="T2" fmla="*/ 100013 w 127"/>
              <a:gd name="T3" fmla="*/ 215900 h 273"/>
              <a:gd name="T4" fmla="*/ 49613 w 127"/>
              <a:gd name="T5" fmla="*/ 215900 h 273"/>
              <a:gd name="T6" fmla="*/ 0 w 127"/>
              <a:gd name="T7" fmla="*/ 215900 h 273"/>
              <a:gd name="T8" fmla="*/ 49613 w 127"/>
              <a:gd name="T9" fmla="*/ 0 h 2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7" h="273">
                <a:moveTo>
                  <a:pt x="63" y="0"/>
                </a:moveTo>
                <a:lnTo>
                  <a:pt x="127" y="273"/>
                </a:lnTo>
                <a:lnTo>
                  <a:pt x="63" y="273"/>
                </a:lnTo>
                <a:lnTo>
                  <a:pt x="0" y="273"/>
                </a:lnTo>
                <a:lnTo>
                  <a:pt x="6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CA" sz="2400">
              <a:solidFill>
                <a:srgbClr val="000000"/>
              </a:solidFill>
              <a:latin typeface="Times New Roman" pitchFamily="18" charset="0"/>
            </a:endParaRPr>
          </a:p>
        </p:txBody>
      </p:sp>
      <p:sp>
        <p:nvSpPr>
          <p:cNvPr id="26665" name="Line 45"/>
          <p:cNvSpPr>
            <a:spLocks noChangeShapeType="1"/>
          </p:cNvSpPr>
          <p:nvPr/>
        </p:nvSpPr>
        <p:spPr bwMode="auto">
          <a:xfrm flipV="1">
            <a:off x="1508125" y="3306763"/>
            <a:ext cx="0" cy="109537"/>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fr-CA" sz="2400">
              <a:solidFill>
                <a:srgbClr val="000000"/>
              </a:solidFill>
              <a:latin typeface="Times New Roman" pitchFamily="18" charset="0"/>
            </a:endParaRPr>
          </a:p>
        </p:txBody>
      </p:sp>
      <p:sp>
        <p:nvSpPr>
          <p:cNvPr id="26666" name="Freeform 46"/>
          <p:cNvSpPr>
            <a:spLocks/>
          </p:cNvSpPr>
          <p:nvPr/>
        </p:nvSpPr>
        <p:spPr bwMode="auto">
          <a:xfrm>
            <a:off x="1516063" y="3421063"/>
            <a:ext cx="754062" cy="328612"/>
          </a:xfrm>
          <a:custGeom>
            <a:avLst/>
            <a:gdLst>
              <a:gd name="T0" fmla="*/ 754063 w 948"/>
              <a:gd name="T1" fmla="*/ 328613 h 415"/>
              <a:gd name="T2" fmla="*/ 715087 w 948"/>
              <a:gd name="T3" fmla="*/ 328613 h 415"/>
              <a:gd name="T4" fmla="*/ 676111 w 948"/>
              <a:gd name="T5" fmla="*/ 327821 h 415"/>
              <a:gd name="T6" fmla="*/ 638726 w 948"/>
              <a:gd name="T7" fmla="*/ 325446 h 415"/>
              <a:gd name="T8" fmla="*/ 601341 w 948"/>
              <a:gd name="T9" fmla="*/ 322278 h 415"/>
              <a:gd name="T10" fmla="*/ 564752 w 948"/>
              <a:gd name="T11" fmla="*/ 318319 h 415"/>
              <a:gd name="T12" fmla="*/ 529753 w 948"/>
              <a:gd name="T13" fmla="*/ 313568 h 415"/>
              <a:gd name="T14" fmla="*/ 493959 w 948"/>
              <a:gd name="T15" fmla="*/ 309609 h 415"/>
              <a:gd name="T16" fmla="*/ 459756 w 948"/>
              <a:gd name="T17" fmla="*/ 303274 h 415"/>
              <a:gd name="T18" fmla="*/ 426348 w 948"/>
              <a:gd name="T19" fmla="*/ 296148 h 415"/>
              <a:gd name="T20" fmla="*/ 394531 w 948"/>
              <a:gd name="T21" fmla="*/ 289813 h 415"/>
              <a:gd name="T22" fmla="*/ 362714 w 948"/>
              <a:gd name="T23" fmla="*/ 281103 h 415"/>
              <a:gd name="T24" fmla="*/ 331692 w 948"/>
              <a:gd name="T25" fmla="*/ 273976 h 415"/>
              <a:gd name="T26" fmla="*/ 302262 w 948"/>
              <a:gd name="T27" fmla="*/ 263682 h 415"/>
              <a:gd name="T28" fmla="*/ 273626 w 948"/>
              <a:gd name="T29" fmla="*/ 254180 h 415"/>
              <a:gd name="T30" fmla="*/ 246582 w 948"/>
              <a:gd name="T31" fmla="*/ 244678 h 415"/>
              <a:gd name="T32" fmla="*/ 220333 w 948"/>
              <a:gd name="T33" fmla="*/ 233592 h 415"/>
              <a:gd name="T34" fmla="*/ 194879 w 948"/>
              <a:gd name="T35" fmla="*/ 222507 h 415"/>
              <a:gd name="T36" fmla="*/ 171812 w 948"/>
              <a:gd name="T37" fmla="*/ 210629 h 415"/>
              <a:gd name="T38" fmla="*/ 149540 w 948"/>
              <a:gd name="T39" fmla="*/ 197960 h 415"/>
              <a:gd name="T40" fmla="*/ 128063 w 948"/>
              <a:gd name="T41" fmla="*/ 186082 h 415"/>
              <a:gd name="T42" fmla="*/ 108178 w 948"/>
              <a:gd name="T43" fmla="*/ 172621 h 415"/>
              <a:gd name="T44" fmla="*/ 89883 w 948"/>
              <a:gd name="T45" fmla="*/ 158368 h 415"/>
              <a:gd name="T46" fmla="*/ 73179 w 948"/>
              <a:gd name="T47" fmla="*/ 144115 h 415"/>
              <a:gd name="T48" fmla="*/ 58066 w 948"/>
              <a:gd name="T49" fmla="*/ 130653 h 415"/>
              <a:gd name="T50" fmla="*/ 45339 w 948"/>
              <a:gd name="T51" fmla="*/ 114817 h 415"/>
              <a:gd name="T52" fmla="*/ 33408 w 948"/>
              <a:gd name="T53" fmla="*/ 99772 h 415"/>
              <a:gd name="T54" fmla="*/ 23067 w 948"/>
              <a:gd name="T55" fmla="*/ 84727 h 415"/>
              <a:gd name="T56" fmla="*/ 15113 w 948"/>
              <a:gd name="T57" fmla="*/ 69682 h 415"/>
              <a:gd name="T58" fmla="*/ 7954 w 948"/>
              <a:gd name="T59" fmla="*/ 53053 h 415"/>
              <a:gd name="T60" fmla="*/ 2386 w 948"/>
              <a:gd name="T61" fmla="*/ 37216 h 415"/>
              <a:gd name="T62" fmla="*/ 0 w 948"/>
              <a:gd name="T63" fmla="*/ 20588 h 415"/>
              <a:gd name="T64" fmla="*/ 0 w 948"/>
              <a:gd name="T65" fmla="*/ 4751 h 415"/>
              <a:gd name="T66" fmla="*/ 0 w 948"/>
              <a:gd name="T67" fmla="*/ 0 h 41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48" h="415">
                <a:moveTo>
                  <a:pt x="948" y="415"/>
                </a:moveTo>
                <a:lnTo>
                  <a:pt x="899" y="415"/>
                </a:lnTo>
                <a:lnTo>
                  <a:pt x="850" y="414"/>
                </a:lnTo>
                <a:lnTo>
                  <a:pt x="803" y="411"/>
                </a:lnTo>
                <a:lnTo>
                  <a:pt x="756" y="407"/>
                </a:lnTo>
                <a:lnTo>
                  <a:pt x="710" y="402"/>
                </a:lnTo>
                <a:lnTo>
                  <a:pt x="666" y="396"/>
                </a:lnTo>
                <a:lnTo>
                  <a:pt x="621" y="391"/>
                </a:lnTo>
                <a:lnTo>
                  <a:pt x="578" y="383"/>
                </a:lnTo>
                <a:lnTo>
                  <a:pt x="536" y="374"/>
                </a:lnTo>
                <a:lnTo>
                  <a:pt x="496" y="366"/>
                </a:lnTo>
                <a:lnTo>
                  <a:pt x="456" y="355"/>
                </a:lnTo>
                <a:lnTo>
                  <a:pt x="417" y="346"/>
                </a:lnTo>
                <a:lnTo>
                  <a:pt x="380" y="333"/>
                </a:lnTo>
                <a:lnTo>
                  <a:pt x="344" y="321"/>
                </a:lnTo>
                <a:lnTo>
                  <a:pt x="310" y="309"/>
                </a:lnTo>
                <a:lnTo>
                  <a:pt x="277" y="295"/>
                </a:lnTo>
                <a:lnTo>
                  <a:pt x="245" y="281"/>
                </a:lnTo>
                <a:lnTo>
                  <a:pt x="216" y="266"/>
                </a:lnTo>
                <a:lnTo>
                  <a:pt x="188" y="250"/>
                </a:lnTo>
                <a:lnTo>
                  <a:pt x="161" y="235"/>
                </a:lnTo>
                <a:lnTo>
                  <a:pt x="136" y="218"/>
                </a:lnTo>
                <a:lnTo>
                  <a:pt x="113" y="200"/>
                </a:lnTo>
                <a:lnTo>
                  <a:pt x="92" y="182"/>
                </a:lnTo>
                <a:lnTo>
                  <a:pt x="73" y="165"/>
                </a:lnTo>
                <a:lnTo>
                  <a:pt x="57" y="145"/>
                </a:lnTo>
                <a:lnTo>
                  <a:pt x="42" y="126"/>
                </a:lnTo>
                <a:lnTo>
                  <a:pt x="29" y="107"/>
                </a:lnTo>
                <a:lnTo>
                  <a:pt x="19" y="88"/>
                </a:lnTo>
                <a:lnTo>
                  <a:pt x="10" y="67"/>
                </a:lnTo>
                <a:lnTo>
                  <a:pt x="3" y="47"/>
                </a:lnTo>
                <a:lnTo>
                  <a:pt x="0" y="26"/>
                </a:lnTo>
                <a:lnTo>
                  <a:pt x="0" y="6"/>
                </a:lnTo>
                <a:lnTo>
                  <a:pt x="0" y="0"/>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CA" sz="2400">
              <a:solidFill>
                <a:srgbClr val="000000"/>
              </a:solidFill>
              <a:latin typeface="Times New Roman" pitchFamily="18" charset="0"/>
            </a:endParaRPr>
          </a:p>
        </p:txBody>
      </p:sp>
      <p:sp>
        <p:nvSpPr>
          <p:cNvPr id="26667" name="Freeform 47"/>
          <p:cNvSpPr>
            <a:spLocks/>
          </p:cNvSpPr>
          <p:nvPr/>
        </p:nvSpPr>
        <p:spPr bwMode="auto">
          <a:xfrm>
            <a:off x="3273425" y="3741738"/>
            <a:ext cx="101600" cy="215900"/>
          </a:xfrm>
          <a:custGeom>
            <a:avLst/>
            <a:gdLst>
              <a:gd name="T0" fmla="*/ 50400 w 127"/>
              <a:gd name="T1" fmla="*/ 0 h 273"/>
              <a:gd name="T2" fmla="*/ 101600 w 127"/>
              <a:gd name="T3" fmla="*/ 215900 h 273"/>
              <a:gd name="T4" fmla="*/ 50400 w 127"/>
              <a:gd name="T5" fmla="*/ 215900 h 273"/>
              <a:gd name="T6" fmla="*/ 0 w 127"/>
              <a:gd name="T7" fmla="*/ 215900 h 273"/>
              <a:gd name="T8" fmla="*/ 50400 w 127"/>
              <a:gd name="T9" fmla="*/ 0 h 2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7" h="273">
                <a:moveTo>
                  <a:pt x="63" y="0"/>
                </a:moveTo>
                <a:lnTo>
                  <a:pt x="127" y="273"/>
                </a:lnTo>
                <a:lnTo>
                  <a:pt x="63" y="273"/>
                </a:lnTo>
                <a:lnTo>
                  <a:pt x="0" y="273"/>
                </a:lnTo>
                <a:lnTo>
                  <a:pt x="6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CA" sz="2400">
              <a:solidFill>
                <a:srgbClr val="000000"/>
              </a:solidFill>
              <a:latin typeface="Times New Roman" pitchFamily="18" charset="0"/>
            </a:endParaRPr>
          </a:p>
        </p:txBody>
      </p:sp>
      <p:sp>
        <p:nvSpPr>
          <p:cNvPr id="26668" name="Line 48"/>
          <p:cNvSpPr>
            <a:spLocks noChangeShapeType="1"/>
          </p:cNvSpPr>
          <p:nvPr/>
        </p:nvSpPr>
        <p:spPr bwMode="auto">
          <a:xfrm flipV="1">
            <a:off x="3324225" y="3957638"/>
            <a:ext cx="1588" cy="109537"/>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fr-CA" sz="2400">
              <a:solidFill>
                <a:srgbClr val="000000"/>
              </a:solidFill>
              <a:latin typeface="Times New Roman" pitchFamily="18" charset="0"/>
            </a:endParaRPr>
          </a:p>
        </p:txBody>
      </p:sp>
      <p:sp>
        <p:nvSpPr>
          <p:cNvPr id="26669" name="Freeform 49"/>
          <p:cNvSpPr>
            <a:spLocks/>
          </p:cNvSpPr>
          <p:nvPr/>
        </p:nvSpPr>
        <p:spPr bwMode="auto">
          <a:xfrm>
            <a:off x="3333750" y="4070350"/>
            <a:ext cx="752475" cy="331788"/>
          </a:xfrm>
          <a:custGeom>
            <a:avLst/>
            <a:gdLst>
              <a:gd name="T0" fmla="*/ 752475 w 948"/>
              <a:gd name="T1" fmla="*/ 331788 h 416"/>
              <a:gd name="T2" fmla="*/ 713581 w 948"/>
              <a:gd name="T3" fmla="*/ 330990 h 416"/>
              <a:gd name="T4" fmla="*/ 674688 w 948"/>
              <a:gd name="T5" fmla="*/ 330193 h 416"/>
              <a:gd name="T6" fmla="*/ 637381 w 948"/>
              <a:gd name="T7" fmla="*/ 327800 h 416"/>
              <a:gd name="T8" fmla="*/ 600075 w 948"/>
              <a:gd name="T9" fmla="*/ 324610 h 416"/>
              <a:gd name="T10" fmla="*/ 563563 w 948"/>
              <a:gd name="T11" fmla="*/ 321420 h 416"/>
              <a:gd name="T12" fmla="*/ 528638 w 948"/>
              <a:gd name="T13" fmla="*/ 316634 h 416"/>
              <a:gd name="T14" fmla="*/ 492919 w 948"/>
              <a:gd name="T15" fmla="*/ 311051 h 416"/>
              <a:gd name="T16" fmla="*/ 458788 w 948"/>
              <a:gd name="T17" fmla="*/ 306266 h 416"/>
              <a:gd name="T18" fmla="*/ 425450 w 948"/>
              <a:gd name="T19" fmla="*/ 299088 h 416"/>
              <a:gd name="T20" fmla="*/ 393700 w 948"/>
              <a:gd name="T21" fmla="*/ 291910 h 416"/>
              <a:gd name="T22" fmla="*/ 361950 w 948"/>
              <a:gd name="T23" fmla="*/ 283934 h 416"/>
              <a:gd name="T24" fmla="*/ 330994 w 948"/>
              <a:gd name="T25" fmla="*/ 275161 h 416"/>
              <a:gd name="T26" fmla="*/ 301625 w 948"/>
              <a:gd name="T27" fmla="*/ 266387 h 416"/>
              <a:gd name="T28" fmla="*/ 273050 w 948"/>
              <a:gd name="T29" fmla="*/ 256817 h 416"/>
              <a:gd name="T30" fmla="*/ 246063 w 948"/>
              <a:gd name="T31" fmla="*/ 245651 h 416"/>
              <a:gd name="T32" fmla="*/ 219869 w 948"/>
              <a:gd name="T33" fmla="*/ 234485 h 416"/>
              <a:gd name="T34" fmla="*/ 194469 w 948"/>
              <a:gd name="T35" fmla="*/ 224116 h 416"/>
              <a:gd name="T36" fmla="*/ 171450 w 948"/>
              <a:gd name="T37" fmla="*/ 212153 h 416"/>
              <a:gd name="T38" fmla="*/ 149225 w 948"/>
              <a:gd name="T39" fmla="*/ 200189 h 416"/>
              <a:gd name="T40" fmla="*/ 127794 w 948"/>
              <a:gd name="T41" fmla="*/ 186631 h 416"/>
              <a:gd name="T42" fmla="*/ 107950 w 948"/>
              <a:gd name="T43" fmla="*/ 173870 h 416"/>
              <a:gd name="T44" fmla="*/ 89694 w 948"/>
              <a:gd name="T45" fmla="*/ 159513 h 416"/>
              <a:gd name="T46" fmla="*/ 73025 w 948"/>
              <a:gd name="T47" fmla="*/ 145955 h 416"/>
              <a:gd name="T48" fmla="*/ 57944 w 948"/>
              <a:gd name="T49" fmla="*/ 130801 h 416"/>
              <a:gd name="T50" fmla="*/ 45244 w 948"/>
              <a:gd name="T51" fmla="*/ 116445 h 416"/>
              <a:gd name="T52" fmla="*/ 33338 w 948"/>
              <a:gd name="T53" fmla="*/ 101291 h 416"/>
              <a:gd name="T54" fmla="*/ 23019 w 948"/>
              <a:gd name="T55" fmla="*/ 86137 h 416"/>
              <a:gd name="T56" fmla="*/ 15081 w 948"/>
              <a:gd name="T57" fmla="*/ 70186 h 416"/>
              <a:gd name="T58" fmla="*/ 7938 w 948"/>
              <a:gd name="T59" fmla="*/ 53437 h 416"/>
              <a:gd name="T60" fmla="*/ 2381 w 948"/>
              <a:gd name="T61" fmla="*/ 38283 h 416"/>
              <a:gd name="T62" fmla="*/ 0 w 948"/>
              <a:gd name="T63" fmla="*/ 20737 h 416"/>
              <a:gd name="T64" fmla="*/ 0 w 948"/>
              <a:gd name="T65" fmla="*/ 3988 h 416"/>
              <a:gd name="T66" fmla="*/ 0 w 948"/>
              <a:gd name="T67" fmla="*/ 0 h 4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48" h="416">
                <a:moveTo>
                  <a:pt x="948" y="416"/>
                </a:moveTo>
                <a:lnTo>
                  <a:pt x="899" y="415"/>
                </a:lnTo>
                <a:lnTo>
                  <a:pt x="850" y="414"/>
                </a:lnTo>
                <a:lnTo>
                  <a:pt x="803" y="411"/>
                </a:lnTo>
                <a:lnTo>
                  <a:pt x="756" y="407"/>
                </a:lnTo>
                <a:lnTo>
                  <a:pt x="710" y="403"/>
                </a:lnTo>
                <a:lnTo>
                  <a:pt x="666" y="397"/>
                </a:lnTo>
                <a:lnTo>
                  <a:pt x="621" y="390"/>
                </a:lnTo>
                <a:lnTo>
                  <a:pt x="578" y="384"/>
                </a:lnTo>
                <a:lnTo>
                  <a:pt x="536" y="375"/>
                </a:lnTo>
                <a:lnTo>
                  <a:pt x="496" y="366"/>
                </a:lnTo>
                <a:lnTo>
                  <a:pt x="456" y="356"/>
                </a:lnTo>
                <a:lnTo>
                  <a:pt x="417" y="345"/>
                </a:lnTo>
                <a:lnTo>
                  <a:pt x="380" y="334"/>
                </a:lnTo>
                <a:lnTo>
                  <a:pt x="344" y="322"/>
                </a:lnTo>
                <a:lnTo>
                  <a:pt x="310" y="308"/>
                </a:lnTo>
                <a:lnTo>
                  <a:pt x="277" y="294"/>
                </a:lnTo>
                <a:lnTo>
                  <a:pt x="245" y="281"/>
                </a:lnTo>
                <a:lnTo>
                  <a:pt x="216" y="266"/>
                </a:lnTo>
                <a:lnTo>
                  <a:pt x="188" y="251"/>
                </a:lnTo>
                <a:lnTo>
                  <a:pt x="161" y="234"/>
                </a:lnTo>
                <a:lnTo>
                  <a:pt x="136" y="218"/>
                </a:lnTo>
                <a:lnTo>
                  <a:pt x="113" y="200"/>
                </a:lnTo>
                <a:lnTo>
                  <a:pt x="92" y="183"/>
                </a:lnTo>
                <a:lnTo>
                  <a:pt x="73" y="164"/>
                </a:lnTo>
                <a:lnTo>
                  <a:pt x="57" y="146"/>
                </a:lnTo>
                <a:lnTo>
                  <a:pt x="42" y="127"/>
                </a:lnTo>
                <a:lnTo>
                  <a:pt x="29" y="108"/>
                </a:lnTo>
                <a:lnTo>
                  <a:pt x="19" y="88"/>
                </a:lnTo>
                <a:lnTo>
                  <a:pt x="10" y="67"/>
                </a:lnTo>
                <a:lnTo>
                  <a:pt x="3" y="48"/>
                </a:lnTo>
                <a:lnTo>
                  <a:pt x="0" y="26"/>
                </a:lnTo>
                <a:lnTo>
                  <a:pt x="0" y="5"/>
                </a:lnTo>
                <a:lnTo>
                  <a:pt x="0" y="0"/>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CA" sz="2400">
              <a:solidFill>
                <a:srgbClr val="000000"/>
              </a:solidFill>
              <a:latin typeface="Times New Roman" pitchFamily="18" charset="0"/>
            </a:endParaRPr>
          </a:p>
        </p:txBody>
      </p:sp>
      <p:sp>
        <p:nvSpPr>
          <p:cNvPr id="26670" name="Freeform 50"/>
          <p:cNvSpPr>
            <a:spLocks/>
          </p:cNvSpPr>
          <p:nvPr/>
        </p:nvSpPr>
        <p:spPr bwMode="auto">
          <a:xfrm>
            <a:off x="4333875" y="4554538"/>
            <a:ext cx="100013" cy="217487"/>
          </a:xfrm>
          <a:custGeom>
            <a:avLst/>
            <a:gdLst>
              <a:gd name="T0" fmla="*/ 49613 w 127"/>
              <a:gd name="T1" fmla="*/ 0 h 274"/>
              <a:gd name="T2" fmla="*/ 100013 w 127"/>
              <a:gd name="T3" fmla="*/ 217488 h 274"/>
              <a:gd name="T4" fmla="*/ 49613 w 127"/>
              <a:gd name="T5" fmla="*/ 217488 h 274"/>
              <a:gd name="T6" fmla="*/ 0 w 127"/>
              <a:gd name="T7" fmla="*/ 217488 h 274"/>
              <a:gd name="T8" fmla="*/ 49613 w 127"/>
              <a:gd name="T9" fmla="*/ 0 h 27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7" h="274">
                <a:moveTo>
                  <a:pt x="63" y="0"/>
                </a:moveTo>
                <a:lnTo>
                  <a:pt x="127" y="274"/>
                </a:lnTo>
                <a:lnTo>
                  <a:pt x="63" y="274"/>
                </a:lnTo>
                <a:lnTo>
                  <a:pt x="0" y="274"/>
                </a:lnTo>
                <a:lnTo>
                  <a:pt x="6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CA" sz="2400">
              <a:solidFill>
                <a:srgbClr val="000000"/>
              </a:solidFill>
              <a:latin typeface="Times New Roman" pitchFamily="18" charset="0"/>
            </a:endParaRPr>
          </a:p>
        </p:txBody>
      </p:sp>
      <p:sp>
        <p:nvSpPr>
          <p:cNvPr id="26671" name="Line 51"/>
          <p:cNvSpPr>
            <a:spLocks noChangeShapeType="1"/>
          </p:cNvSpPr>
          <p:nvPr/>
        </p:nvSpPr>
        <p:spPr bwMode="auto">
          <a:xfrm flipV="1">
            <a:off x="4384675" y="4772025"/>
            <a:ext cx="0" cy="107950"/>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fr-CA" sz="2400">
              <a:solidFill>
                <a:srgbClr val="000000"/>
              </a:solidFill>
              <a:latin typeface="Times New Roman" pitchFamily="18" charset="0"/>
            </a:endParaRPr>
          </a:p>
        </p:txBody>
      </p:sp>
      <p:sp>
        <p:nvSpPr>
          <p:cNvPr id="26672" name="Freeform 52"/>
          <p:cNvSpPr>
            <a:spLocks/>
          </p:cNvSpPr>
          <p:nvPr/>
        </p:nvSpPr>
        <p:spPr bwMode="auto">
          <a:xfrm>
            <a:off x="4392613" y="4886325"/>
            <a:ext cx="754062" cy="328613"/>
          </a:xfrm>
          <a:custGeom>
            <a:avLst/>
            <a:gdLst>
              <a:gd name="T0" fmla="*/ 754063 w 948"/>
              <a:gd name="T1" fmla="*/ 328613 h 414"/>
              <a:gd name="T2" fmla="*/ 715087 w 948"/>
              <a:gd name="T3" fmla="*/ 328613 h 414"/>
              <a:gd name="T4" fmla="*/ 676907 w 948"/>
              <a:gd name="T5" fmla="*/ 327025 h 414"/>
              <a:gd name="T6" fmla="*/ 639522 w 948"/>
              <a:gd name="T7" fmla="*/ 324644 h 414"/>
              <a:gd name="T8" fmla="*/ 601341 w 948"/>
              <a:gd name="T9" fmla="*/ 322263 h 414"/>
              <a:gd name="T10" fmla="*/ 565547 w 948"/>
              <a:gd name="T11" fmla="*/ 318294 h 414"/>
              <a:gd name="T12" fmla="*/ 529753 w 948"/>
              <a:gd name="T13" fmla="*/ 313532 h 414"/>
              <a:gd name="T14" fmla="*/ 494754 w 948"/>
              <a:gd name="T15" fmla="*/ 309563 h 414"/>
              <a:gd name="T16" fmla="*/ 459756 w 948"/>
              <a:gd name="T17" fmla="*/ 302419 h 414"/>
              <a:gd name="T18" fmla="*/ 426348 w 948"/>
              <a:gd name="T19" fmla="*/ 296069 h 414"/>
              <a:gd name="T20" fmla="*/ 394531 w 948"/>
              <a:gd name="T21" fmla="*/ 288925 h 414"/>
              <a:gd name="T22" fmla="*/ 362714 w 948"/>
              <a:gd name="T23" fmla="*/ 280988 h 414"/>
              <a:gd name="T24" fmla="*/ 331692 w 948"/>
              <a:gd name="T25" fmla="*/ 272257 h 414"/>
              <a:gd name="T26" fmla="*/ 302262 w 948"/>
              <a:gd name="T27" fmla="*/ 263525 h 414"/>
              <a:gd name="T28" fmla="*/ 273626 w 948"/>
              <a:gd name="T29" fmla="*/ 254000 h 414"/>
              <a:gd name="T30" fmla="*/ 246582 w 948"/>
              <a:gd name="T31" fmla="*/ 243682 h 414"/>
              <a:gd name="T32" fmla="*/ 220333 w 948"/>
              <a:gd name="T33" fmla="*/ 233363 h 414"/>
              <a:gd name="T34" fmla="*/ 194879 w 948"/>
              <a:gd name="T35" fmla="*/ 222250 h 414"/>
              <a:gd name="T36" fmla="*/ 171812 w 948"/>
              <a:gd name="T37" fmla="*/ 210344 h 414"/>
              <a:gd name="T38" fmla="*/ 149540 w 948"/>
              <a:gd name="T39" fmla="*/ 196850 h 414"/>
              <a:gd name="T40" fmla="*/ 128063 w 948"/>
              <a:gd name="T41" fmla="*/ 184944 h 414"/>
              <a:gd name="T42" fmla="*/ 108178 w 948"/>
              <a:gd name="T43" fmla="*/ 172244 h 414"/>
              <a:gd name="T44" fmla="*/ 89883 w 948"/>
              <a:gd name="T45" fmla="*/ 157956 h 414"/>
              <a:gd name="T46" fmla="*/ 73975 w 948"/>
              <a:gd name="T47" fmla="*/ 143669 h 414"/>
              <a:gd name="T48" fmla="*/ 58861 w 948"/>
              <a:gd name="T49" fmla="*/ 129381 h 414"/>
              <a:gd name="T50" fmla="*/ 45339 w 948"/>
              <a:gd name="T51" fmla="*/ 114300 h 414"/>
              <a:gd name="T52" fmla="*/ 33408 w 948"/>
              <a:gd name="T53" fmla="*/ 100013 h 414"/>
              <a:gd name="T54" fmla="*/ 23067 w 948"/>
              <a:gd name="T55" fmla="*/ 84138 h 414"/>
              <a:gd name="T56" fmla="*/ 15113 w 948"/>
              <a:gd name="T57" fmla="*/ 69056 h 414"/>
              <a:gd name="T58" fmla="*/ 7954 w 948"/>
              <a:gd name="T59" fmla="*/ 52388 h 414"/>
              <a:gd name="T60" fmla="*/ 3182 w 948"/>
              <a:gd name="T61" fmla="*/ 36513 h 414"/>
              <a:gd name="T62" fmla="*/ 0 w 948"/>
              <a:gd name="T63" fmla="*/ 19844 h 414"/>
              <a:gd name="T64" fmla="*/ 0 w 948"/>
              <a:gd name="T65" fmla="*/ 3175 h 414"/>
              <a:gd name="T66" fmla="*/ 0 w 948"/>
              <a:gd name="T67" fmla="*/ 1588 h 414"/>
              <a:gd name="T68" fmla="*/ 0 w 948"/>
              <a:gd name="T69" fmla="*/ 0 h 41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48" h="414">
                <a:moveTo>
                  <a:pt x="948" y="414"/>
                </a:moveTo>
                <a:lnTo>
                  <a:pt x="899" y="414"/>
                </a:lnTo>
                <a:lnTo>
                  <a:pt x="851" y="412"/>
                </a:lnTo>
                <a:lnTo>
                  <a:pt x="804" y="409"/>
                </a:lnTo>
                <a:lnTo>
                  <a:pt x="756" y="406"/>
                </a:lnTo>
                <a:lnTo>
                  <a:pt x="711" y="401"/>
                </a:lnTo>
                <a:lnTo>
                  <a:pt x="666" y="395"/>
                </a:lnTo>
                <a:lnTo>
                  <a:pt x="622" y="390"/>
                </a:lnTo>
                <a:lnTo>
                  <a:pt x="578" y="381"/>
                </a:lnTo>
                <a:lnTo>
                  <a:pt x="536" y="373"/>
                </a:lnTo>
                <a:lnTo>
                  <a:pt x="496" y="364"/>
                </a:lnTo>
                <a:lnTo>
                  <a:pt x="456" y="354"/>
                </a:lnTo>
                <a:lnTo>
                  <a:pt x="417" y="343"/>
                </a:lnTo>
                <a:lnTo>
                  <a:pt x="380" y="332"/>
                </a:lnTo>
                <a:lnTo>
                  <a:pt x="344" y="320"/>
                </a:lnTo>
                <a:lnTo>
                  <a:pt x="310" y="307"/>
                </a:lnTo>
                <a:lnTo>
                  <a:pt x="277" y="294"/>
                </a:lnTo>
                <a:lnTo>
                  <a:pt x="245" y="280"/>
                </a:lnTo>
                <a:lnTo>
                  <a:pt x="216" y="265"/>
                </a:lnTo>
                <a:lnTo>
                  <a:pt x="188" y="248"/>
                </a:lnTo>
                <a:lnTo>
                  <a:pt x="161" y="233"/>
                </a:lnTo>
                <a:lnTo>
                  <a:pt x="136" y="217"/>
                </a:lnTo>
                <a:lnTo>
                  <a:pt x="113" y="199"/>
                </a:lnTo>
                <a:lnTo>
                  <a:pt x="93" y="181"/>
                </a:lnTo>
                <a:lnTo>
                  <a:pt x="74" y="163"/>
                </a:lnTo>
                <a:lnTo>
                  <a:pt x="57" y="144"/>
                </a:lnTo>
                <a:lnTo>
                  <a:pt x="42" y="126"/>
                </a:lnTo>
                <a:lnTo>
                  <a:pt x="29" y="106"/>
                </a:lnTo>
                <a:lnTo>
                  <a:pt x="19" y="87"/>
                </a:lnTo>
                <a:lnTo>
                  <a:pt x="10" y="66"/>
                </a:lnTo>
                <a:lnTo>
                  <a:pt x="4" y="46"/>
                </a:lnTo>
                <a:lnTo>
                  <a:pt x="0" y="25"/>
                </a:lnTo>
                <a:lnTo>
                  <a:pt x="0" y="4"/>
                </a:lnTo>
                <a:lnTo>
                  <a:pt x="0" y="2"/>
                </a:lnTo>
                <a:lnTo>
                  <a:pt x="0" y="0"/>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CA" sz="2400">
              <a:solidFill>
                <a:srgbClr val="000000"/>
              </a:solidFill>
              <a:latin typeface="Times New Roman" pitchFamily="18" charset="0"/>
            </a:endParaRPr>
          </a:p>
        </p:txBody>
      </p:sp>
      <p:sp>
        <p:nvSpPr>
          <p:cNvPr id="26673" name="Freeform 53"/>
          <p:cNvSpPr>
            <a:spLocks/>
          </p:cNvSpPr>
          <p:nvPr/>
        </p:nvSpPr>
        <p:spPr bwMode="auto">
          <a:xfrm>
            <a:off x="5764213" y="5532438"/>
            <a:ext cx="100012" cy="215900"/>
          </a:xfrm>
          <a:custGeom>
            <a:avLst/>
            <a:gdLst>
              <a:gd name="T0" fmla="*/ 49613 w 127"/>
              <a:gd name="T1" fmla="*/ 0 h 272"/>
              <a:gd name="T2" fmla="*/ 100013 w 127"/>
              <a:gd name="T3" fmla="*/ 215900 h 272"/>
              <a:gd name="T4" fmla="*/ 49613 w 127"/>
              <a:gd name="T5" fmla="*/ 215900 h 272"/>
              <a:gd name="T6" fmla="*/ 0 w 127"/>
              <a:gd name="T7" fmla="*/ 215900 h 272"/>
              <a:gd name="T8" fmla="*/ 49613 w 127"/>
              <a:gd name="T9" fmla="*/ 0 h 2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7" h="272">
                <a:moveTo>
                  <a:pt x="63" y="0"/>
                </a:moveTo>
                <a:lnTo>
                  <a:pt x="127" y="272"/>
                </a:lnTo>
                <a:lnTo>
                  <a:pt x="63" y="272"/>
                </a:lnTo>
                <a:lnTo>
                  <a:pt x="0" y="272"/>
                </a:lnTo>
                <a:lnTo>
                  <a:pt x="6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CA" sz="2400">
              <a:solidFill>
                <a:srgbClr val="000000"/>
              </a:solidFill>
              <a:latin typeface="Times New Roman" pitchFamily="18" charset="0"/>
            </a:endParaRPr>
          </a:p>
        </p:txBody>
      </p:sp>
      <p:sp>
        <p:nvSpPr>
          <p:cNvPr id="26674" name="Line 54"/>
          <p:cNvSpPr>
            <a:spLocks noChangeShapeType="1"/>
          </p:cNvSpPr>
          <p:nvPr/>
        </p:nvSpPr>
        <p:spPr bwMode="auto">
          <a:xfrm flipV="1">
            <a:off x="5815013" y="5748338"/>
            <a:ext cx="0" cy="109537"/>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fr-CA" sz="2400">
              <a:solidFill>
                <a:srgbClr val="000000"/>
              </a:solidFill>
              <a:latin typeface="Times New Roman" pitchFamily="18" charset="0"/>
            </a:endParaRPr>
          </a:p>
        </p:txBody>
      </p:sp>
      <p:sp>
        <p:nvSpPr>
          <p:cNvPr id="26675" name="Freeform 55"/>
          <p:cNvSpPr>
            <a:spLocks/>
          </p:cNvSpPr>
          <p:nvPr/>
        </p:nvSpPr>
        <p:spPr bwMode="auto">
          <a:xfrm>
            <a:off x="5822950" y="5864225"/>
            <a:ext cx="301625" cy="327025"/>
          </a:xfrm>
          <a:custGeom>
            <a:avLst/>
            <a:gdLst>
              <a:gd name="T0" fmla="*/ 301625 w 380"/>
              <a:gd name="T1" fmla="*/ 327025 h 411"/>
              <a:gd name="T2" fmla="*/ 284956 w 380"/>
              <a:gd name="T3" fmla="*/ 326229 h 411"/>
              <a:gd name="T4" fmla="*/ 269875 w 380"/>
              <a:gd name="T5" fmla="*/ 324638 h 411"/>
              <a:gd name="T6" fmla="*/ 254794 w 380"/>
              <a:gd name="T7" fmla="*/ 323047 h 411"/>
              <a:gd name="T8" fmla="*/ 240506 w 380"/>
              <a:gd name="T9" fmla="*/ 319864 h 411"/>
              <a:gd name="T10" fmla="*/ 225425 w 380"/>
              <a:gd name="T11" fmla="*/ 315885 h 411"/>
              <a:gd name="T12" fmla="*/ 211931 w 380"/>
              <a:gd name="T13" fmla="*/ 311907 h 411"/>
              <a:gd name="T14" fmla="*/ 197644 w 380"/>
              <a:gd name="T15" fmla="*/ 306337 h 411"/>
              <a:gd name="T16" fmla="*/ 184150 w 380"/>
              <a:gd name="T17" fmla="*/ 300768 h 411"/>
              <a:gd name="T18" fmla="*/ 169863 w 380"/>
              <a:gd name="T19" fmla="*/ 294402 h 411"/>
              <a:gd name="T20" fmla="*/ 157163 w 380"/>
              <a:gd name="T21" fmla="*/ 286445 h 411"/>
              <a:gd name="T22" fmla="*/ 145256 w 380"/>
              <a:gd name="T23" fmla="*/ 279284 h 411"/>
              <a:gd name="T24" fmla="*/ 132556 w 380"/>
              <a:gd name="T25" fmla="*/ 270532 h 411"/>
              <a:gd name="T26" fmla="*/ 120650 w 380"/>
              <a:gd name="T27" fmla="*/ 261779 h 411"/>
              <a:gd name="T28" fmla="*/ 109538 w 380"/>
              <a:gd name="T29" fmla="*/ 252231 h 411"/>
              <a:gd name="T30" fmla="*/ 98425 w 380"/>
              <a:gd name="T31" fmla="*/ 241887 h 411"/>
              <a:gd name="T32" fmla="*/ 88106 w 380"/>
              <a:gd name="T33" fmla="*/ 231543 h 411"/>
              <a:gd name="T34" fmla="*/ 78581 w 380"/>
              <a:gd name="T35" fmla="*/ 218812 h 411"/>
              <a:gd name="T36" fmla="*/ 68263 w 380"/>
              <a:gd name="T37" fmla="*/ 208468 h 411"/>
              <a:gd name="T38" fmla="*/ 60325 w 380"/>
              <a:gd name="T39" fmla="*/ 194942 h 411"/>
              <a:gd name="T40" fmla="*/ 50800 w 380"/>
              <a:gd name="T41" fmla="*/ 183007 h 411"/>
              <a:gd name="T42" fmla="*/ 42863 w 380"/>
              <a:gd name="T43" fmla="*/ 168684 h 411"/>
              <a:gd name="T44" fmla="*/ 35719 w 380"/>
              <a:gd name="T45" fmla="*/ 155954 h 411"/>
              <a:gd name="T46" fmla="*/ 30163 w 380"/>
              <a:gd name="T47" fmla="*/ 141631 h 411"/>
              <a:gd name="T48" fmla="*/ 23813 w 380"/>
              <a:gd name="T49" fmla="*/ 127309 h 411"/>
              <a:gd name="T50" fmla="*/ 17463 w 380"/>
              <a:gd name="T51" fmla="*/ 112191 h 411"/>
              <a:gd name="T52" fmla="*/ 13494 w 380"/>
              <a:gd name="T53" fmla="*/ 97869 h 411"/>
              <a:gd name="T54" fmla="*/ 9525 w 380"/>
              <a:gd name="T55" fmla="*/ 81955 h 411"/>
              <a:gd name="T56" fmla="*/ 5556 w 380"/>
              <a:gd name="T57" fmla="*/ 66837 h 411"/>
              <a:gd name="T58" fmla="*/ 3969 w 380"/>
              <a:gd name="T59" fmla="*/ 50128 h 411"/>
              <a:gd name="T60" fmla="*/ 1588 w 380"/>
              <a:gd name="T61" fmla="*/ 33419 h 411"/>
              <a:gd name="T62" fmla="*/ 794 w 380"/>
              <a:gd name="T63" fmla="*/ 17505 h 411"/>
              <a:gd name="T64" fmla="*/ 0 w 380"/>
              <a:gd name="T65" fmla="*/ 796 h 411"/>
              <a:gd name="T66" fmla="*/ 0 w 380"/>
              <a:gd name="T67" fmla="*/ 0 h 41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80" h="411">
                <a:moveTo>
                  <a:pt x="380" y="411"/>
                </a:moveTo>
                <a:lnTo>
                  <a:pt x="359" y="410"/>
                </a:lnTo>
                <a:lnTo>
                  <a:pt x="340" y="408"/>
                </a:lnTo>
                <a:lnTo>
                  <a:pt x="321" y="406"/>
                </a:lnTo>
                <a:lnTo>
                  <a:pt x="303" y="402"/>
                </a:lnTo>
                <a:lnTo>
                  <a:pt x="284" y="397"/>
                </a:lnTo>
                <a:lnTo>
                  <a:pt x="267" y="392"/>
                </a:lnTo>
                <a:lnTo>
                  <a:pt x="249" y="385"/>
                </a:lnTo>
                <a:lnTo>
                  <a:pt x="232" y="378"/>
                </a:lnTo>
                <a:lnTo>
                  <a:pt x="214" y="370"/>
                </a:lnTo>
                <a:lnTo>
                  <a:pt x="198" y="360"/>
                </a:lnTo>
                <a:lnTo>
                  <a:pt x="183" y="351"/>
                </a:lnTo>
                <a:lnTo>
                  <a:pt x="167" y="340"/>
                </a:lnTo>
                <a:lnTo>
                  <a:pt x="152" y="329"/>
                </a:lnTo>
                <a:lnTo>
                  <a:pt x="138" y="317"/>
                </a:lnTo>
                <a:lnTo>
                  <a:pt x="124" y="304"/>
                </a:lnTo>
                <a:lnTo>
                  <a:pt x="111" y="291"/>
                </a:lnTo>
                <a:lnTo>
                  <a:pt x="99" y="275"/>
                </a:lnTo>
                <a:lnTo>
                  <a:pt x="86" y="262"/>
                </a:lnTo>
                <a:lnTo>
                  <a:pt x="76" y="245"/>
                </a:lnTo>
                <a:lnTo>
                  <a:pt x="64" y="230"/>
                </a:lnTo>
                <a:lnTo>
                  <a:pt x="54" y="212"/>
                </a:lnTo>
                <a:lnTo>
                  <a:pt x="45" y="196"/>
                </a:lnTo>
                <a:lnTo>
                  <a:pt x="38" y="178"/>
                </a:lnTo>
                <a:lnTo>
                  <a:pt x="30" y="160"/>
                </a:lnTo>
                <a:lnTo>
                  <a:pt x="22" y="141"/>
                </a:lnTo>
                <a:lnTo>
                  <a:pt x="17" y="123"/>
                </a:lnTo>
                <a:lnTo>
                  <a:pt x="12" y="103"/>
                </a:lnTo>
                <a:lnTo>
                  <a:pt x="7" y="84"/>
                </a:lnTo>
                <a:lnTo>
                  <a:pt x="5" y="63"/>
                </a:lnTo>
                <a:lnTo>
                  <a:pt x="2" y="42"/>
                </a:lnTo>
                <a:lnTo>
                  <a:pt x="1" y="22"/>
                </a:lnTo>
                <a:lnTo>
                  <a:pt x="0" y="1"/>
                </a:lnTo>
                <a:lnTo>
                  <a:pt x="0" y="0"/>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CA" sz="2400">
              <a:solidFill>
                <a:srgbClr val="000000"/>
              </a:solidFill>
              <a:latin typeface="Times New Roman" pitchFamily="18" charset="0"/>
            </a:endParaRPr>
          </a:p>
        </p:txBody>
      </p:sp>
    </p:spTree>
    <p:extLst>
      <p:ext uri="{BB962C8B-B14F-4D97-AF65-F5344CB8AC3E}">
        <p14:creationId xmlns:p14="http://schemas.microsoft.com/office/powerpoint/2010/main" val="3411092888"/>
      </p:ext>
    </p:extLst>
  </p:cSld>
  <p:clrMapOvr>
    <a:masterClrMapping/>
  </p:clrMapOvr>
  <p:timing>
    <p:tnLst>
      <p:par>
        <p:cTn id="1" dur="indefinite" restart="never" nodeType="tmRoot"/>
      </p:par>
    </p:tn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Top Down Parsing</a:t>
            </a:r>
            <a:endParaRPr lang="fr-CA" dirty="0"/>
          </a:p>
        </p:txBody>
      </p:sp>
      <p:sp>
        <p:nvSpPr>
          <p:cNvPr id="37891" name="Content Placeholder 2"/>
          <p:cNvSpPr>
            <a:spLocks noGrp="1"/>
          </p:cNvSpPr>
          <p:nvPr>
            <p:ph idx="1"/>
          </p:nvPr>
        </p:nvSpPr>
        <p:spPr/>
        <p:txBody>
          <a:bodyPr/>
          <a:lstStyle/>
          <a:p>
            <a:r>
              <a:rPr lang="en-CA" altLang="fr-FR" b="0" smtClean="0"/>
              <a:t>A top-down parser starts with the root of the parse tree, labelled with the start or goal symbol of the grammar</a:t>
            </a:r>
          </a:p>
          <a:p>
            <a:r>
              <a:rPr lang="en-CA" altLang="fr-FR" b="0" smtClean="0"/>
              <a:t>To build a parse tree, we repeat the following steps until the leafs of the parse tree matches the input string</a:t>
            </a:r>
          </a:p>
          <a:p>
            <a:pPr marL="914400" lvl="1" indent="-457200">
              <a:buFont typeface="Arial Black" pitchFamily="34" charset="0"/>
              <a:buAutoNum type="arabicPeriod"/>
            </a:pPr>
            <a:r>
              <a:rPr lang="en-CA" altLang="fr-FR" smtClean="0"/>
              <a:t>At a node labelled </a:t>
            </a:r>
            <a:r>
              <a:rPr lang="en-CA" altLang="fr-FR" i="1" smtClean="0"/>
              <a:t>A</a:t>
            </a:r>
            <a:r>
              <a:rPr lang="en-CA" altLang="fr-FR" smtClean="0"/>
              <a:t>, select a production A</a:t>
            </a:r>
            <a:r>
              <a:rPr lang="en-CA" altLang="fr-FR" smtClean="0">
                <a:sym typeface="Wingdings" pitchFamily="2" charset="2"/>
              </a:rPr>
              <a:t>::=α </a:t>
            </a:r>
            <a:r>
              <a:rPr lang="en-CA" altLang="fr-FR" smtClean="0"/>
              <a:t>and construct the appropriate child for each symbol of </a:t>
            </a:r>
            <a:r>
              <a:rPr lang="en-CA" altLang="fr-FR" smtClean="0">
                <a:sym typeface="Wingdings" pitchFamily="2" charset="2"/>
              </a:rPr>
              <a:t>α</a:t>
            </a:r>
          </a:p>
          <a:p>
            <a:pPr marL="914400" lvl="1" indent="-457200">
              <a:buFont typeface="Arial Black" pitchFamily="34" charset="0"/>
              <a:buAutoNum type="arabicPeriod"/>
            </a:pPr>
            <a:r>
              <a:rPr lang="en-CA" altLang="fr-FR" smtClean="0">
                <a:sym typeface="Wingdings" pitchFamily="2" charset="2"/>
              </a:rPr>
              <a:t>When a terminal is added to the parse tree that does not match the input string, backtrack</a:t>
            </a:r>
          </a:p>
          <a:p>
            <a:pPr marL="914400" lvl="1" indent="-457200">
              <a:buFont typeface="Arial Black" pitchFamily="34" charset="0"/>
              <a:buAutoNum type="arabicPeriod"/>
            </a:pPr>
            <a:r>
              <a:rPr lang="en-CA" altLang="fr-FR" smtClean="0">
                <a:sym typeface="Wingdings" pitchFamily="2" charset="2"/>
              </a:rPr>
              <a:t>Find the next nonterminal to be expanded</a:t>
            </a:r>
            <a:endParaRPr lang="en-CA" altLang="fr-FR" smtClean="0"/>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310</a:t>
            </a:fld>
            <a:endParaRPr lang="fr-CA"/>
          </a:p>
        </p:txBody>
      </p:sp>
    </p:spTree>
    <p:extLst>
      <p:ext uri="{BB962C8B-B14F-4D97-AF65-F5344CB8AC3E}">
        <p14:creationId xmlns:p14="http://schemas.microsoft.com/office/powerpoint/2010/main" val="1998997703"/>
      </p:ext>
    </p:extLst>
  </p:cSld>
  <p:clrMapOvr>
    <a:masterClrMapping/>
  </p:clrMapOvr>
  <p:timing>
    <p:tnLst>
      <p:par>
        <p:cTn id="1" dur="indefinite" restart="never" nodeType="tmRoot"/>
      </p:par>
    </p:tn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2"/>
          <p:cNvSpPr>
            <a:spLocks noGrp="1" noChangeArrowheads="1"/>
          </p:cNvSpPr>
          <p:nvPr>
            <p:ph type="title"/>
          </p:nvPr>
        </p:nvSpPr>
        <p:spPr>
          <a:xfrm>
            <a:off x="457200" y="152400"/>
            <a:ext cx="6934200" cy="1371600"/>
          </a:xfrm>
        </p:spPr>
        <p:txBody>
          <a:bodyPr/>
          <a:lstStyle/>
          <a:p>
            <a:pPr>
              <a:defRPr/>
            </a:pPr>
            <a:r>
              <a:rPr lang="en-CA" dirty="0" smtClean="0"/>
              <a:t>Top Down Parsing</a:t>
            </a:r>
            <a:endParaRPr lang="en-US" altLang="fr-FR" dirty="0"/>
          </a:p>
        </p:txBody>
      </p:sp>
      <p:sp>
        <p:nvSpPr>
          <p:cNvPr id="38915" name="Rectangle 3"/>
          <p:cNvSpPr>
            <a:spLocks noGrp="1" noChangeArrowheads="1"/>
          </p:cNvSpPr>
          <p:nvPr>
            <p:ph idx="1"/>
          </p:nvPr>
        </p:nvSpPr>
        <p:spPr/>
        <p:txBody>
          <a:bodyPr/>
          <a:lstStyle/>
          <a:p>
            <a:r>
              <a:rPr lang="en-US" altLang="fr-FR" smtClean="0"/>
              <a:t>Top-down parsing can be viewed as an attempt to find a leftmost derivation for an input string</a:t>
            </a:r>
          </a:p>
          <a:p>
            <a:r>
              <a:rPr lang="en-US" altLang="fr-FR" smtClean="0"/>
              <a:t>Example:</a:t>
            </a:r>
          </a:p>
        </p:txBody>
      </p:sp>
      <p:pic>
        <p:nvPicPr>
          <p:cNvPr id="20484" name="Picture 4" descr="D:\temp\seg2101_fig\a0409.gif"/>
          <p:cNvPicPr>
            <a:picLocks noChangeAspect="1" noChangeArrowheads="1"/>
          </p:cNvPicPr>
          <p:nvPr/>
        </p:nvPicPr>
        <p:blipFill>
          <a:blip r:embed="rId2">
            <a:extLst>
              <a:ext uri="{28A0092B-C50C-407E-A947-70E740481C1C}">
                <a14:useLocalDpi xmlns:a14="http://schemas.microsoft.com/office/drawing/2010/main" val="0"/>
              </a:ext>
            </a:extLst>
          </a:blip>
          <a:srcRect r="72787" b="22641"/>
          <a:stretch>
            <a:fillRect/>
          </a:stretch>
        </p:blipFill>
        <p:spPr bwMode="auto">
          <a:xfrm>
            <a:off x="2411413" y="3644900"/>
            <a:ext cx="1878012" cy="1939925"/>
          </a:xfrm>
          <a:prstGeom prst="rect">
            <a:avLst/>
          </a:prstGeom>
          <a:noFill/>
          <a:ln w="9525">
            <a:solidFill>
              <a:schemeClr val="accent1"/>
            </a:solidFill>
            <a:miter lim="800000"/>
            <a:headEnd/>
            <a:tailEnd/>
          </a:ln>
          <a:extLst>
            <a:ext uri="{909E8E84-426E-40DD-AFC4-6F175D3DCCD1}">
              <a14:hiddenFill xmlns:a14="http://schemas.microsoft.com/office/drawing/2010/main">
                <a:solidFill>
                  <a:srgbClr val="FFFFFF"/>
                </a:solidFill>
              </a14:hiddenFill>
            </a:ext>
          </a:extLst>
        </p:spPr>
      </p:pic>
      <p:sp>
        <p:nvSpPr>
          <p:cNvPr id="38919" name="Text Box 6"/>
          <p:cNvSpPr txBox="1">
            <a:spLocks noChangeArrowheads="1"/>
          </p:cNvSpPr>
          <p:nvPr/>
        </p:nvSpPr>
        <p:spPr bwMode="auto">
          <a:xfrm>
            <a:off x="323850" y="4872038"/>
            <a:ext cx="1454150" cy="646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US" altLang="fr-FR" sz="1800">
                <a:solidFill>
                  <a:srgbClr val="000000"/>
                </a:solidFill>
                <a:cs typeface="Arial" charset="0"/>
              </a:rPr>
              <a:t>Input string</a:t>
            </a:r>
          </a:p>
          <a:p>
            <a:pPr eaLnBrk="1" fontAlgn="base" hangingPunct="1">
              <a:spcBef>
                <a:spcPct val="0"/>
              </a:spcBef>
              <a:spcAft>
                <a:spcPct val="0"/>
              </a:spcAft>
              <a:buFontTx/>
              <a:buNone/>
            </a:pPr>
            <a:r>
              <a:rPr lang="en-US" altLang="fr-FR" sz="1800" b="0">
                <a:solidFill>
                  <a:srgbClr val="000000"/>
                </a:solidFill>
                <a:latin typeface="Courier New" pitchFamily="49" charset="0"/>
                <a:cs typeface="Arial" charset="0"/>
              </a:rPr>
              <a:t>cad</a:t>
            </a:r>
          </a:p>
        </p:txBody>
      </p:sp>
      <p:sp>
        <p:nvSpPr>
          <p:cNvPr id="38920" name="Text Box 7"/>
          <p:cNvSpPr txBox="1">
            <a:spLocks noChangeArrowheads="1"/>
          </p:cNvSpPr>
          <p:nvPr/>
        </p:nvSpPr>
        <p:spPr bwMode="auto">
          <a:xfrm>
            <a:off x="346075" y="3670300"/>
            <a:ext cx="1287463" cy="369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US" altLang="fr-FR" sz="1800">
                <a:solidFill>
                  <a:srgbClr val="000000"/>
                </a:solidFill>
                <a:cs typeface="Arial" charset="0"/>
              </a:rPr>
              <a:t>Grammar:</a:t>
            </a:r>
          </a:p>
        </p:txBody>
      </p:sp>
      <p:pic>
        <p:nvPicPr>
          <p:cNvPr id="11" name="Picture 4" descr="D:\temp\seg2101_fig\a0409.gif"/>
          <p:cNvPicPr>
            <a:picLocks noChangeAspect="1" noChangeArrowheads="1"/>
          </p:cNvPicPr>
          <p:nvPr/>
        </p:nvPicPr>
        <p:blipFill>
          <a:blip r:embed="rId2">
            <a:extLst>
              <a:ext uri="{28A0092B-C50C-407E-A947-70E740481C1C}">
                <a14:useLocalDpi xmlns:a14="http://schemas.microsoft.com/office/drawing/2010/main" val="0"/>
              </a:ext>
            </a:extLst>
          </a:blip>
          <a:srcRect l="71954" b="22641"/>
          <a:stretch>
            <a:fillRect/>
          </a:stretch>
        </p:blipFill>
        <p:spPr bwMode="auto">
          <a:xfrm>
            <a:off x="6732588" y="3644900"/>
            <a:ext cx="1935162" cy="1939925"/>
          </a:xfrm>
          <a:prstGeom prst="rect">
            <a:avLst/>
          </a:prstGeom>
          <a:noFill/>
          <a:ln w="9525">
            <a:solidFill>
              <a:schemeClr val="accent1"/>
            </a:solidFill>
            <a:miter lim="800000"/>
            <a:headEnd/>
            <a:tailEnd/>
          </a:ln>
          <a:extLst>
            <a:ext uri="{909E8E84-426E-40DD-AFC4-6F175D3DCCD1}">
              <a14:hiddenFill xmlns:a14="http://schemas.microsoft.com/office/drawing/2010/main">
                <a:solidFill>
                  <a:srgbClr val="FFFFFF"/>
                </a:solidFill>
              </a14:hiddenFill>
            </a:ext>
          </a:extLst>
        </p:spPr>
      </p:pic>
      <p:pic>
        <p:nvPicPr>
          <p:cNvPr id="12" name="Picture 4" descr="D:\temp\seg2101_fig\a0409.gif"/>
          <p:cNvPicPr>
            <a:picLocks noChangeAspect="1" noChangeArrowheads="1"/>
          </p:cNvPicPr>
          <p:nvPr/>
        </p:nvPicPr>
        <p:blipFill>
          <a:blip r:embed="rId2">
            <a:extLst>
              <a:ext uri="{28A0092B-C50C-407E-A947-70E740481C1C}">
                <a14:useLocalDpi xmlns:a14="http://schemas.microsoft.com/office/drawing/2010/main" val="0"/>
              </a:ext>
            </a:extLst>
          </a:blip>
          <a:srcRect l="34515" r="34290" b="22641"/>
          <a:stretch>
            <a:fillRect/>
          </a:stretch>
        </p:blipFill>
        <p:spPr bwMode="auto">
          <a:xfrm>
            <a:off x="4427538" y="3644900"/>
            <a:ext cx="2152650" cy="1939925"/>
          </a:xfrm>
          <a:prstGeom prst="rect">
            <a:avLst/>
          </a:prstGeom>
          <a:noFill/>
          <a:ln w="9525">
            <a:solidFill>
              <a:schemeClr val="accent1"/>
            </a:solidFill>
            <a:miter lim="800000"/>
            <a:headEnd/>
            <a:tailEnd/>
          </a:ln>
          <a:extLst>
            <a:ext uri="{909E8E84-426E-40DD-AFC4-6F175D3DCCD1}">
              <a14:hiddenFill xmlns:a14="http://schemas.microsoft.com/office/drawing/2010/main">
                <a:solidFill>
                  <a:srgbClr val="FFFFFF"/>
                </a:solidFill>
              </a14:hiddenFill>
            </a:ext>
          </a:extLst>
        </p:spPr>
      </p:pic>
      <p:sp>
        <p:nvSpPr>
          <p:cNvPr id="2" name="TextBox 1"/>
          <p:cNvSpPr txBox="1">
            <a:spLocks noChangeArrowheads="1"/>
          </p:cNvSpPr>
          <p:nvPr/>
        </p:nvSpPr>
        <p:spPr bwMode="auto">
          <a:xfrm>
            <a:off x="4284663" y="5688013"/>
            <a:ext cx="2519362"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600" i="1">
                <a:solidFill>
                  <a:srgbClr val="000000"/>
                </a:solidFill>
                <a:cs typeface="Arial" charset="0"/>
              </a:rPr>
              <a:t>We need to backtrack!</a:t>
            </a:r>
            <a:endParaRPr lang="fr-CA" altLang="fr-FR" sz="1600" i="1">
              <a:solidFill>
                <a:srgbClr val="000000"/>
              </a:solidFill>
              <a:cs typeface="Arial" charset="0"/>
            </a:endParaRPr>
          </a:p>
        </p:txBody>
      </p:sp>
      <p:sp>
        <p:nvSpPr>
          <p:cNvPr id="38924" name="Text Box 6"/>
          <p:cNvSpPr txBox="1">
            <a:spLocks noChangeArrowheads="1"/>
          </p:cNvSpPr>
          <p:nvPr/>
        </p:nvSpPr>
        <p:spPr bwMode="auto">
          <a:xfrm>
            <a:off x="179388" y="4040188"/>
            <a:ext cx="2114550" cy="646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US" altLang="fr-FR" sz="1800">
                <a:solidFill>
                  <a:srgbClr val="000000"/>
                </a:solidFill>
                <a:latin typeface="Courier New" pitchFamily="49" charset="0"/>
                <a:cs typeface="Courier New" pitchFamily="49" charset="0"/>
              </a:rPr>
              <a:t>&lt;S&gt; ::= c&lt;A&gt;d</a:t>
            </a:r>
          </a:p>
          <a:p>
            <a:pPr eaLnBrk="1" fontAlgn="base" hangingPunct="1">
              <a:spcBef>
                <a:spcPct val="0"/>
              </a:spcBef>
              <a:spcAft>
                <a:spcPct val="0"/>
              </a:spcAft>
              <a:buFontTx/>
              <a:buNone/>
            </a:pPr>
            <a:r>
              <a:rPr lang="en-US" altLang="fr-FR" sz="1800">
                <a:solidFill>
                  <a:srgbClr val="000000"/>
                </a:solidFill>
                <a:latin typeface="Courier New" pitchFamily="49" charset="0"/>
                <a:cs typeface="Courier New" pitchFamily="49" charset="0"/>
              </a:rPr>
              <a:t>&lt;A&gt; ::= ab | a</a:t>
            </a:r>
            <a:endParaRPr lang="en-US" altLang="fr-FR" sz="1800" b="0">
              <a:solidFill>
                <a:srgbClr val="000000"/>
              </a:solidFill>
              <a:latin typeface="Courier New" pitchFamily="49" charset="0"/>
              <a:cs typeface="Courier New" pitchFamily="49" charset="0"/>
            </a:endParaRPr>
          </a:p>
        </p:txBody>
      </p:sp>
      <p:sp>
        <p:nvSpPr>
          <p:cNvPr id="4" name="Slide Number Placeholder 3"/>
          <p:cNvSpPr>
            <a:spLocks noGrp="1"/>
          </p:cNvSpPr>
          <p:nvPr>
            <p:ph type="sldNum" sz="quarter" idx="11"/>
          </p:nvPr>
        </p:nvSpPr>
        <p:spPr/>
        <p:txBody>
          <a:bodyPr/>
          <a:lstStyle/>
          <a:p>
            <a:pPr>
              <a:defRPr/>
            </a:pPr>
            <a:fld id="{C0F85434-72BD-456E-A883-0F005E178622}" type="slidenum">
              <a:rPr lang="fr-CA" smtClean="0"/>
              <a:pPr>
                <a:defRPr/>
              </a:pPr>
              <a:t>311</a:t>
            </a:fld>
            <a:endParaRPr lang="fr-CA"/>
          </a:p>
        </p:txBody>
      </p:sp>
    </p:spTree>
    <p:extLst>
      <p:ext uri="{BB962C8B-B14F-4D97-AF65-F5344CB8AC3E}">
        <p14:creationId xmlns:p14="http://schemas.microsoft.com/office/powerpoint/2010/main" val="339919565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0484"/>
                                        </p:tgtEl>
                                        <p:attrNameLst>
                                          <p:attrName>style.visibility</p:attrName>
                                        </p:attrNameLst>
                                      </p:cBhvr>
                                      <p:to>
                                        <p:strVal val="visible"/>
                                      </p:to>
                                    </p:set>
                                    <p:animEffect transition="in" filter="fade">
                                      <p:cBhvr>
                                        <p:cTn id="7" dur="500"/>
                                        <p:tgtEl>
                                          <p:spTgt spid="2048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fade">
                                      <p:cBhvr>
                                        <p:cTn id="12" dur="500"/>
                                        <p:tgtEl>
                                          <p:spTgt spid="1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500"/>
                                        <p:tgtEl>
                                          <p:spTgt spid="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Expression Grammar</a:t>
            </a:r>
            <a:endParaRPr lang="fr-CA" dirty="0"/>
          </a:p>
        </p:txBody>
      </p:sp>
      <p:sp>
        <p:nvSpPr>
          <p:cNvPr id="39939" name="Content Placeholder 2"/>
          <p:cNvSpPr>
            <a:spLocks noGrp="1"/>
          </p:cNvSpPr>
          <p:nvPr>
            <p:ph idx="1"/>
          </p:nvPr>
        </p:nvSpPr>
        <p:spPr/>
        <p:txBody>
          <a:bodyPr/>
          <a:lstStyle/>
          <a:p>
            <a:r>
              <a:rPr lang="en-CA" altLang="fr-FR" smtClean="0"/>
              <a:t>Recall our grammar for simple expressions:</a:t>
            </a:r>
          </a:p>
          <a:p>
            <a:endParaRPr lang="en-CA" altLang="fr-FR" smtClean="0"/>
          </a:p>
          <a:p>
            <a:endParaRPr lang="en-CA" altLang="fr-FR" smtClean="0"/>
          </a:p>
          <a:p>
            <a:endParaRPr lang="en-CA" altLang="fr-FR" smtClean="0"/>
          </a:p>
          <a:p>
            <a:endParaRPr lang="en-CA" altLang="fr-FR" smtClean="0"/>
          </a:p>
          <a:p>
            <a:endParaRPr lang="en-CA" altLang="fr-FR" smtClean="0"/>
          </a:p>
          <a:p>
            <a:endParaRPr lang="en-CA" altLang="fr-FR" smtClean="0"/>
          </a:p>
          <a:p>
            <a:r>
              <a:rPr lang="en-CA" altLang="fr-FR" smtClean="0"/>
              <a:t>Consider the input string: </a:t>
            </a:r>
          </a:p>
          <a:p>
            <a:r>
              <a:rPr lang="en-CA" altLang="fr-FR" smtClean="0">
                <a:latin typeface="Courier New" pitchFamily="49" charset="0"/>
                <a:cs typeface="Courier New" pitchFamily="49" charset="0"/>
              </a:rPr>
              <a:t>id – num * id</a:t>
            </a:r>
            <a:endParaRPr lang="fr-CA" altLang="fr-FR" smtClean="0">
              <a:latin typeface="Courier New" pitchFamily="49" charset="0"/>
              <a:cs typeface="Courier New" pitchFamily="49" charset="0"/>
            </a:endParaRPr>
          </a:p>
        </p:txBody>
      </p:sp>
      <p:pic>
        <p:nvPicPr>
          <p:cNvPr id="3994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65463" y="2276475"/>
            <a:ext cx="2952750" cy="21828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312</a:t>
            </a:fld>
            <a:endParaRPr lang="fr-CA"/>
          </a:p>
        </p:txBody>
      </p:sp>
    </p:spTree>
    <p:extLst>
      <p:ext uri="{BB962C8B-B14F-4D97-AF65-F5344CB8AC3E}">
        <p14:creationId xmlns:p14="http://schemas.microsoft.com/office/powerpoint/2010/main" val="3463969039"/>
      </p:ext>
    </p:extLst>
  </p:cSld>
  <p:clrMapOvr>
    <a:masterClrMapping/>
  </p:clrMapOvr>
  <p:timing>
    <p:tnLst>
      <p:par>
        <p:cTn id="1" dur="indefinite" restart="never" nodeType="tmRoot"/>
      </p:par>
    </p:tn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684213"/>
          </a:xfrm>
        </p:spPr>
        <p:txBody>
          <a:bodyPr/>
          <a:lstStyle/>
          <a:p>
            <a:pPr>
              <a:defRPr/>
            </a:pPr>
            <a:r>
              <a:rPr lang="en-CA" dirty="0" smtClean="0"/>
              <a:t>Example</a:t>
            </a:r>
            <a:endParaRPr lang="fr-CA" dirty="0"/>
          </a:p>
        </p:txBody>
      </p:sp>
      <p:pic>
        <p:nvPicPr>
          <p:cNvPr id="40964" name="Picture 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113088" y="836613"/>
            <a:ext cx="5780087" cy="59817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Rectangle 2"/>
          <p:cNvSpPr/>
          <p:nvPr/>
        </p:nvSpPr>
        <p:spPr>
          <a:xfrm>
            <a:off x="3255963" y="1412875"/>
            <a:ext cx="5545137" cy="274638"/>
          </a:xfrm>
          <a:prstGeom prst="rect">
            <a:avLst/>
          </a:prstGeom>
          <a:solidFill>
            <a:schemeClr val="bg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sp>
        <p:nvSpPr>
          <p:cNvPr id="6" name="Rectangle 5"/>
          <p:cNvSpPr/>
          <p:nvPr/>
        </p:nvSpPr>
        <p:spPr>
          <a:xfrm>
            <a:off x="3255963" y="1687513"/>
            <a:ext cx="5545137" cy="215900"/>
          </a:xfrm>
          <a:prstGeom prst="rect">
            <a:avLst/>
          </a:prstGeom>
          <a:solidFill>
            <a:schemeClr val="bg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sp>
        <p:nvSpPr>
          <p:cNvPr id="7" name="Rectangle 6"/>
          <p:cNvSpPr/>
          <p:nvPr/>
        </p:nvSpPr>
        <p:spPr>
          <a:xfrm>
            <a:off x="3255963" y="1903413"/>
            <a:ext cx="5545137" cy="215900"/>
          </a:xfrm>
          <a:prstGeom prst="rect">
            <a:avLst/>
          </a:prstGeom>
          <a:solidFill>
            <a:schemeClr val="bg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sp>
        <p:nvSpPr>
          <p:cNvPr id="8" name="Rectangle 7"/>
          <p:cNvSpPr/>
          <p:nvPr/>
        </p:nvSpPr>
        <p:spPr>
          <a:xfrm>
            <a:off x="3255963" y="2130425"/>
            <a:ext cx="5545137" cy="215900"/>
          </a:xfrm>
          <a:prstGeom prst="rect">
            <a:avLst/>
          </a:prstGeom>
          <a:solidFill>
            <a:schemeClr val="bg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sp>
        <p:nvSpPr>
          <p:cNvPr id="9" name="Rectangle 8"/>
          <p:cNvSpPr/>
          <p:nvPr/>
        </p:nvSpPr>
        <p:spPr>
          <a:xfrm>
            <a:off x="3255963" y="2346325"/>
            <a:ext cx="5545137" cy="215900"/>
          </a:xfrm>
          <a:prstGeom prst="rect">
            <a:avLst/>
          </a:prstGeom>
          <a:solidFill>
            <a:schemeClr val="bg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sp>
        <p:nvSpPr>
          <p:cNvPr id="10" name="Rectangle 9"/>
          <p:cNvSpPr/>
          <p:nvPr/>
        </p:nvSpPr>
        <p:spPr>
          <a:xfrm>
            <a:off x="3255963" y="2562225"/>
            <a:ext cx="5545137" cy="282575"/>
          </a:xfrm>
          <a:prstGeom prst="rect">
            <a:avLst/>
          </a:prstGeom>
          <a:solidFill>
            <a:schemeClr val="bg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sp>
        <p:nvSpPr>
          <p:cNvPr id="11" name="Rectangle 10"/>
          <p:cNvSpPr/>
          <p:nvPr/>
        </p:nvSpPr>
        <p:spPr>
          <a:xfrm>
            <a:off x="3255963" y="2844800"/>
            <a:ext cx="5545137" cy="215900"/>
          </a:xfrm>
          <a:prstGeom prst="rect">
            <a:avLst/>
          </a:prstGeom>
          <a:solidFill>
            <a:schemeClr val="bg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sp>
        <p:nvSpPr>
          <p:cNvPr id="12" name="Rectangle 11"/>
          <p:cNvSpPr/>
          <p:nvPr/>
        </p:nvSpPr>
        <p:spPr>
          <a:xfrm>
            <a:off x="3251200" y="3048000"/>
            <a:ext cx="5545138" cy="215900"/>
          </a:xfrm>
          <a:prstGeom prst="rect">
            <a:avLst/>
          </a:prstGeom>
          <a:solidFill>
            <a:schemeClr val="bg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sp>
        <p:nvSpPr>
          <p:cNvPr id="13" name="Rectangle 12"/>
          <p:cNvSpPr/>
          <p:nvPr/>
        </p:nvSpPr>
        <p:spPr>
          <a:xfrm>
            <a:off x="3244850" y="3263900"/>
            <a:ext cx="5545138" cy="215900"/>
          </a:xfrm>
          <a:prstGeom prst="rect">
            <a:avLst/>
          </a:prstGeom>
          <a:solidFill>
            <a:schemeClr val="bg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sp>
        <p:nvSpPr>
          <p:cNvPr id="14" name="Rectangle 13"/>
          <p:cNvSpPr/>
          <p:nvPr/>
        </p:nvSpPr>
        <p:spPr>
          <a:xfrm>
            <a:off x="3232150" y="3479800"/>
            <a:ext cx="5545138" cy="215900"/>
          </a:xfrm>
          <a:prstGeom prst="rect">
            <a:avLst/>
          </a:prstGeom>
          <a:solidFill>
            <a:schemeClr val="bg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sp>
        <p:nvSpPr>
          <p:cNvPr id="15" name="Rectangle 14"/>
          <p:cNvSpPr/>
          <p:nvPr/>
        </p:nvSpPr>
        <p:spPr>
          <a:xfrm>
            <a:off x="3230563" y="3695700"/>
            <a:ext cx="5543550" cy="215900"/>
          </a:xfrm>
          <a:prstGeom prst="rect">
            <a:avLst/>
          </a:prstGeom>
          <a:solidFill>
            <a:schemeClr val="bg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sp>
        <p:nvSpPr>
          <p:cNvPr id="16" name="Rectangle 15"/>
          <p:cNvSpPr/>
          <p:nvPr/>
        </p:nvSpPr>
        <p:spPr>
          <a:xfrm>
            <a:off x="3255963" y="3922713"/>
            <a:ext cx="5545137" cy="215900"/>
          </a:xfrm>
          <a:prstGeom prst="rect">
            <a:avLst/>
          </a:prstGeom>
          <a:solidFill>
            <a:schemeClr val="bg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sp>
        <p:nvSpPr>
          <p:cNvPr id="17" name="Rectangle 16"/>
          <p:cNvSpPr/>
          <p:nvPr/>
        </p:nvSpPr>
        <p:spPr>
          <a:xfrm>
            <a:off x="3255963" y="4138613"/>
            <a:ext cx="5545137" cy="239712"/>
          </a:xfrm>
          <a:prstGeom prst="rect">
            <a:avLst/>
          </a:prstGeom>
          <a:solidFill>
            <a:schemeClr val="bg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sp>
        <p:nvSpPr>
          <p:cNvPr id="18" name="Rectangle 17"/>
          <p:cNvSpPr/>
          <p:nvPr/>
        </p:nvSpPr>
        <p:spPr>
          <a:xfrm>
            <a:off x="3249613" y="4378325"/>
            <a:ext cx="5545137" cy="215900"/>
          </a:xfrm>
          <a:prstGeom prst="rect">
            <a:avLst/>
          </a:prstGeom>
          <a:solidFill>
            <a:schemeClr val="bg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sp>
        <p:nvSpPr>
          <p:cNvPr id="19" name="Rectangle 18"/>
          <p:cNvSpPr/>
          <p:nvPr/>
        </p:nvSpPr>
        <p:spPr>
          <a:xfrm>
            <a:off x="3224213" y="4603750"/>
            <a:ext cx="5545137" cy="215900"/>
          </a:xfrm>
          <a:prstGeom prst="rect">
            <a:avLst/>
          </a:prstGeom>
          <a:solidFill>
            <a:schemeClr val="bg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sp>
        <p:nvSpPr>
          <p:cNvPr id="20" name="Rectangle 19"/>
          <p:cNvSpPr/>
          <p:nvPr/>
        </p:nvSpPr>
        <p:spPr>
          <a:xfrm>
            <a:off x="3224213" y="4819650"/>
            <a:ext cx="5545137" cy="265113"/>
          </a:xfrm>
          <a:prstGeom prst="rect">
            <a:avLst/>
          </a:prstGeom>
          <a:solidFill>
            <a:schemeClr val="bg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sp>
        <p:nvSpPr>
          <p:cNvPr id="21" name="Rectangle 20"/>
          <p:cNvSpPr/>
          <p:nvPr/>
        </p:nvSpPr>
        <p:spPr>
          <a:xfrm>
            <a:off x="3217863" y="5084763"/>
            <a:ext cx="5545137" cy="215900"/>
          </a:xfrm>
          <a:prstGeom prst="rect">
            <a:avLst/>
          </a:prstGeom>
          <a:solidFill>
            <a:schemeClr val="bg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sp>
        <p:nvSpPr>
          <p:cNvPr id="22" name="Rectangle 21"/>
          <p:cNvSpPr/>
          <p:nvPr/>
        </p:nvSpPr>
        <p:spPr>
          <a:xfrm>
            <a:off x="3211513" y="5300663"/>
            <a:ext cx="5543550" cy="215900"/>
          </a:xfrm>
          <a:prstGeom prst="rect">
            <a:avLst/>
          </a:prstGeom>
          <a:solidFill>
            <a:schemeClr val="bg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sp>
        <p:nvSpPr>
          <p:cNvPr id="23" name="Rectangle 22"/>
          <p:cNvSpPr/>
          <p:nvPr/>
        </p:nvSpPr>
        <p:spPr>
          <a:xfrm>
            <a:off x="3217863" y="5516563"/>
            <a:ext cx="5545137" cy="215900"/>
          </a:xfrm>
          <a:prstGeom prst="rect">
            <a:avLst/>
          </a:prstGeom>
          <a:solidFill>
            <a:schemeClr val="bg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sp>
        <p:nvSpPr>
          <p:cNvPr id="24" name="Rectangle 23"/>
          <p:cNvSpPr/>
          <p:nvPr/>
        </p:nvSpPr>
        <p:spPr>
          <a:xfrm>
            <a:off x="3211513" y="5732463"/>
            <a:ext cx="5543550" cy="217487"/>
          </a:xfrm>
          <a:prstGeom prst="rect">
            <a:avLst/>
          </a:prstGeom>
          <a:solidFill>
            <a:schemeClr val="bg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sp>
        <p:nvSpPr>
          <p:cNvPr id="25" name="Rectangle 24"/>
          <p:cNvSpPr/>
          <p:nvPr/>
        </p:nvSpPr>
        <p:spPr>
          <a:xfrm>
            <a:off x="3201988" y="5949950"/>
            <a:ext cx="5545137" cy="215900"/>
          </a:xfrm>
          <a:prstGeom prst="rect">
            <a:avLst/>
          </a:prstGeom>
          <a:solidFill>
            <a:schemeClr val="bg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sp>
        <p:nvSpPr>
          <p:cNvPr id="26" name="Rectangle 25"/>
          <p:cNvSpPr/>
          <p:nvPr/>
        </p:nvSpPr>
        <p:spPr>
          <a:xfrm>
            <a:off x="3198813" y="6165850"/>
            <a:ext cx="5543550" cy="215900"/>
          </a:xfrm>
          <a:prstGeom prst="rect">
            <a:avLst/>
          </a:prstGeom>
          <a:solidFill>
            <a:schemeClr val="bg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sp>
        <p:nvSpPr>
          <p:cNvPr id="27" name="Rectangle 26"/>
          <p:cNvSpPr/>
          <p:nvPr/>
        </p:nvSpPr>
        <p:spPr>
          <a:xfrm>
            <a:off x="3198813" y="6381750"/>
            <a:ext cx="5543550" cy="287338"/>
          </a:xfrm>
          <a:prstGeom prst="rect">
            <a:avLst/>
          </a:prstGeom>
          <a:solidFill>
            <a:schemeClr val="bg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pic>
        <p:nvPicPr>
          <p:cNvPr id="31" name="Picture 2"/>
          <p:cNvPicPr>
            <a:picLocks noChangeAspect="1" noChangeArrowheads="1"/>
          </p:cNvPicPr>
          <p:nvPr/>
        </p:nvPicPr>
        <p:blipFill>
          <a:blip r:embed="rId3"/>
          <a:srcRect/>
          <a:stretch>
            <a:fillRect/>
          </a:stretch>
        </p:blipFill>
        <p:spPr bwMode="auto">
          <a:xfrm>
            <a:off x="95250" y="2700338"/>
            <a:ext cx="2676525" cy="1978025"/>
          </a:xfrm>
          <a:prstGeom prst="rect">
            <a:avLst/>
          </a:prstGeom>
          <a:noFill/>
          <a:ln w="19050">
            <a:solidFill>
              <a:schemeClr val="accent5"/>
            </a:solidFill>
            <a:miter lim="800000"/>
            <a:headEnd/>
            <a:tailEnd/>
          </a:ln>
          <a:extLst>
            <a:ext uri="{909E8E84-426E-40DD-AFC4-6F175D3DCCD1}">
              <a14:hiddenFill xmlns:a14="http://schemas.microsoft.com/office/drawing/2010/main">
                <a:solidFill>
                  <a:schemeClr val="accent1"/>
                </a:solidFill>
              </a14:hiddenFill>
            </a:ext>
          </a:extLst>
        </p:spPr>
      </p:pic>
      <p:sp>
        <p:nvSpPr>
          <p:cNvPr id="40989" name="TextBox 28"/>
          <p:cNvSpPr txBox="1">
            <a:spLocks noChangeArrowheads="1"/>
          </p:cNvSpPr>
          <p:nvPr/>
        </p:nvSpPr>
        <p:spPr bwMode="auto">
          <a:xfrm>
            <a:off x="107950" y="2425700"/>
            <a:ext cx="17272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fontAlgn="base" hangingPunct="1">
              <a:spcBef>
                <a:spcPct val="0"/>
              </a:spcBef>
              <a:spcAft>
                <a:spcPct val="0"/>
              </a:spcAft>
            </a:pPr>
            <a:r>
              <a:rPr lang="en-CA" altLang="fr-FR" sz="1200">
                <a:solidFill>
                  <a:srgbClr val="000000"/>
                </a:solidFill>
              </a:rPr>
              <a:t>Reference Grammar</a:t>
            </a:r>
            <a:endParaRPr lang="fr-CA" altLang="fr-FR" sz="1200">
              <a:solidFill>
                <a:srgbClr val="000000"/>
              </a:solidFill>
            </a:endParaRPr>
          </a:p>
        </p:txBody>
      </p:sp>
      <p:sp>
        <p:nvSpPr>
          <p:cNvPr id="29" name="Slide Number Placeholder 28"/>
          <p:cNvSpPr>
            <a:spLocks noGrp="1"/>
          </p:cNvSpPr>
          <p:nvPr>
            <p:ph type="sldNum" sz="quarter" idx="11"/>
          </p:nvPr>
        </p:nvSpPr>
        <p:spPr/>
        <p:txBody>
          <a:bodyPr/>
          <a:lstStyle/>
          <a:p>
            <a:pPr>
              <a:defRPr/>
            </a:pPr>
            <a:fld id="{C0F85434-72BD-456E-A883-0F005E178622}" type="slidenum">
              <a:rPr lang="fr-CA" smtClean="0"/>
              <a:pPr>
                <a:defRPr/>
              </a:pPr>
              <a:t>313</a:t>
            </a:fld>
            <a:endParaRPr lang="fr-CA"/>
          </a:p>
        </p:txBody>
      </p:sp>
    </p:spTree>
    <p:extLst>
      <p:ext uri="{BB962C8B-B14F-4D97-AF65-F5344CB8AC3E}">
        <p14:creationId xmlns:p14="http://schemas.microsoft.com/office/powerpoint/2010/main" val="214494357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xit" presetSubtype="0" fill="hold" grpId="0" nodeType="clickEffect">
                                  <p:stCondLst>
                                    <p:cond delay="0"/>
                                  </p:stCondLst>
                                  <p:childTnLst>
                                    <p:animEffect transition="out" filter="fade">
                                      <p:cBhvr>
                                        <p:cTn id="6" dur="500"/>
                                        <p:tgtEl>
                                          <p:spTgt spid="3"/>
                                        </p:tgtEl>
                                      </p:cBhvr>
                                    </p:animEffect>
                                    <p:set>
                                      <p:cBhvr>
                                        <p:cTn id="7" dur="1" fill="hold">
                                          <p:stCondLst>
                                            <p:cond delay="499"/>
                                          </p:stCondLst>
                                        </p:cTn>
                                        <p:tgtEl>
                                          <p:spTgt spid="3"/>
                                        </p:tgtEl>
                                        <p:attrNameLst>
                                          <p:attrName>style.visibility</p:attrName>
                                        </p:attrNameLst>
                                      </p:cBhvr>
                                      <p:to>
                                        <p:strVal val="hidden"/>
                                      </p:to>
                                    </p:se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xit" presetSubtype="0" fill="hold" grpId="0" nodeType="clickEffect">
                                  <p:stCondLst>
                                    <p:cond delay="0"/>
                                  </p:stCondLst>
                                  <p:childTnLst>
                                    <p:animEffect transition="out" filter="fade">
                                      <p:cBhvr>
                                        <p:cTn id="11" dur="500"/>
                                        <p:tgtEl>
                                          <p:spTgt spid="6"/>
                                        </p:tgtEl>
                                      </p:cBhvr>
                                    </p:animEffect>
                                    <p:set>
                                      <p:cBhvr>
                                        <p:cTn id="12" dur="1" fill="hold">
                                          <p:stCondLst>
                                            <p:cond delay="499"/>
                                          </p:stCondLst>
                                        </p:cTn>
                                        <p:tgtEl>
                                          <p:spTgt spid="6"/>
                                        </p:tgtEl>
                                        <p:attrNameLst>
                                          <p:attrName>style.visibility</p:attrName>
                                        </p:attrNameLst>
                                      </p:cBhvr>
                                      <p:to>
                                        <p:strVal val="hidden"/>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xit" presetSubtype="0" fill="hold" grpId="0" nodeType="clickEffect">
                                  <p:stCondLst>
                                    <p:cond delay="0"/>
                                  </p:stCondLst>
                                  <p:childTnLst>
                                    <p:animEffect transition="out" filter="fade">
                                      <p:cBhvr>
                                        <p:cTn id="16" dur="500"/>
                                        <p:tgtEl>
                                          <p:spTgt spid="7"/>
                                        </p:tgtEl>
                                      </p:cBhvr>
                                    </p:animEffect>
                                    <p:set>
                                      <p:cBhvr>
                                        <p:cTn id="17" dur="1" fill="hold">
                                          <p:stCondLst>
                                            <p:cond delay="499"/>
                                          </p:stCondLst>
                                        </p:cTn>
                                        <p:tgtEl>
                                          <p:spTgt spid="7"/>
                                        </p:tgtEl>
                                        <p:attrNameLst>
                                          <p:attrName>style.visibility</p:attrName>
                                        </p:attrNameLst>
                                      </p:cBhvr>
                                      <p:to>
                                        <p:strVal val="hidden"/>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xit" presetSubtype="0" fill="hold" grpId="0" nodeType="clickEffect">
                                  <p:stCondLst>
                                    <p:cond delay="0"/>
                                  </p:stCondLst>
                                  <p:childTnLst>
                                    <p:animEffect transition="out" filter="fade">
                                      <p:cBhvr>
                                        <p:cTn id="21" dur="500"/>
                                        <p:tgtEl>
                                          <p:spTgt spid="8"/>
                                        </p:tgtEl>
                                      </p:cBhvr>
                                    </p:animEffect>
                                    <p:set>
                                      <p:cBhvr>
                                        <p:cTn id="22" dur="1" fill="hold">
                                          <p:stCondLst>
                                            <p:cond delay="499"/>
                                          </p:stCondLst>
                                        </p:cTn>
                                        <p:tgtEl>
                                          <p:spTgt spid="8"/>
                                        </p:tgtEl>
                                        <p:attrNameLst>
                                          <p:attrName>style.visibility</p:attrName>
                                        </p:attrNameLst>
                                      </p:cBhvr>
                                      <p:to>
                                        <p:strVal val="hidden"/>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xit" presetSubtype="4" fill="hold" grpId="0" nodeType="clickEffect">
                                  <p:stCondLst>
                                    <p:cond delay="0"/>
                                  </p:stCondLst>
                                  <p:childTnLst>
                                    <p:anim calcmode="lin" valueType="num">
                                      <p:cBhvr additive="base">
                                        <p:cTn id="26" dur="500"/>
                                        <p:tgtEl>
                                          <p:spTgt spid="9"/>
                                        </p:tgtEl>
                                        <p:attrNameLst>
                                          <p:attrName>ppt_x</p:attrName>
                                        </p:attrNameLst>
                                      </p:cBhvr>
                                      <p:tavLst>
                                        <p:tav tm="0">
                                          <p:val>
                                            <p:strVal val="ppt_x"/>
                                          </p:val>
                                        </p:tav>
                                        <p:tav tm="100000">
                                          <p:val>
                                            <p:strVal val="ppt_x"/>
                                          </p:val>
                                        </p:tav>
                                      </p:tavLst>
                                    </p:anim>
                                    <p:anim calcmode="lin" valueType="num">
                                      <p:cBhvr additive="base">
                                        <p:cTn id="27" dur="500"/>
                                        <p:tgtEl>
                                          <p:spTgt spid="9"/>
                                        </p:tgtEl>
                                        <p:attrNameLst>
                                          <p:attrName>ppt_y</p:attrName>
                                        </p:attrNameLst>
                                      </p:cBhvr>
                                      <p:tavLst>
                                        <p:tav tm="0">
                                          <p:val>
                                            <p:strVal val="ppt_y"/>
                                          </p:val>
                                        </p:tav>
                                        <p:tav tm="100000">
                                          <p:val>
                                            <p:strVal val="1+ppt_h/2"/>
                                          </p:val>
                                        </p:tav>
                                      </p:tavLst>
                                    </p:anim>
                                    <p:set>
                                      <p:cBhvr>
                                        <p:cTn id="28" dur="1" fill="hold">
                                          <p:stCondLst>
                                            <p:cond delay="499"/>
                                          </p:stCondLst>
                                        </p:cTn>
                                        <p:tgtEl>
                                          <p:spTgt spid="9"/>
                                        </p:tgtEl>
                                        <p:attrNameLst>
                                          <p:attrName>style.visibility</p:attrName>
                                        </p:attrNameLst>
                                      </p:cBhvr>
                                      <p:to>
                                        <p:strVal val="hidden"/>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0" presetClass="exit" presetSubtype="0" fill="hold" grpId="0" nodeType="clickEffect">
                                  <p:stCondLst>
                                    <p:cond delay="0"/>
                                  </p:stCondLst>
                                  <p:childTnLst>
                                    <p:animEffect transition="out" filter="fade">
                                      <p:cBhvr>
                                        <p:cTn id="32" dur="500"/>
                                        <p:tgtEl>
                                          <p:spTgt spid="10"/>
                                        </p:tgtEl>
                                      </p:cBhvr>
                                    </p:animEffect>
                                    <p:set>
                                      <p:cBhvr>
                                        <p:cTn id="33" dur="1" fill="hold">
                                          <p:stCondLst>
                                            <p:cond delay="499"/>
                                          </p:stCondLst>
                                        </p:cTn>
                                        <p:tgtEl>
                                          <p:spTgt spid="10"/>
                                        </p:tgtEl>
                                        <p:attrNameLst>
                                          <p:attrName>style.visibility</p:attrName>
                                        </p:attrNameLst>
                                      </p:cBhvr>
                                      <p:to>
                                        <p:strVal val="hidden"/>
                                      </p:to>
                                    </p:set>
                                  </p:childTnLst>
                                </p:cTn>
                              </p:par>
                            </p:childTnLst>
                          </p:cTn>
                        </p:par>
                      </p:childTnLst>
                    </p:cTn>
                  </p:par>
                  <p:par>
                    <p:cTn id="34" fill="hold" nodeType="clickPar">
                      <p:stCondLst>
                        <p:cond delay="indefinite"/>
                      </p:stCondLst>
                      <p:childTnLst>
                        <p:par>
                          <p:cTn id="35" fill="hold" nodeType="withGroup">
                            <p:stCondLst>
                              <p:cond delay="0"/>
                            </p:stCondLst>
                            <p:childTnLst>
                              <p:par>
                                <p:cTn id="36" presetID="10" presetClass="exit" presetSubtype="0" fill="hold" grpId="0" nodeType="clickEffect">
                                  <p:stCondLst>
                                    <p:cond delay="0"/>
                                  </p:stCondLst>
                                  <p:childTnLst>
                                    <p:animEffect transition="out" filter="fade">
                                      <p:cBhvr>
                                        <p:cTn id="37" dur="500"/>
                                        <p:tgtEl>
                                          <p:spTgt spid="11"/>
                                        </p:tgtEl>
                                      </p:cBhvr>
                                    </p:animEffect>
                                    <p:set>
                                      <p:cBhvr>
                                        <p:cTn id="38" dur="1" fill="hold">
                                          <p:stCondLst>
                                            <p:cond delay="499"/>
                                          </p:stCondLst>
                                        </p:cTn>
                                        <p:tgtEl>
                                          <p:spTgt spid="11"/>
                                        </p:tgtEl>
                                        <p:attrNameLst>
                                          <p:attrName>style.visibility</p:attrName>
                                        </p:attrNameLst>
                                      </p:cBhvr>
                                      <p:to>
                                        <p:strVal val="hidden"/>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0" presetClass="exit" presetSubtype="0" fill="hold" grpId="0" nodeType="clickEffect">
                                  <p:stCondLst>
                                    <p:cond delay="0"/>
                                  </p:stCondLst>
                                  <p:childTnLst>
                                    <p:animEffect transition="out" filter="fade">
                                      <p:cBhvr>
                                        <p:cTn id="42" dur="500"/>
                                        <p:tgtEl>
                                          <p:spTgt spid="12"/>
                                        </p:tgtEl>
                                      </p:cBhvr>
                                    </p:animEffect>
                                    <p:set>
                                      <p:cBhvr>
                                        <p:cTn id="43" dur="1" fill="hold">
                                          <p:stCondLst>
                                            <p:cond delay="499"/>
                                          </p:stCondLst>
                                        </p:cTn>
                                        <p:tgtEl>
                                          <p:spTgt spid="12"/>
                                        </p:tgtEl>
                                        <p:attrNameLst>
                                          <p:attrName>style.visibility</p:attrName>
                                        </p:attrNameLst>
                                      </p:cBhvr>
                                      <p:to>
                                        <p:strVal val="hidden"/>
                                      </p:to>
                                    </p:set>
                                  </p:childTnLst>
                                </p:cTn>
                              </p:par>
                            </p:childTnLst>
                          </p:cTn>
                        </p:par>
                      </p:childTnLst>
                    </p:cTn>
                  </p:par>
                  <p:par>
                    <p:cTn id="44" fill="hold" nodeType="clickPar">
                      <p:stCondLst>
                        <p:cond delay="indefinite"/>
                      </p:stCondLst>
                      <p:childTnLst>
                        <p:par>
                          <p:cTn id="45" fill="hold" nodeType="withGroup">
                            <p:stCondLst>
                              <p:cond delay="0"/>
                            </p:stCondLst>
                            <p:childTnLst>
                              <p:par>
                                <p:cTn id="46" presetID="10" presetClass="exit" presetSubtype="0" fill="hold" grpId="0" nodeType="clickEffect">
                                  <p:stCondLst>
                                    <p:cond delay="0"/>
                                  </p:stCondLst>
                                  <p:childTnLst>
                                    <p:animEffect transition="out" filter="fade">
                                      <p:cBhvr>
                                        <p:cTn id="47" dur="500"/>
                                        <p:tgtEl>
                                          <p:spTgt spid="13"/>
                                        </p:tgtEl>
                                      </p:cBhvr>
                                    </p:animEffect>
                                    <p:set>
                                      <p:cBhvr>
                                        <p:cTn id="48" dur="1" fill="hold">
                                          <p:stCondLst>
                                            <p:cond delay="499"/>
                                          </p:stCondLst>
                                        </p:cTn>
                                        <p:tgtEl>
                                          <p:spTgt spid="13"/>
                                        </p:tgtEl>
                                        <p:attrNameLst>
                                          <p:attrName>style.visibility</p:attrName>
                                        </p:attrNameLst>
                                      </p:cBhvr>
                                      <p:to>
                                        <p:strVal val="hidden"/>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0" presetClass="exit" presetSubtype="0" fill="hold" grpId="0" nodeType="clickEffect">
                                  <p:stCondLst>
                                    <p:cond delay="0"/>
                                  </p:stCondLst>
                                  <p:childTnLst>
                                    <p:animEffect transition="out" filter="fade">
                                      <p:cBhvr>
                                        <p:cTn id="52" dur="500"/>
                                        <p:tgtEl>
                                          <p:spTgt spid="14"/>
                                        </p:tgtEl>
                                      </p:cBhvr>
                                    </p:animEffect>
                                    <p:set>
                                      <p:cBhvr>
                                        <p:cTn id="53" dur="1" fill="hold">
                                          <p:stCondLst>
                                            <p:cond delay="499"/>
                                          </p:stCondLst>
                                        </p:cTn>
                                        <p:tgtEl>
                                          <p:spTgt spid="14"/>
                                        </p:tgtEl>
                                        <p:attrNameLst>
                                          <p:attrName>style.visibility</p:attrName>
                                        </p:attrNameLst>
                                      </p:cBhvr>
                                      <p:to>
                                        <p:strVal val="hidden"/>
                                      </p:to>
                                    </p:set>
                                  </p:childTnLst>
                                </p:cTn>
                              </p:par>
                            </p:childTnLst>
                          </p:cTn>
                        </p:par>
                      </p:childTnLst>
                    </p:cTn>
                  </p:par>
                  <p:par>
                    <p:cTn id="54" fill="hold" nodeType="clickPar">
                      <p:stCondLst>
                        <p:cond delay="indefinite"/>
                      </p:stCondLst>
                      <p:childTnLst>
                        <p:par>
                          <p:cTn id="55" fill="hold" nodeType="withGroup">
                            <p:stCondLst>
                              <p:cond delay="0"/>
                            </p:stCondLst>
                            <p:childTnLst>
                              <p:par>
                                <p:cTn id="56" presetID="10" presetClass="exit" presetSubtype="0" fill="hold" grpId="0" nodeType="clickEffect">
                                  <p:stCondLst>
                                    <p:cond delay="0"/>
                                  </p:stCondLst>
                                  <p:childTnLst>
                                    <p:animEffect transition="out" filter="fade">
                                      <p:cBhvr>
                                        <p:cTn id="57" dur="500"/>
                                        <p:tgtEl>
                                          <p:spTgt spid="15"/>
                                        </p:tgtEl>
                                      </p:cBhvr>
                                    </p:animEffect>
                                    <p:set>
                                      <p:cBhvr>
                                        <p:cTn id="58" dur="1" fill="hold">
                                          <p:stCondLst>
                                            <p:cond delay="499"/>
                                          </p:stCondLst>
                                        </p:cTn>
                                        <p:tgtEl>
                                          <p:spTgt spid="15"/>
                                        </p:tgtEl>
                                        <p:attrNameLst>
                                          <p:attrName>style.visibility</p:attrName>
                                        </p:attrNameLst>
                                      </p:cBhvr>
                                      <p:to>
                                        <p:strVal val="hidden"/>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0" presetClass="exit" presetSubtype="0" fill="hold" grpId="0" nodeType="clickEffect">
                                  <p:stCondLst>
                                    <p:cond delay="0"/>
                                  </p:stCondLst>
                                  <p:childTnLst>
                                    <p:animEffect transition="out" filter="fade">
                                      <p:cBhvr>
                                        <p:cTn id="62" dur="500"/>
                                        <p:tgtEl>
                                          <p:spTgt spid="16"/>
                                        </p:tgtEl>
                                      </p:cBhvr>
                                    </p:animEffect>
                                    <p:set>
                                      <p:cBhvr>
                                        <p:cTn id="63" dur="1" fill="hold">
                                          <p:stCondLst>
                                            <p:cond delay="499"/>
                                          </p:stCondLst>
                                        </p:cTn>
                                        <p:tgtEl>
                                          <p:spTgt spid="16"/>
                                        </p:tgtEl>
                                        <p:attrNameLst>
                                          <p:attrName>style.visibility</p:attrName>
                                        </p:attrNameLst>
                                      </p:cBhvr>
                                      <p:to>
                                        <p:strVal val="hidden"/>
                                      </p:to>
                                    </p:set>
                                  </p:childTnLst>
                                </p:cTn>
                              </p:par>
                            </p:childTnLst>
                          </p:cTn>
                        </p:par>
                      </p:childTnLst>
                    </p:cTn>
                  </p:par>
                  <p:par>
                    <p:cTn id="64" fill="hold" nodeType="clickPar">
                      <p:stCondLst>
                        <p:cond delay="indefinite"/>
                      </p:stCondLst>
                      <p:childTnLst>
                        <p:par>
                          <p:cTn id="65" fill="hold" nodeType="withGroup">
                            <p:stCondLst>
                              <p:cond delay="0"/>
                            </p:stCondLst>
                            <p:childTnLst>
                              <p:par>
                                <p:cTn id="66" presetID="10" presetClass="exit" presetSubtype="0" fill="hold" grpId="0" nodeType="clickEffect">
                                  <p:stCondLst>
                                    <p:cond delay="0"/>
                                  </p:stCondLst>
                                  <p:childTnLst>
                                    <p:animEffect transition="out" filter="fade">
                                      <p:cBhvr>
                                        <p:cTn id="67" dur="500"/>
                                        <p:tgtEl>
                                          <p:spTgt spid="17"/>
                                        </p:tgtEl>
                                      </p:cBhvr>
                                    </p:animEffect>
                                    <p:set>
                                      <p:cBhvr>
                                        <p:cTn id="68" dur="1" fill="hold">
                                          <p:stCondLst>
                                            <p:cond delay="499"/>
                                          </p:stCondLst>
                                        </p:cTn>
                                        <p:tgtEl>
                                          <p:spTgt spid="17"/>
                                        </p:tgtEl>
                                        <p:attrNameLst>
                                          <p:attrName>style.visibility</p:attrName>
                                        </p:attrNameLst>
                                      </p:cBhvr>
                                      <p:to>
                                        <p:strVal val="hidden"/>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10" presetClass="exit" presetSubtype="0" fill="hold" grpId="0" nodeType="clickEffect">
                                  <p:stCondLst>
                                    <p:cond delay="0"/>
                                  </p:stCondLst>
                                  <p:childTnLst>
                                    <p:animEffect transition="out" filter="fade">
                                      <p:cBhvr>
                                        <p:cTn id="72" dur="500"/>
                                        <p:tgtEl>
                                          <p:spTgt spid="18"/>
                                        </p:tgtEl>
                                      </p:cBhvr>
                                    </p:animEffect>
                                    <p:set>
                                      <p:cBhvr>
                                        <p:cTn id="73" dur="1" fill="hold">
                                          <p:stCondLst>
                                            <p:cond delay="499"/>
                                          </p:stCondLst>
                                        </p:cTn>
                                        <p:tgtEl>
                                          <p:spTgt spid="18"/>
                                        </p:tgtEl>
                                        <p:attrNameLst>
                                          <p:attrName>style.visibility</p:attrName>
                                        </p:attrNameLst>
                                      </p:cBhvr>
                                      <p:to>
                                        <p:strVal val="hidden"/>
                                      </p:to>
                                    </p:set>
                                  </p:childTnLst>
                                </p:cTn>
                              </p:par>
                            </p:childTnLst>
                          </p:cTn>
                        </p:par>
                      </p:childTnLst>
                    </p:cTn>
                  </p:par>
                  <p:par>
                    <p:cTn id="74" fill="hold" nodeType="clickPar">
                      <p:stCondLst>
                        <p:cond delay="indefinite"/>
                      </p:stCondLst>
                      <p:childTnLst>
                        <p:par>
                          <p:cTn id="75" fill="hold" nodeType="withGroup">
                            <p:stCondLst>
                              <p:cond delay="0"/>
                            </p:stCondLst>
                            <p:childTnLst>
                              <p:par>
                                <p:cTn id="76" presetID="10" presetClass="exit" presetSubtype="0" fill="hold" grpId="0" nodeType="clickEffect">
                                  <p:stCondLst>
                                    <p:cond delay="0"/>
                                  </p:stCondLst>
                                  <p:childTnLst>
                                    <p:animEffect transition="out" filter="fade">
                                      <p:cBhvr>
                                        <p:cTn id="77" dur="500"/>
                                        <p:tgtEl>
                                          <p:spTgt spid="19"/>
                                        </p:tgtEl>
                                      </p:cBhvr>
                                    </p:animEffect>
                                    <p:set>
                                      <p:cBhvr>
                                        <p:cTn id="78" dur="1" fill="hold">
                                          <p:stCondLst>
                                            <p:cond delay="499"/>
                                          </p:stCondLst>
                                        </p:cTn>
                                        <p:tgtEl>
                                          <p:spTgt spid="19"/>
                                        </p:tgtEl>
                                        <p:attrNameLst>
                                          <p:attrName>style.visibility</p:attrName>
                                        </p:attrNameLst>
                                      </p:cBhvr>
                                      <p:to>
                                        <p:strVal val="hidden"/>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10" presetClass="exit" presetSubtype="0" fill="hold" grpId="0" nodeType="clickEffect">
                                  <p:stCondLst>
                                    <p:cond delay="0"/>
                                  </p:stCondLst>
                                  <p:childTnLst>
                                    <p:animEffect transition="out" filter="fade">
                                      <p:cBhvr>
                                        <p:cTn id="82" dur="500"/>
                                        <p:tgtEl>
                                          <p:spTgt spid="20"/>
                                        </p:tgtEl>
                                      </p:cBhvr>
                                    </p:animEffect>
                                    <p:set>
                                      <p:cBhvr>
                                        <p:cTn id="83" dur="1" fill="hold">
                                          <p:stCondLst>
                                            <p:cond delay="499"/>
                                          </p:stCondLst>
                                        </p:cTn>
                                        <p:tgtEl>
                                          <p:spTgt spid="20"/>
                                        </p:tgtEl>
                                        <p:attrNameLst>
                                          <p:attrName>style.visibility</p:attrName>
                                        </p:attrNameLst>
                                      </p:cBhvr>
                                      <p:to>
                                        <p:strVal val="hidden"/>
                                      </p:to>
                                    </p:set>
                                  </p:childTnLst>
                                </p:cTn>
                              </p:par>
                            </p:childTnLst>
                          </p:cTn>
                        </p:par>
                      </p:childTnLst>
                    </p:cTn>
                  </p:par>
                  <p:par>
                    <p:cTn id="84" fill="hold" nodeType="clickPar">
                      <p:stCondLst>
                        <p:cond delay="indefinite"/>
                      </p:stCondLst>
                      <p:childTnLst>
                        <p:par>
                          <p:cTn id="85" fill="hold" nodeType="withGroup">
                            <p:stCondLst>
                              <p:cond delay="0"/>
                            </p:stCondLst>
                            <p:childTnLst>
                              <p:par>
                                <p:cTn id="86" presetID="10" presetClass="exit" presetSubtype="0" fill="hold" grpId="0" nodeType="clickEffect">
                                  <p:stCondLst>
                                    <p:cond delay="0"/>
                                  </p:stCondLst>
                                  <p:childTnLst>
                                    <p:animEffect transition="out" filter="fade">
                                      <p:cBhvr>
                                        <p:cTn id="87" dur="500"/>
                                        <p:tgtEl>
                                          <p:spTgt spid="21"/>
                                        </p:tgtEl>
                                      </p:cBhvr>
                                    </p:animEffect>
                                    <p:set>
                                      <p:cBhvr>
                                        <p:cTn id="88" dur="1" fill="hold">
                                          <p:stCondLst>
                                            <p:cond delay="499"/>
                                          </p:stCondLst>
                                        </p:cTn>
                                        <p:tgtEl>
                                          <p:spTgt spid="21"/>
                                        </p:tgtEl>
                                        <p:attrNameLst>
                                          <p:attrName>style.visibility</p:attrName>
                                        </p:attrNameLst>
                                      </p:cBhvr>
                                      <p:to>
                                        <p:strVal val="hidden"/>
                                      </p:to>
                                    </p:set>
                                  </p:childTnLst>
                                </p:cTn>
                              </p:par>
                            </p:childTnLst>
                          </p:cTn>
                        </p:par>
                      </p:childTnLst>
                    </p:cTn>
                  </p:par>
                  <p:par>
                    <p:cTn id="89" fill="hold" nodeType="clickPar">
                      <p:stCondLst>
                        <p:cond delay="indefinite"/>
                      </p:stCondLst>
                      <p:childTnLst>
                        <p:par>
                          <p:cTn id="90" fill="hold" nodeType="withGroup">
                            <p:stCondLst>
                              <p:cond delay="0"/>
                            </p:stCondLst>
                            <p:childTnLst>
                              <p:par>
                                <p:cTn id="91" presetID="10" presetClass="exit" presetSubtype="0" fill="hold" grpId="0" nodeType="clickEffect">
                                  <p:stCondLst>
                                    <p:cond delay="0"/>
                                  </p:stCondLst>
                                  <p:childTnLst>
                                    <p:animEffect transition="out" filter="fade">
                                      <p:cBhvr>
                                        <p:cTn id="92" dur="500"/>
                                        <p:tgtEl>
                                          <p:spTgt spid="22"/>
                                        </p:tgtEl>
                                      </p:cBhvr>
                                    </p:animEffect>
                                    <p:set>
                                      <p:cBhvr>
                                        <p:cTn id="93" dur="1" fill="hold">
                                          <p:stCondLst>
                                            <p:cond delay="499"/>
                                          </p:stCondLst>
                                        </p:cTn>
                                        <p:tgtEl>
                                          <p:spTgt spid="22"/>
                                        </p:tgtEl>
                                        <p:attrNameLst>
                                          <p:attrName>style.visibility</p:attrName>
                                        </p:attrNameLst>
                                      </p:cBhvr>
                                      <p:to>
                                        <p:strVal val="hidden"/>
                                      </p:to>
                                    </p:set>
                                  </p:childTnLst>
                                </p:cTn>
                              </p:par>
                            </p:childTnLst>
                          </p:cTn>
                        </p:par>
                      </p:childTnLst>
                    </p:cTn>
                  </p:par>
                  <p:par>
                    <p:cTn id="94" fill="hold" nodeType="clickPar">
                      <p:stCondLst>
                        <p:cond delay="indefinite"/>
                      </p:stCondLst>
                      <p:childTnLst>
                        <p:par>
                          <p:cTn id="95" fill="hold" nodeType="withGroup">
                            <p:stCondLst>
                              <p:cond delay="0"/>
                            </p:stCondLst>
                            <p:childTnLst>
                              <p:par>
                                <p:cTn id="96" presetID="10" presetClass="exit" presetSubtype="0" fill="hold" grpId="0" nodeType="clickEffect">
                                  <p:stCondLst>
                                    <p:cond delay="0"/>
                                  </p:stCondLst>
                                  <p:childTnLst>
                                    <p:animEffect transition="out" filter="fade">
                                      <p:cBhvr>
                                        <p:cTn id="97" dur="500"/>
                                        <p:tgtEl>
                                          <p:spTgt spid="23"/>
                                        </p:tgtEl>
                                      </p:cBhvr>
                                    </p:animEffect>
                                    <p:set>
                                      <p:cBhvr>
                                        <p:cTn id="98" dur="1" fill="hold">
                                          <p:stCondLst>
                                            <p:cond delay="499"/>
                                          </p:stCondLst>
                                        </p:cTn>
                                        <p:tgtEl>
                                          <p:spTgt spid="23"/>
                                        </p:tgtEl>
                                        <p:attrNameLst>
                                          <p:attrName>style.visibility</p:attrName>
                                        </p:attrNameLst>
                                      </p:cBhvr>
                                      <p:to>
                                        <p:strVal val="hidden"/>
                                      </p:to>
                                    </p:set>
                                  </p:childTnLst>
                                </p:cTn>
                              </p:par>
                            </p:childTnLst>
                          </p:cTn>
                        </p:par>
                      </p:childTnLst>
                    </p:cTn>
                  </p:par>
                  <p:par>
                    <p:cTn id="99" fill="hold" nodeType="clickPar">
                      <p:stCondLst>
                        <p:cond delay="indefinite"/>
                      </p:stCondLst>
                      <p:childTnLst>
                        <p:par>
                          <p:cTn id="100" fill="hold" nodeType="withGroup">
                            <p:stCondLst>
                              <p:cond delay="0"/>
                            </p:stCondLst>
                            <p:childTnLst>
                              <p:par>
                                <p:cTn id="101" presetID="10" presetClass="exit" presetSubtype="0" fill="hold" grpId="0" nodeType="clickEffect">
                                  <p:stCondLst>
                                    <p:cond delay="0"/>
                                  </p:stCondLst>
                                  <p:childTnLst>
                                    <p:animEffect transition="out" filter="fade">
                                      <p:cBhvr>
                                        <p:cTn id="102" dur="500"/>
                                        <p:tgtEl>
                                          <p:spTgt spid="24"/>
                                        </p:tgtEl>
                                      </p:cBhvr>
                                    </p:animEffect>
                                    <p:set>
                                      <p:cBhvr>
                                        <p:cTn id="103" dur="1" fill="hold">
                                          <p:stCondLst>
                                            <p:cond delay="499"/>
                                          </p:stCondLst>
                                        </p:cTn>
                                        <p:tgtEl>
                                          <p:spTgt spid="24"/>
                                        </p:tgtEl>
                                        <p:attrNameLst>
                                          <p:attrName>style.visibility</p:attrName>
                                        </p:attrNameLst>
                                      </p:cBhvr>
                                      <p:to>
                                        <p:strVal val="hidden"/>
                                      </p:to>
                                    </p:set>
                                  </p:childTnLst>
                                </p:cTn>
                              </p:par>
                            </p:childTnLst>
                          </p:cTn>
                        </p:par>
                      </p:childTnLst>
                    </p:cTn>
                  </p:par>
                  <p:par>
                    <p:cTn id="104" fill="hold" nodeType="clickPar">
                      <p:stCondLst>
                        <p:cond delay="indefinite"/>
                      </p:stCondLst>
                      <p:childTnLst>
                        <p:par>
                          <p:cTn id="105" fill="hold" nodeType="withGroup">
                            <p:stCondLst>
                              <p:cond delay="0"/>
                            </p:stCondLst>
                            <p:childTnLst>
                              <p:par>
                                <p:cTn id="106" presetID="10" presetClass="exit" presetSubtype="0" fill="hold" grpId="0" nodeType="clickEffect">
                                  <p:stCondLst>
                                    <p:cond delay="0"/>
                                  </p:stCondLst>
                                  <p:childTnLst>
                                    <p:animEffect transition="out" filter="fade">
                                      <p:cBhvr>
                                        <p:cTn id="107" dur="500"/>
                                        <p:tgtEl>
                                          <p:spTgt spid="25"/>
                                        </p:tgtEl>
                                      </p:cBhvr>
                                    </p:animEffect>
                                    <p:set>
                                      <p:cBhvr>
                                        <p:cTn id="108" dur="1" fill="hold">
                                          <p:stCondLst>
                                            <p:cond delay="499"/>
                                          </p:stCondLst>
                                        </p:cTn>
                                        <p:tgtEl>
                                          <p:spTgt spid="25"/>
                                        </p:tgtEl>
                                        <p:attrNameLst>
                                          <p:attrName>style.visibility</p:attrName>
                                        </p:attrNameLst>
                                      </p:cBhvr>
                                      <p:to>
                                        <p:strVal val="hidden"/>
                                      </p:to>
                                    </p:set>
                                  </p:childTnLst>
                                </p:cTn>
                              </p:par>
                            </p:childTnLst>
                          </p:cTn>
                        </p:par>
                      </p:childTnLst>
                    </p:cTn>
                  </p:par>
                  <p:par>
                    <p:cTn id="109" fill="hold" nodeType="clickPar">
                      <p:stCondLst>
                        <p:cond delay="indefinite"/>
                      </p:stCondLst>
                      <p:childTnLst>
                        <p:par>
                          <p:cTn id="110" fill="hold" nodeType="withGroup">
                            <p:stCondLst>
                              <p:cond delay="0"/>
                            </p:stCondLst>
                            <p:childTnLst>
                              <p:par>
                                <p:cTn id="111" presetID="10" presetClass="exit" presetSubtype="0" fill="hold" grpId="0" nodeType="clickEffect">
                                  <p:stCondLst>
                                    <p:cond delay="0"/>
                                  </p:stCondLst>
                                  <p:childTnLst>
                                    <p:animEffect transition="out" filter="fade">
                                      <p:cBhvr>
                                        <p:cTn id="112" dur="500"/>
                                        <p:tgtEl>
                                          <p:spTgt spid="26"/>
                                        </p:tgtEl>
                                      </p:cBhvr>
                                    </p:animEffect>
                                    <p:set>
                                      <p:cBhvr>
                                        <p:cTn id="113" dur="1" fill="hold">
                                          <p:stCondLst>
                                            <p:cond delay="499"/>
                                          </p:stCondLst>
                                        </p:cTn>
                                        <p:tgtEl>
                                          <p:spTgt spid="26"/>
                                        </p:tgtEl>
                                        <p:attrNameLst>
                                          <p:attrName>style.visibility</p:attrName>
                                        </p:attrNameLst>
                                      </p:cBhvr>
                                      <p:to>
                                        <p:strVal val="hidden"/>
                                      </p:to>
                                    </p:set>
                                  </p:childTnLst>
                                </p:cTn>
                              </p:par>
                            </p:childTnLst>
                          </p:cTn>
                        </p:par>
                      </p:childTnLst>
                    </p:cTn>
                  </p:par>
                  <p:par>
                    <p:cTn id="114" fill="hold" nodeType="clickPar">
                      <p:stCondLst>
                        <p:cond delay="indefinite"/>
                      </p:stCondLst>
                      <p:childTnLst>
                        <p:par>
                          <p:cTn id="115" fill="hold" nodeType="withGroup">
                            <p:stCondLst>
                              <p:cond delay="0"/>
                            </p:stCondLst>
                            <p:childTnLst>
                              <p:par>
                                <p:cTn id="116" presetID="10" presetClass="exit" presetSubtype="0" fill="hold" grpId="0" nodeType="clickEffect">
                                  <p:stCondLst>
                                    <p:cond delay="0"/>
                                  </p:stCondLst>
                                  <p:childTnLst>
                                    <p:animEffect transition="out" filter="fade">
                                      <p:cBhvr>
                                        <p:cTn id="117" dur="500"/>
                                        <p:tgtEl>
                                          <p:spTgt spid="27"/>
                                        </p:tgtEl>
                                      </p:cBhvr>
                                    </p:animEffect>
                                    <p:set>
                                      <p:cBhvr>
                                        <p:cTn id="118" dur="1" fill="hold">
                                          <p:stCondLst>
                                            <p:cond delay="499"/>
                                          </p:stCondLst>
                                        </p:cTn>
                                        <p:tgtEl>
                                          <p:spTgt spid="2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Example</a:t>
            </a:r>
            <a:endParaRPr lang="fr-CA" dirty="0"/>
          </a:p>
        </p:txBody>
      </p:sp>
      <p:sp>
        <p:nvSpPr>
          <p:cNvPr id="41987" name="Content Placeholder 2"/>
          <p:cNvSpPr>
            <a:spLocks noGrp="1"/>
          </p:cNvSpPr>
          <p:nvPr>
            <p:ph idx="1"/>
          </p:nvPr>
        </p:nvSpPr>
        <p:spPr/>
        <p:txBody>
          <a:bodyPr/>
          <a:lstStyle/>
          <a:p>
            <a:r>
              <a:rPr lang="en-CA" altLang="fr-FR" smtClean="0"/>
              <a:t>Another possible parse for id – num * id</a:t>
            </a:r>
          </a:p>
          <a:p>
            <a:endParaRPr lang="en-CA" altLang="fr-FR" smtClean="0"/>
          </a:p>
          <a:p>
            <a:endParaRPr lang="en-CA" altLang="fr-FR" smtClean="0"/>
          </a:p>
          <a:p>
            <a:endParaRPr lang="en-CA" altLang="fr-FR" smtClean="0"/>
          </a:p>
          <a:p>
            <a:endParaRPr lang="en-CA" altLang="fr-FR" smtClean="0"/>
          </a:p>
          <a:p>
            <a:endParaRPr lang="en-CA" altLang="fr-FR" smtClean="0"/>
          </a:p>
          <a:p>
            <a:endParaRPr lang="en-CA" altLang="fr-FR" smtClean="0"/>
          </a:p>
          <a:p>
            <a:r>
              <a:rPr lang="en-CA" altLang="fr-FR" smtClean="0"/>
              <a:t>If the parser makes the wrong choices, expansion does not terminate</a:t>
            </a:r>
          </a:p>
          <a:p>
            <a:pPr lvl="1"/>
            <a:r>
              <a:rPr lang="en-CA" altLang="fr-FR" smtClean="0"/>
              <a:t>This is not a good property for a parser to have</a:t>
            </a:r>
          </a:p>
          <a:p>
            <a:pPr lvl="1"/>
            <a:r>
              <a:rPr lang="en-CA" altLang="fr-FR" smtClean="0"/>
              <a:t>Parsers should terminate, eventually…</a:t>
            </a:r>
            <a:endParaRPr lang="fr-CA" altLang="fr-FR" smtClean="0"/>
          </a:p>
        </p:txBody>
      </p:sp>
      <p:pic>
        <p:nvPicPr>
          <p:cNvPr id="41990" name="Picture 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42988" y="2420938"/>
            <a:ext cx="5832475" cy="22415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314</a:t>
            </a:fld>
            <a:endParaRPr lang="fr-CA"/>
          </a:p>
        </p:txBody>
      </p:sp>
    </p:spTree>
    <p:extLst>
      <p:ext uri="{BB962C8B-B14F-4D97-AF65-F5344CB8AC3E}">
        <p14:creationId xmlns:p14="http://schemas.microsoft.com/office/powerpoint/2010/main" val="1868303359"/>
      </p:ext>
    </p:extLst>
  </p:cSld>
  <p:clrMapOvr>
    <a:masterClrMapping/>
  </p:clrMapOvr>
  <p:timing>
    <p:tnLst>
      <p:par>
        <p:cTn id="1" dur="indefinite" restart="never" nodeType="tmRoot"/>
      </p:par>
    </p:tn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2"/>
          <p:cNvSpPr>
            <a:spLocks noGrp="1" noChangeArrowheads="1"/>
          </p:cNvSpPr>
          <p:nvPr>
            <p:ph type="title"/>
          </p:nvPr>
        </p:nvSpPr>
        <p:spPr>
          <a:xfrm>
            <a:off x="457200" y="152400"/>
            <a:ext cx="6934200" cy="1371600"/>
          </a:xfrm>
        </p:spPr>
        <p:txBody>
          <a:bodyPr/>
          <a:lstStyle/>
          <a:p>
            <a:pPr>
              <a:defRPr/>
            </a:pPr>
            <a:r>
              <a:rPr lang="en-US" altLang="fr-FR" dirty="0" smtClean="0"/>
              <a:t>Left Recursion</a:t>
            </a:r>
            <a:endParaRPr lang="en-US" altLang="fr-FR" dirty="0"/>
          </a:p>
        </p:txBody>
      </p:sp>
      <p:sp>
        <p:nvSpPr>
          <p:cNvPr id="19459" name="Rectangle 3"/>
          <p:cNvSpPr>
            <a:spLocks noGrp="1" noChangeArrowheads="1"/>
          </p:cNvSpPr>
          <p:nvPr>
            <p:ph idx="1"/>
          </p:nvPr>
        </p:nvSpPr>
        <p:spPr/>
        <p:txBody>
          <a:bodyPr/>
          <a:lstStyle/>
          <a:p>
            <a:pPr>
              <a:lnSpc>
                <a:spcPct val="90000"/>
              </a:lnSpc>
              <a:defRPr/>
            </a:pPr>
            <a:r>
              <a:rPr lang="en-US" altLang="fr-FR" sz="2800" dirty="0"/>
              <a:t>A grammar is left recursive </a:t>
            </a:r>
            <a:r>
              <a:rPr lang="en-US" altLang="fr-FR" sz="2800" dirty="0" smtClean="0"/>
              <a:t>if:</a:t>
            </a:r>
          </a:p>
          <a:p>
            <a:pPr marL="274637" lvl="1" indent="0">
              <a:lnSpc>
                <a:spcPct val="90000"/>
              </a:lnSpc>
              <a:buFont typeface="Arial" charset="0"/>
              <a:buNone/>
              <a:defRPr/>
            </a:pPr>
            <a:endParaRPr lang="en-US" altLang="fr-FR" sz="2400" dirty="0" smtClean="0"/>
          </a:p>
          <a:p>
            <a:pPr marL="274637" lvl="1" indent="0">
              <a:lnSpc>
                <a:spcPct val="150000"/>
              </a:lnSpc>
              <a:buFont typeface="Arial" charset="0"/>
              <a:buNone/>
              <a:defRPr/>
            </a:pPr>
            <a:r>
              <a:rPr lang="en-US" altLang="fr-FR" sz="2800" b="1" dirty="0" smtClean="0"/>
              <a:t>“It </a:t>
            </a:r>
            <a:r>
              <a:rPr lang="en-US" altLang="fr-FR" sz="2800" b="1" dirty="0"/>
              <a:t>has a nonterminal </a:t>
            </a:r>
            <a:r>
              <a:rPr lang="en-US" altLang="fr-FR" sz="2800" b="1" dirty="0">
                <a:solidFill>
                  <a:schemeClr val="tx2"/>
                </a:solidFill>
              </a:rPr>
              <a:t>A</a:t>
            </a:r>
            <a:r>
              <a:rPr lang="en-US" altLang="fr-FR" sz="2800" b="1" dirty="0"/>
              <a:t> such that there is a derivation </a:t>
            </a:r>
            <a:r>
              <a:rPr lang="en-US" altLang="fr-FR" sz="2800" b="1" i="1" dirty="0">
                <a:solidFill>
                  <a:schemeClr val="tx2"/>
                </a:solidFill>
              </a:rPr>
              <a:t>A</a:t>
            </a:r>
            <a:r>
              <a:rPr lang="en-US" altLang="fr-FR" sz="2800" b="1" i="1" dirty="0">
                <a:solidFill>
                  <a:schemeClr val="tx2"/>
                </a:solidFill>
                <a:sym typeface="Symbol" pitchFamily="18" charset="2"/>
              </a:rPr>
              <a:t></a:t>
            </a:r>
            <a:r>
              <a:rPr lang="en-US" altLang="fr-FR" sz="2800" b="1" i="1" dirty="0">
                <a:solidFill>
                  <a:schemeClr val="tx2"/>
                </a:solidFill>
              </a:rPr>
              <a:t>A</a:t>
            </a:r>
            <a:r>
              <a:rPr lang="en-US" altLang="fr-FR" sz="2800" b="1" i="1" dirty="0">
                <a:solidFill>
                  <a:schemeClr val="tx2"/>
                </a:solidFill>
                <a:sym typeface="Symbol" pitchFamily="18" charset="2"/>
              </a:rPr>
              <a:t></a:t>
            </a:r>
            <a:r>
              <a:rPr lang="en-US" altLang="fr-FR" sz="2800" b="1" dirty="0">
                <a:solidFill>
                  <a:schemeClr val="tx2"/>
                </a:solidFill>
              </a:rPr>
              <a:t> </a:t>
            </a:r>
            <a:r>
              <a:rPr lang="en-US" altLang="fr-FR" sz="2800" b="1" dirty="0"/>
              <a:t>for some string </a:t>
            </a:r>
            <a:r>
              <a:rPr lang="en-US" altLang="fr-FR" sz="2800" b="1" i="1" dirty="0" smtClean="0">
                <a:solidFill>
                  <a:schemeClr val="tx2"/>
                </a:solidFill>
                <a:sym typeface="Symbol" pitchFamily="18" charset="2"/>
              </a:rPr>
              <a:t>”</a:t>
            </a:r>
          </a:p>
          <a:p>
            <a:pPr marL="274637" lvl="1" indent="0">
              <a:lnSpc>
                <a:spcPct val="150000"/>
              </a:lnSpc>
              <a:buFont typeface="Arial" charset="0"/>
              <a:buNone/>
              <a:defRPr/>
            </a:pPr>
            <a:endParaRPr lang="en-US" altLang="fr-FR" sz="2800" b="1" i="1" dirty="0">
              <a:solidFill>
                <a:schemeClr val="tx2"/>
              </a:solidFill>
              <a:sym typeface="Symbol" pitchFamily="18" charset="2"/>
            </a:endParaRPr>
          </a:p>
          <a:p>
            <a:pPr indent="-182563" algn="ctr">
              <a:lnSpc>
                <a:spcPct val="150000"/>
              </a:lnSpc>
              <a:defRPr/>
            </a:pPr>
            <a:r>
              <a:rPr lang="en-US" altLang="fr-FR" sz="2800" i="1" dirty="0" smtClean="0">
                <a:solidFill>
                  <a:schemeClr val="tx2"/>
                </a:solidFill>
                <a:sym typeface="Symbol" pitchFamily="18" charset="2"/>
              </a:rPr>
              <a:t>Top down parses cannot handle left-recursion in a grammar</a:t>
            </a:r>
            <a:endParaRPr lang="en-US" altLang="fr-FR" sz="2800" dirty="0" smtClean="0"/>
          </a:p>
          <a:p>
            <a:pPr>
              <a:lnSpc>
                <a:spcPct val="90000"/>
              </a:lnSpc>
              <a:defRPr/>
            </a:pPr>
            <a:endParaRPr lang="en-US" altLang="fr-FR" dirty="0" smtClean="0"/>
          </a:p>
          <a:p>
            <a:pPr>
              <a:lnSpc>
                <a:spcPct val="90000"/>
              </a:lnSpc>
              <a:defRPr/>
            </a:pPr>
            <a:endParaRPr lang="en-US" altLang="fr-FR" dirty="0" smtClean="0"/>
          </a:p>
          <a:p>
            <a:pPr>
              <a:lnSpc>
                <a:spcPct val="90000"/>
              </a:lnSpc>
              <a:defRPr/>
            </a:pPr>
            <a:endParaRPr lang="en-US" altLang="fr-FR" sz="2400" dirty="0"/>
          </a:p>
        </p:txBody>
      </p:sp>
      <p:sp>
        <p:nvSpPr>
          <p:cNvPr id="43014" name="Text Box 6"/>
          <p:cNvSpPr txBox="1">
            <a:spLocks noChangeArrowheads="1"/>
          </p:cNvSpPr>
          <p:nvPr/>
        </p:nvSpPr>
        <p:spPr bwMode="auto">
          <a:xfrm>
            <a:off x="3132138" y="3284538"/>
            <a:ext cx="363537" cy="461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US" altLang="fr-FR" sz="2400" b="0">
                <a:solidFill>
                  <a:srgbClr val="D1282E"/>
                </a:solidFill>
                <a:cs typeface="Arial" charset="0"/>
              </a:rPr>
              <a:t>+</a:t>
            </a:r>
            <a:endParaRPr lang="en-US" altLang="fr-FR" sz="2800" b="0">
              <a:solidFill>
                <a:srgbClr val="D1282E"/>
              </a:solidFill>
              <a:cs typeface="Arial" charset="0"/>
            </a:endParaRPr>
          </a:p>
        </p:txBody>
      </p:sp>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315</a:t>
            </a:fld>
            <a:endParaRPr lang="fr-CA"/>
          </a:p>
        </p:txBody>
      </p:sp>
    </p:spTree>
    <p:extLst>
      <p:ext uri="{BB962C8B-B14F-4D97-AF65-F5344CB8AC3E}">
        <p14:creationId xmlns:p14="http://schemas.microsoft.com/office/powerpoint/2010/main" val="50048416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9459">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2"/>
          <p:cNvSpPr>
            <a:spLocks noGrp="1" noChangeArrowheads="1"/>
          </p:cNvSpPr>
          <p:nvPr>
            <p:ph type="title"/>
          </p:nvPr>
        </p:nvSpPr>
        <p:spPr>
          <a:xfrm>
            <a:off x="457200" y="152400"/>
            <a:ext cx="6934200" cy="1371600"/>
          </a:xfrm>
        </p:spPr>
        <p:txBody>
          <a:bodyPr/>
          <a:lstStyle/>
          <a:p>
            <a:pPr>
              <a:defRPr/>
            </a:pPr>
            <a:r>
              <a:rPr lang="en-US" altLang="fr-FR" dirty="0" smtClean="0"/>
              <a:t>Eliminating Left Recursion</a:t>
            </a:r>
            <a:endParaRPr lang="en-US" altLang="fr-FR" dirty="0"/>
          </a:p>
        </p:txBody>
      </p:sp>
      <p:sp>
        <p:nvSpPr>
          <p:cNvPr id="44035" name="Rectangle 3"/>
          <p:cNvSpPr>
            <a:spLocks noGrp="1" noChangeArrowheads="1"/>
          </p:cNvSpPr>
          <p:nvPr>
            <p:ph idx="1"/>
          </p:nvPr>
        </p:nvSpPr>
        <p:spPr/>
        <p:txBody>
          <a:bodyPr/>
          <a:lstStyle/>
          <a:p>
            <a:pPr>
              <a:lnSpc>
                <a:spcPct val="90000"/>
              </a:lnSpc>
            </a:pPr>
            <a:r>
              <a:rPr lang="en-US" altLang="fr-FR" smtClean="0"/>
              <a:t>Consider the grammar fragment:</a:t>
            </a:r>
          </a:p>
          <a:p>
            <a:pPr>
              <a:lnSpc>
                <a:spcPct val="90000"/>
              </a:lnSpc>
            </a:pPr>
            <a:endParaRPr lang="en-US" altLang="fr-FR" smtClean="0"/>
          </a:p>
          <a:p>
            <a:pPr>
              <a:lnSpc>
                <a:spcPct val="90000"/>
              </a:lnSpc>
            </a:pPr>
            <a:endParaRPr lang="en-US" altLang="fr-FR" smtClean="0"/>
          </a:p>
          <a:p>
            <a:pPr>
              <a:lnSpc>
                <a:spcPct val="90000"/>
              </a:lnSpc>
            </a:pPr>
            <a:r>
              <a:rPr lang="en-US" altLang="fr-FR" smtClean="0"/>
              <a:t>Where </a:t>
            </a:r>
            <a:r>
              <a:rPr lang="el-GR" altLang="fr-FR" smtClean="0">
                <a:solidFill>
                  <a:schemeClr val="tx2"/>
                </a:solidFill>
              </a:rPr>
              <a:t>α</a:t>
            </a:r>
            <a:r>
              <a:rPr lang="en-CA" altLang="fr-FR" smtClean="0">
                <a:solidFill>
                  <a:schemeClr val="tx2"/>
                </a:solidFill>
              </a:rPr>
              <a:t> </a:t>
            </a:r>
            <a:r>
              <a:rPr lang="en-CA" altLang="fr-FR" smtClean="0"/>
              <a:t>and </a:t>
            </a:r>
            <a:r>
              <a:rPr lang="el-GR" altLang="fr-FR" smtClean="0">
                <a:solidFill>
                  <a:schemeClr val="tx2"/>
                </a:solidFill>
              </a:rPr>
              <a:t>β</a:t>
            </a:r>
            <a:r>
              <a:rPr lang="en-CA" altLang="fr-FR" smtClean="0">
                <a:solidFill>
                  <a:schemeClr val="tx2"/>
                </a:solidFill>
              </a:rPr>
              <a:t> </a:t>
            </a:r>
            <a:r>
              <a:rPr lang="en-CA" altLang="fr-FR" smtClean="0"/>
              <a:t>do not start with </a:t>
            </a:r>
            <a:r>
              <a:rPr lang="en-CA" altLang="fr-FR" smtClean="0">
                <a:solidFill>
                  <a:schemeClr val="tx2"/>
                </a:solidFill>
                <a:latin typeface="Courier New" pitchFamily="49" charset="0"/>
                <a:cs typeface="Courier New" pitchFamily="49" charset="0"/>
              </a:rPr>
              <a:t>〈foo〉</a:t>
            </a:r>
            <a:endParaRPr lang="en-US" altLang="fr-FR" smtClean="0"/>
          </a:p>
          <a:p>
            <a:pPr>
              <a:lnSpc>
                <a:spcPct val="90000"/>
              </a:lnSpc>
            </a:pPr>
            <a:r>
              <a:rPr lang="en-US" altLang="fr-FR" smtClean="0"/>
              <a:t>We can re-write this as:</a:t>
            </a:r>
          </a:p>
          <a:p>
            <a:pPr>
              <a:lnSpc>
                <a:spcPct val="90000"/>
              </a:lnSpc>
            </a:pPr>
            <a:endParaRPr lang="en-US" altLang="fr-FR" smtClean="0"/>
          </a:p>
          <a:p>
            <a:pPr>
              <a:lnSpc>
                <a:spcPct val="90000"/>
              </a:lnSpc>
            </a:pPr>
            <a:endParaRPr lang="en-US" altLang="fr-FR" smtClean="0"/>
          </a:p>
          <a:p>
            <a:pPr>
              <a:lnSpc>
                <a:spcPct val="90000"/>
              </a:lnSpc>
            </a:pPr>
            <a:endParaRPr lang="en-US" altLang="fr-FR" smtClean="0"/>
          </a:p>
          <a:p>
            <a:pPr>
              <a:lnSpc>
                <a:spcPct val="90000"/>
              </a:lnSpc>
            </a:pPr>
            <a:r>
              <a:rPr lang="en-US" altLang="fr-FR" smtClean="0"/>
              <a:t>Where </a:t>
            </a:r>
            <a:r>
              <a:rPr lang="en-CA" altLang="fr-FR" smtClean="0">
                <a:solidFill>
                  <a:schemeClr val="tx2"/>
                </a:solidFill>
                <a:cs typeface="Courier New" pitchFamily="49" charset="0"/>
              </a:rPr>
              <a:t>〈bar〉</a:t>
            </a:r>
            <a:r>
              <a:rPr lang="en-CA" altLang="fr-FR" smtClean="0">
                <a:cs typeface="Courier New" pitchFamily="49" charset="0"/>
              </a:rPr>
              <a:t>is a new non-terminal</a:t>
            </a:r>
          </a:p>
          <a:p>
            <a:pPr>
              <a:lnSpc>
                <a:spcPct val="90000"/>
              </a:lnSpc>
            </a:pPr>
            <a:r>
              <a:rPr lang="en-CA" altLang="fr-FR" smtClean="0">
                <a:cs typeface="Courier New" pitchFamily="49" charset="0"/>
              </a:rPr>
              <a:t>This Fragment contains no left recursion</a:t>
            </a:r>
            <a:endParaRPr lang="en-US" altLang="fr-FR" smtClean="0"/>
          </a:p>
          <a:p>
            <a:pPr>
              <a:lnSpc>
                <a:spcPct val="90000"/>
              </a:lnSpc>
            </a:pPr>
            <a:endParaRPr lang="en-US" altLang="fr-FR" sz="2400" smtClean="0"/>
          </a:p>
        </p:txBody>
      </p:sp>
      <p:pic>
        <p:nvPicPr>
          <p:cNvPr id="44038"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76600" y="2060575"/>
            <a:ext cx="2544763" cy="83026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4039"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419475" y="3716338"/>
            <a:ext cx="2808288" cy="13430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316</a:t>
            </a:fld>
            <a:endParaRPr lang="fr-CA"/>
          </a:p>
        </p:txBody>
      </p:sp>
    </p:spTree>
    <p:extLst>
      <p:ext uri="{BB962C8B-B14F-4D97-AF65-F5344CB8AC3E}">
        <p14:creationId xmlns:p14="http://schemas.microsoft.com/office/powerpoint/2010/main" val="887988229"/>
      </p:ext>
    </p:extLst>
  </p:cSld>
  <p:clrMapOvr>
    <a:masterClrMapping/>
  </p:clrMapOvr>
  <p:timing>
    <p:tnLst>
      <p:par>
        <p:cTn id="1" dur="indefinite" restart="never" nodeType="tmRoot"/>
      </p:par>
    </p:tn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US" altLang="fr-FR" dirty="0" smtClean="0"/>
              <a:t>Example</a:t>
            </a:r>
            <a:endParaRPr lang="fr-CA" dirty="0"/>
          </a:p>
        </p:txBody>
      </p:sp>
      <p:sp>
        <p:nvSpPr>
          <p:cNvPr id="45059" name="Content Placeholder 2"/>
          <p:cNvSpPr>
            <a:spLocks noGrp="1"/>
          </p:cNvSpPr>
          <p:nvPr>
            <p:ph idx="1"/>
          </p:nvPr>
        </p:nvSpPr>
        <p:spPr/>
        <p:txBody>
          <a:bodyPr/>
          <a:lstStyle/>
          <a:p>
            <a:r>
              <a:rPr lang="en-CA" altLang="fr-FR" sz="1800" smtClean="0"/>
              <a:t>Our expression grammar contains two cases of left-recursion</a:t>
            </a:r>
          </a:p>
          <a:p>
            <a:endParaRPr lang="en-CA" altLang="fr-FR" sz="1800" b="0" smtClean="0"/>
          </a:p>
          <a:p>
            <a:endParaRPr lang="en-CA" altLang="fr-FR" sz="1800" b="0" smtClean="0"/>
          </a:p>
          <a:p>
            <a:endParaRPr lang="en-CA" altLang="fr-FR" sz="1800" b="0" smtClean="0"/>
          </a:p>
          <a:p>
            <a:r>
              <a:rPr lang="en-CA" altLang="fr-FR" sz="1800" smtClean="0"/>
              <a:t>Applying the transformation gives</a:t>
            </a:r>
          </a:p>
          <a:p>
            <a:endParaRPr lang="en-CA" altLang="fr-FR" sz="1800" b="0" smtClean="0"/>
          </a:p>
          <a:p>
            <a:endParaRPr lang="en-CA" altLang="fr-FR" sz="1800" b="0" smtClean="0"/>
          </a:p>
          <a:p>
            <a:endParaRPr lang="en-CA" altLang="fr-FR" sz="1800" b="0" smtClean="0"/>
          </a:p>
          <a:p>
            <a:endParaRPr lang="en-CA" altLang="fr-FR" sz="1800" b="0" smtClean="0"/>
          </a:p>
          <a:p>
            <a:r>
              <a:rPr lang="en-CA" altLang="fr-FR" sz="1800" smtClean="0"/>
              <a:t>With this grammar, a top-down parser will</a:t>
            </a:r>
          </a:p>
          <a:p>
            <a:pPr marL="914400" lvl="1" indent="-457200"/>
            <a:r>
              <a:rPr lang="en-CA" altLang="fr-FR" sz="1600" smtClean="0"/>
              <a:t>Terminate (for sure)</a:t>
            </a:r>
          </a:p>
          <a:p>
            <a:pPr marL="914400" lvl="1" indent="-457200"/>
            <a:r>
              <a:rPr lang="en-CA" altLang="fr-FR" sz="1600" smtClean="0"/>
              <a:t>Backtrack on some inputs</a:t>
            </a:r>
          </a:p>
        </p:txBody>
      </p:sp>
      <p:pic>
        <p:nvPicPr>
          <p:cNvPr id="4506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484438" y="2133600"/>
            <a:ext cx="2306637" cy="12525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5063"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81263" y="3789363"/>
            <a:ext cx="2235200" cy="164306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317</a:t>
            </a:fld>
            <a:endParaRPr lang="fr-CA"/>
          </a:p>
        </p:txBody>
      </p:sp>
    </p:spTree>
    <p:extLst>
      <p:ext uri="{BB962C8B-B14F-4D97-AF65-F5344CB8AC3E}">
        <p14:creationId xmlns:p14="http://schemas.microsoft.com/office/powerpoint/2010/main" val="391626003"/>
      </p:ext>
    </p:extLst>
  </p:cSld>
  <p:clrMapOvr>
    <a:masterClrMapping/>
  </p:clrMapOvr>
  <p:timing>
    <p:tnLst>
      <p:par>
        <p:cTn id="1" dur="indefinite" restart="never" nodeType="tmRoot"/>
      </p:par>
    </p:tn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Predictive Parsers</a:t>
            </a:r>
            <a:endParaRPr lang="fr-CA" dirty="0"/>
          </a:p>
        </p:txBody>
      </p:sp>
      <p:sp>
        <p:nvSpPr>
          <p:cNvPr id="46083" name="Content Placeholder 2"/>
          <p:cNvSpPr>
            <a:spLocks noGrp="1"/>
          </p:cNvSpPr>
          <p:nvPr>
            <p:ph idx="1"/>
          </p:nvPr>
        </p:nvSpPr>
        <p:spPr/>
        <p:txBody>
          <a:bodyPr/>
          <a:lstStyle/>
          <a:p>
            <a:r>
              <a:rPr lang="en-CA" altLang="fr-FR" smtClean="0"/>
              <a:t>We saw that top-down parsers may need to backtrack when they select the wrong production</a:t>
            </a:r>
          </a:p>
          <a:p>
            <a:endParaRPr lang="en-CA" altLang="fr-FR" smtClean="0"/>
          </a:p>
          <a:p>
            <a:r>
              <a:rPr lang="en-CA" altLang="fr-FR" smtClean="0"/>
              <a:t>Therefore, we might need predictive parsers to avoid backtracking</a:t>
            </a:r>
          </a:p>
          <a:p>
            <a:endParaRPr lang="en-CA" altLang="fr-FR" smtClean="0"/>
          </a:p>
          <a:p>
            <a:r>
              <a:rPr lang="en-CA" altLang="fr-FR" smtClean="0"/>
              <a:t>This is where predictive parsers come in useful</a:t>
            </a:r>
          </a:p>
          <a:p>
            <a:pPr marL="800100" lvl="1" indent="-342900"/>
            <a:r>
              <a:rPr lang="en-CA" altLang="fr-FR" smtClean="0"/>
              <a:t>LL(1): left to right scan, left-most derivation, 1-token look ahead</a:t>
            </a:r>
          </a:p>
          <a:p>
            <a:pPr marL="800100" lvl="1" indent="-342900"/>
            <a:r>
              <a:rPr lang="en-CA" altLang="fr-FR" smtClean="0"/>
              <a:t>LR(1): left to right scan, right most derivation, 1-token look ahead</a:t>
            </a:r>
          </a:p>
          <a:p>
            <a:endParaRPr lang="fr-CA" altLang="fr-FR" smtClean="0"/>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318</a:t>
            </a:fld>
            <a:endParaRPr lang="fr-CA"/>
          </a:p>
        </p:txBody>
      </p:sp>
    </p:spTree>
    <p:extLst>
      <p:ext uri="{BB962C8B-B14F-4D97-AF65-F5344CB8AC3E}">
        <p14:creationId xmlns:p14="http://schemas.microsoft.com/office/powerpoint/2010/main" val="2582656212"/>
      </p:ext>
    </p:extLst>
  </p:cSld>
  <p:clrMapOvr>
    <a:masterClrMapping/>
  </p:clrMapOvr>
  <p:timing>
    <p:tnLst>
      <p:par>
        <p:cTn id="1" dur="indefinite" restart="never" nodeType="tmRoot"/>
      </p:par>
    </p:tn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457200" y="228600"/>
            <a:ext cx="7772400" cy="3200400"/>
          </a:xfrm>
        </p:spPr>
        <p:txBody>
          <a:bodyPr/>
          <a:lstStyle/>
          <a:p>
            <a:pPr>
              <a:defRPr/>
            </a:pPr>
            <a:r>
              <a:rPr lang="en-CA" dirty="0" smtClean="0"/>
              <a:t>Section 11</a:t>
            </a:r>
            <a:endParaRPr lang="en-CA" dirty="0"/>
          </a:p>
        </p:txBody>
      </p:sp>
      <p:sp>
        <p:nvSpPr>
          <p:cNvPr id="3" name="Subtitle 2"/>
          <p:cNvSpPr>
            <a:spLocks noGrp="1"/>
          </p:cNvSpPr>
          <p:nvPr>
            <p:ph type="subTitle" idx="1"/>
          </p:nvPr>
        </p:nvSpPr>
        <p:spPr/>
        <p:txBody>
          <a:bodyPr/>
          <a:lstStyle/>
          <a:p>
            <a:pPr>
              <a:defRPr/>
            </a:pPr>
            <a:r>
              <a:rPr lang="en-CA" dirty="0" smtClean="0"/>
              <a:t>LL(1) Parser</a:t>
            </a:r>
            <a:endParaRPr lang="en-CA" dirty="0"/>
          </a:p>
        </p:txBody>
      </p:sp>
      <p:sp>
        <p:nvSpPr>
          <p:cNvPr id="5" name="Slide Number Placeholder 4"/>
          <p:cNvSpPr>
            <a:spLocks noGrp="1"/>
          </p:cNvSpPr>
          <p:nvPr>
            <p:ph type="sldNum" sz="quarter" idx="11"/>
          </p:nvPr>
        </p:nvSpPr>
        <p:spPr/>
        <p:txBody>
          <a:bodyPr/>
          <a:lstStyle/>
          <a:p>
            <a:pPr>
              <a:defRPr/>
            </a:pPr>
            <a:fld id="{C3FDC44F-EA9B-4A31-BD30-47595989B55D}" type="slidenum">
              <a:rPr lang="fr-CA" smtClean="0"/>
              <a:pPr>
                <a:defRPr/>
              </a:pPr>
              <a:t>319</a:t>
            </a:fld>
            <a:endParaRPr lang="fr-CA"/>
          </a:p>
        </p:txBody>
      </p:sp>
    </p:spTree>
    <p:extLst>
      <p:ext uri="{BB962C8B-B14F-4D97-AF65-F5344CB8AC3E}">
        <p14:creationId xmlns:p14="http://schemas.microsoft.com/office/powerpoint/2010/main" val="3904506396"/>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eaLnBrk="1" hangingPunct="1">
              <a:defRPr/>
            </a:pPr>
            <a:r>
              <a:rPr lang="en-CA" dirty="0" smtClean="0"/>
              <a:t>Iterative Development Process</a:t>
            </a:r>
            <a:endParaRPr lang="en-CA" dirty="0"/>
          </a:p>
        </p:txBody>
      </p:sp>
      <p:sp>
        <p:nvSpPr>
          <p:cNvPr id="27651" name="Content Placeholder 2"/>
          <p:cNvSpPr>
            <a:spLocks noGrp="1"/>
          </p:cNvSpPr>
          <p:nvPr>
            <p:ph idx="1"/>
          </p:nvPr>
        </p:nvSpPr>
        <p:spPr/>
        <p:txBody>
          <a:bodyPr/>
          <a:lstStyle/>
          <a:p>
            <a:pPr eaLnBrk="1" hangingPunct="1"/>
            <a:r>
              <a:rPr lang="en-CA" altLang="fr-FR" smtClean="0"/>
              <a:t>Also referred to as incremental development process</a:t>
            </a:r>
          </a:p>
          <a:p>
            <a:pPr eaLnBrk="1" hangingPunct="1"/>
            <a:endParaRPr lang="en-CA" altLang="fr-FR" smtClean="0"/>
          </a:p>
          <a:p>
            <a:pPr eaLnBrk="1" hangingPunct="1"/>
            <a:r>
              <a:rPr lang="en-CA" altLang="fr-FR" smtClean="0"/>
              <a:t>Develop system through repeated cycle (iterations)</a:t>
            </a:r>
          </a:p>
          <a:p>
            <a:pPr lvl="1" eaLnBrk="1" hangingPunct="1"/>
            <a:r>
              <a:rPr lang="en-CA" altLang="fr-FR" smtClean="0"/>
              <a:t>Each cycle is responsible for the development of a small portion of the solution (slice of functionality)</a:t>
            </a:r>
          </a:p>
          <a:p>
            <a:pPr eaLnBrk="1" hangingPunct="1"/>
            <a:endParaRPr lang="en-CA" altLang="fr-FR" smtClean="0"/>
          </a:p>
          <a:p>
            <a:pPr eaLnBrk="1" hangingPunct="1"/>
            <a:r>
              <a:rPr lang="en-CA" altLang="fr-FR" smtClean="0"/>
              <a:t>Contrast with waterfall:</a:t>
            </a:r>
          </a:p>
          <a:p>
            <a:pPr lvl="1" eaLnBrk="1" hangingPunct="1"/>
            <a:r>
              <a:rPr lang="en-CA" altLang="fr-FR" smtClean="0"/>
              <a:t>Water fall is a special iterative process with only one cycle</a:t>
            </a:r>
          </a:p>
          <a:p>
            <a:pPr eaLnBrk="1" hangingPunct="1"/>
            <a:endParaRPr lang="en-CA" altLang="fr-FR" smtClean="0"/>
          </a:p>
          <a:p>
            <a:pPr eaLnBrk="1" hangingPunct="1"/>
            <a:endParaRPr lang="en-CA" altLang="fr-FR" smtClean="0"/>
          </a:p>
        </p:txBody>
      </p:sp>
    </p:spTree>
    <p:extLst>
      <p:ext uri="{BB962C8B-B14F-4D97-AF65-F5344CB8AC3E}">
        <p14:creationId xmlns:p14="http://schemas.microsoft.com/office/powerpoint/2010/main" val="3706165006"/>
      </p:ext>
    </p:extLst>
  </p:cSld>
  <p:clrMapOvr>
    <a:masterClrMapping/>
  </p:clrMapOvr>
  <p:timing>
    <p:tnLst>
      <p:par>
        <p:cTn id="1" dur="indefinite" restart="never" nodeType="tmRoot"/>
      </p:par>
    </p:tn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a:xfrm>
            <a:off x="457200" y="152400"/>
            <a:ext cx="6934200" cy="1371600"/>
          </a:xfrm>
        </p:spPr>
        <p:txBody>
          <a:bodyPr/>
          <a:lstStyle/>
          <a:p>
            <a:pPr>
              <a:defRPr/>
            </a:pPr>
            <a:r>
              <a:rPr lang="en-US" altLang="fr-FR" dirty="0" smtClean="0"/>
              <a:t>Topics</a:t>
            </a:r>
            <a:endParaRPr lang="en-US" altLang="fr-FR" dirty="0"/>
          </a:p>
        </p:txBody>
      </p:sp>
      <p:sp>
        <p:nvSpPr>
          <p:cNvPr id="14339" name="Rectangle 3"/>
          <p:cNvSpPr>
            <a:spLocks noGrp="1" noChangeArrowheads="1"/>
          </p:cNvSpPr>
          <p:nvPr>
            <p:ph idx="1"/>
          </p:nvPr>
        </p:nvSpPr>
        <p:spPr/>
        <p:txBody>
          <a:bodyPr/>
          <a:lstStyle/>
          <a:p>
            <a:r>
              <a:rPr lang="en-US" altLang="fr-FR" smtClean="0"/>
              <a:t>LL(1) Grammar</a:t>
            </a:r>
          </a:p>
          <a:p>
            <a:r>
              <a:rPr lang="en-US" altLang="fr-FR" smtClean="0"/>
              <a:t>Eliminating Left Recursion</a:t>
            </a:r>
          </a:p>
          <a:p>
            <a:r>
              <a:rPr lang="en-US" altLang="fr-FR" smtClean="0"/>
              <a:t>Left Factoring</a:t>
            </a:r>
          </a:p>
          <a:p>
            <a:r>
              <a:rPr lang="en-US" altLang="fr-FR" smtClean="0"/>
              <a:t>FIRST and FOLLOW sets</a:t>
            </a:r>
          </a:p>
          <a:p>
            <a:r>
              <a:rPr lang="en-US" altLang="fr-FR" smtClean="0"/>
              <a:t>Parsing tables</a:t>
            </a:r>
          </a:p>
          <a:p>
            <a:r>
              <a:rPr lang="en-US" altLang="fr-FR" smtClean="0"/>
              <a:t>LL(1) parsing</a:t>
            </a:r>
          </a:p>
          <a:p>
            <a:r>
              <a:rPr lang="en-US" altLang="fr-FR" smtClean="0"/>
              <a:t>Many examples…</a:t>
            </a:r>
          </a:p>
          <a:p>
            <a:endParaRPr lang="en-US" altLang="fr-FR" smtClean="0"/>
          </a:p>
          <a:p>
            <a:endParaRPr lang="en-US" altLang="fr-FR" smtClean="0"/>
          </a:p>
        </p:txBody>
      </p:sp>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320</a:t>
            </a:fld>
            <a:endParaRPr lang="fr-CA"/>
          </a:p>
        </p:txBody>
      </p:sp>
    </p:spTree>
    <p:extLst>
      <p:ext uri="{BB962C8B-B14F-4D97-AF65-F5344CB8AC3E}">
        <p14:creationId xmlns:p14="http://schemas.microsoft.com/office/powerpoint/2010/main" val="1112117052"/>
      </p:ext>
    </p:extLst>
  </p:cSld>
  <p:clrMapOvr>
    <a:masterClrMapping/>
  </p:clrMapOvr>
  <p:timing>
    <p:tnLst>
      <p:par>
        <p:cTn id="1" dur="indefinite" restart="never" nodeType="tmRoot"/>
      </p:par>
    </p:tn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2"/>
          <p:cNvSpPr>
            <a:spLocks noGrp="1" noChangeArrowheads="1"/>
          </p:cNvSpPr>
          <p:nvPr>
            <p:ph type="title"/>
          </p:nvPr>
        </p:nvSpPr>
        <p:spPr>
          <a:xfrm>
            <a:off x="457200" y="152400"/>
            <a:ext cx="6934200" cy="1371600"/>
          </a:xfrm>
        </p:spPr>
        <p:txBody>
          <a:bodyPr/>
          <a:lstStyle/>
          <a:p>
            <a:pPr>
              <a:defRPr/>
            </a:pPr>
            <a:r>
              <a:rPr lang="en-US" altLang="fr-FR" dirty="0" smtClean="0"/>
              <a:t>Review: Role </a:t>
            </a:r>
            <a:r>
              <a:rPr lang="en-US" altLang="fr-FR" dirty="0"/>
              <a:t>of Parser</a:t>
            </a:r>
          </a:p>
        </p:txBody>
      </p:sp>
      <p:pic>
        <p:nvPicPr>
          <p:cNvPr id="15365"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9388" y="2432050"/>
            <a:ext cx="8559800" cy="21494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321</a:t>
            </a:fld>
            <a:endParaRPr lang="fr-CA"/>
          </a:p>
        </p:txBody>
      </p:sp>
    </p:spTree>
    <p:extLst>
      <p:ext uri="{BB962C8B-B14F-4D97-AF65-F5344CB8AC3E}">
        <p14:creationId xmlns:p14="http://schemas.microsoft.com/office/powerpoint/2010/main" val="245001725"/>
      </p:ext>
    </p:extLst>
  </p:cSld>
  <p:clrMapOvr>
    <a:masterClrMapping/>
  </p:clrMapOvr>
  <p:timing>
    <p:tnLst>
      <p:par>
        <p:cTn id="1" dur="indefinite" restart="never" nodeType="tmRoot"/>
      </p:par>
    </p:tn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Predictive </a:t>
            </a:r>
            <a:r>
              <a:rPr lang="en-CA" dirty="0"/>
              <a:t>Parsers</a:t>
            </a:r>
            <a:endParaRPr lang="fr-CA" dirty="0"/>
          </a:p>
        </p:txBody>
      </p:sp>
      <p:sp>
        <p:nvSpPr>
          <p:cNvPr id="16387" name="Content Placeholder 2"/>
          <p:cNvSpPr>
            <a:spLocks noGrp="1"/>
          </p:cNvSpPr>
          <p:nvPr>
            <p:ph idx="1"/>
          </p:nvPr>
        </p:nvSpPr>
        <p:spPr/>
        <p:txBody>
          <a:bodyPr/>
          <a:lstStyle/>
          <a:p>
            <a:r>
              <a:rPr lang="en-CA" altLang="fr-FR" smtClean="0"/>
              <a:t>We saw that top-down parsers may need to backtrack when they select the wrong production</a:t>
            </a:r>
          </a:p>
          <a:p>
            <a:endParaRPr lang="en-CA" altLang="fr-FR" smtClean="0"/>
          </a:p>
          <a:p>
            <a:r>
              <a:rPr lang="en-CA" altLang="fr-FR" smtClean="0"/>
              <a:t>We want to avoid backtracking</a:t>
            </a:r>
          </a:p>
          <a:p>
            <a:endParaRPr lang="en-CA" altLang="fr-FR" smtClean="0"/>
          </a:p>
          <a:p>
            <a:r>
              <a:rPr lang="en-CA" altLang="fr-FR" smtClean="0"/>
              <a:t>This is where predictive parsers come in useful</a:t>
            </a:r>
          </a:p>
          <a:p>
            <a:pPr marL="800100" lvl="1" indent="-342900"/>
            <a:r>
              <a:rPr lang="en-CA" altLang="fr-FR" smtClean="0"/>
              <a:t>LL(1): left to right scan, left-most derivation, 1-token look ahead</a:t>
            </a:r>
          </a:p>
          <a:p>
            <a:pPr marL="800100" lvl="1" indent="-342900"/>
            <a:r>
              <a:rPr lang="en-CA" altLang="fr-FR" smtClean="0"/>
              <a:t>LR(1): left to right scan, right most derivation, 1-token look ahead</a:t>
            </a:r>
          </a:p>
          <a:p>
            <a:endParaRPr lang="fr-CA" altLang="fr-FR" smtClean="0"/>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322</a:t>
            </a:fld>
            <a:endParaRPr lang="fr-CA"/>
          </a:p>
        </p:txBody>
      </p:sp>
    </p:spTree>
    <p:extLst>
      <p:ext uri="{BB962C8B-B14F-4D97-AF65-F5344CB8AC3E}">
        <p14:creationId xmlns:p14="http://schemas.microsoft.com/office/powerpoint/2010/main" val="3851376680"/>
      </p:ext>
    </p:extLst>
  </p:cSld>
  <p:clrMapOvr>
    <a:masterClrMapping/>
  </p:clrMapOvr>
  <p:timing>
    <p:tnLst>
      <p:par>
        <p:cTn id="1" dur="indefinite" restart="never" nodeType="tmRoot"/>
      </p:par>
    </p:tn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LL(1) Grammar</a:t>
            </a:r>
            <a:endParaRPr lang="fr-CA" dirty="0"/>
          </a:p>
        </p:txBody>
      </p:sp>
      <p:sp>
        <p:nvSpPr>
          <p:cNvPr id="17411" name="Content Placeholder 2"/>
          <p:cNvSpPr>
            <a:spLocks noGrp="1"/>
          </p:cNvSpPr>
          <p:nvPr>
            <p:ph idx="1"/>
          </p:nvPr>
        </p:nvSpPr>
        <p:spPr>
          <a:xfrm>
            <a:off x="457200" y="1752600"/>
            <a:ext cx="7620000" cy="2540000"/>
          </a:xfrm>
        </p:spPr>
        <p:txBody>
          <a:bodyPr/>
          <a:lstStyle/>
          <a:p>
            <a:r>
              <a:rPr lang="en-CA" altLang="fr-FR" smtClean="0"/>
              <a:t>In order to use LL(1) parsers, the Context-Free Grammar has to be:</a:t>
            </a:r>
          </a:p>
          <a:p>
            <a:pPr marL="800100" lvl="1" indent="-342900"/>
            <a:r>
              <a:rPr lang="en-CA" altLang="fr-FR" smtClean="0"/>
              <a:t>Unambiguous (we have discussed ambiguity before)</a:t>
            </a:r>
          </a:p>
          <a:p>
            <a:pPr marL="800100" lvl="1" indent="-342900"/>
            <a:r>
              <a:rPr lang="en-CA" altLang="fr-FR" smtClean="0"/>
              <a:t>Without left recursion (we have discussed left recursion elimination before)</a:t>
            </a:r>
          </a:p>
          <a:p>
            <a:pPr marL="800100" lvl="1" indent="-342900"/>
            <a:r>
              <a:rPr lang="en-CA" altLang="fr-FR" smtClean="0"/>
              <a:t>Left factored (we will discuss left factoring today)</a:t>
            </a:r>
            <a:endParaRPr lang="fr-CA" altLang="fr-FR" smtClean="0"/>
          </a:p>
        </p:txBody>
      </p:sp>
      <p:sp>
        <p:nvSpPr>
          <p:cNvPr id="9" name="TextBox 8"/>
          <p:cNvSpPr txBox="1">
            <a:spLocks noChangeArrowheads="1"/>
          </p:cNvSpPr>
          <p:nvPr/>
        </p:nvSpPr>
        <p:spPr bwMode="auto">
          <a:xfrm>
            <a:off x="684213" y="4756150"/>
            <a:ext cx="79216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800" b="0">
                <a:solidFill>
                  <a:srgbClr val="000000"/>
                </a:solidFill>
                <a:cs typeface="Arial" charset="0"/>
              </a:rPr>
              <a:t>CFG</a:t>
            </a:r>
            <a:endParaRPr lang="fr-CA" altLang="fr-FR" sz="1800" b="0">
              <a:solidFill>
                <a:srgbClr val="000000"/>
              </a:solidFill>
              <a:cs typeface="Arial" charset="0"/>
            </a:endParaRPr>
          </a:p>
        </p:txBody>
      </p:sp>
      <p:cxnSp>
        <p:nvCxnSpPr>
          <p:cNvPr id="11" name="Straight Arrow Connector 10"/>
          <p:cNvCxnSpPr>
            <a:stCxn id="9" idx="3"/>
            <a:endCxn id="12" idx="1"/>
          </p:cNvCxnSpPr>
          <p:nvPr/>
        </p:nvCxnSpPr>
        <p:spPr>
          <a:xfrm>
            <a:off x="1476375" y="4941888"/>
            <a:ext cx="647700" cy="0"/>
          </a:xfrm>
          <a:prstGeom prst="straightConnector1">
            <a:avLst/>
          </a:prstGeom>
          <a:ln w="28575">
            <a:tailEnd type="arrow"/>
          </a:ln>
        </p:spPr>
        <p:style>
          <a:lnRef idx="1">
            <a:schemeClr val="accent1"/>
          </a:lnRef>
          <a:fillRef idx="0">
            <a:schemeClr val="accent1"/>
          </a:fillRef>
          <a:effectRef idx="0">
            <a:schemeClr val="accent1"/>
          </a:effectRef>
          <a:fontRef idx="minor">
            <a:schemeClr val="tx1"/>
          </a:fontRef>
        </p:style>
      </p:cxnSp>
      <p:sp>
        <p:nvSpPr>
          <p:cNvPr id="12" name="Rectangle 11"/>
          <p:cNvSpPr/>
          <p:nvPr/>
        </p:nvSpPr>
        <p:spPr>
          <a:xfrm>
            <a:off x="2124075" y="4437063"/>
            <a:ext cx="1223963" cy="1008062"/>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fontAlgn="base">
              <a:spcBef>
                <a:spcPct val="0"/>
              </a:spcBef>
              <a:spcAft>
                <a:spcPct val="0"/>
              </a:spcAft>
              <a:defRPr/>
            </a:pPr>
            <a:r>
              <a:rPr lang="en-CA" dirty="0">
                <a:solidFill>
                  <a:srgbClr val="FFFFFF"/>
                </a:solidFill>
              </a:rPr>
              <a:t>Ambiguity</a:t>
            </a:r>
          </a:p>
          <a:p>
            <a:pPr algn="ctr" fontAlgn="base">
              <a:spcBef>
                <a:spcPct val="0"/>
              </a:spcBef>
              <a:spcAft>
                <a:spcPct val="0"/>
              </a:spcAft>
              <a:defRPr/>
            </a:pPr>
            <a:r>
              <a:rPr lang="en-CA" dirty="0">
                <a:solidFill>
                  <a:srgbClr val="FFFFFF"/>
                </a:solidFill>
              </a:rPr>
              <a:t>Removal</a:t>
            </a:r>
            <a:endParaRPr lang="fr-CA" dirty="0">
              <a:solidFill>
                <a:srgbClr val="FFFFFF"/>
              </a:solidFill>
            </a:endParaRPr>
          </a:p>
        </p:txBody>
      </p:sp>
      <p:sp>
        <p:nvSpPr>
          <p:cNvPr id="23" name="Rectangle 22"/>
          <p:cNvSpPr/>
          <p:nvPr/>
        </p:nvSpPr>
        <p:spPr>
          <a:xfrm>
            <a:off x="3779838" y="4437063"/>
            <a:ext cx="1223962" cy="1008062"/>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fontAlgn="base">
              <a:spcBef>
                <a:spcPct val="0"/>
              </a:spcBef>
              <a:spcAft>
                <a:spcPct val="0"/>
              </a:spcAft>
              <a:defRPr/>
            </a:pPr>
            <a:r>
              <a:rPr lang="en-CA" dirty="0">
                <a:solidFill>
                  <a:srgbClr val="FFFFFF"/>
                </a:solidFill>
              </a:rPr>
              <a:t>Left Recursion Removal</a:t>
            </a:r>
          </a:p>
        </p:txBody>
      </p:sp>
      <p:cxnSp>
        <p:nvCxnSpPr>
          <p:cNvPr id="25" name="Straight Arrow Connector 24"/>
          <p:cNvCxnSpPr>
            <a:stCxn id="12" idx="3"/>
            <a:endCxn id="23" idx="1"/>
          </p:cNvCxnSpPr>
          <p:nvPr/>
        </p:nvCxnSpPr>
        <p:spPr>
          <a:xfrm>
            <a:off x="3348038" y="4941888"/>
            <a:ext cx="431800" cy="0"/>
          </a:xfrm>
          <a:prstGeom prst="straightConnector1">
            <a:avLst/>
          </a:prstGeom>
          <a:ln w="28575">
            <a:tailEnd type="arrow"/>
          </a:ln>
        </p:spPr>
        <p:style>
          <a:lnRef idx="1">
            <a:schemeClr val="accent1"/>
          </a:lnRef>
          <a:fillRef idx="0">
            <a:schemeClr val="accent1"/>
          </a:fillRef>
          <a:effectRef idx="0">
            <a:schemeClr val="accent1"/>
          </a:effectRef>
          <a:fontRef idx="minor">
            <a:schemeClr val="tx1"/>
          </a:fontRef>
        </p:style>
      </p:cxnSp>
      <p:sp>
        <p:nvSpPr>
          <p:cNvPr id="26" name="Rectangle 25"/>
          <p:cNvSpPr/>
          <p:nvPr/>
        </p:nvSpPr>
        <p:spPr>
          <a:xfrm>
            <a:off x="5435600" y="4437063"/>
            <a:ext cx="1223963" cy="1008062"/>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fontAlgn="base">
              <a:spcBef>
                <a:spcPct val="0"/>
              </a:spcBef>
              <a:spcAft>
                <a:spcPct val="0"/>
              </a:spcAft>
              <a:defRPr/>
            </a:pPr>
            <a:r>
              <a:rPr lang="en-CA" dirty="0">
                <a:solidFill>
                  <a:srgbClr val="FFFFFF"/>
                </a:solidFill>
              </a:rPr>
              <a:t>Left Factoring</a:t>
            </a:r>
          </a:p>
        </p:txBody>
      </p:sp>
      <p:cxnSp>
        <p:nvCxnSpPr>
          <p:cNvPr id="27" name="Straight Arrow Connector 26"/>
          <p:cNvCxnSpPr>
            <a:stCxn id="23" idx="3"/>
            <a:endCxn id="26" idx="1"/>
          </p:cNvCxnSpPr>
          <p:nvPr/>
        </p:nvCxnSpPr>
        <p:spPr>
          <a:xfrm>
            <a:off x="5003800" y="4941888"/>
            <a:ext cx="431800" cy="0"/>
          </a:xfrm>
          <a:prstGeom prst="straightConnector1">
            <a:avLst/>
          </a:prstGeom>
          <a:ln w="28575">
            <a:tailEnd type="arrow"/>
          </a:ln>
        </p:spPr>
        <p:style>
          <a:lnRef idx="1">
            <a:schemeClr val="accent1"/>
          </a:lnRef>
          <a:fillRef idx="0">
            <a:schemeClr val="accent1"/>
          </a:fillRef>
          <a:effectRef idx="0">
            <a:schemeClr val="accent1"/>
          </a:effectRef>
          <a:fontRef idx="minor">
            <a:schemeClr val="tx1"/>
          </a:fontRef>
        </p:style>
      </p:cxnSp>
      <p:cxnSp>
        <p:nvCxnSpPr>
          <p:cNvPr id="32" name="Straight Arrow Connector 31"/>
          <p:cNvCxnSpPr>
            <a:stCxn id="26" idx="3"/>
            <a:endCxn id="33" idx="1"/>
          </p:cNvCxnSpPr>
          <p:nvPr/>
        </p:nvCxnSpPr>
        <p:spPr>
          <a:xfrm>
            <a:off x="6659563" y="4941888"/>
            <a:ext cx="649287" cy="0"/>
          </a:xfrm>
          <a:prstGeom prst="straightConnector1">
            <a:avLst/>
          </a:prstGeom>
          <a:ln w="28575">
            <a:tailEnd type="arrow"/>
          </a:ln>
        </p:spPr>
        <p:style>
          <a:lnRef idx="1">
            <a:schemeClr val="accent1"/>
          </a:lnRef>
          <a:fillRef idx="0">
            <a:schemeClr val="accent1"/>
          </a:fillRef>
          <a:effectRef idx="0">
            <a:schemeClr val="accent1"/>
          </a:effectRef>
          <a:fontRef idx="minor">
            <a:schemeClr val="tx1"/>
          </a:fontRef>
        </p:style>
      </p:cxnSp>
      <p:sp>
        <p:nvSpPr>
          <p:cNvPr id="33" name="TextBox 32"/>
          <p:cNvSpPr txBox="1">
            <a:spLocks noChangeArrowheads="1"/>
          </p:cNvSpPr>
          <p:nvPr/>
        </p:nvSpPr>
        <p:spPr bwMode="auto">
          <a:xfrm>
            <a:off x="7308850" y="4618038"/>
            <a:ext cx="1150938"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800" b="0">
                <a:solidFill>
                  <a:srgbClr val="000000"/>
                </a:solidFill>
                <a:cs typeface="Arial" charset="0"/>
              </a:rPr>
              <a:t>LL(1) Grammar</a:t>
            </a:r>
            <a:endParaRPr lang="fr-CA" altLang="fr-FR" sz="1800" b="0">
              <a:solidFill>
                <a:srgbClr val="000000"/>
              </a:solidFill>
              <a:cs typeface="Arial" charset="0"/>
            </a:endParaRPr>
          </a:p>
        </p:txBody>
      </p:sp>
      <p:sp>
        <p:nvSpPr>
          <p:cNvPr id="38" name="Rectangle 37"/>
          <p:cNvSpPr/>
          <p:nvPr/>
        </p:nvSpPr>
        <p:spPr>
          <a:xfrm>
            <a:off x="1862138" y="4221163"/>
            <a:ext cx="4978400" cy="1439862"/>
          </a:xfrm>
          <a:prstGeom prst="rect">
            <a:avLst/>
          </a:prstGeom>
          <a:noFill/>
          <a:ln>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sp>
        <p:nvSpPr>
          <p:cNvPr id="39" name="TextBox 38"/>
          <p:cNvSpPr txBox="1">
            <a:spLocks noChangeArrowheads="1"/>
          </p:cNvSpPr>
          <p:nvPr/>
        </p:nvSpPr>
        <p:spPr bwMode="auto">
          <a:xfrm>
            <a:off x="1060450" y="5805488"/>
            <a:ext cx="64643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800" b="0">
                <a:solidFill>
                  <a:srgbClr val="000000"/>
                </a:solidFill>
                <a:cs typeface="Arial" charset="0"/>
              </a:rPr>
              <a:t>The above methods will convert many grammars to LL(1)</a:t>
            </a:r>
          </a:p>
          <a:p>
            <a:pPr algn="ctr" eaLnBrk="1" fontAlgn="base" hangingPunct="1">
              <a:spcBef>
                <a:spcPct val="0"/>
              </a:spcBef>
              <a:spcAft>
                <a:spcPct val="0"/>
              </a:spcAft>
              <a:buFontTx/>
              <a:buNone/>
            </a:pPr>
            <a:r>
              <a:rPr lang="en-CA" altLang="fr-FR" sz="1800" b="0">
                <a:solidFill>
                  <a:srgbClr val="000000"/>
                </a:solidFill>
                <a:cs typeface="Arial" charset="0"/>
              </a:rPr>
              <a:t>form, but not all… There exit many exceptions.</a:t>
            </a:r>
            <a:endParaRPr lang="fr-CA" altLang="fr-FR" sz="1800" b="0">
              <a:solidFill>
                <a:srgbClr val="000000"/>
              </a:solidFill>
              <a:cs typeface="Arial" charset="0"/>
            </a:endParaRPr>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323</a:t>
            </a:fld>
            <a:endParaRPr lang="fr-CA"/>
          </a:p>
        </p:txBody>
      </p:sp>
    </p:spTree>
    <p:extLst>
      <p:ext uri="{BB962C8B-B14F-4D97-AF65-F5344CB8AC3E}">
        <p14:creationId xmlns:p14="http://schemas.microsoft.com/office/powerpoint/2010/main" val="79731051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childTnLst>
                                </p:cTn>
                              </p:par>
                              <p:par>
                                <p:cTn id="13" presetID="10" presetClass="entr" presetSubtype="0" fill="hold" nodeType="withEffect">
                                  <p:stCondLst>
                                    <p:cond delay="0"/>
                                  </p:stCondLst>
                                  <p:childTnLst>
                                    <p:set>
                                      <p:cBhvr>
                                        <p:cTn id="14" dur="1" fill="hold">
                                          <p:stCondLst>
                                            <p:cond delay="0"/>
                                          </p:stCondLst>
                                        </p:cTn>
                                        <p:tgtEl>
                                          <p:spTgt spid="32"/>
                                        </p:tgtEl>
                                        <p:attrNameLst>
                                          <p:attrName>style.visibility</p:attrName>
                                        </p:attrNameLst>
                                      </p:cBhvr>
                                      <p:to>
                                        <p:strVal val="visible"/>
                                      </p:to>
                                    </p:set>
                                    <p:animEffect transition="in" filter="fade">
                                      <p:cBhvr>
                                        <p:cTn id="15" dur="500"/>
                                        <p:tgtEl>
                                          <p:spTgt spid="32"/>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fade">
                                      <p:cBhvr>
                                        <p:cTn id="18" dur="500"/>
                                        <p:tgtEl>
                                          <p:spTgt spid="33"/>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38"/>
                                        </p:tgtEl>
                                        <p:attrNameLst>
                                          <p:attrName>style.visibility</p:attrName>
                                        </p:attrNameLst>
                                      </p:cBhvr>
                                      <p:to>
                                        <p:strVal val="visible"/>
                                      </p:to>
                                    </p:set>
                                    <p:animEffect transition="in" filter="fade">
                                      <p:cBhvr>
                                        <p:cTn id="23" dur="500"/>
                                        <p:tgtEl>
                                          <p:spTgt spid="38"/>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12"/>
                                        </p:tgtEl>
                                        <p:attrNameLst>
                                          <p:attrName>style.visibility</p:attrName>
                                        </p:attrNameLst>
                                      </p:cBhvr>
                                      <p:to>
                                        <p:strVal val="visible"/>
                                      </p:to>
                                    </p:set>
                                    <p:animEffect transition="in" filter="fade">
                                      <p:cBhvr>
                                        <p:cTn id="28" dur="500"/>
                                        <p:tgtEl>
                                          <p:spTgt spid="12"/>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0" presetClass="entr" presetSubtype="0" fill="hold" nodeType="clickEffect">
                                  <p:stCondLst>
                                    <p:cond delay="0"/>
                                  </p:stCondLst>
                                  <p:childTnLst>
                                    <p:set>
                                      <p:cBhvr>
                                        <p:cTn id="32" dur="1" fill="hold">
                                          <p:stCondLst>
                                            <p:cond delay="0"/>
                                          </p:stCondLst>
                                        </p:cTn>
                                        <p:tgtEl>
                                          <p:spTgt spid="25"/>
                                        </p:tgtEl>
                                        <p:attrNameLst>
                                          <p:attrName>style.visibility</p:attrName>
                                        </p:attrNameLst>
                                      </p:cBhvr>
                                      <p:to>
                                        <p:strVal val="visible"/>
                                      </p:to>
                                    </p:set>
                                    <p:animEffect transition="in" filter="fade">
                                      <p:cBhvr>
                                        <p:cTn id="33" dur="500"/>
                                        <p:tgtEl>
                                          <p:spTgt spid="25"/>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23"/>
                                        </p:tgtEl>
                                        <p:attrNameLst>
                                          <p:attrName>style.visibility</p:attrName>
                                        </p:attrNameLst>
                                      </p:cBhvr>
                                      <p:to>
                                        <p:strVal val="visible"/>
                                      </p:to>
                                    </p:set>
                                    <p:animEffect transition="in" filter="fade">
                                      <p:cBhvr>
                                        <p:cTn id="36" dur="500"/>
                                        <p:tgtEl>
                                          <p:spTgt spid="23"/>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10" presetClass="entr" presetSubtype="0" fill="hold" nodeType="clickEffect">
                                  <p:stCondLst>
                                    <p:cond delay="0"/>
                                  </p:stCondLst>
                                  <p:childTnLst>
                                    <p:set>
                                      <p:cBhvr>
                                        <p:cTn id="40" dur="1" fill="hold">
                                          <p:stCondLst>
                                            <p:cond delay="0"/>
                                          </p:stCondLst>
                                        </p:cTn>
                                        <p:tgtEl>
                                          <p:spTgt spid="27"/>
                                        </p:tgtEl>
                                        <p:attrNameLst>
                                          <p:attrName>style.visibility</p:attrName>
                                        </p:attrNameLst>
                                      </p:cBhvr>
                                      <p:to>
                                        <p:strVal val="visible"/>
                                      </p:to>
                                    </p:set>
                                    <p:animEffect transition="in" filter="fade">
                                      <p:cBhvr>
                                        <p:cTn id="41" dur="500"/>
                                        <p:tgtEl>
                                          <p:spTgt spid="27"/>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6"/>
                                        </p:tgtEl>
                                        <p:attrNameLst>
                                          <p:attrName>style.visibility</p:attrName>
                                        </p:attrNameLst>
                                      </p:cBhvr>
                                      <p:to>
                                        <p:strVal val="visible"/>
                                      </p:to>
                                    </p:set>
                                    <p:animEffect transition="in" filter="fade">
                                      <p:cBhvr>
                                        <p:cTn id="44" dur="500"/>
                                        <p:tgtEl>
                                          <p:spTgt spid="26"/>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39"/>
                                        </p:tgtEl>
                                        <p:attrNameLst>
                                          <p:attrName>style.visibility</p:attrName>
                                        </p:attrNameLst>
                                      </p:cBhvr>
                                      <p:to>
                                        <p:strVal val="visible"/>
                                      </p:to>
                                    </p:set>
                                    <p:animEffect transition="in" filter="fade">
                                      <p:cBhvr>
                                        <p:cTn id="49"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2" grpId="0" animBg="1"/>
      <p:bldP spid="23" grpId="0" animBg="1"/>
      <p:bldP spid="26" grpId="0" animBg="1"/>
      <p:bldP spid="33" grpId="0"/>
      <p:bldP spid="38" grpId="0" animBg="1"/>
      <p:bldP spid="39" grpId="0"/>
    </p:bld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2"/>
          <p:cNvSpPr>
            <a:spLocks noGrp="1" noChangeArrowheads="1"/>
          </p:cNvSpPr>
          <p:nvPr>
            <p:ph type="title"/>
          </p:nvPr>
        </p:nvSpPr>
        <p:spPr>
          <a:xfrm>
            <a:off x="457200" y="152400"/>
            <a:ext cx="6934200" cy="1371600"/>
          </a:xfrm>
        </p:spPr>
        <p:txBody>
          <a:bodyPr/>
          <a:lstStyle/>
          <a:p>
            <a:pPr>
              <a:defRPr/>
            </a:pPr>
            <a:r>
              <a:rPr lang="en-US" altLang="fr-FR" dirty="0" smtClean="0"/>
              <a:t>Review: Left Recursion</a:t>
            </a:r>
            <a:endParaRPr lang="en-US" altLang="fr-FR" dirty="0"/>
          </a:p>
        </p:txBody>
      </p:sp>
      <p:sp>
        <p:nvSpPr>
          <p:cNvPr id="19459" name="Rectangle 3"/>
          <p:cNvSpPr>
            <a:spLocks noGrp="1" noChangeArrowheads="1"/>
          </p:cNvSpPr>
          <p:nvPr>
            <p:ph idx="1"/>
          </p:nvPr>
        </p:nvSpPr>
        <p:spPr/>
        <p:txBody>
          <a:bodyPr/>
          <a:lstStyle/>
          <a:p>
            <a:pPr>
              <a:lnSpc>
                <a:spcPct val="90000"/>
              </a:lnSpc>
              <a:defRPr/>
            </a:pPr>
            <a:r>
              <a:rPr lang="en-US" altLang="fr-FR" sz="2800" dirty="0"/>
              <a:t>A grammar is left recursive </a:t>
            </a:r>
            <a:r>
              <a:rPr lang="en-US" altLang="fr-FR" sz="2800" dirty="0" smtClean="0"/>
              <a:t>if:</a:t>
            </a:r>
          </a:p>
          <a:p>
            <a:pPr marL="274637" lvl="1" indent="0">
              <a:lnSpc>
                <a:spcPct val="90000"/>
              </a:lnSpc>
              <a:buFont typeface="Arial" charset="0"/>
              <a:buNone/>
              <a:defRPr/>
            </a:pPr>
            <a:endParaRPr lang="en-US" altLang="fr-FR" sz="2400" dirty="0" smtClean="0"/>
          </a:p>
          <a:p>
            <a:pPr marL="274637" lvl="1" indent="0">
              <a:lnSpc>
                <a:spcPct val="150000"/>
              </a:lnSpc>
              <a:buFont typeface="Arial" charset="0"/>
              <a:buNone/>
              <a:defRPr/>
            </a:pPr>
            <a:r>
              <a:rPr lang="en-US" altLang="fr-FR" sz="2800" b="1" dirty="0" smtClean="0"/>
              <a:t>“It </a:t>
            </a:r>
            <a:r>
              <a:rPr lang="en-US" altLang="fr-FR" sz="2800" b="1" dirty="0"/>
              <a:t>has a nonterminal </a:t>
            </a:r>
            <a:r>
              <a:rPr lang="en-US" altLang="fr-FR" sz="2800" b="1" dirty="0">
                <a:solidFill>
                  <a:schemeClr val="tx2"/>
                </a:solidFill>
              </a:rPr>
              <a:t>A</a:t>
            </a:r>
            <a:r>
              <a:rPr lang="en-US" altLang="fr-FR" sz="2800" b="1" dirty="0"/>
              <a:t> such that there is a derivation </a:t>
            </a:r>
            <a:r>
              <a:rPr lang="en-US" altLang="fr-FR" sz="2800" b="1" i="1" dirty="0">
                <a:solidFill>
                  <a:schemeClr val="tx2"/>
                </a:solidFill>
              </a:rPr>
              <a:t>A</a:t>
            </a:r>
            <a:r>
              <a:rPr lang="en-US" altLang="fr-FR" sz="2800" b="1" i="1" dirty="0">
                <a:solidFill>
                  <a:schemeClr val="tx2"/>
                </a:solidFill>
                <a:sym typeface="Symbol" pitchFamily="18" charset="2"/>
              </a:rPr>
              <a:t></a:t>
            </a:r>
            <a:r>
              <a:rPr lang="en-US" altLang="fr-FR" sz="2800" b="1" i="1" dirty="0">
                <a:solidFill>
                  <a:schemeClr val="tx2"/>
                </a:solidFill>
              </a:rPr>
              <a:t>A</a:t>
            </a:r>
            <a:r>
              <a:rPr lang="en-US" altLang="fr-FR" sz="2800" b="1" i="1" dirty="0">
                <a:solidFill>
                  <a:schemeClr val="tx2"/>
                </a:solidFill>
                <a:sym typeface="Symbol" pitchFamily="18" charset="2"/>
              </a:rPr>
              <a:t></a:t>
            </a:r>
            <a:r>
              <a:rPr lang="en-US" altLang="fr-FR" sz="2800" b="1" dirty="0">
                <a:solidFill>
                  <a:schemeClr val="tx2"/>
                </a:solidFill>
              </a:rPr>
              <a:t> </a:t>
            </a:r>
            <a:r>
              <a:rPr lang="en-US" altLang="fr-FR" sz="2800" b="1" dirty="0"/>
              <a:t>for some string </a:t>
            </a:r>
            <a:r>
              <a:rPr lang="en-US" altLang="fr-FR" sz="2800" b="1" i="1" dirty="0" smtClean="0">
                <a:solidFill>
                  <a:schemeClr val="tx2"/>
                </a:solidFill>
                <a:sym typeface="Symbol" pitchFamily="18" charset="2"/>
              </a:rPr>
              <a:t>”</a:t>
            </a:r>
          </a:p>
          <a:p>
            <a:pPr marL="274637" lvl="1" indent="0">
              <a:lnSpc>
                <a:spcPct val="150000"/>
              </a:lnSpc>
              <a:buFont typeface="Arial" charset="0"/>
              <a:buNone/>
              <a:defRPr/>
            </a:pPr>
            <a:endParaRPr lang="en-US" altLang="fr-FR" sz="2800" b="1" i="1" dirty="0">
              <a:solidFill>
                <a:schemeClr val="tx2"/>
              </a:solidFill>
              <a:sym typeface="Symbol" pitchFamily="18" charset="2"/>
            </a:endParaRPr>
          </a:p>
          <a:p>
            <a:pPr indent="-182563" algn="ctr">
              <a:lnSpc>
                <a:spcPct val="150000"/>
              </a:lnSpc>
              <a:defRPr/>
            </a:pPr>
            <a:r>
              <a:rPr lang="en-US" altLang="fr-FR" sz="2800" i="1" dirty="0" smtClean="0">
                <a:solidFill>
                  <a:schemeClr val="tx2"/>
                </a:solidFill>
                <a:sym typeface="Symbol" pitchFamily="18" charset="2"/>
              </a:rPr>
              <a:t>Top down parses cannot handle left-recursion in a grammar</a:t>
            </a:r>
            <a:endParaRPr lang="en-US" altLang="fr-FR" sz="2800" dirty="0" smtClean="0"/>
          </a:p>
          <a:p>
            <a:pPr>
              <a:lnSpc>
                <a:spcPct val="90000"/>
              </a:lnSpc>
              <a:defRPr/>
            </a:pPr>
            <a:endParaRPr lang="en-US" altLang="fr-FR" dirty="0" smtClean="0"/>
          </a:p>
          <a:p>
            <a:pPr>
              <a:lnSpc>
                <a:spcPct val="90000"/>
              </a:lnSpc>
              <a:defRPr/>
            </a:pPr>
            <a:endParaRPr lang="en-US" altLang="fr-FR" dirty="0" smtClean="0"/>
          </a:p>
          <a:p>
            <a:pPr>
              <a:lnSpc>
                <a:spcPct val="90000"/>
              </a:lnSpc>
              <a:defRPr/>
            </a:pPr>
            <a:endParaRPr lang="en-US" altLang="fr-FR" sz="2400" dirty="0"/>
          </a:p>
        </p:txBody>
      </p:sp>
      <p:sp>
        <p:nvSpPr>
          <p:cNvPr id="18438" name="Text Box 6"/>
          <p:cNvSpPr txBox="1">
            <a:spLocks noChangeArrowheads="1"/>
          </p:cNvSpPr>
          <p:nvPr/>
        </p:nvSpPr>
        <p:spPr bwMode="auto">
          <a:xfrm>
            <a:off x="3132138" y="3284538"/>
            <a:ext cx="363537" cy="461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US" altLang="fr-FR" sz="2400" b="0">
                <a:solidFill>
                  <a:srgbClr val="D1282E"/>
                </a:solidFill>
                <a:cs typeface="Arial" charset="0"/>
              </a:rPr>
              <a:t>+</a:t>
            </a:r>
            <a:endParaRPr lang="en-US" altLang="fr-FR" sz="2800" b="0">
              <a:solidFill>
                <a:srgbClr val="D1282E"/>
              </a:solidFill>
              <a:cs typeface="Arial" charset="0"/>
            </a:endParaRPr>
          </a:p>
        </p:txBody>
      </p:sp>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324</a:t>
            </a:fld>
            <a:endParaRPr lang="fr-CA"/>
          </a:p>
        </p:txBody>
      </p:sp>
    </p:spTree>
    <p:extLst>
      <p:ext uri="{BB962C8B-B14F-4D97-AF65-F5344CB8AC3E}">
        <p14:creationId xmlns:p14="http://schemas.microsoft.com/office/powerpoint/2010/main" val="218605477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9459">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2"/>
          <p:cNvSpPr>
            <a:spLocks noGrp="1" noChangeArrowheads="1"/>
          </p:cNvSpPr>
          <p:nvPr>
            <p:ph type="title"/>
          </p:nvPr>
        </p:nvSpPr>
        <p:spPr>
          <a:xfrm>
            <a:off x="457200" y="152400"/>
            <a:ext cx="6934200" cy="1371600"/>
          </a:xfrm>
        </p:spPr>
        <p:txBody>
          <a:bodyPr/>
          <a:lstStyle/>
          <a:p>
            <a:pPr>
              <a:defRPr/>
            </a:pPr>
            <a:r>
              <a:rPr lang="en-US" altLang="fr-FR" dirty="0" smtClean="0"/>
              <a:t>Eliminating Left Recursion</a:t>
            </a:r>
            <a:endParaRPr lang="en-US" altLang="fr-FR" dirty="0"/>
          </a:p>
        </p:txBody>
      </p:sp>
      <p:sp>
        <p:nvSpPr>
          <p:cNvPr id="19459" name="Rectangle 3"/>
          <p:cNvSpPr>
            <a:spLocks noGrp="1" noChangeArrowheads="1"/>
          </p:cNvSpPr>
          <p:nvPr>
            <p:ph idx="1"/>
          </p:nvPr>
        </p:nvSpPr>
        <p:spPr/>
        <p:txBody>
          <a:bodyPr/>
          <a:lstStyle/>
          <a:p>
            <a:pPr>
              <a:lnSpc>
                <a:spcPct val="90000"/>
              </a:lnSpc>
            </a:pPr>
            <a:r>
              <a:rPr lang="en-US" altLang="fr-FR" smtClean="0"/>
              <a:t>Consider the grammar fragment:</a:t>
            </a:r>
          </a:p>
          <a:p>
            <a:pPr>
              <a:lnSpc>
                <a:spcPct val="90000"/>
              </a:lnSpc>
            </a:pPr>
            <a:endParaRPr lang="en-US" altLang="fr-FR" smtClean="0"/>
          </a:p>
          <a:p>
            <a:pPr>
              <a:lnSpc>
                <a:spcPct val="90000"/>
              </a:lnSpc>
            </a:pPr>
            <a:endParaRPr lang="en-US" altLang="fr-FR" smtClean="0"/>
          </a:p>
          <a:p>
            <a:pPr>
              <a:lnSpc>
                <a:spcPct val="90000"/>
              </a:lnSpc>
            </a:pPr>
            <a:r>
              <a:rPr lang="en-US" altLang="fr-FR" smtClean="0"/>
              <a:t>Where </a:t>
            </a:r>
            <a:r>
              <a:rPr lang="el-GR" altLang="fr-FR" smtClean="0">
                <a:solidFill>
                  <a:schemeClr val="tx2"/>
                </a:solidFill>
              </a:rPr>
              <a:t>α</a:t>
            </a:r>
            <a:r>
              <a:rPr lang="en-CA" altLang="fr-FR" smtClean="0">
                <a:solidFill>
                  <a:schemeClr val="tx2"/>
                </a:solidFill>
              </a:rPr>
              <a:t> </a:t>
            </a:r>
            <a:r>
              <a:rPr lang="en-CA" altLang="fr-FR" smtClean="0"/>
              <a:t>and </a:t>
            </a:r>
            <a:r>
              <a:rPr lang="el-GR" altLang="fr-FR" smtClean="0">
                <a:solidFill>
                  <a:schemeClr val="tx2"/>
                </a:solidFill>
              </a:rPr>
              <a:t>β</a:t>
            </a:r>
            <a:r>
              <a:rPr lang="en-CA" altLang="fr-FR" smtClean="0">
                <a:solidFill>
                  <a:schemeClr val="tx2"/>
                </a:solidFill>
              </a:rPr>
              <a:t> </a:t>
            </a:r>
            <a:r>
              <a:rPr lang="en-CA" altLang="fr-FR" smtClean="0"/>
              <a:t>do not start with </a:t>
            </a:r>
            <a:r>
              <a:rPr lang="en-CA" altLang="fr-FR" smtClean="0">
                <a:solidFill>
                  <a:schemeClr val="tx2"/>
                </a:solidFill>
                <a:latin typeface="Courier New" pitchFamily="49" charset="0"/>
                <a:cs typeface="Courier New" pitchFamily="49" charset="0"/>
              </a:rPr>
              <a:t>〈foo〉</a:t>
            </a:r>
            <a:endParaRPr lang="en-US" altLang="fr-FR" smtClean="0"/>
          </a:p>
          <a:p>
            <a:pPr>
              <a:lnSpc>
                <a:spcPct val="90000"/>
              </a:lnSpc>
            </a:pPr>
            <a:r>
              <a:rPr lang="en-US" altLang="fr-FR" smtClean="0"/>
              <a:t>We can re-write this as:</a:t>
            </a:r>
          </a:p>
          <a:p>
            <a:pPr>
              <a:lnSpc>
                <a:spcPct val="90000"/>
              </a:lnSpc>
            </a:pPr>
            <a:endParaRPr lang="en-US" altLang="fr-FR" smtClean="0"/>
          </a:p>
          <a:p>
            <a:pPr>
              <a:lnSpc>
                <a:spcPct val="90000"/>
              </a:lnSpc>
            </a:pPr>
            <a:endParaRPr lang="en-US" altLang="fr-FR" smtClean="0"/>
          </a:p>
          <a:p>
            <a:pPr>
              <a:lnSpc>
                <a:spcPct val="90000"/>
              </a:lnSpc>
            </a:pPr>
            <a:endParaRPr lang="en-US" altLang="fr-FR" smtClean="0"/>
          </a:p>
          <a:p>
            <a:pPr>
              <a:lnSpc>
                <a:spcPct val="90000"/>
              </a:lnSpc>
            </a:pPr>
            <a:r>
              <a:rPr lang="en-US" altLang="fr-FR" smtClean="0"/>
              <a:t>Where </a:t>
            </a:r>
            <a:r>
              <a:rPr lang="en-CA" altLang="fr-FR" smtClean="0">
                <a:solidFill>
                  <a:schemeClr val="tx2"/>
                </a:solidFill>
                <a:cs typeface="Courier New" pitchFamily="49" charset="0"/>
              </a:rPr>
              <a:t>〈bar〉</a:t>
            </a:r>
            <a:r>
              <a:rPr lang="en-CA" altLang="fr-FR" smtClean="0">
                <a:cs typeface="Courier New" pitchFamily="49" charset="0"/>
              </a:rPr>
              <a:t>is a new non-terminal</a:t>
            </a:r>
          </a:p>
          <a:p>
            <a:pPr>
              <a:lnSpc>
                <a:spcPct val="90000"/>
              </a:lnSpc>
            </a:pPr>
            <a:r>
              <a:rPr lang="en-CA" altLang="fr-FR" smtClean="0">
                <a:cs typeface="Courier New" pitchFamily="49" charset="0"/>
              </a:rPr>
              <a:t>This Fragment contains no left recursion</a:t>
            </a:r>
            <a:endParaRPr lang="en-US" altLang="fr-FR" smtClean="0"/>
          </a:p>
          <a:p>
            <a:pPr>
              <a:lnSpc>
                <a:spcPct val="90000"/>
              </a:lnSpc>
            </a:pPr>
            <a:endParaRPr lang="en-US" altLang="fr-FR" sz="2400" smtClean="0"/>
          </a:p>
        </p:txBody>
      </p:sp>
      <p:pic>
        <p:nvPicPr>
          <p:cNvPr id="19462"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76600" y="2060575"/>
            <a:ext cx="2544763" cy="83026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9463"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419475" y="3716338"/>
            <a:ext cx="2808288" cy="13430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325</a:t>
            </a:fld>
            <a:endParaRPr lang="fr-CA"/>
          </a:p>
        </p:txBody>
      </p:sp>
    </p:spTree>
    <p:extLst>
      <p:ext uri="{BB962C8B-B14F-4D97-AF65-F5344CB8AC3E}">
        <p14:creationId xmlns:p14="http://schemas.microsoft.com/office/powerpoint/2010/main" val="2505031364"/>
      </p:ext>
    </p:extLst>
  </p:cSld>
  <p:clrMapOvr>
    <a:masterClrMapping/>
  </p:clrMapOvr>
  <p:timing>
    <p:tnLst>
      <p:par>
        <p:cTn id="1" dur="indefinite" restart="never" nodeType="tmRoot"/>
      </p:par>
    </p:tn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Left Factoring</a:t>
            </a:r>
            <a:endParaRPr lang="fr-CA" dirty="0"/>
          </a:p>
        </p:txBody>
      </p:sp>
      <p:sp>
        <p:nvSpPr>
          <p:cNvPr id="20483" name="Content Placeholder 2"/>
          <p:cNvSpPr>
            <a:spLocks noGrp="1"/>
          </p:cNvSpPr>
          <p:nvPr>
            <p:ph idx="1"/>
          </p:nvPr>
        </p:nvSpPr>
        <p:spPr/>
        <p:txBody>
          <a:bodyPr/>
          <a:lstStyle/>
          <a:p>
            <a:r>
              <a:rPr lang="en-CA" altLang="fr-FR" sz="2400" smtClean="0"/>
              <a:t>For any two productions A</a:t>
            </a:r>
            <a:r>
              <a:rPr lang="en-CA" altLang="fr-FR" sz="2400" smtClean="0">
                <a:sym typeface="Wingdings" pitchFamily="2" charset="2"/>
              </a:rPr>
              <a:t></a:t>
            </a:r>
            <a:r>
              <a:rPr lang="en-CA" altLang="fr-FR" sz="2400" smtClean="0"/>
              <a:t>α | β, we would like a distinct way of choosing the correct production to expand</a:t>
            </a:r>
          </a:p>
          <a:p>
            <a:endParaRPr lang="en-CA" altLang="fr-FR" sz="2400" smtClean="0"/>
          </a:p>
          <a:p>
            <a:r>
              <a:rPr lang="en-CA" altLang="fr-FR" sz="2400" smtClean="0"/>
              <a:t>We define FIRST(α) as the set of terminals that appear first in some string derived from α</a:t>
            </a:r>
          </a:p>
          <a:p>
            <a:pPr lvl="1" indent="0">
              <a:buFont typeface="Arial" charset="0"/>
              <a:buNone/>
            </a:pPr>
            <a:endParaRPr lang="en-CA" altLang="fr-FR" sz="2400" smtClean="0"/>
          </a:p>
          <a:p>
            <a:pPr lvl="1" indent="0" algn="ctr">
              <a:buFont typeface="Arial" charset="0"/>
              <a:buNone/>
            </a:pPr>
            <a:r>
              <a:rPr lang="en-CA" altLang="fr-FR" sz="2400" smtClean="0"/>
              <a:t>For a terminal </a:t>
            </a:r>
            <a:r>
              <a:rPr lang="en-CA" altLang="fr-FR" sz="2400" b="1" smtClean="0"/>
              <a:t>w</a:t>
            </a:r>
            <a:r>
              <a:rPr lang="en-CA" altLang="fr-FR" sz="2400" smtClean="0"/>
              <a:t>, we can say:</a:t>
            </a:r>
          </a:p>
          <a:p>
            <a:pPr lvl="1" indent="0" algn="ctr">
              <a:buFont typeface="Arial" charset="0"/>
              <a:buNone/>
            </a:pPr>
            <a:endParaRPr lang="en-CA" altLang="fr-FR" sz="2400" smtClean="0"/>
          </a:p>
          <a:p>
            <a:pPr lvl="1" indent="0" algn="ctr">
              <a:buFont typeface="Arial" charset="0"/>
              <a:buNone/>
            </a:pPr>
            <a:r>
              <a:rPr lang="en-CA" altLang="fr-FR" sz="2400" b="1" smtClean="0"/>
              <a:t>w ∈ FIRST(α) iff α </a:t>
            </a:r>
            <a:r>
              <a:rPr lang="en-US" altLang="fr-FR" sz="2400" b="1" smtClean="0">
                <a:sym typeface="Symbol" pitchFamily="18" charset="2"/>
              </a:rPr>
              <a:t>wz</a:t>
            </a:r>
            <a:endParaRPr lang="en-CA" altLang="fr-FR" sz="2400" b="1" smtClean="0">
              <a:sym typeface="Symbol" pitchFamily="18" charset="2"/>
            </a:endParaRPr>
          </a:p>
          <a:p>
            <a:endParaRPr lang="en-US" altLang="fr-FR" smtClean="0">
              <a:sym typeface="Symbol" pitchFamily="18" charset="2"/>
            </a:endParaRPr>
          </a:p>
        </p:txBody>
      </p:sp>
      <p:sp>
        <p:nvSpPr>
          <p:cNvPr id="20486" name="TextBox 5"/>
          <p:cNvSpPr txBox="1">
            <a:spLocks noChangeArrowheads="1"/>
          </p:cNvSpPr>
          <p:nvPr/>
        </p:nvSpPr>
        <p:spPr bwMode="auto">
          <a:xfrm>
            <a:off x="5435600" y="5661025"/>
            <a:ext cx="2159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800" b="0">
                <a:solidFill>
                  <a:srgbClr val="000000"/>
                </a:solidFill>
                <a:cs typeface="Arial" charset="0"/>
              </a:rPr>
              <a:t>*</a:t>
            </a:r>
            <a:endParaRPr lang="fr-CA" altLang="fr-FR" sz="1800" b="0">
              <a:solidFill>
                <a:srgbClr val="000000"/>
              </a:solidFill>
              <a:cs typeface="Arial" charset="0"/>
            </a:endParaRPr>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326</a:t>
            </a:fld>
            <a:endParaRPr lang="fr-CA"/>
          </a:p>
        </p:txBody>
      </p:sp>
    </p:spTree>
    <p:extLst>
      <p:ext uri="{BB962C8B-B14F-4D97-AF65-F5344CB8AC3E}">
        <p14:creationId xmlns:p14="http://schemas.microsoft.com/office/powerpoint/2010/main" val="4111836072"/>
      </p:ext>
    </p:extLst>
  </p:cSld>
  <p:clrMapOvr>
    <a:masterClrMapping/>
  </p:clrMapOvr>
  <p:timing>
    <p:tnLst>
      <p:par>
        <p:cTn id="1" dur="indefinite" restart="never" nodeType="tmRoot"/>
      </p:par>
    </p:tn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Left Factoring</a:t>
            </a:r>
            <a:endParaRPr lang="fr-CA" dirty="0"/>
          </a:p>
        </p:txBody>
      </p:sp>
      <p:sp>
        <p:nvSpPr>
          <p:cNvPr id="21507" name="Content Placeholder 2"/>
          <p:cNvSpPr>
            <a:spLocks noGrp="1"/>
          </p:cNvSpPr>
          <p:nvPr>
            <p:ph idx="1"/>
          </p:nvPr>
        </p:nvSpPr>
        <p:spPr/>
        <p:txBody>
          <a:bodyPr/>
          <a:lstStyle/>
          <a:p>
            <a:r>
              <a:rPr lang="en-US" altLang="fr-FR" sz="2400" smtClean="0">
                <a:sym typeface="Symbol" pitchFamily="18" charset="2"/>
              </a:rPr>
              <a:t>Now going back to our two productions: </a:t>
            </a:r>
            <a:r>
              <a:rPr lang="en-CA" altLang="fr-FR" sz="2400" smtClean="0"/>
              <a:t>A</a:t>
            </a:r>
            <a:r>
              <a:rPr lang="en-CA" altLang="fr-FR" sz="2400" smtClean="0">
                <a:sym typeface="Wingdings" pitchFamily="2" charset="2"/>
              </a:rPr>
              <a:t></a:t>
            </a:r>
            <a:r>
              <a:rPr lang="en-CA" altLang="fr-FR" sz="2400" smtClean="0"/>
              <a:t>α and A</a:t>
            </a:r>
            <a:r>
              <a:rPr lang="en-CA" altLang="fr-FR" sz="2400" smtClean="0">
                <a:sym typeface="Wingdings" pitchFamily="2" charset="2"/>
              </a:rPr>
              <a:t></a:t>
            </a:r>
            <a:r>
              <a:rPr lang="en-CA" altLang="fr-FR" sz="2400" smtClean="0"/>
              <a:t>β, we would like:</a:t>
            </a:r>
          </a:p>
          <a:p>
            <a:r>
              <a:rPr lang="en-CA" altLang="fr-FR" sz="2400" smtClean="0">
                <a:sym typeface="Symbol" pitchFamily="18" charset="2"/>
              </a:rPr>
              <a:t>		FIRST(</a:t>
            </a:r>
            <a:r>
              <a:rPr lang="en-CA" altLang="fr-FR" sz="2400" smtClean="0"/>
              <a:t>α) ∩ </a:t>
            </a:r>
            <a:r>
              <a:rPr lang="en-CA" altLang="fr-FR" sz="2400" smtClean="0">
                <a:sym typeface="Symbol" pitchFamily="18" charset="2"/>
              </a:rPr>
              <a:t>FIRST(</a:t>
            </a:r>
            <a:r>
              <a:rPr lang="en-CA" altLang="fr-FR" sz="2400" smtClean="0"/>
              <a:t>β)  = </a:t>
            </a:r>
            <a:r>
              <a:rPr lang="fr-CA" altLang="fr-FR" sz="2400" smtClean="0">
                <a:latin typeface="Symbol" pitchFamily="18" charset="2"/>
              </a:rPr>
              <a:t>f</a:t>
            </a:r>
          </a:p>
          <a:p>
            <a:endParaRPr lang="en-CA" altLang="fr-FR" sz="2400" smtClean="0">
              <a:sym typeface="Symbol" pitchFamily="18" charset="2"/>
            </a:endParaRPr>
          </a:p>
          <a:p>
            <a:r>
              <a:rPr lang="en-CA" altLang="fr-FR" sz="2400" smtClean="0">
                <a:sym typeface="Symbol" pitchFamily="18" charset="2"/>
              </a:rPr>
              <a:t>This would allow the parser to make a correct choice with a look ahead of only one symbol</a:t>
            </a:r>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327</a:t>
            </a:fld>
            <a:endParaRPr lang="fr-CA"/>
          </a:p>
        </p:txBody>
      </p:sp>
    </p:spTree>
    <p:extLst>
      <p:ext uri="{BB962C8B-B14F-4D97-AF65-F5344CB8AC3E}">
        <p14:creationId xmlns:p14="http://schemas.microsoft.com/office/powerpoint/2010/main" val="1357880195"/>
      </p:ext>
    </p:extLst>
  </p:cSld>
  <p:clrMapOvr>
    <a:masterClrMapping/>
  </p:clrMapOvr>
  <p:timing>
    <p:tnLst>
      <p:par>
        <p:cTn id="1" dur="indefinite" restart="never" nodeType="tmRoot"/>
      </p:par>
    </p:tn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Left Factoring</a:t>
            </a:r>
            <a:endParaRPr lang="fr-CA" dirty="0"/>
          </a:p>
        </p:txBody>
      </p:sp>
      <p:sp>
        <p:nvSpPr>
          <p:cNvPr id="3" name="Content Placeholder 2"/>
          <p:cNvSpPr>
            <a:spLocks noGrp="1"/>
          </p:cNvSpPr>
          <p:nvPr>
            <p:ph idx="1"/>
          </p:nvPr>
        </p:nvSpPr>
        <p:spPr/>
        <p:txBody>
          <a:bodyPr/>
          <a:lstStyle/>
          <a:p>
            <a:r>
              <a:rPr lang="en-CA" altLang="fr-FR" sz="1800" smtClean="0"/>
              <a:t>Given this grammar:</a:t>
            </a:r>
          </a:p>
          <a:p>
            <a:endParaRPr lang="en-CA" altLang="fr-FR" smtClean="0"/>
          </a:p>
          <a:p>
            <a:endParaRPr lang="en-CA" altLang="fr-FR" smtClean="0"/>
          </a:p>
          <a:p>
            <a:endParaRPr lang="en-CA" altLang="fr-FR" smtClean="0"/>
          </a:p>
          <a:p>
            <a:endParaRPr lang="en-CA" altLang="fr-FR" smtClean="0"/>
          </a:p>
          <a:p>
            <a:endParaRPr lang="en-CA" altLang="fr-FR" sz="1800" smtClean="0"/>
          </a:p>
          <a:p>
            <a:r>
              <a:rPr lang="en-CA" altLang="fr-FR" sz="1800" smtClean="0"/>
              <a:t>The parser cannot choose between productions 1, 2 and 3 given an input token of </a:t>
            </a:r>
            <a:r>
              <a:rPr lang="en-CA" altLang="fr-FR" sz="1800" smtClean="0">
                <a:latin typeface="Courier New" pitchFamily="49" charset="0"/>
                <a:cs typeface="Courier New" pitchFamily="49" charset="0"/>
              </a:rPr>
              <a:t>num</a:t>
            </a:r>
            <a:r>
              <a:rPr lang="en-CA" altLang="fr-FR" sz="1800" smtClean="0"/>
              <a:t> or </a:t>
            </a:r>
            <a:r>
              <a:rPr lang="en-CA" altLang="fr-FR" sz="1800" smtClean="0">
                <a:latin typeface="Courier New" pitchFamily="49" charset="0"/>
                <a:cs typeface="Courier New" pitchFamily="49" charset="0"/>
              </a:rPr>
              <a:t>id</a:t>
            </a:r>
          </a:p>
          <a:p>
            <a:pPr algn="ctr"/>
            <a:r>
              <a:rPr lang="en-CA" altLang="fr-FR" sz="1800" smtClean="0">
                <a:sym typeface="Symbol" pitchFamily="18" charset="2"/>
              </a:rPr>
              <a:t>FIRST(</a:t>
            </a:r>
            <a:r>
              <a:rPr lang="en-CA" altLang="fr-FR" sz="1800" smtClean="0"/>
              <a:t>1) ∩ </a:t>
            </a:r>
            <a:r>
              <a:rPr lang="en-CA" altLang="fr-FR" sz="1800" smtClean="0">
                <a:sym typeface="Symbol" pitchFamily="18" charset="2"/>
              </a:rPr>
              <a:t>FIRST(</a:t>
            </a:r>
            <a:r>
              <a:rPr lang="en-CA" altLang="fr-FR" sz="1800" smtClean="0"/>
              <a:t>2) ∩ </a:t>
            </a:r>
            <a:r>
              <a:rPr lang="en-CA" altLang="fr-FR" sz="1800" smtClean="0">
                <a:sym typeface="Symbol" pitchFamily="18" charset="2"/>
              </a:rPr>
              <a:t>FIRST(</a:t>
            </a:r>
            <a:r>
              <a:rPr lang="en-CA" altLang="fr-FR" sz="1800" smtClean="0"/>
              <a:t>3) ≠ </a:t>
            </a:r>
            <a:r>
              <a:rPr lang="fr-CA" altLang="fr-FR" sz="1800" smtClean="0">
                <a:latin typeface="Symbol" pitchFamily="18" charset="2"/>
              </a:rPr>
              <a:t>f</a:t>
            </a:r>
          </a:p>
          <a:p>
            <a:endParaRPr lang="en-CA" altLang="fr-FR" smtClean="0">
              <a:solidFill>
                <a:schemeClr val="tx2"/>
              </a:solidFill>
            </a:endParaRPr>
          </a:p>
          <a:p>
            <a:r>
              <a:rPr lang="en-CA" altLang="fr-FR" smtClean="0">
                <a:solidFill>
                  <a:schemeClr val="tx2"/>
                </a:solidFill>
              </a:rPr>
              <a:t>Left factoring is required to solve this problem!</a:t>
            </a:r>
            <a:endParaRPr lang="fr-CA" altLang="fr-FR" smtClean="0">
              <a:solidFill>
                <a:schemeClr val="tx2"/>
              </a:solidFill>
            </a:endParaRPr>
          </a:p>
          <a:p>
            <a:endParaRPr lang="fr-CA" altLang="fr-FR" smtClean="0"/>
          </a:p>
        </p:txBody>
      </p:sp>
      <p:grpSp>
        <p:nvGrpSpPr>
          <p:cNvPr id="22534" name="Group 6"/>
          <p:cNvGrpSpPr>
            <a:grpSpLocks/>
          </p:cNvGrpSpPr>
          <p:nvPr/>
        </p:nvGrpSpPr>
        <p:grpSpPr bwMode="auto">
          <a:xfrm>
            <a:off x="2843213" y="2159000"/>
            <a:ext cx="2736850" cy="2062163"/>
            <a:chOff x="2843808" y="2276872"/>
            <a:chExt cx="3160789" cy="2360849"/>
          </a:xfrm>
        </p:grpSpPr>
        <p:pic>
          <p:nvPicPr>
            <p:cNvPr id="2253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59832" y="2326531"/>
              <a:ext cx="2944765" cy="225866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2537" name="TextBox 5"/>
            <p:cNvSpPr txBox="1">
              <a:spLocks noChangeArrowheads="1"/>
            </p:cNvSpPr>
            <p:nvPr/>
          </p:nvSpPr>
          <p:spPr bwMode="auto">
            <a:xfrm>
              <a:off x="2843808" y="2276872"/>
              <a:ext cx="648072" cy="23608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600" b="0">
                  <a:solidFill>
                    <a:srgbClr val="000000"/>
                  </a:solidFill>
                  <a:cs typeface="Arial" charset="0"/>
                </a:rPr>
                <a:t>1</a:t>
              </a:r>
            </a:p>
            <a:p>
              <a:pPr eaLnBrk="1" fontAlgn="base" hangingPunct="1">
                <a:spcBef>
                  <a:spcPct val="0"/>
                </a:spcBef>
                <a:spcAft>
                  <a:spcPct val="0"/>
                </a:spcAft>
                <a:buFontTx/>
                <a:buNone/>
              </a:pPr>
              <a:r>
                <a:rPr lang="en-CA" altLang="fr-FR" sz="1600" b="0">
                  <a:solidFill>
                    <a:srgbClr val="000000"/>
                  </a:solidFill>
                  <a:cs typeface="Arial" charset="0"/>
                </a:rPr>
                <a:t>2</a:t>
              </a:r>
            </a:p>
            <a:p>
              <a:pPr eaLnBrk="1" fontAlgn="base" hangingPunct="1">
                <a:spcBef>
                  <a:spcPct val="0"/>
                </a:spcBef>
                <a:spcAft>
                  <a:spcPct val="0"/>
                </a:spcAft>
                <a:buFontTx/>
                <a:buNone/>
              </a:pPr>
              <a:r>
                <a:rPr lang="en-CA" altLang="fr-FR" sz="1600" b="0">
                  <a:solidFill>
                    <a:srgbClr val="000000"/>
                  </a:solidFill>
                  <a:cs typeface="Arial" charset="0"/>
                </a:rPr>
                <a:t>3</a:t>
              </a:r>
            </a:p>
            <a:p>
              <a:pPr eaLnBrk="1" fontAlgn="base" hangingPunct="1">
                <a:spcBef>
                  <a:spcPct val="0"/>
                </a:spcBef>
                <a:spcAft>
                  <a:spcPct val="0"/>
                </a:spcAft>
                <a:buFontTx/>
                <a:buNone/>
              </a:pPr>
              <a:r>
                <a:rPr lang="en-CA" altLang="fr-FR" sz="1600" b="0">
                  <a:solidFill>
                    <a:srgbClr val="000000"/>
                  </a:solidFill>
                  <a:cs typeface="Arial" charset="0"/>
                </a:rPr>
                <a:t>4</a:t>
              </a:r>
            </a:p>
            <a:p>
              <a:pPr eaLnBrk="1" fontAlgn="base" hangingPunct="1">
                <a:spcBef>
                  <a:spcPct val="0"/>
                </a:spcBef>
                <a:spcAft>
                  <a:spcPct val="0"/>
                </a:spcAft>
                <a:buFontTx/>
                <a:buNone/>
              </a:pPr>
              <a:r>
                <a:rPr lang="en-CA" altLang="fr-FR" sz="1600" b="0">
                  <a:solidFill>
                    <a:srgbClr val="000000"/>
                  </a:solidFill>
                  <a:cs typeface="Arial" charset="0"/>
                </a:rPr>
                <a:t>5</a:t>
              </a:r>
            </a:p>
            <a:p>
              <a:pPr eaLnBrk="1" fontAlgn="base" hangingPunct="1">
                <a:spcBef>
                  <a:spcPct val="0"/>
                </a:spcBef>
                <a:spcAft>
                  <a:spcPct val="0"/>
                </a:spcAft>
                <a:buFontTx/>
                <a:buNone/>
              </a:pPr>
              <a:r>
                <a:rPr lang="en-CA" altLang="fr-FR" sz="1600" b="0">
                  <a:solidFill>
                    <a:srgbClr val="000000"/>
                  </a:solidFill>
                  <a:cs typeface="Arial" charset="0"/>
                </a:rPr>
                <a:t>6</a:t>
              </a:r>
            </a:p>
            <a:p>
              <a:pPr eaLnBrk="1" fontAlgn="base" hangingPunct="1">
                <a:spcBef>
                  <a:spcPct val="0"/>
                </a:spcBef>
                <a:spcAft>
                  <a:spcPct val="0"/>
                </a:spcAft>
                <a:buFontTx/>
                <a:buNone/>
              </a:pPr>
              <a:r>
                <a:rPr lang="en-CA" altLang="fr-FR" sz="1600" b="0">
                  <a:solidFill>
                    <a:srgbClr val="000000"/>
                  </a:solidFill>
                  <a:cs typeface="Arial" charset="0"/>
                </a:rPr>
                <a:t>7</a:t>
              </a:r>
            </a:p>
            <a:p>
              <a:pPr eaLnBrk="1" fontAlgn="base" hangingPunct="1">
                <a:spcBef>
                  <a:spcPct val="0"/>
                </a:spcBef>
                <a:spcAft>
                  <a:spcPct val="0"/>
                </a:spcAft>
                <a:buFontTx/>
                <a:buNone/>
              </a:pPr>
              <a:r>
                <a:rPr lang="en-CA" altLang="fr-FR" sz="1600" b="0">
                  <a:solidFill>
                    <a:srgbClr val="000000"/>
                  </a:solidFill>
                  <a:cs typeface="Arial" charset="0"/>
                </a:rPr>
                <a:t>8</a:t>
              </a:r>
              <a:endParaRPr lang="fr-CA" altLang="fr-FR" sz="1600" b="0">
                <a:solidFill>
                  <a:srgbClr val="000000"/>
                </a:solidFill>
                <a:cs typeface="Arial" charset="0"/>
              </a:endParaRPr>
            </a:p>
          </p:txBody>
        </p:sp>
      </p:grpSp>
      <p:pic>
        <p:nvPicPr>
          <p:cNvPr id="109572" name="Picture 4" descr="http://www.bubblews.com/assets/images/news/1301101599_1373910340.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64275" y="5373688"/>
            <a:ext cx="681038" cy="80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Slide Number Placeholder 6"/>
          <p:cNvSpPr>
            <a:spLocks noGrp="1"/>
          </p:cNvSpPr>
          <p:nvPr>
            <p:ph type="sldNum" sz="quarter" idx="11"/>
          </p:nvPr>
        </p:nvSpPr>
        <p:spPr/>
        <p:txBody>
          <a:bodyPr/>
          <a:lstStyle/>
          <a:p>
            <a:pPr>
              <a:defRPr/>
            </a:pPr>
            <a:fld id="{C0F85434-72BD-456E-A883-0F005E178622}" type="slidenum">
              <a:rPr lang="fr-CA" smtClean="0"/>
              <a:pPr>
                <a:defRPr/>
              </a:pPr>
              <a:t>328</a:t>
            </a:fld>
            <a:endParaRPr lang="fr-CA"/>
          </a:p>
        </p:txBody>
      </p:sp>
    </p:spTree>
    <p:extLst>
      <p:ext uri="{BB962C8B-B14F-4D97-AF65-F5344CB8AC3E}">
        <p14:creationId xmlns:p14="http://schemas.microsoft.com/office/powerpoint/2010/main" val="150766336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9" end="9"/>
                                            </p:txEl>
                                          </p:spTgt>
                                        </p:tgtEl>
                                        <p:attrNameLst>
                                          <p:attrName>style.visibility</p:attrName>
                                        </p:attrNameLst>
                                      </p:cBhvr>
                                      <p:to>
                                        <p:strVal val="visible"/>
                                      </p:to>
                                    </p:set>
                                    <p:animEffect transition="in" filter="fade">
                                      <p:cBhvr>
                                        <p:cTn id="7" dur="500"/>
                                        <p:tgtEl>
                                          <p:spTgt spid="3">
                                            <p:txEl>
                                              <p:pRg st="9" end="9"/>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109572"/>
                                        </p:tgtEl>
                                        <p:attrNameLst>
                                          <p:attrName>style.visibility</p:attrName>
                                        </p:attrNameLst>
                                      </p:cBhvr>
                                      <p:to>
                                        <p:strVal val="visible"/>
                                      </p:to>
                                    </p:set>
                                    <p:animEffect transition="in" filter="fade">
                                      <p:cBhvr>
                                        <p:cTn id="10" dur="500"/>
                                        <p:tgtEl>
                                          <p:spTgt spid="1095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Left Factoring</a:t>
            </a:r>
            <a:endParaRPr lang="fr-CA" dirty="0"/>
          </a:p>
        </p:txBody>
      </p:sp>
      <p:sp>
        <p:nvSpPr>
          <p:cNvPr id="23555" name="Content Placeholder 2"/>
          <p:cNvSpPr>
            <a:spLocks noGrp="1"/>
          </p:cNvSpPr>
          <p:nvPr>
            <p:ph idx="1"/>
          </p:nvPr>
        </p:nvSpPr>
        <p:spPr/>
        <p:txBody>
          <a:bodyPr/>
          <a:lstStyle/>
          <a:p>
            <a:r>
              <a:rPr lang="en-CA" altLang="fr-FR" smtClean="0"/>
              <a:t>So how does it work?</a:t>
            </a:r>
          </a:p>
          <a:p>
            <a:r>
              <a:rPr lang="en-CA" altLang="fr-FR" sz="1800" b="0" smtClean="0"/>
              <a:t>For each non-terminal </a:t>
            </a:r>
            <a:r>
              <a:rPr lang="en-CA" altLang="fr-FR" sz="1800" smtClean="0"/>
              <a:t>A</a:t>
            </a:r>
            <a:r>
              <a:rPr lang="en-CA" altLang="fr-FR" sz="1800" b="0" smtClean="0"/>
              <a:t>, find the longest prefix </a:t>
            </a:r>
            <a:r>
              <a:rPr lang="en-CA" altLang="fr-FR" sz="1800" smtClean="0"/>
              <a:t>α</a:t>
            </a:r>
            <a:r>
              <a:rPr lang="en-CA" altLang="fr-FR" sz="1800" b="0" smtClean="0"/>
              <a:t> common to two or more of its alternatives</a:t>
            </a:r>
          </a:p>
          <a:p>
            <a:r>
              <a:rPr lang="en-CA" altLang="fr-FR" sz="1800" b="0" smtClean="0"/>
              <a:t>If </a:t>
            </a:r>
            <a:r>
              <a:rPr lang="en-CA" altLang="fr-FR" sz="1800" smtClean="0">
                <a:latin typeface="Courier New" pitchFamily="49" charset="0"/>
                <a:cs typeface="Courier New" pitchFamily="49" charset="0"/>
              </a:rPr>
              <a:t>α ≠ </a:t>
            </a:r>
            <a:r>
              <a:rPr lang="el-GR" altLang="fr-FR" sz="1800" smtClean="0">
                <a:latin typeface="Courier New" pitchFamily="49" charset="0"/>
                <a:cs typeface="Courier New" pitchFamily="49" charset="0"/>
              </a:rPr>
              <a:t>ε</a:t>
            </a:r>
            <a:r>
              <a:rPr lang="en-CA" altLang="fr-FR" sz="1800" smtClean="0"/>
              <a:t>, then replace all of the A productions</a:t>
            </a:r>
          </a:p>
          <a:p>
            <a:r>
              <a:rPr lang="en-CA" altLang="fr-FR" sz="1800" b="0" smtClean="0">
                <a:latin typeface="Courier New" pitchFamily="49" charset="0"/>
                <a:cs typeface="Courier New" pitchFamily="49" charset="0"/>
              </a:rPr>
              <a:t>A</a:t>
            </a:r>
            <a:r>
              <a:rPr lang="en-CA" altLang="fr-FR" sz="1800" b="0" smtClean="0">
                <a:latin typeface="Courier New" pitchFamily="49" charset="0"/>
                <a:cs typeface="Courier New" pitchFamily="49" charset="0"/>
                <a:sym typeface="Wingdings" pitchFamily="2" charset="2"/>
              </a:rPr>
              <a:t></a:t>
            </a:r>
            <a:r>
              <a:rPr lang="en-CA" altLang="fr-FR" sz="1800" smtClean="0">
                <a:latin typeface="Courier New" pitchFamily="49" charset="0"/>
                <a:cs typeface="Courier New" pitchFamily="49" charset="0"/>
              </a:rPr>
              <a:t> α</a:t>
            </a:r>
            <a:r>
              <a:rPr lang="el-GR" altLang="fr-FR" sz="1800" smtClean="0">
                <a:latin typeface="Courier New" pitchFamily="49" charset="0"/>
                <a:cs typeface="Courier New" pitchFamily="49" charset="0"/>
              </a:rPr>
              <a:t>β</a:t>
            </a:r>
            <a:r>
              <a:rPr lang="en-CA" altLang="fr-FR" sz="1800" baseline="-25000" smtClean="0">
                <a:latin typeface="Courier New" pitchFamily="49" charset="0"/>
                <a:cs typeface="Courier New" pitchFamily="49" charset="0"/>
              </a:rPr>
              <a:t>1</a:t>
            </a:r>
            <a:r>
              <a:rPr lang="en-CA" altLang="fr-FR" sz="1800" smtClean="0">
                <a:latin typeface="Courier New" pitchFamily="49" charset="0"/>
                <a:cs typeface="Courier New" pitchFamily="49" charset="0"/>
              </a:rPr>
              <a:t>| α</a:t>
            </a:r>
            <a:r>
              <a:rPr lang="el-GR" altLang="fr-FR" sz="1800" smtClean="0">
                <a:latin typeface="Courier New" pitchFamily="49" charset="0"/>
                <a:cs typeface="Courier New" pitchFamily="49" charset="0"/>
              </a:rPr>
              <a:t>β</a:t>
            </a:r>
            <a:r>
              <a:rPr lang="en-CA" altLang="fr-FR" sz="1800" baseline="-25000" smtClean="0">
                <a:latin typeface="Courier New" pitchFamily="49" charset="0"/>
                <a:cs typeface="Courier New" pitchFamily="49" charset="0"/>
              </a:rPr>
              <a:t>2</a:t>
            </a:r>
            <a:r>
              <a:rPr lang="en-CA" altLang="fr-FR" sz="1800" smtClean="0">
                <a:latin typeface="Courier New" pitchFamily="49" charset="0"/>
                <a:cs typeface="Courier New" pitchFamily="49" charset="0"/>
              </a:rPr>
              <a:t>| α</a:t>
            </a:r>
            <a:r>
              <a:rPr lang="el-GR" altLang="fr-FR" sz="1800" smtClean="0">
                <a:latin typeface="Courier New" pitchFamily="49" charset="0"/>
                <a:cs typeface="Courier New" pitchFamily="49" charset="0"/>
              </a:rPr>
              <a:t>β</a:t>
            </a:r>
            <a:r>
              <a:rPr lang="en-CA" altLang="fr-FR" sz="1800" baseline="-25000" smtClean="0">
                <a:latin typeface="Courier New" pitchFamily="49" charset="0"/>
                <a:cs typeface="Courier New" pitchFamily="49" charset="0"/>
              </a:rPr>
              <a:t>3</a:t>
            </a:r>
            <a:r>
              <a:rPr lang="en-CA" altLang="fr-FR" sz="1800" smtClean="0">
                <a:latin typeface="Courier New" pitchFamily="49" charset="0"/>
                <a:cs typeface="Courier New" pitchFamily="49" charset="0"/>
              </a:rPr>
              <a:t>| … | α</a:t>
            </a:r>
            <a:r>
              <a:rPr lang="el-GR" altLang="fr-FR" sz="1800" smtClean="0">
                <a:latin typeface="Courier New" pitchFamily="49" charset="0"/>
                <a:cs typeface="Courier New" pitchFamily="49" charset="0"/>
              </a:rPr>
              <a:t>β</a:t>
            </a:r>
            <a:r>
              <a:rPr lang="en-CA" altLang="fr-FR" sz="1800" baseline="-25000" smtClean="0">
                <a:latin typeface="Courier New" pitchFamily="49" charset="0"/>
                <a:cs typeface="Courier New" pitchFamily="49" charset="0"/>
              </a:rPr>
              <a:t>n</a:t>
            </a:r>
            <a:endParaRPr lang="en-CA" altLang="fr-FR" sz="1800" smtClean="0">
              <a:latin typeface="Courier New" pitchFamily="49" charset="0"/>
              <a:cs typeface="Courier New" pitchFamily="49" charset="0"/>
            </a:endParaRPr>
          </a:p>
          <a:p>
            <a:r>
              <a:rPr lang="en-CA" altLang="fr-FR" sz="1800" b="0" smtClean="0"/>
              <a:t>With</a:t>
            </a:r>
          </a:p>
          <a:p>
            <a:r>
              <a:rPr lang="en-CA" altLang="fr-FR" sz="1800" b="0" smtClean="0">
                <a:latin typeface="Courier New" pitchFamily="49" charset="0"/>
                <a:cs typeface="Courier New" pitchFamily="49" charset="0"/>
              </a:rPr>
              <a:t>A</a:t>
            </a:r>
            <a:r>
              <a:rPr lang="en-CA" altLang="fr-FR" sz="1800" b="0" smtClean="0">
                <a:latin typeface="Courier New" pitchFamily="49" charset="0"/>
                <a:cs typeface="Courier New" pitchFamily="49" charset="0"/>
                <a:sym typeface="Wingdings" pitchFamily="2" charset="2"/>
              </a:rPr>
              <a:t> </a:t>
            </a:r>
            <a:r>
              <a:rPr lang="en-CA" altLang="fr-FR" sz="1800" smtClean="0">
                <a:latin typeface="Courier New" pitchFamily="49" charset="0"/>
                <a:cs typeface="Courier New" pitchFamily="49" charset="0"/>
              </a:rPr>
              <a:t>α</a:t>
            </a:r>
            <a:r>
              <a:rPr lang="en-CA" altLang="fr-FR" sz="1800" b="0" smtClean="0">
                <a:latin typeface="Courier New" pitchFamily="49" charset="0"/>
                <a:cs typeface="Courier New" pitchFamily="49" charset="0"/>
              </a:rPr>
              <a:t> A’</a:t>
            </a:r>
          </a:p>
          <a:p>
            <a:r>
              <a:rPr lang="en-CA" altLang="fr-FR" sz="1800" b="0" smtClean="0">
                <a:latin typeface="Courier New" pitchFamily="49" charset="0"/>
                <a:cs typeface="Courier New" pitchFamily="49" charset="0"/>
              </a:rPr>
              <a:t>A’</a:t>
            </a:r>
            <a:r>
              <a:rPr lang="en-CA" altLang="fr-FR" sz="1800" b="0" smtClean="0">
                <a:latin typeface="Courier New" pitchFamily="49" charset="0"/>
                <a:cs typeface="Courier New" pitchFamily="49" charset="0"/>
                <a:sym typeface="Wingdings" pitchFamily="2" charset="2"/>
              </a:rPr>
              <a:t></a:t>
            </a:r>
            <a:r>
              <a:rPr lang="el-GR" altLang="fr-FR" sz="1800" smtClean="0">
                <a:latin typeface="Courier New" pitchFamily="49" charset="0"/>
                <a:cs typeface="Courier New" pitchFamily="49" charset="0"/>
              </a:rPr>
              <a:t>β</a:t>
            </a:r>
            <a:r>
              <a:rPr lang="en-CA" altLang="fr-FR" sz="1800" baseline="-25000" smtClean="0">
                <a:latin typeface="Courier New" pitchFamily="49" charset="0"/>
                <a:cs typeface="Courier New" pitchFamily="49" charset="0"/>
              </a:rPr>
              <a:t>1</a:t>
            </a:r>
            <a:r>
              <a:rPr lang="en-CA" altLang="fr-FR" sz="1800" smtClean="0">
                <a:latin typeface="Courier New" pitchFamily="49" charset="0"/>
                <a:cs typeface="Courier New" pitchFamily="49" charset="0"/>
              </a:rPr>
              <a:t>| </a:t>
            </a:r>
            <a:r>
              <a:rPr lang="el-GR" altLang="fr-FR" sz="1800" smtClean="0">
                <a:latin typeface="Courier New" pitchFamily="49" charset="0"/>
                <a:cs typeface="Courier New" pitchFamily="49" charset="0"/>
              </a:rPr>
              <a:t>β</a:t>
            </a:r>
            <a:r>
              <a:rPr lang="en-CA" altLang="fr-FR" sz="1800" baseline="-25000" smtClean="0">
                <a:latin typeface="Courier New" pitchFamily="49" charset="0"/>
                <a:cs typeface="Courier New" pitchFamily="49" charset="0"/>
              </a:rPr>
              <a:t>2</a:t>
            </a:r>
            <a:r>
              <a:rPr lang="en-CA" altLang="fr-FR" sz="1800" smtClean="0">
                <a:latin typeface="Courier New" pitchFamily="49" charset="0"/>
                <a:cs typeface="Courier New" pitchFamily="49" charset="0"/>
              </a:rPr>
              <a:t>| </a:t>
            </a:r>
            <a:r>
              <a:rPr lang="el-GR" altLang="fr-FR" sz="1800" smtClean="0">
                <a:latin typeface="Courier New" pitchFamily="49" charset="0"/>
                <a:cs typeface="Courier New" pitchFamily="49" charset="0"/>
              </a:rPr>
              <a:t>β</a:t>
            </a:r>
            <a:r>
              <a:rPr lang="en-CA" altLang="fr-FR" sz="1800" baseline="-25000" smtClean="0">
                <a:latin typeface="Courier New" pitchFamily="49" charset="0"/>
                <a:cs typeface="Courier New" pitchFamily="49" charset="0"/>
              </a:rPr>
              <a:t>3</a:t>
            </a:r>
            <a:r>
              <a:rPr lang="en-CA" altLang="fr-FR" sz="1800" smtClean="0">
                <a:latin typeface="Courier New" pitchFamily="49" charset="0"/>
                <a:cs typeface="Courier New" pitchFamily="49" charset="0"/>
              </a:rPr>
              <a:t>| … | </a:t>
            </a:r>
            <a:r>
              <a:rPr lang="el-GR" altLang="fr-FR" sz="1800" smtClean="0">
                <a:latin typeface="Courier New" pitchFamily="49" charset="0"/>
                <a:cs typeface="Courier New" pitchFamily="49" charset="0"/>
              </a:rPr>
              <a:t>β</a:t>
            </a:r>
            <a:r>
              <a:rPr lang="en-CA" altLang="fr-FR" sz="1800" baseline="-25000" smtClean="0">
                <a:latin typeface="Courier New" pitchFamily="49" charset="0"/>
                <a:cs typeface="Courier New" pitchFamily="49" charset="0"/>
              </a:rPr>
              <a:t>n</a:t>
            </a:r>
          </a:p>
          <a:p>
            <a:r>
              <a:rPr lang="en-CA" altLang="fr-FR" sz="1800" b="0" smtClean="0"/>
              <a:t>Where </a:t>
            </a:r>
            <a:r>
              <a:rPr lang="en-CA" altLang="fr-FR" sz="1800" b="0" smtClean="0">
                <a:latin typeface="Courier New" pitchFamily="49" charset="0"/>
                <a:cs typeface="Courier New" pitchFamily="49" charset="0"/>
              </a:rPr>
              <a:t>A’ </a:t>
            </a:r>
            <a:r>
              <a:rPr lang="en-CA" altLang="fr-FR" sz="1800" b="0" smtClean="0"/>
              <a:t>is a new non-terminal</a:t>
            </a:r>
          </a:p>
          <a:p>
            <a:r>
              <a:rPr lang="en-CA" altLang="fr-FR" sz="1800" b="0" smtClean="0"/>
              <a:t>Repeat until no two alternatives for a single non-terminal have a common prefix</a:t>
            </a:r>
          </a:p>
          <a:p>
            <a:endParaRPr lang="en-CA" altLang="fr-FR" sz="1800" b="0" smtClean="0"/>
          </a:p>
          <a:p>
            <a:endParaRPr lang="en-CA" altLang="fr-FR" sz="1800" b="0" smtClean="0"/>
          </a:p>
          <a:p>
            <a:endParaRPr lang="fr-CA" altLang="fr-FR" sz="1800" b="0" smtClean="0"/>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329</a:t>
            </a:fld>
            <a:endParaRPr lang="fr-CA"/>
          </a:p>
        </p:txBody>
      </p:sp>
    </p:spTree>
    <p:extLst>
      <p:ext uri="{BB962C8B-B14F-4D97-AF65-F5344CB8AC3E}">
        <p14:creationId xmlns:p14="http://schemas.microsoft.com/office/powerpoint/2010/main" val="422140326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3555">
                                            <p:txEl>
                                              <p:pRg st="1" end="1"/>
                                            </p:txEl>
                                          </p:spTgt>
                                        </p:tgtEl>
                                        <p:attrNameLst>
                                          <p:attrName>style.visibility</p:attrName>
                                        </p:attrNameLst>
                                      </p:cBhvr>
                                      <p:to>
                                        <p:strVal val="visible"/>
                                      </p:to>
                                    </p:set>
                                    <p:animEffect transition="in" filter="fade">
                                      <p:cBhvr>
                                        <p:cTn id="7" dur="500"/>
                                        <p:tgtEl>
                                          <p:spTgt spid="23555">
                                            <p:txEl>
                                              <p:pRg st="1" end="1"/>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23555">
                                            <p:txEl>
                                              <p:pRg st="2" end="2"/>
                                            </p:txEl>
                                          </p:spTgt>
                                        </p:tgtEl>
                                        <p:attrNameLst>
                                          <p:attrName>style.visibility</p:attrName>
                                        </p:attrNameLst>
                                      </p:cBhvr>
                                      <p:to>
                                        <p:strVal val="visible"/>
                                      </p:to>
                                    </p:set>
                                    <p:animEffect transition="in" filter="fade">
                                      <p:cBhvr>
                                        <p:cTn id="12" dur="500"/>
                                        <p:tgtEl>
                                          <p:spTgt spid="23555">
                                            <p:txEl>
                                              <p:pRg st="2" end="2"/>
                                            </p:txEl>
                                          </p:spTgt>
                                        </p:tgtEl>
                                      </p:cBhvr>
                                    </p:animEffect>
                                  </p:childTnLst>
                                </p:cTn>
                              </p:par>
                              <p:par>
                                <p:cTn id="13" presetID="10" presetClass="entr" presetSubtype="0" fill="hold" nodeType="withEffect">
                                  <p:stCondLst>
                                    <p:cond delay="0"/>
                                  </p:stCondLst>
                                  <p:childTnLst>
                                    <p:set>
                                      <p:cBhvr>
                                        <p:cTn id="14" dur="1" fill="hold">
                                          <p:stCondLst>
                                            <p:cond delay="0"/>
                                          </p:stCondLst>
                                        </p:cTn>
                                        <p:tgtEl>
                                          <p:spTgt spid="23555">
                                            <p:txEl>
                                              <p:pRg st="3" end="3"/>
                                            </p:txEl>
                                          </p:spTgt>
                                        </p:tgtEl>
                                        <p:attrNameLst>
                                          <p:attrName>style.visibility</p:attrName>
                                        </p:attrNameLst>
                                      </p:cBhvr>
                                      <p:to>
                                        <p:strVal val="visible"/>
                                      </p:to>
                                    </p:set>
                                    <p:animEffect transition="in" filter="fade">
                                      <p:cBhvr>
                                        <p:cTn id="15" dur="500"/>
                                        <p:tgtEl>
                                          <p:spTgt spid="23555">
                                            <p:txEl>
                                              <p:pRg st="3" end="3"/>
                                            </p:txEl>
                                          </p:spTgt>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0" presetClass="entr" presetSubtype="0" fill="hold" nodeType="clickEffect">
                                  <p:stCondLst>
                                    <p:cond delay="0"/>
                                  </p:stCondLst>
                                  <p:childTnLst>
                                    <p:set>
                                      <p:cBhvr>
                                        <p:cTn id="19" dur="1" fill="hold">
                                          <p:stCondLst>
                                            <p:cond delay="0"/>
                                          </p:stCondLst>
                                        </p:cTn>
                                        <p:tgtEl>
                                          <p:spTgt spid="23555">
                                            <p:txEl>
                                              <p:pRg st="4" end="4"/>
                                            </p:txEl>
                                          </p:spTgt>
                                        </p:tgtEl>
                                        <p:attrNameLst>
                                          <p:attrName>style.visibility</p:attrName>
                                        </p:attrNameLst>
                                      </p:cBhvr>
                                      <p:to>
                                        <p:strVal val="visible"/>
                                      </p:to>
                                    </p:set>
                                    <p:animEffect transition="in" filter="fade">
                                      <p:cBhvr>
                                        <p:cTn id="20" dur="500"/>
                                        <p:tgtEl>
                                          <p:spTgt spid="23555">
                                            <p:txEl>
                                              <p:pRg st="4" end="4"/>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23555">
                                            <p:txEl>
                                              <p:pRg st="5" end="5"/>
                                            </p:txEl>
                                          </p:spTgt>
                                        </p:tgtEl>
                                        <p:attrNameLst>
                                          <p:attrName>style.visibility</p:attrName>
                                        </p:attrNameLst>
                                      </p:cBhvr>
                                      <p:to>
                                        <p:strVal val="visible"/>
                                      </p:to>
                                    </p:set>
                                    <p:animEffect transition="in" filter="fade">
                                      <p:cBhvr>
                                        <p:cTn id="23" dur="500"/>
                                        <p:tgtEl>
                                          <p:spTgt spid="23555">
                                            <p:txEl>
                                              <p:pRg st="5" end="5"/>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23555">
                                            <p:txEl>
                                              <p:pRg st="6" end="6"/>
                                            </p:txEl>
                                          </p:spTgt>
                                        </p:tgtEl>
                                        <p:attrNameLst>
                                          <p:attrName>style.visibility</p:attrName>
                                        </p:attrNameLst>
                                      </p:cBhvr>
                                      <p:to>
                                        <p:strVal val="visible"/>
                                      </p:to>
                                    </p:set>
                                    <p:animEffect transition="in" filter="fade">
                                      <p:cBhvr>
                                        <p:cTn id="26" dur="500"/>
                                        <p:tgtEl>
                                          <p:spTgt spid="23555">
                                            <p:txEl>
                                              <p:pRg st="6" end="6"/>
                                            </p:txEl>
                                          </p:spTgt>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ntr" presetSubtype="0" fill="hold" nodeType="clickEffect">
                                  <p:stCondLst>
                                    <p:cond delay="0"/>
                                  </p:stCondLst>
                                  <p:childTnLst>
                                    <p:set>
                                      <p:cBhvr>
                                        <p:cTn id="30" dur="1" fill="hold">
                                          <p:stCondLst>
                                            <p:cond delay="0"/>
                                          </p:stCondLst>
                                        </p:cTn>
                                        <p:tgtEl>
                                          <p:spTgt spid="23555">
                                            <p:txEl>
                                              <p:pRg st="7" end="7"/>
                                            </p:txEl>
                                          </p:spTgt>
                                        </p:tgtEl>
                                        <p:attrNameLst>
                                          <p:attrName>style.visibility</p:attrName>
                                        </p:attrNameLst>
                                      </p:cBhvr>
                                      <p:to>
                                        <p:strVal val="visible"/>
                                      </p:to>
                                    </p:set>
                                    <p:animEffect transition="in" filter="fade">
                                      <p:cBhvr>
                                        <p:cTn id="31" dur="500"/>
                                        <p:tgtEl>
                                          <p:spTgt spid="23555">
                                            <p:txEl>
                                              <p:pRg st="7" end="7"/>
                                            </p:txEl>
                                          </p:spTgt>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10" presetClass="entr" presetSubtype="0" fill="hold" nodeType="clickEffect">
                                  <p:stCondLst>
                                    <p:cond delay="0"/>
                                  </p:stCondLst>
                                  <p:childTnLst>
                                    <p:set>
                                      <p:cBhvr>
                                        <p:cTn id="35" dur="1" fill="hold">
                                          <p:stCondLst>
                                            <p:cond delay="0"/>
                                          </p:stCondLst>
                                        </p:cTn>
                                        <p:tgtEl>
                                          <p:spTgt spid="23555">
                                            <p:txEl>
                                              <p:pRg st="8" end="8"/>
                                            </p:txEl>
                                          </p:spTgt>
                                        </p:tgtEl>
                                        <p:attrNameLst>
                                          <p:attrName>style.visibility</p:attrName>
                                        </p:attrNameLst>
                                      </p:cBhvr>
                                      <p:to>
                                        <p:strVal val="visible"/>
                                      </p:to>
                                    </p:set>
                                    <p:animEffect transition="in" filter="fade">
                                      <p:cBhvr>
                                        <p:cTn id="36" dur="500"/>
                                        <p:tgtEl>
                                          <p:spTgt spid="23555">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eaLnBrk="1" hangingPunct="1">
              <a:defRPr/>
            </a:pPr>
            <a:r>
              <a:rPr lang="en-CA" dirty="0" smtClean="0"/>
              <a:t>Iterative Development Process</a:t>
            </a:r>
            <a:endParaRPr lang="en-CA" dirty="0"/>
          </a:p>
        </p:txBody>
      </p:sp>
      <p:sp>
        <p:nvSpPr>
          <p:cNvPr id="4" name="Rectangle 3"/>
          <p:cNvSpPr/>
          <p:nvPr/>
        </p:nvSpPr>
        <p:spPr>
          <a:xfrm>
            <a:off x="1865313" y="3508375"/>
            <a:ext cx="1800225" cy="720725"/>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CA" dirty="0">
                <a:solidFill>
                  <a:srgbClr val="000000"/>
                </a:solidFill>
              </a:rPr>
              <a:t>Iteration Planning</a:t>
            </a:r>
            <a:endParaRPr lang="fr-CA" dirty="0">
              <a:solidFill>
                <a:srgbClr val="000000"/>
              </a:solidFill>
            </a:endParaRPr>
          </a:p>
        </p:txBody>
      </p:sp>
      <p:sp>
        <p:nvSpPr>
          <p:cNvPr id="5" name="Rectangle 4"/>
          <p:cNvSpPr/>
          <p:nvPr/>
        </p:nvSpPr>
        <p:spPr>
          <a:xfrm>
            <a:off x="3160713" y="2212975"/>
            <a:ext cx="1800225" cy="720725"/>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CA" dirty="0">
                <a:solidFill>
                  <a:srgbClr val="000000"/>
                </a:solidFill>
              </a:rPr>
              <a:t>Requirements</a:t>
            </a:r>
            <a:endParaRPr lang="fr-CA" dirty="0">
              <a:solidFill>
                <a:srgbClr val="000000"/>
              </a:solidFill>
            </a:endParaRPr>
          </a:p>
        </p:txBody>
      </p:sp>
      <p:sp>
        <p:nvSpPr>
          <p:cNvPr id="6" name="Rectangle 5"/>
          <p:cNvSpPr/>
          <p:nvPr/>
        </p:nvSpPr>
        <p:spPr>
          <a:xfrm>
            <a:off x="5461000" y="2212975"/>
            <a:ext cx="2519363" cy="720725"/>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CA" dirty="0">
                <a:solidFill>
                  <a:srgbClr val="000000"/>
                </a:solidFill>
              </a:rPr>
              <a:t>Update Architecture and Design</a:t>
            </a:r>
            <a:endParaRPr lang="fr-CA" dirty="0">
              <a:solidFill>
                <a:srgbClr val="000000"/>
              </a:solidFill>
            </a:endParaRPr>
          </a:p>
        </p:txBody>
      </p:sp>
      <p:sp>
        <p:nvSpPr>
          <p:cNvPr id="7" name="Rectangle 6"/>
          <p:cNvSpPr/>
          <p:nvPr/>
        </p:nvSpPr>
        <p:spPr>
          <a:xfrm>
            <a:off x="7010400" y="3470275"/>
            <a:ext cx="1800225" cy="720725"/>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CA" dirty="0">
                <a:solidFill>
                  <a:srgbClr val="000000"/>
                </a:solidFill>
              </a:rPr>
              <a:t>Implementation</a:t>
            </a:r>
            <a:endParaRPr lang="fr-CA" dirty="0">
              <a:solidFill>
                <a:srgbClr val="000000"/>
              </a:solidFill>
            </a:endParaRPr>
          </a:p>
        </p:txBody>
      </p:sp>
      <p:sp>
        <p:nvSpPr>
          <p:cNvPr id="8" name="Rectangle 7"/>
          <p:cNvSpPr/>
          <p:nvPr/>
        </p:nvSpPr>
        <p:spPr>
          <a:xfrm>
            <a:off x="112713" y="1900238"/>
            <a:ext cx="2519362" cy="720725"/>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CA" dirty="0">
                <a:solidFill>
                  <a:srgbClr val="000000"/>
                </a:solidFill>
              </a:rPr>
              <a:t>Domain Analysis and Initial Planning</a:t>
            </a:r>
            <a:endParaRPr lang="fr-CA" dirty="0">
              <a:solidFill>
                <a:srgbClr val="000000"/>
              </a:solidFill>
            </a:endParaRPr>
          </a:p>
        </p:txBody>
      </p:sp>
      <p:sp>
        <p:nvSpPr>
          <p:cNvPr id="9" name="Rectangle 8"/>
          <p:cNvSpPr/>
          <p:nvPr/>
        </p:nvSpPr>
        <p:spPr>
          <a:xfrm>
            <a:off x="6019800" y="4832350"/>
            <a:ext cx="1800225" cy="719138"/>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CA" dirty="0">
                <a:solidFill>
                  <a:srgbClr val="000000"/>
                </a:solidFill>
              </a:rPr>
              <a:t>Testing</a:t>
            </a:r>
            <a:endParaRPr lang="fr-CA" dirty="0">
              <a:solidFill>
                <a:srgbClr val="000000"/>
              </a:solidFill>
            </a:endParaRPr>
          </a:p>
        </p:txBody>
      </p:sp>
      <p:sp>
        <p:nvSpPr>
          <p:cNvPr id="10" name="Rectangle 9"/>
          <p:cNvSpPr/>
          <p:nvPr/>
        </p:nvSpPr>
        <p:spPr>
          <a:xfrm>
            <a:off x="2819400" y="4846638"/>
            <a:ext cx="2519363" cy="719137"/>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CA" dirty="0">
                <a:solidFill>
                  <a:srgbClr val="000000"/>
                </a:solidFill>
              </a:rPr>
              <a:t>Evaluation (involving end user)</a:t>
            </a:r>
            <a:endParaRPr lang="fr-CA" dirty="0">
              <a:solidFill>
                <a:srgbClr val="000000"/>
              </a:solidFill>
            </a:endParaRPr>
          </a:p>
        </p:txBody>
      </p:sp>
      <p:sp>
        <p:nvSpPr>
          <p:cNvPr id="11" name="Rectangle 10"/>
          <p:cNvSpPr/>
          <p:nvPr/>
        </p:nvSpPr>
        <p:spPr>
          <a:xfrm>
            <a:off x="76200" y="5832475"/>
            <a:ext cx="2519363" cy="720725"/>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CA" dirty="0">
                <a:solidFill>
                  <a:srgbClr val="000000"/>
                </a:solidFill>
              </a:rPr>
              <a:t>Deployment</a:t>
            </a:r>
            <a:endParaRPr lang="fr-CA" dirty="0">
              <a:solidFill>
                <a:srgbClr val="000000"/>
              </a:solidFill>
            </a:endParaRPr>
          </a:p>
        </p:txBody>
      </p:sp>
      <p:cxnSp>
        <p:nvCxnSpPr>
          <p:cNvPr id="15" name="Straight Arrow Connector 14"/>
          <p:cNvCxnSpPr>
            <a:stCxn id="4" idx="0"/>
            <a:endCxn id="5" idx="2"/>
          </p:cNvCxnSpPr>
          <p:nvPr/>
        </p:nvCxnSpPr>
        <p:spPr>
          <a:xfrm flipV="1">
            <a:off x="2765425" y="2933700"/>
            <a:ext cx="1295400" cy="574675"/>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cxnSp>
        <p:nvCxnSpPr>
          <p:cNvPr id="17" name="Straight Arrow Connector 16"/>
          <p:cNvCxnSpPr>
            <a:stCxn id="5" idx="3"/>
            <a:endCxn id="6" idx="1"/>
          </p:cNvCxnSpPr>
          <p:nvPr/>
        </p:nvCxnSpPr>
        <p:spPr>
          <a:xfrm>
            <a:off x="4960938" y="2573338"/>
            <a:ext cx="500062" cy="0"/>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cxnSp>
        <p:nvCxnSpPr>
          <p:cNvPr id="19" name="Straight Arrow Connector 18"/>
          <p:cNvCxnSpPr>
            <a:stCxn id="6" idx="2"/>
            <a:endCxn id="7" idx="0"/>
          </p:cNvCxnSpPr>
          <p:nvPr/>
        </p:nvCxnSpPr>
        <p:spPr>
          <a:xfrm>
            <a:off x="6721475" y="2933700"/>
            <a:ext cx="1189038" cy="536575"/>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cxnSp>
        <p:nvCxnSpPr>
          <p:cNvPr id="21" name="Straight Arrow Connector 20"/>
          <p:cNvCxnSpPr>
            <a:stCxn id="7" idx="2"/>
            <a:endCxn id="9" idx="0"/>
          </p:cNvCxnSpPr>
          <p:nvPr/>
        </p:nvCxnSpPr>
        <p:spPr>
          <a:xfrm flipH="1">
            <a:off x="6919913" y="4191000"/>
            <a:ext cx="990600" cy="641350"/>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cxnSp>
        <p:nvCxnSpPr>
          <p:cNvPr id="23" name="Straight Arrow Connector 22"/>
          <p:cNvCxnSpPr>
            <a:stCxn id="9" idx="1"/>
            <a:endCxn id="10" idx="3"/>
          </p:cNvCxnSpPr>
          <p:nvPr/>
        </p:nvCxnSpPr>
        <p:spPr>
          <a:xfrm flipH="1">
            <a:off x="5338763" y="5192713"/>
            <a:ext cx="681037" cy="14287"/>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cxnSp>
        <p:nvCxnSpPr>
          <p:cNvPr id="25" name="Straight Arrow Connector 24"/>
          <p:cNvCxnSpPr>
            <a:stCxn id="10" idx="0"/>
            <a:endCxn id="4" idx="2"/>
          </p:cNvCxnSpPr>
          <p:nvPr/>
        </p:nvCxnSpPr>
        <p:spPr>
          <a:xfrm flipH="1" flipV="1">
            <a:off x="2765425" y="4229100"/>
            <a:ext cx="1314450" cy="617538"/>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cxnSp>
        <p:nvCxnSpPr>
          <p:cNvPr id="29" name="Elbow Connector 28"/>
          <p:cNvCxnSpPr>
            <a:stCxn id="8" idx="2"/>
            <a:endCxn id="4" idx="1"/>
          </p:cNvCxnSpPr>
          <p:nvPr/>
        </p:nvCxnSpPr>
        <p:spPr>
          <a:xfrm rot="16200000" flipH="1">
            <a:off x="994569" y="2997994"/>
            <a:ext cx="1247775" cy="493713"/>
          </a:xfrm>
          <a:prstGeom prst="bentConnector2">
            <a:avLst/>
          </a:prstGeom>
          <a:ln w="38100">
            <a:tailEnd type="arrow"/>
          </a:ln>
        </p:spPr>
        <p:style>
          <a:lnRef idx="1">
            <a:schemeClr val="accent1"/>
          </a:lnRef>
          <a:fillRef idx="0">
            <a:schemeClr val="accent1"/>
          </a:fillRef>
          <a:effectRef idx="0">
            <a:schemeClr val="accent1"/>
          </a:effectRef>
          <a:fontRef idx="minor">
            <a:schemeClr val="tx1"/>
          </a:fontRef>
        </p:style>
      </p:cxnSp>
      <p:cxnSp>
        <p:nvCxnSpPr>
          <p:cNvPr id="31" name="Elbow Connector 30"/>
          <p:cNvCxnSpPr>
            <a:stCxn id="10" idx="1"/>
            <a:endCxn id="11" idx="0"/>
          </p:cNvCxnSpPr>
          <p:nvPr/>
        </p:nvCxnSpPr>
        <p:spPr>
          <a:xfrm rot="10800000" flipV="1">
            <a:off x="1336675" y="5207000"/>
            <a:ext cx="1482725" cy="625475"/>
          </a:xfrm>
          <a:prstGeom prst="bentConnector2">
            <a:avLst/>
          </a:prstGeom>
          <a:ln w="38100">
            <a:tailEnd type="arrow"/>
          </a:ln>
        </p:spPr>
        <p:style>
          <a:lnRef idx="1">
            <a:schemeClr val="accent1"/>
          </a:lnRef>
          <a:fillRef idx="0">
            <a:schemeClr val="accent1"/>
          </a:fillRef>
          <a:effectRef idx="0">
            <a:schemeClr val="accent1"/>
          </a:effectRef>
          <a:fontRef idx="minor">
            <a:schemeClr val="tx1"/>
          </a:fontRef>
        </p:style>
      </p:cxnSp>
      <p:sp>
        <p:nvSpPr>
          <p:cNvPr id="20" name="Oval 19"/>
          <p:cNvSpPr/>
          <p:nvPr/>
        </p:nvSpPr>
        <p:spPr>
          <a:xfrm>
            <a:off x="4259263" y="3141663"/>
            <a:ext cx="2159000" cy="1511300"/>
          </a:xfrm>
          <a:prstGeom prst="ellipse">
            <a:avLst/>
          </a:prstGeom>
          <a:noFill/>
          <a:ln>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CA" sz="2400" dirty="0">
                <a:solidFill>
                  <a:srgbClr val="000000"/>
                </a:solidFill>
              </a:rPr>
              <a:t>Cycle</a:t>
            </a:r>
            <a:endParaRPr lang="fr-CA" sz="2400" dirty="0">
              <a:solidFill>
                <a:srgbClr val="000000"/>
              </a:solidFill>
            </a:endParaRPr>
          </a:p>
        </p:txBody>
      </p:sp>
    </p:spTree>
    <p:extLst>
      <p:ext uri="{BB962C8B-B14F-4D97-AF65-F5344CB8AC3E}">
        <p14:creationId xmlns:p14="http://schemas.microsoft.com/office/powerpoint/2010/main" val="202215769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Left Factoring</a:t>
            </a:r>
            <a:endParaRPr lang="fr-CA" dirty="0"/>
          </a:p>
        </p:txBody>
      </p:sp>
      <p:sp>
        <p:nvSpPr>
          <p:cNvPr id="24579" name="Content Placeholder 2"/>
          <p:cNvSpPr>
            <a:spLocks noGrp="1"/>
          </p:cNvSpPr>
          <p:nvPr>
            <p:ph idx="1"/>
          </p:nvPr>
        </p:nvSpPr>
        <p:spPr/>
        <p:txBody>
          <a:bodyPr/>
          <a:lstStyle/>
          <a:p>
            <a:r>
              <a:rPr lang="en-CA" altLang="fr-FR" sz="1600" smtClean="0"/>
              <a:t>Therefore, in our grammar:</a:t>
            </a:r>
          </a:p>
          <a:p>
            <a:endParaRPr lang="en-CA" altLang="fr-FR" sz="1600" smtClean="0"/>
          </a:p>
          <a:p>
            <a:endParaRPr lang="en-CA" altLang="fr-FR" sz="1600" smtClean="0"/>
          </a:p>
          <a:p>
            <a:endParaRPr lang="en-CA" altLang="fr-FR" sz="1600" smtClean="0"/>
          </a:p>
          <a:p>
            <a:endParaRPr lang="en-CA" altLang="fr-FR" sz="1600" smtClean="0"/>
          </a:p>
          <a:p>
            <a:endParaRPr lang="en-CA" altLang="fr-FR" sz="1600" smtClean="0"/>
          </a:p>
          <a:p>
            <a:r>
              <a:rPr lang="en-CA" altLang="fr-FR" sz="1600" smtClean="0"/>
              <a:t>When we perform the left factoring (on expr and term), we get:</a:t>
            </a:r>
          </a:p>
          <a:p>
            <a:endParaRPr lang="fr-CA" altLang="fr-FR" smtClean="0"/>
          </a:p>
        </p:txBody>
      </p:sp>
      <p:pic>
        <p:nvPicPr>
          <p:cNvPr id="24582"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432175" y="1989138"/>
            <a:ext cx="3011488" cy="20097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4583"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b="3148"/>
          <a:stretch>
            <a:fillRect/>
          </a:stretch>
        </p:blipFill>
        <p:spPr bwMode="auto">
          <a:xfrm>
            <a:off x="3390900" y="4321175"/>
            <a:ext cx="3125788" cy="24828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330</a:t>
            </a:fld>
            <a:endParaRPr lang="fr-CA"/>
          </a:p>
        </p:txBody>
      </p:sp>
    </p:spTree>
    <p:extLst>
      <p:ext uri="{BB962C8B-B14F-4D97-AF65-F5344CB8AC3E}">
        <p14:creationId xmlns:p14="http://schemas.microsoft.com/office/powerpoint/2010/main" val="377426751"/>
      </p:ext>
    </p:extLst>
  </p:cSld>
  <p:clrMapOvr>
    <a:masterClrMapping/>
  </p:clrMapOvr>
  <p:timing>
    <p:tnLst>
      <p:par>
        <p:cTn id="1" dur="indefinite" restart="never" nodeType="tmRoot"/>
      </p:par>
    </p:tn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Short Break</a:t>
            </a:r>
            <a:endParaRPr lang="fr-CA" dirty="0"/>
          </a:p>
        </p:txBody>
      </p:sp>
      <p:sp>
        <p:nvSpPr>
          <p:cNvPr id="25603" name="Content Placeholder 2"/>
          <p:cNvSpPr>
            <a:spLocks noGrp="1"/>
          </p:cNvSpPr>
          <p:nvPr>
            <p:ph idx="1"/>
          </p:nvPr>
        </p:nvSpPr>
        <p:spPr/>
        <p:txBody>
          <a:bodyPr/>
          <a:lstStyle/>
          <a:p>
            <a:r>
              <a:rPr lang="en-CA" altLang="fr-FR" sz="1800" smtClean="0"/>
              <a:t>Imagine, you are not in class, but on the beach, </a:t>
            </a:r>
            <a:r>
              <a:rPr lang="en-CA" altLang="fr-FR" sz="1800" i="1" smtClean="0"/>
              <a:t>and I do not exist…</a:t>
            </a:r>
          </a:p>
          <a:p>
            <a:r>
              <a:rPr lang="en-CA" altLang="fr-FR" sz="1800" smtClean="0"/>
              <a:t>Doesn’t that feel good!!</a:t>
            </a:r>
          </a:p>
        </p:txBody>
      </p:sp>
      <p:pic>
        <p:nvPicPr>
          <p:cNvPr id="25606" name="Picture 8"/>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19250" y="2708275"/>
            <a:ext cx="5400675" cy="34813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331</a:t>
            </a:fld>
            <a:endParaRPr lang="fr-CA"/>
          </a:p>
        </p:txBody>
      </p:sp>
    </p:spTree>
    <p:extLst>
      <p:ext uri="{BB962C8B-B14F-4D97-AF65-F5344CB8AC3E}">
        <p14:creationId xmlns:p14="http://schemas.microsoft.com/office/powerpoint/2010/main" val="43095875"/>
      </p:ext>
    </p:extLst>
  </p:cSld>
  <p:clrMapOvr>
    <a:masterClrMapping/>
  </p:clrMapOvr>
  <p:timing>
    <p:tnLst>
      <p:par>
        <p:cTn id="1" dur="indefinite" restart="never" nodeType="tmRoot"/>
      </p:par>
    </p:tn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LL(1) Parser</a:t>
            </a:r>
            <a:endParaRPr lang="fr-CA" dirty="0"/>
          </a:p>
        </p:txBody>
      </p:sp>
      <p:sp>
        <p:nvSpPr>
          <p:cNvPr id="26627" name="Content Placeholder 2"/>
          <p:cNvSpPr>
            <a:spLocks noGrp="1"/>
          </p:cNvSpPr>
          <p:nvPr>
            <p:ph idx="1"/>
          </p:nvPr>
        </p:nvSpPr>
        <p:spPr/>
        <p:txBody>
          <a:bodyPr/>
          <a:lstStyle/>
          <a:p>
            <a:r>
              <a:rPr lang="en-CA" altLang="fr-FR" smtClean="0"/>
              <a:t>So we now know how to take a Context-Free Grammar, and transform it into an LL(1) grammar (at least we can try…) </a:t>
            </a:r>
          </a:p>
          <a:p>
            <a:endParaRPr lang="en-CA" altLang="fr-FR" smtClean="0"/>
          </a:p>
          <a:p>
            <a:endParaRPr lang="en-CA" altLang="fr-FR" smtClean="0"/>
          </a:p>
          <a:p>
            <a:endParaRPr lang="en-CA" altLang="fr-FR" smtClean="0"/>
          </a:p>
          <a:p>
            <a:endParaRPr lang="en-CA" altLang="fr-FR" smtClean="0"/>
          </a:p>
          <a:p>
            <a:endParaRPr lang="fr-CA" altLang="fr-FR" smtClean="0"/>
          </a:p>
        </p:txBody>
      </p:sp>
      <p:sp>
        <p:nvSpPr>
          <p:cNvPr id="26630" name="TextBox 5"/>
          <p:cNvSpPr txBox="1">
            <a:spLocks noChangeArrowheads="1"/>
          </p:cNvSpPr>
          <p:nvPr/>
        </p:nvSpPr>
        <p:spPr bwMode="auto">
          <a:xfrm>
            <a:off x="539750" y="3532188"/>
            <a:ext cx="7921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800" b="0">
                <a:solidFill>
                  <a:srgbClr val="000000"/>
                </a:solidFill>
                <a:cs typeface="Arial" charset="0"/>
              </a:rPr>
              <a:t>CFG</a:t>
            </a:r>
            <a:endParaRPr lang="fr-CA" altLang="fr-FR" sz="1800" b="0">
              <a:solidFill>
                <a:srgbClr val="000000"/>
              </a:solidFill>
              <a:cs typeface="Arial" charset="0"/>
            </a:endParaRPr>
          </a:p>
        </p:txBody>
      </p:sp>
      <p:cxnSp>
        <p:nvCxnSpPr>
          <p:cNvPr id="7" name="Straight Arrow Connector 6"/>
          <p:cNvCxnSpPr>
            <a:stCxn id="26630" idx="3"/>
            <a:endCxn id="8" idx="1"/>
          </p:cNvCxnSpPr>
          <p:nvPr/>
        </p:nvCxnSpPr>
        <p:spPr>
          <a:xfrm>
            <a:off x="1331913" y="3716338"/>
            <a:ext cx="647700" cy="0"/>
          </a:xfrm>
          <a:prstGeom prst="straightConnector1">
            <a:avLst/>
          </a:prstGeom>
          <a:ln w="28575">
            <a:tailEnd type="arrow"/>
          </a:ln>
        </p:spPr>
        <p:style>
          <a:lnRef idx="1">
            <a:schemeClr val="accent1"/>
          </a:lnRef>
          <a:fillRef idx="0">
            <a:schemeClr val="accent1"/>
          </a:fillRef>
          <a:effectRef idx="0">
            <a:schemeClr val="accent1"/>
          </a:effectRef>
          <a:fontRef idx="minor">
            <a:schemeClr val="tx1"/>
          </a:fontRef>
        </p:style>
      </p:cxnSp>
      <p:sp>
        <p:nvSpPr>
          <p:cNvPr id="8" name="Rectangle 7"/>
          <p:cNvSpPr/>
          <p:nvPr/>
        </p:nvSpPr>
        <p:spPr>
          <a:xfrm>
            <a:off x="1979613" y="3213100"/>
            <a:ext cx="1223962" cy="1008063"/>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fontAlgn="base">
              <a:spcBef>
                <a:spcPct val="0"/>
              </a:spcBef>
              <a:spcAft>
                <a:spcPct val="0"/>
              </a:spcAft>
              <a:defRPr/>
            </a:pPr>
            <a:r>
              <a:rPr lang="en-CA" dirty="0">
                <a:solidFill>
                  <a:srgbClr val="FFFFFF"/>
                </a:solidFill>
              </a:rPr>
              <a:t>Ambiguity</a:t>
            </a:r>
          </a:p>
          <a:p>
            <a:pPr algn="ctr" fontAlgn="base">
              <a:spcBef>
                <a:spcPct val="0"/>
              </a:spcBef>
              <a:spcAft>
                <a:spcPct val="0"/>
              </a:spcAft>
              <a:defRPr/>
            </a:pPr>
            <a:r>
              <a:rPr lang="en-CA" dirty="0">
                <a:solidFill>
                  <a:srgbClr val="FFFFFF"/>
                </a:solidFill>
              </a:rPr>
              <a:t>Removal</a:t>
            </a:r>
            <a:endParaRPr lang="fr-CA" dirty="0">
              <a:solidFill>
                <a:srgbClr val="FFFFFF"/>
              </a:solidFill>
            </a:endParaRPr>
          </a:p>
        </p:txBody>
      </p:sp>
      <p:sp>
        <p:nvSpPr>
          <p:cNvPr id="9" name="Rectangle 8"/>
          <p:cNvSpPr/>
          <p:nvPr/>
        </p:nvSpPr>
        <p:spPr>
          <a:xfrm>
            <a:off x="3635375" y="3213100"/>
            <a:ext cx="1223963" cy="1008063"/>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fontAlgn="base">
              <a:spcBef>
                <a:spcPct val="0"/>
              </a:spcBef>
              <a:spcAft>
                <a:spcPct val="0"/>
              </a:spcAft>
              <a:defRPr/>
            </a:pPr>
            <a:r>
              <a:rPr lang="en-CA" dirty="0">
                <a:solidFill>
                  <a:srgbClr val="FFFFFF"/>
                </a:solidFill>
              </a:rPr>
              <a:t>Left Recursion Removal</a:t>
            </a:r>
          </a:p>
        </p:txBody>
      </p:sp>
      <p:cxnSp>
        <p:nvCxnSpPr>
          <p:cNvPr id="10" name="Straight Arrow Connector 9"/>
          <p:cNvCxnSpPr>
            <a:stCxn id="8" idx="3"/>
            <a:endCxn id="9" idx="1"/>
          </p:cNvCxnSpPr>
          <p:nvPr/>
        </p:nvCxnSpPr>
        <p:spPr>
          <a:xfrm>
            <a:off x="3203575" y="3716338"/>
            <a:ext cx="431800" cy="0"/>
          </a:xfrm>
          <a:prstGeom prst="straightConnector1">
            <a:avLst/>
          </a:prstGeom>
          <a:ln w="28575">
            <a:tailEnd type="arrow"/>
          </a:ln>
        </p:spPr>
        <p:style>
          <a:lnRef idx="1">
            <a:schemeClr val="accent1"/>
          </a:lnRef>
          <a:fillRef idx="0">
            <a:schemeClr val="accent1"/>
          </a:fillRef>
          <a:effectRef idx="0">
            <a:schemeClr val="accent1"/>
          </a:effectRef>
          <a:fontRef idx="minor">
            <a:schemeClr val="tx1"/>
          </a:fontRef>
        </p:style>
      </p:cxnSp>
      <p:sp>
        <p:nvSpPr>
          <p:cNvPr id="11" name="Rectangle 10"/>
          <p:cNvSpPr/>
          <p:nvPr/>
        </p:nvSpPr>
        <p:spPr>
          <a:xfrm>
            <a:off x="5292725" y="3213100"/>
            <a:ext cx="1223963" cy="1008063"/>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fontAlgn="base">
              <a:spcBef>
                <a:spcPct val="0"/>
              </a:spcBef>
              <a:spcAft>
                <a:spcPct val="0"/>
              </a:spcAft>
              <a:defRPr/>
            </a:pPr>
            <a:r>
              <a:rPr lang="en-CA" dirty="0">
                <a:solidFill>
                  <a:srgbClr val="FFFFFF"/>
                </a:solidFill>
              </a:rPr>
              <a:t>Left Factoring</a:t>
            </a:r>
          </a:p>
        </p:txBody>
      </p:sp>
      <p:cxnSp>
        <p:nvCxnSpPr>
          <p:cNvPr id="12" name="Straight Arrow Connector 11"/>
          <p:cNvCxnSpPr>
            <a:stCxn id="9" idx="3"/>
            <a:endCxn id="11" idx="1"/>
          </p:cNvCxnSpPr>
          <p:nvPr/>
        </p:nvCxnSpPr>
        <p:spPr>
          <a:xfrm>
            <a:off x="4859338" y="3716338"/>
            <a:ext cx="433387" cy="0"/>
          </a:xfrm>
          <a:prstGeom prst="straightConnector1">
            <a:avLst/>
          </a:prstGeom>
          <a:ln w="28575">
            <a:tailEnd type="arrow"/>
          </a:ln>
        </p:spPr>
        <p:style>
          <a:lnRef idx="1">
            <a:schemeClr val="accent1"/>
          </a:lnRef>
          <a:fillRef idx="0">
            <a:schemeClr val="accent1"/>
          </a:fillRef>
          <a:effectRef idx="0">
            <a:schemeClr val="accent1"/>
          </a:effectRef>
          <a:fontRef idx="minor">
            <a:schemeClr val="tx1"/>
          </a:fontRef>
        </p:style>
      </p:cxnSp>
      <p:cxnSp>
        <p:nvCxnSpPr>
          <p:cNvPr id="13" name="Straight Arrow Connector 12"/>
          <p:cNvCxnSpPr>
            <a:stCxn id="11" idx="3"/>
            <a:endCxn id="26638" idx="1"/>
          </p:cNvCxnSpPr>
          <p:nvPr/>
        </p:nvCxnSpPr>
        <p:spPr>
          <a:xfrm>
            <a:off x="6516688" y="3716338"/>
            <a:ext cx="647700" cy="0"/>
          </a:xfrm>
          <a:prstGeom prst="straightConnector1">
            <a:avLst/>
          </a:prstGeom>
          <a:ln w="28575">
            <a:tailEnd type="arrow"/>
          </a:ln>
        </p:spPr>
        <p:style>
          <a:lnRef idx="1">
            <a:schemeClr val="accent1"/>
          </a:lnRef>
          <a:fillRef idx="0">
            <a:schemeClr val="accent1"/>
          </a:fillRef>
          <a:effectRef idx="0">
            <a:schemeClr val="accent1"/>
          </a:effectRef>
          <a:fontRef idx="minor">
            <a:schemeClr val="tx1"/>
          </a:fontRef>
        </p:style>
      </p:cxnSp>
      <p:sp>
        <p:nvSpPr>
          <p:cNvPr id="26638" name="TextBox 13"/>
          <p:cNvSpPr txBox="1">
            <a:spLocks noChangeArrowheads="1"/>
          </p:cNvSpPr>
          <p:nvPr/>
        </p:nvSpPr>
        <p:spPr bwMode="auto">
          <a:xfrm>
            <a:off x="7164388" y="3394075"/>
            <a:ext cx="115252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800" b="0">
                <a:solidFill>
                  <a:srgbClr val="000000"/>
                </a:solidFill>
                <a:cs typeface="Arial" charset="0"/>
              </a:rPr>
              <a:t>LL(1) Grammar</a:t>
            </a:r>
            <a:endParaRPr lang="fr-CA" altLang="fr-FR" sz="1800" b="0">
              <a:solidFill>
                <a:srgbClr val="000000"/>
              </a:solidFill>
              <a:cs typeface="Arial" charset="0"/>
            </a:endParaRPr>
          </a:p>
        </p:txBody>
      </p:sp>
      <p:sp>
        <p:nvSpPr>
          <p:cNvPr id="15" name="Rectangle 14"/>
          <p:cNvSpPr/>
          <p:nvPr/>
        </p:nvSpPr>
        <p:spPr>
          <a:xfrm>
            <a:off x="1717675" y="2997200"/>
            <a:ext cx="4978400" cy="1439863"/>
          </a:xfrm>
          <a:prstGeom prst="rect">
            <a:avLst/>
          </a:prstGeom>
          <a:noFill/>
          <a:ln>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332</a:t>
            </a:fld>
            <a:endParaRPr lang="fr-CA"/>
          </a:p>
        </p:txBody>
      </p:sp>
    </p:spTree>
    <p:extLst>
      <p:ext uri="{BB962C8B-B14F-4D97-AF65-F5344CB8AC3E}">
        <p14:creationId xmlns:p14="http://schemas.microsoft.com/office/powerpoint/2010/main" val="2115996252"/>
      </p:ext>
    </p:extLst>
  </p:cSld>
  <p:clrMapOvr>
    <a:masterClrMapping/>
  </p:clrMapOvr>
  <p:timing>
    <p:tnLst>
      <p:par>
        <p:cTn id="1" dur="indefinite" restart="never" nodeType="tmRoot"/>
      </p:par>
    </p:tn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LL(1) Parser</a:t>
            </a:r>
            <a:endParaRPr lang="fr-CA" dirty="0"/>
          </a:p>
        </p:txBody>
      </p:sp>
      <p:sp>
        <p:nvSpPr>
          <p:cNvPr id="3" name="Content Placeholder 2"/>
          <p:cNvSpPr>
            <a:spLocks noGrp="1"/>
          </p:cNvSpPr>
          <p:nvPr>
            <p:ph idx="1"/>
          </p:nvPr>
        </p:nvSpPr>
        <p:spPr/>
        <p:txBody>
          <a:bodyPr/>
          <a:lstStyle/>
          <a:p>
            <a:pPr>
              <a:defRPr/>
            </a:pPr>
            <a:r>
              <a:rPr lang="en-CA" dirty="0" smtClean="0"/>
              <a:t>We need to implement an LL(1) parser that can analyse the syntax of an input string of tokens without backtracking</a:t>
            </a:r>
          </a:p>
          <a:p>
            <a:pPr lvl="1">
              <a:defRPr/>
            </a:pPr>
            <a:r>
              <a:rPr lang="en-CA" dirty="0" smtClean="0"/>
              <a:t>Of course given that the grammar is compatible with such parser</a:t>
            </a:r>
          </a:p>
          <a:p>
            <a:pPr>
              <a:defRPr/>
            </a:pPr>
            <a:endParaRPr lang="en-CA" dirty="0" smtClean="0"/>
          </a:p>
          <a:p>
            <a:pPr>
              <a:defRPr/>
            </a:pPr>
            <a:r>
              <a:rPr lang="en-CA" dirty="0" smtClean="0"/>
              <a:t>In order to do that, we need to find two sets for each non-terminal:</a:t>
            </a:r>
          </a:p>
          <a:p>
            <a:pPr marL="800100" lvl="1" indent="-342900">
              <a:buFont typeface="Arial" panose="020B0604020202020204" pitchFamily="34" charset="0"/>
              <a:buChar char="•"/>
              <a:defRPr/>
            </a:pPr>
            <a:r>
              <a:rPr lang="en-CA" dirty="0" smtClean="0"/>
              <a:t>FIRST (we have briefly discussed this set earlier)</a:t>
            </a:r>
          </a:p>
          <a:p>
            <a:pPr marL="800100" lvl="1" indent="-342900">
              <a:buFont typeface="Arial" panose="020B0604020202020204" pitchFamily="34" charset="0"/>
              <a:buChar char="•"/>
              <a:defRPr/>
            </a:pPr>
            <a:r>
              <a:rPr lang="en-CA" dirty="0" smtClean="0"/>
              <a:t>FOLLOW</a:t>
            </a:r>
          </a:p>
          <a:p>
            <a:pPr>
              <a:defRPr/>
            </a:pPr>
            <a:endParaRPr lang="fr-CA" dirty="0"/>
          </a:p>
        </p:txBody>
      </p:sp>
      <p:sp>
        <p:nvSpPr>
          <p:cNvPr id="7" name="Slide Number Placeholder 6"/>
          <p:cNvSpPr>
            <a:spLocks noGrp="1"/>
          </p:cNvSpPr>
          <p:nvPr>
            <p:ph type="sldNum" sz="quarter" idx="11"/>
          </p:nvPr>
        </p:nvSpPr>
        <p:spPr/>
        <p:txBody>
          <a:bodyPr/>
          <a:lstStyle/>
          <a:p>
            <a:pPr>
              <a:defRPr/>
            </a:pPr>
            <a:fld id="{C0F85434-72BD-456E-A883-0F005E178622}" type="slidenum">
              <a:rPr lang="fr-CA" smtClean="0"/>
              <a:pPr>
                <a:defRPr/>
              </a:pPr>
              <a:t>333</a:t>
            </a:fld>
            <a:endParaRPr lang="fr-CA"/>
          </a:p>
        </p:txBody>
      </p:sp>
    </p:spTree>
    <p:extLst>
      <p:ext uri="{BB962C8B-B14F-4D97-AF65-F5344CB8AC3E}">
        <p14:creationId xmlns:p14="http://schemas.microsoft.com/office/powerpoint/2010/main" val="1782911208"/>
      </p:ext>
    </p:extLst>
  </p:cSld>
  <p:clrMapOvr>
    <a:masterClrMapping/>
  </p:clrMapOvr>
  <p:timing>
    <p:tnLst>
      <p:par>
        <p:cTn id="1" dur="indefinite" restart="never" nodeType="tmRoot"/>
      </p:par>
    </p:tn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FIRST Set Calculation</a:t>
            </a:r>
            <a:endParaRPr lang="fr-CA" dirty="0"/>
          </a:p>
        </p:txBody>
      </p:sp>
      <p:sp>
        <p:nvSpPr>
          <p:cNvPr id="3" name="Content Placeholder 2"/>
          <p:cNvSpPr>
            <a:spLocks noGrp="1"/>
          </p:cNvSpPr>
          <p:nvPr>
            <p:ph idx="1"/>
          </p:nvPr>
        </p:nvSpPr>
        <p:spPr/>
        <p:txBody>
          <a:bodyPr/>
          <a:lstStyle/>
          <a:p>
            <a:pPr>
              <a:defRPr/>
            </a:pPr>
            <a:r>
              <a:rPr lang="en-CA" dirty="0" smtClean="0"/>
              <a:t>Rules to calculate the FIRST set:</a:t>
            </a:r>
          </a:p>
          <a:p>
            <a:pPr marL="914400" lvl="1" indent="-457200">
              <a:buFont typeface="+mj-lt"/>
              <a:buAutoNum type="arabicPeriod"/>
              <a:defRPr/>
            </a:pPr>
            <a:r>
              <a:rPr lang="en-CA" dirty="0" smtClean="0">
                <a:latin typeface="Courier New" panose="02070309020205020404" pitchFamily="49" charset="0"/>
                <a:cs typeface="Courier New" panose="02070309020205020404" pitchFamily="49" charset="0"/>
              </a:rPr>
              <a:t>FIRST(terminal)</a:t>
            </a:r>
            <a:r>
              <a:rPr lang="en-CA" dirty="0" smtClean="0">
                <a:latin typeface="Courier New" panose="02070309020205020404" pitchFamily="49" charset="0"/>
                <a:cs typeface="Courier New" panose="02070309020205020404" pitchFamily="49" charset="0"/>
                <a:sym typeface="Wingdings" panose="05000000000000000000" pitchFamily="2" charset="2"/>
              </a:rPr>
              <a:t>{terminal}</a:t>
            </a:r>
          </a:p>
          <a:p>
            <a:pPr marL="914400" lvl="1" indent="-457200">
              <a:buFont typeface="+mj-lt"/>
              <a:buAutoNum type="arabicPeriod"/>
              <a:defRPr/>
            </a:pPr>
            <a:endParaRPr lang="en-CA" dirty="0">
              <a:sym typeface="Wingdings" panose="05000000000000000000" pitchFamily="2" charset="2"/>
            </a:endParaRPr>
          </a:p>
          <a:p>
            <a:pPr marL="914400" lvl="1" indent="-457200">
              <a:buFont typeface="+mj-lt"/>
              <a:buAutoNum type="arabicPeriod"/>
              <a:defRPr/>
            </a:pPr>
            <a:r>
              <a:rPr lang="en-CA" dirty="0" smtClean="0">
                <a:sym typeface="Wingdings" panose="05000000000000000000" pitchFamily="2" charset="2"/>
              </a:rPr>
              <a:t>If </a:t>
            </a:r>
            <a:r>
              <a:rPr lang="en-CA" dirty="0" err="1" smtClean="0">
                <a:solidFill>
                  <a:schemeClr val="tx2"/>
                </a:solidFill>
                <a:sym typeface="Wingdings" panose="05000000000000000000" pitchFamily="2" charset="2"/>
              </a:rPr>
              <a:t>Aa</a:t>
            </a:r>
            <a:r>
              <a:rPr lang="el-GR" dirty="0" smtClean="0">
                <a:solidFill>
                  <a:schemeClr val="tx2"/>
                </a:solidFill>
                <a:sym typeface="Wingdings" panose="05000000000000000000" pitchFamily="2" charset="2"/>
              </a:rPr>
              <a:t>α</a:t>
            </a:r>
            <a:r>
              <a:rPr lang="en-CA" dirty="0" smtClean="0">
                <a:sym typeface="Wingdings" panose="05000000000000000000" pitchFamily="2" charset="2"/>
              </a:rPr>
              <a:t>, and a is a terminal: </a:t>
            </a:r>
          </a:p>
          <a:p>
            <a:pPr lvl="1" indent="0" algn="ctr">
              <a:buFont typeface="Arial" charset="0"/>
              <a:buNone/>
              <a:defRPr/>
            </a:pPr>
            <a:r>
              <a:rPr lang="en-CA" dirty="0" smtClean="0">
                <a:latin typeface="Courier New" panose="02070309020205020404" pitchFamily="49" charset="0"/>
                <a:cs typeface="Courier New" panose="02070309020205020404" pitchFamily="49" charset="0"/>
                <a:sym typeface="Wingdings" panose="05000000000000000000" pitchFamily="2" charset="2"/>
              </a:rPr>
              <a:t>FIRST(A){a}</a:t>
            </a:r>
          </a:p>
          <a:p>
            <a:pPr marL="914400" lvl="1" indent="-457200">
              <a:defRPr/>
            </a:pPr>
            <a:endParaRPr lang="en-CA" dirty="0" smtClean="0">
              <a:sym typeface="Wingdings" panose="05000000000000000000" pitchFamily="2" charset="2"/>
            </a:endParaRPr>
          </a:p>
          <a:p>
            <a:pPr marL="914400" lvl="1" indent="-457200">
              <a:buFont typeface="+mj-lt"/>
              <a:buAutoNum type="arabicPeriod" startAt="3"/>
              <a:defRPr/>
            </a:pPr>
            <a:r>
              <a:rPr lang="en-CA" dirty="0" smtClean="0">
                <a:sym typeface="Wingdings" panose="05000000000000000000" pitchFamily="2" charset="2"/>
              </a:rPr>
              <a:t>If </a:t>
            </a:r>
            <a:r>
              <a:rPr lang="en-CA" dirty="0" smtClean="0">
                <a:solidFill>
                  <a:schemeClr val="tx2"/>
                </a:solidFill>
                <a:sym typeface="Wingdings" panose="05000000000000000000" pitchFamily="2" charset="2"/>
              </a:rPr>
              <a:t>AB</a:t>
            </a:r>
            <a:r>
              <a:rPr lang="el-GR" dirty="0" smtClean="0">
                <a:solidFill>
                  <a:schemeClr val="tx2"/>
                </a:solidFill>
                <a:sym typeface="Wingdings" panose="05000000000000000000" pitchFamily="2" charset="2"/>
              </a:rPr>
              <a:t>α</a:t>
            </a:r>
            <a:r>
              <a:rPr lang="en-CA" dirty="0" smtClean="0">
                <a:sym typeface="Wingdings" panose="05000000000000000000" pitchFamily="2" charset="2"/>
              </a:rPr>
              <a:t>, and rule B</a:t>
            </a:r>
            <a:r>
              <a:rPr lang="el-GR" dirty="0" smtClean="0">
                <a:sym typeface="Wingdings" panose="05000000000000000000" pitchFamily="2" charset="2"/>
              </a:rPr>
              <a:t>ε</a:t>
            </a:r>
            <a:r>
              <a:rPr lang="en-CA" dirty="0" smtClean="0">
                <a:sym typeface="Wingdings" panose="05000000000000000000" pitchFamily="2" charset="2"/>
              </a:rPr>
              <a:t> does </a:t>
            </a:r>
            <a:r>
              <a:rPr lang="en-CA" b="1" dirty="0" smtClean="0">
                <a:sym typeface="Wingdings" panose="05000000000000000000" pitchFamily="2" charset="2"/>
              </a:rPr>
              <a:t>NOT </a:t>
            </a:r>
            <a:r>
              <a:rPr lang="en-CA" dirty="0" smtClean="0">
                <a:sym typeface="Wingdings" panose="05000000000000000000" pitchFamily="2" charset="2"/>
              </a:rPr>
              <a:t>exist:</a:t>
            </a:r>
          </a:p>
          <a:p>
            <a:pPr lvl="1" indent="0" algn="ctr">
              <a:buFont typeface="Arial" charset="0"/>
              <a:buNone/>
              <a:defRPr/>
            </a:pPr>
            <a:r>
              <a:rPr lang="en-CA" dirty="0">
                <a:latin typeface="Courier New" panose="02070309020205020404" pitchFamily="49" charset="0"/>
                <a:cs typeface="Courier New" panose="02070309020205020404" pitchFamily="49" charset="0"/>
                <a:sym typeface="Wingdings" panose="05000000000000000000" pitchFamily="2" charset="2"/>
              </a:rPr>
              <a:t>FIRST(A)FIRST(B)</a:t>
            </a:r>
          </a:p>
          <a:p>
            <a:pPr lvl="1" indent="0" algn="ctr">
              <a:buFont typeface="Arial" charset="0"/>
              <a:buNone/>
              <a:defRPr/>
            </a:pPr>
            <a:endParaRPr lang="en-CA" dirty="0">
              <a:sym typeface="Wingdings" panose="05000000000000000000" pitchFamily="2" charset="2"/>
            </a:endParaRPr>
          </a:p>
          <a:p>
            <a:pPr marL="914400" lvl="1" indent="-457200">
              <a:buFont typeface="+mj-lt"/>
              <a:buAutoNum type="arabicPeriod" startAt="4"/>
              <a:defRPr/>
            </a:pPr>
            <a:r>
              <a:rPr lang="en-CA" dirty="0" smtClean="0">
                <a:sym typeface="Wingdings" panose="05000000000000000000" pitchFamily="2" charset="2"/>
              </a:rPr>
              <a:t>If </a:t>
            </a:r>
            <a:r>
              <a:rPr lang="en-CA" dirty="0" smtClean="0">
                <a:solidFill>
                  <a:schemeClr val="tx2"/>
                </a:solidFill>
                <a:sym typeface="Wingdings" panose="05000000000000000000" pitchFamily="2" charset="2"/>
              </a:rPr>
              <a:t>AB</a:t>
            </a:r>
            <a:r>
              <a:rPr lang="el-GR" dirty="0" smtClean="0">
                <a:solidFill>
                  <a:schemeClr val="tx2"/>
                </a:solidFill>
                <a:sym typeface="Wingdings" panose="05000000000000000000" pitchFamily="2" charset="2"/>
              </a:rPr>
              <a:t>α</a:t>
            </a:r>
            <a:r>
              <a:rPr lang="en-CA" dirty="0" smtClean="0">
                <a:solidFill>
                  <a:schemeClr val="tx2"/>
                </a:solidFill>
                <a:sym typeface="Wingdings" panose="05000000000000000000" pitchFamily="2" charset="2"/>
              </a:rPr>
              <a:t>, </a:t>
            </a:r>
            <a:r>
              <a:rPr lang="en-CA" dirty="0" smtClean="0">
                <a:sym typeface="Wingdings" panose="05000000000000000000" pitchFamily="2" charset="2"/>
              </a:rPr>
              <a:t>and rule B</a:t>
            </a:r>
            <a:r>
              <a:rPr lang="el-GR" dirty="0" smtClean="0">
                <a:sym typeface="Wingdings" panose="05000000000000000000" pitchFamily="2" charset="2"/>
              </a:rPr>
              <a:t>ε</a:t>
            </a:r>
            <a:r>
              <a:rPr lang="en-CA" dirty="0" smtClean="0">
                <a:sym typeface="Wingdings" panose="05000000000000000000" pitchFamily="2" charset="2"/>
              </a:rPr>
              <a:t> </a:t>
            </a:r>
            <a:r>
              <a:rPr lang="en-CA" b="1" dirty="0" smtClean="0">
                <a:sym typeface="Wingdings" panose="05000000000000000000" pitchFamily="2" charset="2"/>
              </a:rPr>
              <a:t>DOES</a:t>
            </a:r>
            <a:r>
              <a:rPr lang="en-CA" dirty="0" smtClean="0">
                <a:sym typeface="Wingdings" panose="05000000000000000000" pitchFamily="2" charset="2"/>
              </a:rPr>
              <a:t> exist:</a:t>
            </a:r>
          </a:p>
          <a:p>
            <a:pPr lvl="1" indent="0" algn="ctr">
              <a:buFont typeface="Arial" charset="0"/>
              <a:buNone/>
              <a:defRPr/>
            </a:pPr>
            <a:r>
              <a:rPr lang="en-CA" dirty="0">
                <a:latin typeface="Courier New" panose="02070309020205020404" pitchFamily="49" charset="0"/>
                <a:cs typeface="Courier New" panose="02070309020205020404" pitchFamily="49" charset="0"/>
                <a:sym typeface="Wingdings" panose="05000000000000000000" pitchFamily="2" charset="2"/>
              </a:rPr>
              <a:t>FIRST(A)[FIRST(B)-</a:t>
            </a:r>
            <a:r>
              <a:rPr lang="el-GR" dirty="0">
                <a:latin typeface="Courier New" panose="02070309020205020404" pitchFamily="49" charset="0"/>
                <a:cs typeface="Courier New" panose="02070309020205020404" pitchFamily="49" charset="0"/>
                <a:sym typeface="Wingdings" panose="05000000000000000000" pitchFamily="2" charset="2"/>
              </a:rPr>
              <a:t> ε</a:t>
            </a:r>
            <a:r>
              <a:rPr lang="en-CA" dirty="0">
                <a:latin typeface="Courier New" panose="02070309020205020404" pitchFamily="49" charset="0"/>
                <a:cs typeface="Courier New" panose="02070309020205020404" pitchFamily="49" charset="0"/>
                <a:sym typeface="Wingdings" panose="05000000000000000000" pitchFamily="2" charset="2"/>
              </a:rPr>
              <a:t>] </a:t>
            </a:r>
            <a:r>
              <a:rPr lang="el-GR" dirty="0">
                <a:latin typeface="Courier New" panose="02070309020205020404" pitchFamily="49" charset="0"/>
                <a:cs typeface="Courier New" panose="02070309020205020404" pitchFamily="49" charset="0"/>
                <a:sym typeface="Wingdings" panose="05000000000000000000" pitchFamily="2" charset="2"/>
              </a:rPr>
              <a:t>υ</a:t>
            </a:r>
            <a:r>
              <a:rPr lang="en-CA" dirty="0">
                <a:latin typeface="Courier New" panose="02070309020205020404" pitchFamily="49" charset="0"/>
                <a:cs typeface="Courier New" panose="02070309020205020404" pitchFamily="49" charset="0"/>
                <a:sym typeface="Wingdings" panose="05000000000000000000" pitchFamily="2" charset="2"/>
              </a:rPr>
              <a:t> FIRST(</a:t>
            </a:r>
            <a:r>
              <a:rPr lang="el-GR" dirty="0">
                <a:latin typeface="Courier New" panose="02070309020205020404" pitchFamily="49" charset="0"/>
                <a:cs typeface="Courier New" panose="02070309020205020404" pitchFamily="49" charset="0"/>
                <a:sym typeface="Wingdings" panose="05000000000000000000" pitchFamily="2" charset="2"/>
              </a:rPr>
              <a:t>α</a:t>
            </a:r>
            <a:r>
              <a:rPr lang="en-CA" dirty="0">
                <a:latin typeface="Courier New" panose="02070309020205020404" pitchFamily="49" charset="0"/>
                <a:cs typeface="Courier New" panose="02070309020205020404" pitchFamily="49" charset="0"/>
                <a:sym typeface="Wingdings" panose="05000000000000000000" pitchFamily="2" charset="2"/>
              </a:rPr>
              <a:t>)</a:t>
            </a:r>
          </a:p>
          <a:p>
            <a:pPr lvl="1" indent="0">
              <a:buFont typeface="Arial" charset="0"/>
              <a:buNone/>
              <a:defRPr/>
            </a:pPr>
            <a:endParaRPr lang="fr-CA" dirty="0" smtClean="0">
              <a:solidFill>
                <a:schemeClr val="tx2"/>
              </a:solidFill>
              <a:sym typeface="Wingdings" panose="05000000000000000000" pitchFamily="2" charset="2"/>
            </a:endParaRPr>
          </a:p>
        </p:txBody>
      </p:sp>
      <p:sp>
        <p:nvSpPr>
          <p:cNvPr id="7" name="Slide Number Placeholder 6"/>
          <p:cNvSpPr>
            <a:spLocks noGrp="1"/>
          </p:cNvSpPr>
          <p:nvPr>
            <p:ph type="sldNum" sz="quarter" idx="11"/>
          </p:nvPr>
        </p:nvSpPr>
        <p:spPr/>
        <p:txBody>
          <a:bodyPr/>
          <a:lstStyle/>
          <a:p>
            <a:pPr>
              <a:defRPr/>
            </a:pPr>
            <a:fld id="{C0F85434-72BD-456E-A883-0F005E178622}" type="slidenum">
              <a:rPr lang="fr-CA" smtClean="0"/>
              <a:pPr>
                <a:defRPr/>
              </a:pPr>
              <a:t>334</a:t>
            </a:fld>
            <a:endParaRPr lang="fr-CA"/>
          </a:p>
        </p:txBody>
      </p:sp>
    </p:spTree>
    <p:extLst>
      <p:ext uri="{BB962C8B-B14F-4D97-AF65-F5344CB8AC3E}">
        <p14:creationId xmlns:p14="http://schemas.microsoft.com/office/powerpoint/2010/main" val="2298821501"/>
      </p:ext>
    </p:extLst>
  </p:cSld>
  <p:clrMapOvr>
    <a:masterClrMapping/>
  </p:clrMapOvr>
  <p:timing>
    <p:tnLst>
      <p:par>
        <p:cTn id="1" dur="indefinite" restart="never" nodeType="tmRoot"/>
      </p:par>
    </p:tn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FIRST Set Calculation</a:t>
            </a:r>
            <a:endParaRPr lang="fr-CA" dirty="0"/>
          </a:p>
        </p:txBody>
      </p:sp>
      <p:sp>
        <p:nvSpPr>
          <p:cNvPr id="3" name="Content Placeholder 2"/>
          <p:cNvSpPr>
            <a:spLocks noGrp="1"/>
          </p:cNvSpPr>
          <p:nvPr>
            <p:ph idx="1"/>
          </p:nvPr>
        </p:nvSpPr>
        <p:spPr>
          <a:xfrm>
            <a:off x="457200" y="1752600"/>
            <a:ext cx="4691063" cy="4373563"/>
          </a:xfrm>
        </p:spPr>
        <p:txBody>
          <a:bodyPr/>
          <a:lstStyle/>
          <a:p>
            <a:r>
              <a:rPr lang="en-CA" altLang="fr-FR" sz="1800" smtClean="0">
                <a:solidFill>
                  <a:schemeClr val="tx2"/>
                </a:solidFill>
              </a:rPr>
              <a:t>Let’s apply these rules to an example.</a:t>
            </a:r>
          </a:p>
          <a:p>
            <a:r>
              <a:rPr lang="en-CA" altLang="fr-FR" sz="1800" smtClean="0"/>
              <a:t>Given the grammar:</a:t>
            </a:r>
          </a:p>
          <a:p>
            <a:pPr>
              <a:spcBef>
                <a:spcPct val="0"/>
              </a:spcBef>
              <a:spcAft>
                <a:spcPct val="0"/>
              </a:spcAft>
            </a:pPr>
            <a:r>
              <a:rPr lang="en-CA" altLang="fr-FR" sz="1800" smtClean="0">
                <a:latin typeface="Courier New" pitchFamily="49" charset="0"/>
                <a:cs typeface="Courier New" pitchFamily="49" charset="0"/>
              </a:rPr>
              <a:t>&lt;S&gt; ::= &lt;A&gt;&lt;B&gt;</a:t>
            </a:r>
          </a:p>
          <a:p>
            <a:pPr>
              <a:spcBef>
                <a:spcPct val="0"/>
              </a:spcBef>
              <a:spcAft>
                <a:spcPct val="0"/>
              </a:spcAft>
            </a:pPr>
            <a:r>
              <a:rPr lang="en-CA" altLang="fr-FR" sz="1800" smtClean="0">
                <a:latin typeface="Courier New" pitchFamily="49" charset="0"/>
                <a:cs typeface="Courier New" pitchFamily="49" charset="0"/>
              </a:rPr>
              <a:t>&lt;A&gt; ::= a</a:t>
            </a:r>
          </a:p>
          <a:p>
            <a:pPr>
              <a:spcBef>
                <a:spcPct val="0"/>
              </a:spcBef>
              <a:spcAft>
                <a:spcPct val="0"/>
              </a:spcAft>
            </a:pPr>
            <a:r>
              <a:rPr lang="en-CA" altLang="fr-FR" sz="1800" smtClean="0">
                <a:latin typeface="Courier New" pitchFamily="49" charset="0"/>
                <a:cs typeface="Courier New" pitchFamily="49" charset="0"/>
              </a:rPr>
              <a:t>&lt;B&gt; ::= b</a:t>
            </a:r>
          </a:p>
          <a:p>
            <a:endParaRPr lang="en-CA" altLang="fr-FR" sz="1800" smtClean="0"/>
          </a:p>
          <a:p>
            <a:r>
              <a:rPr lang="en-CA" altLang="fr-FR" sz="1800" smtClean="0"/>
              <a:t>FIRST(A) = {a} </a:t>
            </a:r>
            <a:r>
              <a:rPr lang="en-CA" altLang="fr-FR" sz="1800" b="0" smtClean="0"/>
              <a:t>(applying 2</a:t>
            </a:r>
            <a:r>
              <a:rPr lang="en-CA" altLang="fr-FR" sz="1800" b="0" baseline="30000" smtClean="0"/>
              <a:t>nd</a:t>
            </a:r>
            <a:r>
              <a:rPr lang="en-CA" altLang="fr-FR" sz="1800" b="0" smtClean="0"/>
              <a:t>  rule)</a:t>
            </a:r>
          </a:p>
          <a:p>
            <a:endParaRPr lang="en-CA" altLang="fr-FR" sz="1800" smtClean="0"/>
          </a:p>
          <a:p>
            <a:r>
              <a:rPr lang="en-CA" altLang="fr-FR" sz="1800" smtClean="0"/>
              <a:t>FIRST(B) = {b} </a:t>
            </a:r>
            <a:r>
              <a:rPr lang="en-CA" altLang="fr-FR" sz="1800" b="0" smtClean="0"/>
              <a:t>(applying 2</a:t>
            </a:r>
            <a:r>
              <a:rPr lang="en-CA" altLang="fr-FR" sz="1800" b="0" baseline="30000" smtClean="0"/>
              <a:t>nd</a:t>
            </a:r>
            <a:r>
              <a:rPr lang="en-CA" altLang="fr-FR" sz="1800" b="0" smtClean="0"/>
              <a:t>  rule)</a:t>
            </a:r>
          </a:p>
          <a:p>
            <a:endParaRPr lang="en-CA" altLang="fr-FR" sz="1800" smtClean="0"/>
          </a:p>
          <a:p>
            <a:r>
              <a:rPr lang="en-CA" altLang="fr-FR" sz="1800" smtClean="0"/>
              <a:t>FIRST(S) = FIRST(A)</a:t>
            </a:r>
            <a:endParaRPr lang="en-CA" altLang="fr-FR" sz="1800" b="0" smtClean="0"/>
          </a:p>
          <a:p>
            <a:r>
              <a:rPr lang="en-CA" altLang="fr-FR" sz="1800" b="0" smtClean="0"/>
              <a:t>	  </a:t>
            </a:r>
            <a:r>
              <a:rPr lang="en-CA" altLang="fr-FR" sz="1800" smtClean="0"/>
              <a:t>= {a} </a:t>
            </a:r>
            <a:r>
              <a:rPr lang="en-CA" altLang="fr-FR" sz="1800" b="0" smtClean="0"/>
              <a:t>(applying 3</a:t>
            </a:r>
            <a:r>
              <a:rPr lang="en-CA" altLang="fr-FR" sz="1800" b="0" baseline="30000" smtClean="0"/>
              <a:t>rd</a:t>
            </a:r>
            <a:r>
              <a:rPr lang="en-CA" altLang="fr-FR" sz="1800" b="0" smtClean="0"/>
              <a:t> rule)</a:t>
            </a:r>
            <a:endParaRPr lang="fr-CA" altLang="fr-FR" sz="1800" smtClean="0"/>
          </a:p>
        </p:txBody>
      </p:sp>
      <p:sp>
        <p:nvSpPr>
          <p:cNvPr id="6" name="TextBox 5"/>
          <p:cNvSpPr txBox="1"/>
          <p:nvPr/>
        </p:nvSpPr>
        <p:spPr>
          <a:xfrm>
            <a:off x="5076825" y="1773238"/>
            <a:ext cx="3816350" cy="2246312"/>
          </a:xfrm>
          <a:prstGeom prst="rect">
            <a:avLst/>
          </a:prstGeom>
        </p:spPr>
        <p:style>
          <a:lnRef idx="2">
            <a:schemeClr val="accent5"/>
          </a:lnRef>
          <a:fillRef idx="1">
            <a:schemeClr val="lt1"/>
          </a:fillRef>
          <a:effectRef idx="0">
            <a:schemeClr val="accent5"/>
          </a:effectRef>
          <a:fontRef idx="minor">
            <a:schemeClr val="dk1"/>
          </a:fontRef>
        </p:style>
        <p:txBody>
          <a:bodyPr>
            <a:spAutoFit/>
          </a:bodyPr>
          <a:lstStyle/>
          <a:p>
            <a:pPr marL="457200" indent="-457200" fontAlgn="base">
              <a:spcBef>
                <a:spcPct val="0"/>
              </a:spcBef>
              <a:spcAft>
                <a:spcPct val="0"/>
              </a:spcAft>
              <a:defRPr/>
            </a:pPr>
            <a:r>
              <a:rPr lang="en-CA" sz="1400" b="1" dirty="0">
                <a:solidFill>
                  <a:srgbClr val="000000"/>
                </a:solidFill>
                <a:cs typeface="Courier New" panose="02070309020205020404" pitchFamily="49" charset="0"/>
              </a:rPr>
              <a:t>1) </a:t>
            </a:r>
            <a:r>
              <a:rPr lang="en-CA" sz="1400" dirty="0">
                <a:solidFill>
                  <a:srgbClr val="000000"/>
                </a:solidFill>
                <a:latin typeface="Courier New" panose="02070309020205020404" pitchFamily="49" charset="0"/>
                <a:cs typeface="Courier New" panose="02070309020205020404" pitchFamily="49" charset="0"/>
              </a:rPr>
              <a:t>FIRST(terminal)</a:t>
            </a:r>
            <a:r>
              <a:rPr lang="en-CA" sz="1400" dirty="0">
                <a:solidFill>
                  <a:srgbClr val="000000"/>
                </a:solidFill>
                <a:latin typeface="Courier New" panose="02070309020205020404" pitchFamily="49" charset="0"/>
                <a:cs typeface="Courier New" panose="02070309020205020404" pitchFamily="49" charset="0"/>
                <a:sym typeface="Wingdings" panose="05000000000000000000" pitchFamily="2" charset="2"/>
              </a:rPr>
              <a:t>{terminal}</a:t>
            </a:r>
          </a:p>
          <a:p>
            <a:pPr marL="457200" indent="-457200" fontAlgn="base">
              <a:spcBef>
                <a:spcPct val="0"/>
              </a:spcBef>
              <a:spcAft>
                <a:spcPct val="0"/>
              </a:spcAft>
              <a:buFont typeface="+mj-lt"/>
              <a:buAutoNum type="arabicPeriod"/>
              <a:defRPr/>
            </a:pPr>
            <a:endParaRPr lang="en-CA" sz="1400" dirty="0">
              <a:solidFill>
                <a:srgbClr val="000000"/>
              </a:solidFill>
              <a:sym typeface="Wingdings" panose="05000000000000000000" pitchFamily="2" charset="2"/>
            </a:endParaRPr>
          </a:p>
          <a:p>
            <a:pPr marL="457200" indent="-457200" fontAlgn="base">
              <a:spcBef>
                <a:spcPct val="0"/>
              </a:spcBef>
              <a:spcAft>
                <a:spcPct val="0"/>
              </a:spcAft>
              <a:defRPr/>
            </a:pPr>
            <a:r>
              <a:rPr lang="en-CA" sz="1400" b="1" dirty="0">
                <a:solidFill>
                  <a:srgbClr val="000000"/>
                </a:solidFill>
                <a:sym typeface="Wingdings" panose="05000000000000000000" pitchFamily="2" charset="2"/>
              </a:rPr>
              <a:t>2)</a:t>
            </a:r>
            <a:r>
              <a:rPr lang="en-CA" sz="1400" dirty="0">
                <a:solidFill>
                  <a:srgbClr val="000000"/>
                </a:solidFill>
                <a:sym typeface="Wingdings" panose="05000000000000000000" pitchFamily="2" charset="2"/>
              </a:rPr>
              <a:t> If </a:t>
            </a:r>
            <a:r>
              <a:rPr lang="en-CA" sz="1400" dirty="0" err="1">
                <a:solidFill>
                  <a:srgbClr val="D1282E"/>
                </a:solidFill>
                <a:sym typeface="Wingdings" panose="05000000000000000000" pitchFamily="2" charset="2"/>
              </a:rPr>
              <a:t>Aa</a:t>
            </a:r>
            <a:r>
              <a:rPr lang="el-GR" sz="1400" dirty="0">
                <a:solidFill>
                  <a:srgbClr val="D1282E"/>
                </a:solidFill>
                <a:sym typeface="Wingdings" panose="05000000000000000000" pitchFamily="2" charset="2"/>
              </a:rPr>
              <a:t>α</a:t>
            </a:r>
            <a:r>
              <a:rPr lang="en-CA" sz="1400" dirty="0">
                <a:solidFill>
                  <a:srgbClr val="000000"/>
                </a:solidFill>
                <a:sym typeface="Wingdings" panose="05000000000000000000" pitchFamily="2" charset="2"/>
              </a:rPr>
              <a:t>, and a is a terminal: </a:t>
            </a:r>
          </a:p>
          <a:p>
            <a:pPr algn="ctr" fontAlgn="base">
              <a:spcBef>
                <a:spcPct val="0"/>
              </a:spcBef>
              <a:spcAft>
                <a:spcPct val="0"/>
              </a:spcAft>
              <a:defRPr/>
            </a:pPr>
            <a:r>
              <a:rPr lang="en-CA" sz="1400" dirty="0">
                <a:solidFill>
                  <a:srgbClr val="000000"/>
                </a:solidFill>
                <a:latin typeface="Courier New" panose="02070309020205020404" pitchFamily="49" charset="0"/>
                <a:cs typeface="Courier New" panose="02070309020205020404" pitchFamily="49" charset="0"/>
                <a:sym typeface="Wingdings" panose="05000000000000000000" pitchFamily="2" charset="2"/>
              </a:rPr>
              <a:t>FIRST(A){a}</a:t>
            </a:r>
          </a:p>
          <a:p>
            <a:pPr marL="457200" indent="-457200" fontAlgn="base">
              <a:spcBef>
                <a:spcPct val="0"/>
              </a:spcBef>
              <a:spcAft>
                <a:spcPct val="0"/>
              </a:spcAft>
              <a:defRPr/>
            </a:pPr>
            <a:endParaRPr lang="en-CA" sz="1400" dirty="0">
              <a:solidFill>
                <a:srgbClr val="000000"/>
              </a:solidFill>
              <a:sym typeface="Wingdings" panose="05000000000000000000" pitchFamily="2" charset="2"/>
            </a:endParaRPr>
          </a:p>
          <a:p>
            <a:pPr marL="457200" indent="-457200" fontAlgn="base">
              <a:spcBef>
                <a:spcPct val="0"/>
              </a:spcBef>
              <a:spcAft>
                <a:spcPct val="0"/>
              </a:spcAft>
              <a:defRPr/>
            </a:pPr>
            <a:r>
              <a:rPr lang="en-CA" sz="1400" b="1" dirty="0">
                <a:solidFill>
                  <a:srgbClr val="000000"/>
                </a:solidFill>
                <a:sym typeface="Wingdings" panose="05000000000000000000" pitchFamily="2" charset="2"/>
              </a:rPr>
              <a:t>3)</a:t>
            </a:r>
            <a:r>
              <a:rPr lang="en-CA" sz="1400" dirty="0">
                <a:solidFill>
                  <a:srgbClr val="000000"/>
                </a:solidFill>
                <a:sym typeface="Wingdings" panose="05000000000000000000" pitchFamily="2" charset="2"/>
              </a:rPr>
              <a:t> If </a:t>
            </a:r>
            <a:r>
              <a:rPr lang="en-CA" sz="1400" dirty="0">
                <a:solidFill>
                  <a:srgbClr val="D1282E"/>
                </a:solidFill>
                <a:sym typeface="Wingdings" panose="05000000000000000000" pitchFamily="2" charset="2"/>
              </a:rPr>
              <a:t>AB</a:t>
            </a:r>
            <a:r>
              <a:rPr lang="el-GR" sz="1400" dirty="0">
                <a:solidFill>
                  <a:srgbClr val="D1282E"/>
                </a:solidFill>
                <a:sym typeface="Wingdings" panose="05000000000000000000" pitchFamily="2" charset="2"/>
              </a:rPr>
              <a:t>α</a:t>
            </a:r>
            <a:r>
              <a:rPr lang="en-CA" sz="1400" dirty="0">
                <a:solidFill>
                  <a:srgbClr val="000000"/>
                </a:solidFill>
                <a:sym typeface="Wingdings" panose="05000000000000000000" pitchFamily="2" charset="2"/>
              </a:rPr>
              <a:t>, and rule B</a:t>
            </a:r>
            <a:r>
              <a:rPr lang="el-GR" sz="1400" dirty="0">
                <a:solidFill>
                  <a:srgbClr val="000000"/>
                </a:solidFill>
                <a:sym typeface="Wingdings" panose="05000000000000000000" pitchFamily="2" charset="2"/>
              </a:rPr>
              <a:t>ε</a:t>
            </a:r>
            <a:r>
              <a:rPr lang="en-CA" sz="1400" dirty="0">
                <a:solidFill>
                  <a:srgbClr val="000000"/>
                </a:solidFill>
                <a:sym typeface="Wingdings" panose="05000000000000000000" pitchFamily="2" charset="2"/>
              </a:rPr>
              <a:t> does </a:t>
            </a:r>
            <a:r>
              <a:rPr lang="en-CA" sz="1400" b="1" dirty="0">
                <a:solidFill>
                  <a:srgbClr val="000000"/>
                </a:solidFill>
                <a:sym typeface="Wingdings" panose="05000000000000000000" pitchFamily="2" charset="2"/>
              </a:rPr>
              <a:t>NOT </a:t>
            </a:r>
            <a:r>
              <a:rPr lang="en-CA" sz="1400" dirty="0">
                <a:solidFill>
                  <a:srgbClr val="000000"/>
                </a:solidFill>
                <a:sym typeface="Wingdings" panose="05000000000000000000" pitchFamily="2" charset="2"/>
              </a:rPr>
              <a:t>exist:</a:t>
            </a:r>
          </a:p>
          <a:p>
            <a:pPr algn="ctr" fontAlgn="base">
              <a:spcBef>
                <a:spcPct val="0"/>
              </a:spcBef>
              <a:spcAft>
                <a:spcPct val="0"/>
              </a:spcAft>
              <a:defRPr/>
            </a:pPr>
            <a:r>
              <a:rPr lang="en-CA" sz="1400" dirty="0">
                <a:solidFill>
                  <a:srgbClr val="000000"/>
                </a:solidFill>
                <a:latin typeface="Courier New" panose="02070309020205020404" pitchFamily="49" charset="0"/>
                <a:cs typeface="Courier New" panose="02070309020205020404" pitchFamily="49" charset="0"/>
                <a:sym typeface="Wingdings" panose="05000000000000000000" pitchFamily="2" charset="2"/>
              </a:rPr>
              <a:t>FIRST(A)FIRST(B)</a:t>
            </a:r>
          </a:p>
          <a:p>
            <a:pPr algn="ctr" fontAlgn="base">
              <a:spcBef>
                <a:spcPct val="0"/>
              </a:spcBef>
              <a:spcAft>
                <a:spcPct val="0"/>
              </a:spcAft>
              <a:defRPr/>
            </a:pPr>
            <a:endParaRPr lang="en-CA" sz="1400" dirty="0">
              <a:solidFill>
                <a:srgbClr val="000000"/>
              </a:solidFill>
              <a:sym typeface="Wingdings" panose="05000000000000000000" pitchFamily="2" charset="2"/>
            </a:endParaRPr>
          </a:p>
          <a:p>
            <a:pPr marL="342900" indent="-342900" fontAlgn="base">
              <a:spcBef>
                <a:spcPct val="0"/>
              </a:spcBef>
              <a:spcAft>
                <a:spcPct val="0"/>
              </a:spcAft>
              <a:defRPr/>
            </a:pPr>
            <a:r>
              <a:rPr lang="en-CA" sz="1400" b="1" dirty="0">
                <a:solidFill>
                  <a:srgbClr val="000000"/>
                </a:solidFill>
                <a:sym typeface="Wingdings" panose="05000000000000000000" pitchFamily="2" charset="2"/>
              </a:rPr>
              <a:t>4)</a:t>
            </a:r>
            <a:r>
              <a:rPr lang="en-CA" sz="1400" dirty="0">
                <a:solidFill>
                  <a:srgbClr val="000000"/>
                </a:solidFill>
                <a:sym typeface="Wingdings" panose="05000000000000000000" pitchFamily="2" charset="2"/>
              </a:rPr>
              <a:t> If </a:t>
            </a:r>
            <a:r>
              <a:rPr lang="en-CA" sz="1400" dirty="0">
                <a:solidFill>
                  <a:srgbClr val="D1282E"/>
                </a:solidFill>
                <a:sym typeface="Wingdings" panose="05000000000000000000" pitchFamily="2" charset="2"/>
              </a:rPr>
              <a:t>AB</a:t>
            </a:r>
            <a:r>
              <a:rPr lang="el-GR" sz="1400" dirty="0">
                <a:solidFill>
                  <a:srgbClr val="D1282E"/>
                </a:solidFill>
                <a:sym typeface="Wingdings" panose="05000000000000000000" pitchFamily="2" charset="2"/>
              </a:rPr>
              <a:t>α</a:t>
            </a:r>
            <a:r>
              <a:rPr lang="en-CA" sz="1400" dirty="0">
                <a:solidFill>
                  <a:srgbClr val="D1282E"/>
                </a:solidFill>
                <a:sym typeface="Wingdings" panose="05000000000000000000" pitchFamily="2" charset="2"/>
              </a:rPr>
              <a:t>, </a:t>
            </a:r>
            <a:r>
              <a:rPr lang="en-CA" sz="1400" dirty="0">
                <a:solidFill>
                  <a:srgbClr val="000000"/>
                </a:solidFill>
                <a:sym typeface="Wingdings" panose="05000000000000000000" pitchFamily="2" charset="2"/>
              </a:rPr>
              <a:t>and rule B</a:t>
            </a:r>
            <a:r>
              <a:rPr lang="el-GR" sz="1400" dirty="0">
                <a:solidFill>
                  <a:srgbClr val="000000"/>
                </a:solidFill>
                <a:sym typeface="Wingdings" panose="05000000000000000000" pitchFamily="2" charset="2"/>
              </a:rPr>
              <a:t>ε</a:t>
            </a:r>
            <a:r>
              <a:rPr lang="en-CA" sz="1400" dirty="0">
                <a:solidFill>
                  <a:srgbClr val="000000"/>
                </a:solidFill>
                <a:sym typeface="Wingdings" panose="05000000000000000000" pitchFamily="2" charset="2"/>
              </a:rPr>
              <a:t> </a:t>
            </a:r>
            <a:r>
              <a:rPr lang="en-CA" sz="1400" b="1" dirty="0">
                <a:solidFill>
                  <a:srgbClr val="000000"/>
                </a:solidFill>
                <a:sym typeface="Wingdings" panose="05000000000000000000" pitchFamily="2" charset="2"/>
              </a:rPr>
              <a:t>DOES</a:t>
            </a:r>
            <a:r>
              <a:rPr lang="en-CA" sz="1400" dirty="0">
                <a:solidFill>
                  <a:srgbClr val="000000"/>
                </a:solidFill>
                <a:sym typeface="Wingdings" panose="05000000000000000000" pitchFamily="2" charset="2"/>
              </a:rPr>
              <a:t> exist:</a:t>
            </a:r>
          </a:p>
          <a:p>
            <a:pPr algn="ctr" fontAlgn="base">
              <a:spcBef>
                <a:spcPct val="0"/>
              </a:spcBef>
              <a:spcAft>
                <a:spcPct val="0"/>
              </a:spcAft>
              <a:defRPr/>
            </a:pPr>
            <a:r>
              <a:rPr lang="en-CA" sz="1400" dirty="0">
                <a:solidFill>
                  <a:srgbClr val="000000"/>
                </a:solidFill>
                <a:latin typeface="Courier New" panose="02070309020205020404" pitchFamily="49" charset="0"/>
                <a:cs typeface="Courier New" panose="02070309020205020404" pitchFamily="49" charset="0"/>
                <a:sym typeface="Wingdings" panose="05000000000000000000" pitchFamily="2" charset="2"/>
              </a:rPr>
              <a:t>FIRST(A)[FIRST(B)-</a:t>
            </a:r>
            <a:r>
              <a:rPr lang="el-GR" sz="1400" dirty="0">
                <a:solidFill>
                  <a:srgbClr val="000000"/>
                </a:solidFill>
                <a:latin typeface="Courier New" panose="02070309020205020404" pitchFamily="49" charset="0"/>
                <a:cs typeface="Courier New" panose="02070309020205020404" pitchFamily="49" charset="0"/>
                <a:sym typeface="Wingdings" panose="05000000000000000000" pitchFamily="2" charset="2"/>
              </a:rPr>
              <a:t> ε</a:t>
            </a:r>
            <a:r>
              <a:rPr lang="en-CA" sz="1400" dirty="0">
                <a:solidFill>
                  <a:srgbClr val="000000"/>
                </a:solidFill>
                <a:latin typeface="Courier New" panose="02070309020205020404" pitchFamily="49" charset="0"/>
                <a:cs typeface="Courier New" panose="02070309020205020404" pitchFamily="49" charset="0"/>
                <a:sym typeface="Wingdings" panose="05000000000000000000" pitchFamily="2" charset="2"/>
              </a:rPr>
              <a:t>] </a:t>
            </a:r>
            <a:r>
              <a:rPr lang="el-GR" sz="1400" dirty="0">
                <a:solidFill>
                  <a:srgbClr val="000000"/>
                </a:solidFill>
                <a:latin typeface="Courier New" panose="02070309020205020404" pitchFamily="49" charset="0"/>
                <a:cs typeface="Courier New" panose="02070309020205020404" pitchFamily="49" charset="0"/>
                <a:sym typeface="Wingdings" panose="05000000000000000000" pitchFamily="2" charset="2"/>
              </a:rPr>
              <a:t>υ</a:t>
            </a:r>
            <a:r>
              <a:rPr lang="en-CA" sz="1400" dirty="0">
                <a:solidFill>
                  <a:srgbClr val="000000"/>
                </a:solidFill>
                <a:latin typeface="Courier New" panose="02070309020205020404" pitchFamily="49" charset="0"/>
                <a:cs typeface="Courier New" panose="02070309020205020404" pitchFamily="49" charset="0"/>
                <a:sym typeface="Wingdings" panose="05000000000000000000" pitchFamily="2" charset="2"/>
              </a:rPr>
              <a:t> FIRST(</a:t>
            </a:r>
            <a:r>
              <a:rPr lang="el-GR" sz="1400" dirty="0">
                <a:solidFill>
                  <a:srgbClr val="000000"/>
                </a:solidFill>
                <a:latin typeface="Courier New" panose="02070309020205020404" pitchFamily="49" charset="0"/>
                <a:cs typeface="Courier New" panose="02070309020205020404" pitchFamily="49" charset="0"/>
                <a:sym typeface="Wingdings" panose="05000000000000000000" pitchFamily="2" charset="2"/>
              </a:rPr>
              <a:t>α)</a:t>
            </a:r>
            <a:endParaRPr lang="fr-CA" sz="1400" dirty="0">
              <a:solidFill>
                <a:srgbClr val="000000"/>
              </a:solidFill>
            </a:endParaRPr>
          </a:p>
        </p:txBody>
      </p:sp>
      <p:sp>
        <p:nvSpPr>
          <p:cNvPr id="8" name="Slide Number Placeholder 7"/>
          <p:cNvSpPr>
            <a:spLocks noGrp="1"/>
          </p:cNvSpPr>
          <p:nvPr>
            <p:ph type="sldNum" sz="quarter" idx="11"/>
          </p:nvPr>
        </p:nvSpPr>
        <p:spPr/>
        <p:txBody>
          <a:bodyPr/>
          <a:lstStyle/>
          <a:p>
            <a:pPr>
              <a:defRPr/>
            </a:pPr>
            <a:fld id="{C0F85434-72BD-456E-A883-0F005E178622}" type="slidenum">
              <a:rPr lang="fr-CA" smtClean="0"/>
              <a:pPr>
                <a:defRPr/>
              </a:pPr>
              <a:t>335</a:t>
            </a:fld>
            <a:endParaRPr lang="fr-CA"/>
          </a:p>
        </p:txBody>
      </p:sp>
    </p:spTree>
    <p:extLst>
      <p:ext uri="{BB962C8B-B14F-4D97-AF65-F5344CB8AC3E}">
        <p14:creationId xmlns:p14="http://schemas.microsoft.com/office/powerpoint/2010/main" val="5779256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6" end="6"/>
                                            </p:txEl>
                                          </p:spTgt>
                                        </p:tgtEl>
                                        <p:attrNameLst>
                                          <p:attrName>style.visibility</p:attrName>
                                        </p:attrNameLst>
                                      </p:cBhvr>
                                      <p:to>
                                        <p:strVal val="visible"/>
                                      </p:to>
                                    </p:set>
                                    <p:animEffect transition="in" filter="fade">
                                      <p:cBhvr>
                                        <p:cTn id="7" dur="500"/>
                                        <p:tgtEl>
                                          <p:spTgt spid="3">
                                            <p:txEl>
                                              <p:pRg st="6" end="6"/>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3">
                                            <p:txEl>
                                              <p:pRg st="8" end="8"/>
                                            </p:txEl>
                                          </p:spTgt>
                                        </p:tgtEl>
                                        <p:attrNameLst>
                                          <p:attrName>style.visibility</p:attrName>
                                        </p:attrNameLst>
                                      </p:cBhvr>
                                      <p:to>
                                        <p:strVal val="visible"/>
                                      </p:to>
                                    </p:set>
                                    <p:animEffect transition="in" filter="fade">
                                      <p:cBhvr>
                                        <p:cTn id="12" dur="500"/>
                                        <p:tgtEl>
                                          <p:spTgt spid="3">
                                            <p:txEl>
                                              <p:pRg st="8" end="8"/>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3">
                                            <p:txEl>
                                              <p:pRg st="10" end="10"/>
                                            </p:txEl>
                                          </p:spTgt>
                                        </p:tgtEl>
                                        <p:attrNameLst>
                                          <p:attrName>style.visibility</p:attrName>
                                        </p:attrNameLst>
                                      </p:cBhvr>
                                      <p:to>
                                        <p:strVal val="visible"/>
                                      </p:to>
                                    </p:set>
                                    <p:animEffect transition="in" filter="fade">
                                      <p:cBhvr>
                                        <p:cTn id="17" dur="500"/>
                                        <p:tgtEl>
                                          <p:spTgt spid="3">
                                            <p:txEl>
                                              <p:pRg st="10" end="1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3">
                                            <p:txEl>
                                              <p:pRg st="11" end="11"/>
                                            </p:txEl>
                                          </p:spTgt>
                                        </p:tgtEl>
                                        <p:attrNameLst>
                                          <p:attrName>style.visibility</p:attrName>
                                        </p:attrNameLst>
                                      </p:cBhvr>
                                      <p:to>
                                        <p:strVal val="visible"/>
                                      </p:to>
                                    </p:set>
                                    <p:animEffect transition="in" filter="fade">
                                      <p:cBhvr>
                                        <p:cTn id="20" dur="500"/>
                                        <p:tgtEl>
                                          <p:spTgt spid="3">
                                            <p:txEl>
                                              <p:pRg st="11" end="1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FIRST Set Calculation</a:t>
            </a:r>
            <a:endParaRPr lang="fr-CA" dirty="0"/>
          </a:p>
        </p:txBody>
      </p:sp>
      <p:sp>
        <p:nvSpPr>
          <p:cNvPr id="3" name="Content Placeholder 2"/>
          <p:cNvSpPr>
            <a:spLocks noGrp="1"/>
          </p:cNvSpPr>
          <p:nvPr>
            <p:ph idx="1"/>
          </p:nvPr>
        </p:nvSpPr>
        <p:spPr>
          <a:xfrm>
            <a:off x="457200" y="1752600"/>
            <a:ext cx="4691063" cy="4373563"/>
          </a:xfrm>
        </p:spPr>
        <p:txBody>
          <a:bodyPr/>
          <a:lstStyle/>
          <a:p>
            <a:r>
              <a:rPr lang="en-CA" altLang="fr-FR" sz="1800" smtClean="0">
                <a:solidFill>
                  <a:schemeClr val="tx2"/>
                </a:solidFill>
              </a:rPr>
              <a:t>Another example…</a:t>
            </a:r>
          </a:p>
          <a:p>
            <a:r>
              <a:rPr lang="en-CA" altLang="fr-FR" sz="1800" smtClean="0"/>
              <a:t>Given the grammar:</a:t>
            </a:r>
          </a:p>
          <a:p>
            <a:pPr>
              <a:spcBef>
                <a:spcPct val="0"/>
              </a:spcBef>
              <a:spcAft>
                <a:spcPct val="0"/>
              </a:spcAft>
            </a:pPr>
            <a:r>
              <a:rPr lang="en-CA" altLang="fr-FR" sz="1800" smtClean="0">
                <a:latin typeface="Courier New" pitchFamily="49" charset="0"/>
                <a:cs typeface="Courier New" pitchFamily="49" charset="0"/>
              </a:rPr>
              <a:t>&lt;S&gt; ::= &lt;A&gt;&lt;B&gt;</a:t>
            </a:r>
          </a:p>
          <a:p>
            <a:pPr>
              <a:spcBef>
                <a:spcPct val="0"/>
              </a:spcBef>
              <a:spcAft>
                <a:spcPct val="0"/>
              </a:spcAft>
            </a:pPr>
            <a:r>
              <a:rPr lang="en-CA" altLang="fr-FR" sz="1800" smtClean="0">
                <a:latin typeface="Courier New" pitchFamily="49" charset="0"/>
                <a:cs typeface="Courier New" pitchFamily="49" charset="0"/>
              </a:rPr>
              <a:t>&lt;A&gt; ::= a | </a:t>
            </a:r>
            <a:r>
              <a:rPr lang="el-GR" altLang="fr-FR" sz="1800" smtClean="0">
                <a:latin typeface="Courier New" pitchFamily="49" charset="0"/>
                <a:cs typeface="Courier New" pitchFamily="49" charset="0"/>
              </a:rPr>
              <a:t>ε</a:t>
            </a:r>
            <a:endParaRPr lang="en-CA" altLang="fr-FR" sz="1800" smtClean="0">
              <a:latin typeface="Courier New" pitchFamily="49" charset="0"/>
              <a:cs typeface="Courier New" pitchFamily="49" charset="0"/>
            </a:endParaRPr>
          </a:p>
          <a:p>
            <a:pPr>
              <a:spcBef>
                <a:spcPct val="0"/>
              </a:spcBef>
              <a:spcAft>
                <a:spcPct val="0"/>
              </a:spcAft>
            </a:pPr>
            <a:r>
              <a:rPr lang="en-CA" altLang="fr-FR" sz="1800" smtClean="0">
                <a:latin typeface="Courier New" pitchFamily="49" charset="0"/>
                <a:cs typeface="Courier New" pitchFamily="49" charset="0"/>
              </a:rPr>
              <a:t>&lt;B&gt; ::= b</a:t>
            </a:r>
          </a:p>
          <a:p>
            <a:endParaRPr lang="en-CA" altLang="fr-FR" sz="1800" smtClean="0"/>
          </a:p>
          <a:p>
            <a:r>
              <a:rPr lang="en-CA" altLang="fr-FR" sz="1800" smtClean="0"/>
              <a:t>FIRST(A) = {a, </a:t>
            </a:r>
            <a:r>
              <a:rPr lang="el-GR" altLang="fr-FR" sz="1800" smtClean="0">
                <a:latin typeface="Courier New" pitchFamily="49" charset="0"/>
                <a:cs typeface="Courier New" pitchFamily="49" charset="0"/>
              </a:rPr>
              <a:t>ε</a:t>
            </a:r>
            <a:r>
              <a:rPr lang="en-CA" altLang="fr-FR" sz="1800" smtClean="0"/>
              <a:t>} </a:t>
            </a:r>
            <a:r>
              <a:rPr lang="en-CA" altLang="fr-FR" sz="1800" b="0" smtClean="0"/>
              <a:t>(2</a:t>
            </a:r>
            <a:r>
              <a:rPr lang="en-CA" altLang="fr-FR" sz="1800" b="0" baseline="30000" smtClean="0"/>
              <a:t>nd</a:t>
            </a:r>
            <a:r>
              <a:rPr lang="en-CA" altLang="fr-FR" sz="1800" b="0" smtClean="0"/>
              <a:t>  rule)</a:t>
            </a:r>
          </a:p>
          <a:p>
            <a:endParaRPr lang="en-CA" altLang="fr-FR" sz="1800" smtClean="0"/>
          </a:p>
          <a:p>
            <a:r>
              <a:rPr lang="en-CA" altLang="fr-FR" sz="1800" smtClean="0"/>
              <a:t>FIRST(B) = {b} </a:t>
            </a:r>
            <a:r>
              <a:rPr lang="en-CA" altLang="fr-FR" sz="1800" b="0" smtClean="0"/>
              <a:t>(2</a:t>
            </a:r>
            <a:r>
              <a:rPr lang="en-CA" altLang="fr-FR" sz="1800" b="0" baseline="30000" smtClean="0"/>
              <a:t>nd</a:t>
            </a:r>
            <a:r>
              <a:rPr lang="en-CA" altLang="fr-FR" sz="1800" b="0" smtClean="0"/>
              <a:t>  rule)</a:t>
            </a:r>
          </a:p>
          <a:p>
            <a:endParaRPr lang="en-CA" altLang="fr-FR" sz="1800" smtClean="0"/>
          </a:p>
          <a:p>
            <a:r>
              <a:rPr lang="en-CA" altLang="fr-FR" sz="1800" smtClean="0"/>
              <a:t>FIRST(S) = </a:t>
            </a:r>
            <a:r>
              <a:rPr lang="en-CA" altLang="fr-FR" sz="1800" smtClean="0">
                <a:cs typeface="Courier New" pitchFamily="49" charset="0"/>
                <a:sym typeface="Wingdings" pitchFamily="2" charset="2"/>
              </a:rPr>
              <a:t>[FIRST(A)-</a:t>
            </a:r>
            <a:r>
              <a:rPr lang="el-GR" altLang="fr-FR" sz="1800" smtClean="0">
                <a:cs typeface="Courier New" pitchFamily="49" charset="0"/>
                <a:sym typeface="Wingdings" pitchFamily="2" charset="2"/>
              </a:rPr>
              <a:t> ε</a:t>
            </a:r>
            <a:r>
              <a:rPr lang="en-CA" altLang="fr-FR" sz="1800" smtClean="0">
                <a:cs typeface="Courier New" pitchFamily="49" charset="0"/>
                <a:sym typeface="Wingdings" pitchFamily="2" charset="2"/>
              </a:rPr>
              <a:t>] </a:t>
            </a:r>
            <a:r>
              <a:rPr lang="el-GR" altLang="fr-FR" sz="1800" smtClean="0">
                <a:cs typeface="Courier New" pitchFamily="49" charset="0"/>
                <a:sym typeface="Wingdings" pitchFamily="2" charset="2"/>
              </a:rPr>
              <a:t>υ</a:t>
            </a:r>
            <a:r>
              <a:rPr lang="en-CA" altLang="fr-FR" sz="1800" smtClean="0">
                <a:cs typeface="Courier New" pitchFamily="49" charset="0"/>
                <a:sym typeface="Wingdings" pitchFamily="2" charset="2"/>
              </a:rPr>
              <a:t> FIRST(B)</a:t>
            </a:r>
            <a:r>
              <a:rPr lang="el-GR" altLang="fr-FR" sz="1800" smtClean="0">
                <a:cs typeface="Courier New" pitchFamily="49" charset="0"/>
                <a:sym typeface="Wingdings" pitchFamily="2" charset="2"/>
              </a:rPr>
              <a:t> </a:t>
            </a:r>
            <a:r>
              <a:rPr lang="en-CA" altLang="fr-FR" sz="1800" b="0" smtClean="0"/>
              <a:t>	  </a:t>
            </a:r>
            <a:r>
              <a:rPr lang="en-CA" altLang="fr-FR" sz="1800" smtClean="0"/>
              <a:t>= {a, b}	      </a:t>
            </a:r>
            <a:r>
              <a:rPr lang="en-CA" altLang="fr-FR" sz="1800" b="0" smtClean="0"/>
              <a:t>(4</a:t>
            </a:r>
            <a:r>
              <a:rPr lang="en-CA" altLang="fr-FR" sz="1800" b="0" baseline="30000" smtClean="0"/>
              <a:t>th</a:t>
            </a:r>
            <a:r>
              <a:rPr lang="en-CA" altLang="fr-FR" sz="1800" b="0" smtClean="0"/>
              <a:t> rule)</a:t>
            </a:r>
            <a:endParaRPr lang="fr-CA" altLang="fr-FR" sz="1800" b="0" smtClean="0"/>
          </a:p>
        </p:txBody>
      </p:sp>
      <p:sp>
        <p:nvSpPr>
          <p:cNvPr id="6" name="TextBox 5"/>
          <p:cNvSpPr txBox="1"/>
          <p:nvPr/>
        </p:nvSpPr>
        <p:spPr>
          <a:xfrm>
            <a:off x="5076825" y="1773238"/>
            <a:ext cx="3816350" cy="2246312"/>
          </a:xfrm>
          <a:prstGeom prst="rect">
            <a:avLst/>
          </a:prstGeom>
        </p:spPr>
        <p:style>
          <a:lnRef idx="2">
            <a:schemeClr val="accent5"/>
          </a:lnRef>
          <a:fillRef idx="1">
            <a:schemeClr val="lt1"/>
          </a:fillRef>
          <a:effectRef idx="0">
            <a:schemeClr val="accent5"/>
          </a:effectRef>
          <a:fontRef idx="minor">
            <a:schemeClr val="dk1"/>
          </a:fontRef>
        </p:style>
        <p:txBody>
          <a:bodyPr>
            <a:spAutoFit/>
          </a:bodyPr>
          <a:lstStyle/>
          <a:p>
            <a:pPr marL="457200" indent="-457200" fontAlgn="base">
              <a:spcBef>
                <a:spcPct val="0"/>
              </a:spcBef>
              <a:spcAft>
                <a:spcPct val="0"/>
              </a:spcAft>
              <a:defRPr/>
            </a:pPr>
            <a:r>
              <a:rPr lang="en-CA" sz="1400" b="1" dirty="0">
                <a:solidFill>
                  <a:srgbClr val="000000"/>
                </a:solidFill>
                <a:cs typeface="Courier New" panose="02070309020205020404" pitchFamily="49" charset="0"/>
              </a:rPr>
              <a:t>1) </a:t>
            </a:r>
            <a:r>
              <a:rPr lang="en-CA" sz="1400" dirty="0">
                <a:solidFill>
                  <a:srgbClr val="000000"/>
                </a:solidFill>
                <a:latin typeface="Courier New" panose="02070309020205020404" pitchFamily="49" charset="0"/>
                <a:cs typeface="Courier New" panose="02070309020205020404" pitchFamily="49" charset="0"/>
              </a:rPr>
              <a:t>FIRST(terminal)</a:t>
            </a:r>
            <a:r>
              <a:rPr lang="en-CA" sz="1400" dirty="0">
                <a:solidFill>
                  <a:srgbClr val="000000"/>
                </a:solidFill>
                <a:latin typeface="Courier New" panose="02070309020205020404" pitchFamily="49" charset="0"/>
                <a:cs typeface="Courier New" panose="02070309020205020404" pitchFamily="49" charset="0"/>
                <a:sym typeface="Wingdings" panose="05000000000000000000" pitchFamily="2" charset="2"/>
              </a:rPr>
              <a:t>{terminal}</a:t>
            </a:r>
          </a:p>
          <a:p>
            <a:pPr marL="457200" indent="-457200" fontAlgn="base">
              <a:spcBef>
                <a:spcPct val="0"/>
              </a:spcBef>
              <a:spcAft>
                <a:spcPct val="0"/>
              </a:spcAft>
              <a:buFont typeface="+mj-lt"/>
              <a:buAutoNum type="arabicPeriod"/>
              <a:defRPr/>
            </a:pPr>
            <a:endParaRPr lang="en-CA" sz="1400" dirty="0">
              <a:solidFill>
                <a:srgbClr val="000000"/>
              </a:solidFill>
              <a:sym typeface="Wingdings" panose="05000000000000000000" pitchFamily="2" charset="2"/>
            </a:endParaRPr>
          </a:p>
          <a:p>
            <a:pPr marL="457200" indent="-457200" fontAlgn="base">
              <a:spcBef>
                <a:spcPct val="0"/>
              </a:spcBef>
              <a:spcAft>
                <a:spcPct val="0"/>
              </a:spcAft>
              <a:defRPr/>
            </a:pPr>
            <a:r>
              <a:rPr lang="en-CA" sz="1400" b="1" dirty="0">
                <a:solidFill>
                  <a:srgbClr val="000000"/>
                </a:solidFill>
                <a:sym typeface="Wingdings" panose="05000000000000000000" pitchFamily="2" charset="2"/>
              </a:rPr>
              <a:t>2)</a:t>
            </a:r>
            <a:r>
              <a:rPr lang="en-CA" sz="1400" dirty="0">
                <a:solidFill>
                  <a:srgbClr val="000000"/>
                </a:solidFill>
                <a:sym typeface="Wingdings" panose="05000000000000000000" pitchFamily="2" charset="2"/>
              </a:rPr>
              <a:t> If </a:t>
            </a:r>
            <a:r>
              <a:rPr lang="en-CA" sz="1400" dirty="0" err="1">
                <a:solidFill>
                  <a:srgbClr val="D1282E"/>
                </a:solidFill>
                <a:sym typeface="Wingdings" panose="05000000000000000000" pitchFamily="2" charset="2"/>
              </a:rPr>
              <a:t>Aa</a:t>
            </a:r>
            <a:r>
              <a:rPr lang="el-GR" sz="1400" dirty="0">
                <a:solidFill>
                  <a:srgbClr val="D1282E"/>
                </a:solidFill>
                <a:sym typeface="Wingdings" panose="05000000000000000000" pitchFamily="2" charset="2"/>
              </a:rPr>
              <a:t>α</a:t>
            </a:r>
            <a:r>
              <a:rPr lang="en-CA" sz="1400" dirty="0">
                <a:solidFill>
                  <a:srgbClr val="000000"/>
                </a:solidFill>
                <a:sym typeface="Wingdings" panose="05000000000000000000" pitchFamily="2" charset="2"/>
              </a:rPr>
              <a:t>, and a is a terminal: </a:t>
            </a:r>
          </a:p>
          <a:p>
            <a:pPr algn="ctr" fontAlgn="base">
              <a:spcBef>
                <a:spcPct val="0"/>
              </a:spcBef>
              <a:spcAft>
                <a:spcPct val="0"/>
              </a:spcAft>
              <a:defRPr/>
            </a:pPr>
            <a:r>
              <a:rPr lang="en-CA" sz="1400" dirty="0">
                <a:solidFill>
                  <a:srgbClr val="000000"/>
                </a:solidFill>
                <a:latin typeface="Courier New" panose="02070309020205020404" pitchFamily="49" charset="0"/>
                <a:cs typeface="Courier New" panose="02070309020205020404" pitchFamily="49" charset="0"/>
                <a:sym typeface="Wingdings" panose="05000000000000000000" pitchFamily="2" charset="2"/>
              </a:rPr>
              <a:t>FIRST(A){a}</a:t>
            </a:r>
          </a:p>
          <a:p>
            <a:pPr marL="457200" indent="-457200" fontAlgn="base">
              <a:spcBef>
                <a:spcPct val="0"/>
              </a:spcBef>
              <a:spcAft>
                <a:spcPct val="0"/>
              </a:spcAft>
              <a:defRPr/>
            </a:pPr>
            <a:endParaRPr lang="en-CA" sz="1400" dirty="0">
              <a:solidFill>
                <a:srgbClr val="000000"/>
              </a:solidFill>
              <a:sym typeface="Wingdings" panose="05000000000000000000" pitchFamily="2" charset="2"/>
            </a:endParaRPr>
          </a:p>
          <a:p>
            <a:pPr marL="457200" indent="-457200" fontAlgn="base">
              <a:spcBef>
                <a:spcPct val="0"/>
              </a:spcBef>
              <a:spcAft>
                <a:spcPct val="0"/>
              </a:spcAft>
              <a:defRPr/>
            </a:pPr>
            <a:r>
              <a:rPr lang="en-CA" sz="1400" b="1" dirty="0">
                <a:solidFill>
                  <a:srgbClr val="000000"/>
                </a:solidFill>
                <a:sym typeface="Wingdings" panose="05000000000000000000" pitchFamily="2" charset="2"/>
              </a:rPr>
              <a:t>3)</a:t>
            </a:r>
            <a:r>
              <a:rPr lang="en-CA" sz="1400" dirty="0">
                <a:solidFill>
                  <a:srgbClr val="000000"/>
                </a:solidFill>
                <a:sym typeface="Wingdings" panose="05000000000000000000" pitchFamily="2" charset="2"/>
              </a:rPr>
              <a:t> If </a:t>
            </a:r>
            <a:r>
              <a:rPr lang="en-CA" sz="1400" dirty="0">
                <a:solidFill>
                  <a:srgbClr val="D1282E"/>
                </a:solidFill>
                <a:sym typeface="Wingdings" panose="05000000000000000000" pitchFamily="2" charset="2"/>
              </a:rPr>
              <a:t>AB</a:t>
            </a:r>
            <a:r>
              <a:rPr lang="el-GR" sz="1400" dirty="0">
                <a:solidFill>
                  <a:srgbClr val="D1282E"/>
                </a:solidFill>
                <a:sym typeface="Wingdings" panose="05000000000000000000" pitchFamily="2" charset="2"/>
              </a:rPr>
              <a:t>α</a:t>
            </a:r>
            <a:r>
              <a:rPr lang="en-CA" sz="1400" dirty="0">
                <a:solidFill>
                  <a:srgbClr val="000000"/>
                </a:solidFill>
                <a:sym typeface="Wingdings" panose="05000000000000000000" pitchFamily="2" charset="2"/>
              </a:rPr>
              <a:t>, and rule B</a:t>
            </a:r>
            <a:r>
              <a:rPr lang="el-GR" sz="1400" dirty="0">
                <a:solidFill>
                  <a:srgbClr val="000000"/>
                </a:solidFill>
                <a:sym typeface="Wingdings" panose="05000000000000000000" pitchFamily="2" charset="2"/>
              </a:rPr>
              <a:t>ε</a:t>
            </a:r>
            <a:r>
              <a:rPr lang="en-CA" sz="1400" dirty="0">
                <a:solidFill>
                  <a:srgbClr val="000000"/>
                </a:solidFill>
                <a:sym typeface="Wingdings" panose="05000000000000000000" pitchFamily="2" charset="2"/>
              </a:rPr>
              <a:t> does </a:t>
            </a:r>
            <a:r>
              <a:rPr lang="en-CA" sz="1400" b="1" dirty="0">
                <a:solidFill>
                  <a:srgbClr val="000000"/>
                </a:solidFill>
                <a:sym typeface="Wingdings" panose="05000000000000000000" pitchFamily="2" charset="2"/>
              </a:rPr>
              <a:t>NOT </a:t>
            </a:r>
            <a:r>
              <a:rPr lang="en-CA" sz="1400" dirty="0">
                <a:solidFill>
                  <a:srgbClr val="000000"/>
                </a:solidFill>
                <a:sym typeface="Wingdings" panose="05000000000000000000" pitchFamily="2" charset="2"/>
              </a:rPr>
              <a:t>exist:</a:t>
            </a:r>
          </a:p>
          <a:p>
            <a:pPr algn="ctr" fontAlgn="base">
              <a:spcBef>
                <a:spcPct val="0"/>
              </a:spcBef>
              <a:spcAft>
                <a:spcPct val="0"/>
              </a:spcAft>
              <a:defRPr/>
            </a:pPr>
            <a:r>
              <a:rPr lang="en-CA" sz="1400" dirty="0">
                <a:solidFill>
                  <a:srgbClr val="000000"/>
                </a:solidFill>
                <a:latin typeface="Courier New" panose="02070309020205020404" pitchFamily="49" charset="0"/>
                <a:cs typeface="Courier New" panose="02070309020205020404" pitchFamily="49" charset="0"/>
                <a:sym typeface="Wingdings" panose="05000000000000000000" pitchFamily="2" charset="2"/>
              </a:rPr>
              <a:t>FIRST(A)FIRST(B)</a:t>
            </a:r>
          </a:p>
          <a:p>
            <a:pPr algn="ctr" fontAlgn="base">
              <a:spcBef>
                <a:spcPct val="0"/>
              </a:spcBef>
              <a:spcAft>
                <a:spcPct val="0"/>
              </a:spcAft>
              <a:defRPr/>
            </a:pPr>
            <a:endParaRPr lang="en-CA" sz="1400" dirty="0">
              <a:solidFill>
                <a:srgbClr val="000000"/>
              </a:solidFill>
              <a:sym typeface="Wingdings" panose="05000000000000000000" pitchFamily="2" charset="2"/>
            </a:endParaRPr>
          </a:p>
          <a:p>
            <a:pPr marL="342900" indent="-342900" fontAlgn="base">
              <a:spcBef>
                <a:spcPct val="0"/>
              </a:spcBef>
              <a:spcAft>
                <a:spcPct val="0"/>
              </a:spcAft>
              <a:defRPr/>
            </a:pPr>
            <a:r>
              <a:rPr lang="en-CA" sz="1400" b="1" dirty="0">
                <a:solidFill>
                  <a:srgbClr val="000000"/>
                </a:solidFill>
                <a:sym typeface="Wingdings" panose="05000000000000000000" pitchFamily="2" charset="2"/>
              </a:rPr>
              <a:t>4)</a:t>
            </a:r>
            <a:r>
              <a:rPr lang="en-CA" sz="1400" dirty="0">
                <a:solidFill>
                  <a:srgbClr val="000000"/>
                </a:solidFill>
                <a:sym typeface="Wingdings" panose="05000000000000000000" pitchFamily="2" charset="2"/>
              </a:rPr>
              <a:t> If </a:t>
            </a:r>
            <a:r>
              <a:rPr lang="en-CA" sz="1400" dirty="0">
                <a:solidFill>
                  <a:srgbClr val="D1282E"/>
                </a:solidFill>
                <a:sym typeface="Wingdings" panose="05000000000000000000" pitchFamily="2" charset="2"/>
              </a:rPr>
              <a:t>AB</a:t>
            </a:r>
            <a:r>
              <a:rPr lang="el-GR" sz="1400" dirty="0">
                <a:solidFill>
                  <a:srgbClr val="D1282E"/>
                </a:solidFill>
                <a:sym typeface="Wingdings" panose="05000000000000000000" pitchFamily="2" charset="2"/>
              </a:rPr>
              <a:t>α</a:t>
            </a:r>
            <a:r>
              <a:rPr lang="en-CA" sz="1400" dirty="0">
                <a:solidFill>
                  <a:srgbClr val="D1282E"/>
                </a:solidFill>
                <a:sym typeface="Wingdings" panose="05000000000000000000" pitchFamily="2" charset="2"/>
              </a:rPr>
              <a:t>, </a:t>
            </a:r>
            <a:r>
              <a:rPr lang="en-CA" sz="1400" dirty="0">
                <a:solidFill>
                  <a:srgbClr val="000000"/>
                </a:solidFill>
                <a:sym typeface="Wingdings" panose="05000000000000000000" pitchFamily="2" charset="2"/>
              </a:rPr>
              <a:t>and rule B</a:t>
            </a:r>
            <a:r>
              <a:rPr lang="el-GR" sz="1400" dirty="0">
                <a:solidFill>
                  <a:srgbClr val="000000"/>
                </a:solidFill>
                <a:sym typeface="Wingdings" panose="05000000000000000000" pitchFamily="2" charset="2"/>
              </a:rPr>
              <a:t>ε</a:t>
            </a:r>
            <a:r>
              <a:rPr lang="en-CA" sz="1400" dirty="0">
                <a:solidFill>
                  <a:srgbClr val="000000"/>
                </a:solidFill>
                <a:sym typeface="Wingdings" panose="05000000000000000000" pitchFamily="2" charset="2"/>
              </a:rPr>
              <a:t> </a:t>
            </a:r>
            <a:r>
              <a:rPr lang="en-CA" sz="1400" b="1" dirty="0">
                <a:solidFill>
                  <a:srgbClr val="000000"/>
                </a:solidFill>
                <a:sym typeface="Wingdings" panose="05000000000000000000" pitchFamily="2" charset="2"/>
              </a:rPr>
              <a:t>DOES</a:t>
            </a:r>
            <a:r>
              <a:rPr lang="en-CA" sz="1400" dirty="0">
                <a:solidFill>
                  <a:srgbClr val="000000"/>
                </a:solidFill>
                <a:sym typeface="Wingdings" panose="05000000000000000000" pitchFamily="2" charset="2"/>
              </a:rPr>
              <a:t> exist:</a:t>
            </a:r>
          </a:p>
          <a:p>
            <a:pPr algn="ctr" fontAlgn="base">
              <a:spcBef>
                <a:spcPct val="0"/>
              </a:spcBef>
              <a:spcAft>
                <a:spcPct val="0"/>
              </a:spcAft>
              <a:defRPr/>
            </a:pPr>
            <a:r>
              <a:rPr lang="en-CA" sz="1400" dirty="0">
                <a:solidFill>
                  <a:srgbClr val="000000"/>
                </a:solidFill>
                <a:latin typeface="Courier New" panose="02070309020205020404" pitchFamily="49" charset="0"/>
                <a:cs typeface="Courier New" panose="02070309020205020404" pitchFamily="49" charset="0"/>
                <a:sym typeface="Wingdings" panose="05000000000000000000" pitchFamily="2" charset="2"/>
              </a:rPr>
              <a:t>FIRST(A)[FIRST(B)-</a:t>
            </a:r>
            <a:r>
              <a:rPr lang="el-GR" sz="1400" dirty="0">
                <a:solidFill>
                  <a:srgbClr val="000000"/>
                </a:solidFill>
                <a:latin typeface="Courier New" panose="02070309020205020404" pitchFamily="49" charset="0"/>
                <a:cs typeface="Courier New" panose="02070309020205020404" pitchFamily="49" charset="0"/>
                <a:sym typeface="Wingdings" panose="05000000000000000000" pitchFamily="2" charset="2"/>
              </a:rPr>
              <a:t> ε</a:t>
            </a:r>
            <a:r>
              <a:rPr lang="en-CA" sz="1400" dirty="0">
                <a:solidFill>
                  <a:srgbClr val="000000"/>
                </a:solidFill>
                <a:latin typeface="Courier New" panose="02070309020205020404" pitchFamily="49" charset="0"/>
                <a:cs typeface="Courier New" panose="02070309020205020404" pitchFamily="49" charset="0"/>
                <a:sym typeface="Wingdings" panose="05000000000000000000" pitchFamily="2" charset="2"/>
              </a:rPr>
              <a:t>] </a:t>
            </a:r>
            <a:r>
              <a:rPr lang="el-GR" sz="1400" dirty="0">
                <a:solidFill>
                  <a:srgbClr val="000000"/>
                </a:solidFill>
                <a:latin typeface="Courier New" panose="02070309020205020404" pitchFamily="49" charset="0"/>
                <a:cs typeface="Courier New" panose="02070309020205020404" pitchFamily="49" charset="0"/>
                <a:sym typeface="Wingdings" panose="05000000000000000000" pitchFamily="2" charset="2"/>
              </a:rPr>
              <a:t>υ</a:t>
            </a:r>
            <a:r>
              <a:rPr lang="en-CA" sz="1400" dirty="0">
                <a:solidFill>
                  <a:srgbClr val="000000"/>
                </a:solidFill>
                <a:latin typeface="Courier New" panose="02070309020205020404" pitchFamily="49" charset="0"/>
                <a:cs typeface="Courier New" panose="02070309020205020404" pitchFamily="49" charset="0"/>
                <a:sym typeface="Wingdings" panose="05000000000000000000" pitchFamily="2" charset="2"/>
              </a:rPr>
              <a:t> FIRST(</a:t>
            </a:r>
            <a:r>
              <a:rPr lang="el-GR" sz="1400" dirty="0">
                <a:solidFill>
                  <a:srgbClr val="000000"/>
                </a:solidFill>
                <a:latin typeface="Courier New" panose="02070309020205020404" pitchFamily="49" charset="0"/>
                <a:cs typeface="Courier New" panose="02070309020205020404" pitchFamily="49" charset="0"/>
                <a:sym typeface="Wingdings" panose="05000000000000000000" pitchFamily="2" charset="2"/>
              </a:rPr>
              <a:t>α)</a:t>
            </a:r>
            <a:endParaRPr lang="fr-CA" sz="1400" dirty="0">
              <a:solidFill>
                <a:srgbClr val="000000"/>
              </a:solidFill>
            </a:endParaRPr>
          </a:p>
        </p:txBody>
      </p:sp>
      <p:sp>
        <p:nvSpPr>
          <p:cNvPr id="8" name="Slide Number Placeholder 7"/>
          <p:cNvSpPr>
            <a:spLocks noGrp="1"/>
          </p:cNvSpPr>
          <p:nvPr>
            <p:ph type="sldNum" sz="quarter" idx="11"/>
          </p:nvPr>
        </p:nvSpPr>
        <p:spPr/>
        <p:txBody>
          <a:bodyPr/>
          <a:lstStyle/>
          <a:p>
            <a:pPr>
              <a:defRPr/>
            </a:pPr>
            <a:fld id="{C0F85434-72BD-456E-A883-0F005E178622}" type="slidenum">
              <a:rPr lang="fr-CA" smtClean="0"/>
              <a:pPr>
                <a:defRPr/>
              </a:pPr>
              <a:t>336</a:t>
            </a:fld>
            <a:endParaRPr lang="fr-CA"/>
          </a:p>
        </p:txBody>
      </p:sp>
    </p:spTree>
    <p:extLst>
      <p:ext uri="{BB962C8B-B14F-4D97-AF65-F5344CB8AC3E}">
        <p14:creationId xmlns:p14="http://schemas.microsoft.com/office/powerpoint/2010/main" val="209660373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6" end="6"/>
                                            </p:txEl>
                                          </p:spTgt>
                                        </p:tgtEl>
                                        <p:attrNameLst>
                                          <p:attrName>style.visibility</p:attrName>
                                        </p:attrNameLst>
                                      </p:cBhvr>
                                      <p:to>
                                        <p:strVal val="visible"/>
                                      </p:to>
                                    </p:set>
                                    <p:animEffect transition="in" filter="fade">
                                      <p:cBhvr>
                                        <p:cTn id="7" dur="500"/>
                                        <p:tgtEl>
                                          <p:spTgt spid="3">
                                            <p:txEl>
                                              <p:pRg st="6" end="6"/>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3">
                                            <p:txEl>
                                              <p:pRg st="8" end="8"/>
                                            </p:txEl>
                                          </p:spTgt>
                                        </p:tgtEl>
                                        <p:attrNameLst>
                                          <p:attrName>style.visibility</p:attrName>
                                        </p:attrNameLst>
                                      </p:cBhvr>
                                      <p:to>
                                        <p:strVal val="visible"/>
                                      </p:to>
                                    </p:set>
                                    <p:animEffect transition="in" filter="fade">
                                      <p:cBhvr>
                                        <p:cTn id="12" dur="500"/>
                                        <p:tgtEl>
                                          <p:spTgt spid="3">
                                            <p:txEl>
                                              <p:pRg st="8" end="8"/>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3">
                                            <p:txEl>
                                              <p:pRg st="10" end="10"/>
                                            </p:txEl>
                                          </p:spTgt>
                                        </p:tgtEl>
                                        <p:attrNameLst>
                                          <p:attrName>style.visibility</p:attrName>
                                        </p:attrNameLst>
                                      </p:cBhvr>
                                      <p:to>
                                        <p:strVal val="visible"/>
                                      </p:to>
                                    </p:set>
                                    <p:animEffect transition="in" filter="fade">
                                      <p:cBhvr>
                                        <p:cTn id="17" dur="500"/>
                                        <p:tgtEl>
                                          <p:spTgt spid="3">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FOLLOW Set Calculation</a:t>
            </a:r>
            <a:endParaRPr lang="fr-CA" dirty="0"/>
          </a:p>
        </p:txBody>
      </p:sp>
      <p:sp>
        <p:nvSpPr>
          <p:cNvPr id="3" name="Content Placeholder 2"/>
          <p:cNvSpPr>
            <a:spLocks noGrp="1"/>
          </p:cNvSpPr>
          <p:nvPr>
            <p:ph idx="1"/>
          </p:nvPr>
        </p:nvSpPr>
        <p:spPr/>
        <p:txBody>
          <a:bodyPr/>
          <a:lstStyle/>
          <a:p>
            <a:pPr>
              <a:defRPr/>
            </a:pPr>
            <a:r>
              <a:rPr lang="en-CA" dirty="0" smtClean="0"/>
              <a:t>Rules to calculate </a:t>
            </a:r>
            <a:r>
              <a:rPr lang="en-CA" smtClean="0"/>
              <a:t>the FOLLOW set</a:t>
            </a:r>
            <a:r>
              <a:rPr lang="en-CA" dirty="0" smtClean="0"/>
              <a:t>:</a:t>
            </a:r>
          </a:p>
          <a:p>
            <a:pPr marL="914400" lvl="1" indent="-457200">
              <a:buFont typeface="+mj-lt"/>
              <a:buAutoNum type="arabicPeriod"/>
              <a:defRPr/>
            </a:pPr>
            <a:r>
              <a:rPr lang="en-CA" dirty="0" smtClean="0">
                <a:latin typeface="Courier New" panose="02070309020205020404" pitchFamily="49" charset="0"/>
                <a:cs typeface="Courier New" panose="02070309020205020404" pitchFamily="49" charset="0"/>
              </a:rPr>
              <a:t>FOLLOW(S)</a:t>
            </a:r>
            <a:r>
              <a:rPr lang="en-CA" dirty="0" smtClean="0">
                <a:latin typeface="Courier New" panose="02070309020205020404" pitchFamily="49" charset="0"/>
                <a:cs typeface="Courier New" panose="02070309020205020404" pitchFamily="49" charset="0"/>
                <a:sym typeface="Wingdings" panose="05000000000000000000" pitchFamily="2" charset="2"/>
              </a:rPr>
              <a:t>{$} </a:t>
            </a:r>
            <a:r>
              <a:rPr lang="en-CA" dirty="0" smtClean="0">
                <a:cs typeface="Courier New" panose="02070309020205020404" pitchFamily="49" charset="0"/>
                <a:sym typeface="Wingdings" panose="05000000000000000000" pitchFamily="2" charset="2"/>
              </a:rPr>
              <a:t>(where S is the starting symbol)</a:t>
            </a:r>
          </a:p>
          <a:p>
            <a:pPr marL="914400" lvl="1" indent="-457200">
              <a:buFont typeface="+mj-lt"/>
              <a:buAutoNum type="arabicPeriod"/>
              <a:defRPr/>
            </a:pPr>
            <a:endParaRPr lang="en-CA" dirty="0" smtClean="0">
              <a:sym typeface="Wingdings" panose="05000000000000000000" pitchFamily="2" charset="2"/>
            </a:endParaRPr>
          </a:p>
          <a:p>
            <a:pPr marL="914400" lvl="1" indent="-457200">
              <a:buFont typeface="+mj-lt"/>
              <a:buAutoNum type="arabicPeriod"/>
              <a:defRPr/>
            </a:pPr>
            <a:r>
              <a:rPr lang="en-CA" dirty="0" smtClean="0">
                <a:sym typeface="Wingdings" panose="05000000000000000000" pitchFamily="2" charset="2"/>
              </a:rPr>
              <a:t>If </a:t>
            </a:r>
            <a:r>
              <a:rPr lang="en-CA" dirty="0" smtClean="0">
                <a:solidFill>
                  <a:schemeClr val="tx2"/>
                </a:solidFill>
                <a:sym typeface="Wingdings" panose="05000000000000000000" pitchFamily="2" charset="2"/>
              </a:rPr>
              <a:t>A</a:t>
            </a:r>
            <a:r>
              <a:rPr lang="el-GR" dirty="0" smtClean="0">
                <a:solidFill>
                  <a:schemeClr val="tx2"/>
                </a:solidFill>
                <a:sym typeface="Wingdings" panose="05000000000000000000" pitchFamily="2" charset="2"/>
              </a:rPr>
              <a:t> α</a:t>
            </a:r>
            <a:r>
              <a:rPr lang="en-CA" dirty="0" smtClean="0">
                <a:solidFill>
                  <a:schemeClr val="tx2"/>
                </a:solidFill>
                <a:sym typeface="Wingdings" panose="05000000000000000000" pitchFamily="2" charset="2"/>
              </a:rPr>
              <a:t>B</a:t>
            </a:r>
            <a:r>
              <a:rPr lang="en-CA" dirty="0" smtClean="0">
                <a:sym typeface="Wingdings" panose="05000000000000000000" pitchFamily="2" charset="2"/>
              </a:rPr>
              <a:t>: </a:t>
            </a:r>
          </a:p>
          <a:p>
            <a:pPr lvl="1" indent="0" algn="ctr">
              <a:buFont typeface="Arial" charset="0"/>
              <a:buNone/>
              <a:defRPr/>
            </a:pPr>
            <a:r>
              <a:rPr lang="en-CA" dirty="0" smtClean="0">
                <a:latin typeface="Courier New" panose="02070309020205020404" pitchFamily="49" charset="0"/>
                <a:cs typeface="Courier New" panose="02070309020205020404" pitchFamily="49" charset="0"/>
                <a:sym typeface="Wingdings" panose="05000000000000000000" pitchFamily="2" charset="2"/>
              </a:rPr>
              <a:t>FOLLOW(B) FOLLOW(A)</a:t>
            </a:r>
          </a:p>
          <a:p>
            <a:pPr marL="914400" lvl="1" indent="-457200">
              <a:defRPr/>
            </a:pPr>
            <a:endParaRPr lang="en-CA" dirty="0" smtClean="0">
              <a:sym typeface="Wingdings" panose="05000000000000000000" pitchFamily="2" charset="2"/>
            </a:endParaRPr>
          </a:p>
          <a:p>
            <a:pPr marL="914400" lvl="1" indent="-457200">
              <a:buFont typeface="+mj-lt"/>
              <a:buAutoNum type="arabicPeriod" startAt="3"/>
              <a:defRPr/>
            </a:pPr>
            <a:r>
              <a:rPr lang="en-CA" dirty="0" smtClean="0">
                <a:sym typeface="Wingdings" panose="05000000000000000000" pitchFamily="2" charset="2"/>
              </a:rPr>
              <a:t>If </a:t>
            </a:r>
            <a:r>
              <a:rPr lang="en-CA" dirty="0" smtClean="0">
                <a:solidFill>
                  <a:schemeClr val="tx2"/>
                </a:solidFill>
                <a:sym typeface="Wingdings" panose="05000000000000000000" pitchFamily="2" charset="2"/>
              </a:rPr>
              <a:t>A</a:t>
            </a:r>
            <a:r>
              <a:rPr lang="el-GR" dirty="0" smtClean="0">
                <a:solidFill>
                  <a:schemeClr val="tx2"/>
                </a:solidFill>
                <a:sym typeface="Wingdings" panose="05000000000000000000" pitchFamily="2" charset="2"/>
              </a:rPr>
              <a:t>α</a:t>
            </a:r>
            <a:r>
              <a:rPr lang="en-CA" dirty="0" smtClean="0">
                <a:solidFill>
                  <a:schemeClr val="tx2"/>
                </a:solidFill>
                <a:sym typeface="Wingdings" panose="05000000000000000000" pitchFamily="2" charset="2"/>
              </a:rPr>
              <a:t>BC</a:t>
            </a:r>
            <a:r>
              <a:rPr lang="en-CA" dirty="0" smtClean="0">
                <a:sym typeface="Wingdings" panose="05000000000000000000" pitchFamily="2" charset="2"/>
              </a:rPr>
              <a:t>, and rule C</a:t>
            </a:r>
            <a:r>
              <a:rPr lang="el-GR" dirty="0" smtClean="0">
                <a:sym typeface="Wingdings" panose="05000000000000000000" pitchFamily="2" charset="2"/>
              </a:rPr>
              <a:t>ε</a:t>
            </a:r>
            <a:r>
              <a:rPr lang="en-CA" dirty="0" smtClean="0">
                <a:sym typeface="Wingdings" panose="05000000000000000000" pitchFamily="2" charset="2"/>
              </a:rPr>
              <a:t> does </a:t>
            </a:r>
            <a:r>
              <a:rPr lang="en-CA" b="1" dirty="0" smtClean="0">
                <a:sym typeface="Wingdings" panose="05000000000000000000" pitchFamily="2" charset="2"/>
              </a:rPr>
              <a:t>NOT </a:t>
            </a:r>
            <a:r>
              <a:rPr lang="en-CA" dirty="0" smtClean="0">
                <a:sym typeface="Wingdings" panose="05000000000000000000" pitchFamily="2" charset="2"/>
              </a:rPr>
              <a:t>exist:</a:t>
            </a:r>
          </a:p>
          <a:p>
            <a:pPr lvl="1" indent="0" algn="ctr">
              <a:buFont typeface="Arial" charset="0"/>
              <a:buNone/>
              <a:defRPr/>
            </a:pPr>
            <a:r>
              <a:rPr lang="en-CA" dirty="0" smtClean="0">
                <a:latin typeface="Courier New" panose="02070309020205020404" pitchFamily="49" charset="0"/>
                <a:cs typeface="Courier New" panose="02070309020205020404" pitchFamily="49" charset="0"/>
                <a:sym typeface="Wingdings" panose="05000000000000000000" pitchFamily="2" charset="2"/>
              </a:rPr>
              <a:t>FOLLOW(B)FIRST(C)</a:t>
            </a:r>
          </a:p>
          <a:p>
            <a:pPr lvl="1" indent="0" algn="ctr">
              <a:buFont typeface="Arial" charset="0"/>
              <a:buNone/>
              <a:defRPr/>
            </a:pPr>
            <a:endParaRPr lang="en-CA" dirty="0" smtClean="0">
              <a:sym typeface="Wingdings" panose="05000000000000000000" pitchFamily="2" charset="2"/>
            </a:endParaRPr>
          </a:p>
          <a:p>
            <a:pPr marL="914400" lvl="1" indent="-457200">
              <a:buFont typeface="+mj-lt"/>
              <a:buAutoNum type="arabicPeriod" startAt="4"/>
              <a:defRPr/>
            </a:pPr>
            <a:r>
              <a:rPr lang="en-CA" dirty="0" smtClean="0">
                <a:sym typeface="Wingdings" panose="05000000000000000000" pitchFamily="2" charset="2"/>
              </a:rPr>
              <a:t>If </a:t>
            </a:r>
            <a:r>
              <a:rPr lang="en-CA" dirty="0" smtClean="0">
                <a:solidFill>
                  <a:schemeClr val="tx2"/>
                </a:solidFill>
                <a:sym typeface="Wingdings" panose="05000000000000000000" pitchFamily="2" charset="2"/>
              </a:rPr>
              <a:t>A</a:t>
            </a:r>
            <a:r>
              <a:rPr lang="el-GR" dirty="0" smtClean="0">
                <a:solidFill>
                  <a:schemeClr val="tx2"/>
                </a:solidFill>
                <a:sym typeface="Wingdings" panose="05000000000000000000" pitchFamily="2" charset="2"/>
              </a:rPr>
              <a:t>α</a:t>
            </a:r>
            <a:r>
              <a:rPr lang="en-CA" dirty="0" smtClean="0">
                <a:solidFill>
                  <a:schemeClr val="tx2"/>
                </a:solidFill>
                <a:sym typeface="Wingdings" panose="05000000000000000000" pitchFamily="2" charset="2"/>
              </a:rPr>
              <a:t>BC, </a:t>
            </a:r>
            <a:r>
              <a:rPr lang="en-CA" dirty="0" smtClean="0">
                <a:sym typeface="Wingdings" panose="05000000000000000000" pitchFamily="2" charset="2"/>
              </a:rPr>
              <a:t>and rule C</a:t>
            </a:r>
            <a:r>
              <a:rPr lang="el-GR" dirty="0" smtClean="0">
                <a:sym typeface="Wingdings" panose="05000000000000000000" pitchFamily="2" charset="2"/>
              </a:rPr>
              <a:t>ε</a:t>
            </a:r>
            <a:r>
              <a:rPr lang="en-CA" dirty="0" smtClean="0">
                <a:sym typeface="Wingdings" panose="05000000000000000000" pitchFamily="2" charset="2"/>
              </a:rPr>
              <a:t> </a:t>
            </a:r>
            <a:r>
              <a:rPr lang="en-CA" b="1" dirty="0" smtClean="0">
                <a:sym typeface="Wingdings" panose="05000000000000000000" pitchFamily="2" charset="2"/>
              </a:rPr>
              <a:t>DOES</a:t>
            </a:r>
            <a:r>
              <a:rPr lang="en-CA" dirty="0" smtClean="0">
                <a:sym typeface="Wingdings" panose="05000000000000000000" pitchFamily="2" charset="2"/>
              </a:rPr>
              <a:t> exist:</a:t>
            </a:r>
          </a:p>
          <a:p>
            <a:pPr lvl="1" indent="0" algn="ctr">
              <a:buFont typeface="Arial" charset="0"/>
              <a:buNone/>
              <a:defRPr/>
            </a:pPr>
            <a:r>
              <a:rPr lang="en-CA" dirty="0" smtClean="0">
                <a:latin typeface="Courier New" panose="02070309020205020404" pitchFamily="49" charset="0"/>
                <a:cs typeface="Courier New" panose="02070309020205020404" pitchFamily="49" charset="0"/>
                <a:sym typeface="Wingdings" panose="05000000000000000000" pitchFamily="2" charset="2"/>
              </a:rPr>
              <a:t>FOLLOW(B)[FIRST(C)-</a:t>
            </a:r>
            <a:r>
              <a:rPr lang="el-GR" dirty="0" smtClean="0">
                <a:latin typeface="Courier New" panose="02070309020205020404" pitchFamily="49" charset="0"/>
                <a:cs typeface="Courier New" panose="02070309020205020404" pitchFamily="49" charset="0"/>
                <a:sym typeface="Wingdings" panose="05000000000000000000" pitchFamily="2" charset="2"/>
              </a:rPr>
              <a:t> ε</a:t>
            </a:r>
            <a:r>
              <a:rPr lang="en-CA" dirty="0" smtClean="0">
                <a:latin typeface="Courier New" panose="02070309020205020404" pitchFamily="49" charset="0"/>
                <a:cs typeface="Courier New" panose="02070309020205020404" pitchFamily="49" charset="0"/>
                <a:sym typeface="Wingdings" panose="05000000000000000000" pitchFamily="2" charset="2"/>
              </a:rPr>
              <a:t>] </a:t>
            </a:r>
            <a:r>
              <a:rPr lang="el-GR" dirty="0" smtClean="0">
                <a:latin typeface="Courier New" panose="02070309020205020404" pitchFamily="49" charset="0"/>
                <a:cs typeface="Courier New" panose="02070309020205020404" pitchFamily="49" charset="0"/>
                <a:sym typeface="Wingdings" panose="05000000000000000000" pitchFamily="2" charset="2"/>
              </a:rPr>
              <a:t>υ</a:t>
            </a:r>
            <a:r>
              <a:rPr lang="en-CA" dirty="0" smtClean="0">
                <a:latin typeface="Courier New" panose="02070309020205020404" pitchFamily="49" charset="0"/>
                <a:cs typeface="Courier New" panose="02070309020205020404" pitchFamily="49" charset="0"/>
                <a:sym typeface="Wingdings" panose="05000000000000000000" pitchFamily="2" charset="2"/>
              </a:rPr>
              <a:t> FOLLOW(A)</a:t>
            </a:r>
          </a:p>
          <a:p>
            <a:pPr>
              <a:defRPr/>
            </a:pPr>
            <a:endParaRPr lang="fr-CA" dirty="0"/>
          </a:p>
        </p:txBody>
      </p:sp>
      <p:sp>
        <p:nvSpPr>
          <p:cNvPr id="7" name="Slide Number Placeholder 6"/>
          <p:cNvSpPr>
            <a:spLocks noGrp="1"/>
          </p:cNvSpPr>
          <p:nvPr>
            <p:ph type="sldNum" sz="quarter" idx="11"/>
          </p:nvPr>
        </p:nvSpPr>
        <p:spPr/>
        <p:txBody>
          <a:bodyPr/>
          <a:lstStyle/>
          <a:p>
            <a:pPr>
              <a:defRPr/>
            </a:pPr>
            <a:fld id="{C0F85434-72BD-456E-A883-0F005E178622}" type="slidenum">
              <a:rPr lang="fr-CA" smtClean="0"/>
              <a:pPr>
                <a:defRPr/>
              </a:pPr>
              <a:t>337</a:t>
            </a:fld>
            <a:endParaRPr lang="fr-CA"/>
          </a:p>
        </p:txBody>
      </p:sp>
    </p:spTree>
    <p:extLst>
      <p:ext uri="{BB962C8B-B14F-4D97-AF65-F5344CB8AC3E}">
        <p14:creationId xmlns:p14="http://schemas.microsoft.com/office/powerpoint/2010/main" val="4177160359"/>
      </p:ext>
    </p:extLst>
  </p:cSld>
  <p:clrMapOvr>
    <a:masterClrMapping/>
  </p:clrMapOvr>
  <p:timing>
    <p:tnLst>
      <p:par>
        <p:cTn id="1" dur="indefinite" restart="never" nodeType="tmRoot"/>
      </p:par>
    </p:tn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FOLLOW Set Calculation</a:t>
            </a:r>
            <a:endParaRPr lang="fr-CA" dirty="0"/>
          </a:p>
        </p:txBody>
      </p:sp>
      <p:sp>
        <p:nvSpPr>
          <p:cNvPr id="3" name="Content Placeholder 2"/>
          <p:cNvSpPr>
            <a:spLocks noGrp="1"/>
          </p:cNvSpPr>
          <p:nvPr>
            <p:ph idx="1"/>
          </p:nvPr>
        </p:nvSpPr>
        <p:spPr>
          <a:xfrm>
            <a:off x="457200" y="1752600"/>
            <a:ext cx="4691063" cy="4373563"/>
          </a:xfrm>
        </p:spPr>
        <p:txBody>
          <a:bodyPr/>
          <a:lstStyle/>
          <a:p>
            <a:r>
              <a:rPr lang="en-CA" altLang="fr-FR" sz="1800" smtClean="0">
                <a:solidFill>
                  <a:schemeClr val="tx2"/>
                </a:solidFill>
              </a:rPr>
              <a:t>Let’s apply these rules to an example.</a:t>
            </a:r>
          </a:p>
          <a:p>
            <a:r>
              <a:rPr lang="en-CA" altLang="fr-FR" sz="1800" smtClean="0"/>
              <a:t>Given the grammar:</a:t>
            </a:r>
          </a:p>
          <a:p>
            <a:pPr>
              <a:spcBef>
                <a:spcPct val="0"/>
              </a:spcBef>
              <a:spcAft>
                <a:spcPct val="0"/>
              </a:spcAft>
            </a:pPr>
            <a:r>
              <a:rPr lang="en-CA" altLang="fr-FR" sz="1800" smtClean="0">
                <a:latin typeface="Courier New" pitchFamily="49" charset="0"/>
                <a:cs typeface="Courier New" pitchFamily="49" charset="0"/>
              </a:rPr>
              <a:t>&lt;S&gt; ::= &lt;A&gt;&lt;B&gt;</a:t>
            </a:r>
          </a:p>
          <a:p>
            <a:pPr>
              <a:spcBef>
                <a:spcPct val="0"/>
              </a:spcBef>
              <a:spcAft>
                <a:spcPct val="0"/>
              </a:spcAft>
            </a:pPr>
            <a:r>
              <a:rPr lang="en-CA" altLang="fr-FR" sz="1800" smtClean="0">
                <a:latin typeface="Courier New" pitchFamily="49" charset="0"/>
                <a:cs typeface="Courier New" pitchFamily="49" charset="0"/>
              </a:rPr>
              <a:t>&lt;A&gt; ::= a</a:t>
            </a:r>
          </a:p>
          <a:p>
            <a:pPr>
              <a:spcBef>
                <a:spcPct val="0"/>
              </a:spcBef>
              <a:spcAft>
                <a:spcPct val="0"/>
              </a:spcAft>
            </a:pPr>
            <a:r>
              <a:rPr lang="en-CA" altLang="fr-FR" sz="1800" smtClean="0">
                <a:latin typeface="Courier New" pitchFamily="49" charset="0"/>
                <a:cs typeface="Courier New" pitchFamily="49" charset="0"/>
              </a:rPr>
              <a:t>&lt;B&gt; ::= b</a:t>
            </a:r>
          </a:p>
          <a:p>
            <a:endParaRPr lang="en-CA" altLang="fr-FR" sz="1800" smtClean="0"/>
          </a:p>
          <a:p>
            <a:r>
              <a:rPr lang="en-CA" altLang="fr-FR" sz="1600" smtClean="0"/>
              <a:t>FOLLOW(S) = {$} </a:t>
            </a:r>
            <a:r>
              <a:rPr lang="en-CA" altLang="fr-FR" sz="1600" b="0" smtClean="0"/>
              <a:t>(1</a:t>
            </a:r>
            <a:r>
              <a:rPr lang="en-CA" altLang="fr-FR" sz="1600" b="0" baseline="30000" smtClean="0"/>
              <a:t>st</a:t>
            </a:r>
            <a:r>
              <a:rPr lang="en-CA" altLang="fr-FR" sz="1600" b="0" smtClean="0"/>
              <a:t> rule)</a:t>
            </a:r>
          </a:p>
          <a:p>
            <a:endParaRPr lang="en-CA" altLang="fr-FR" sz="1600" smtClean="0"/>
          </a:p>
          <a:p>
            <a:r>
              <a:rPr lang="en-CA" altLang="fr-FR" sz="1600" smtClean="0"/>
              <a:t>FOLLOW(A) = FIRST(B)</a:t>
            </a:r>
            <a:endParaRPr lang="en-CA" altLang="fr-FR" sz="1600" b="0" smtClean="0"/>
          </a:p>
          <a:p>
            <a:r>
              <a:rPr lang="en-CA" altLang="fr-FR" sz="1600" smtClean="0"/>
              <a:t>                     = {b} </a:t>
            </a:r>
            <a:r>
              <a:rPr lang="en-CA" altLang="fr-FR" sz="1600" b="0" smtClean="0"/>
              <a:t>(3</a:t>
            </a:r>
            <a:r>
              <a:rPr lang="en-CA" altLang="fr-FR" sz="1600" b="0" baseline="30000" smtClean="0"/>
              <a:t>rd</a:t>
            </a:r>
            <a:r>
              <a:rPr lang="en-CA" altLang="fr-FR" sz="1600" b="0" smtClean="0"/>
              <a:t> rule)</a:t>
            </a:r>
            <a:endParaRPr lang="en-CA" altLang="fr-FR" sz="1600" smtClean="0"/>
          </a:p>
          <a:p>
            <a:endParaRPr lang="en-CA" altLang="fr-FR" sz="1600" smtClean="0"/>
          </a:p>
          <a:p>
            <a:r>
              <a:rPr lang="en-CA" altLang="fr-FR" sz="1600" smtClean="0"/>
              <a:t>FOLLOW(B) = FOLLOW (S) </a:t>
            </a:r>
            <a:endParaRPr lang="en-CA" altLang="fr-FR" sz="1600" b="0" smtClean="0"/>
          </a:p>
          <a:p>
            <a:r>
              <a:rPr lang="en-CA" altLang="fr-FR" sz="1600" smtClean="0"/>
              <a:t>                     = {$} </a:t>
            </a:r>
            <a:r>
              <a:rPr lang="en-CA" altLang="fr-FR" sz="1600" b="0" smtClean="0"/>
              <a:t>(2</a:t>
            </a:r>
            <a:r>
              <a:rPr lang="en-CA" altLang="fr-FR" sz="1600" b="0" baseline="30000" smtClean="0"/>
              <a:t>nd</a:t>
            </a:r>
            <a:r>
              <a:rPr lang="en-CA" altLang="fr-FR" sz="1600" b="0" smtClean="0"/>
              <a:t> rule)</a:t>
            </a:r>
            <a:endParaRPr lang="en-CA" altLang="fr-FR" sz="1600" smtClean="0"/>
          </a:p>
          <a:p>
            <a:endParaRPr lang="en-CA" altLang="fr-FR" sz="1600" smtClean="0"/>
          </a:p>
        </p:txBody>
      </p:sp>
      <p:sp>
        <p:nvSpPr>
          <p:cNvPr id="6" name="TextBox 5"/>
          <p:cNvSpPr txBox="1"/>
          <p:nvPr/>
        </p:nvSpPr>
        <p:spPr>
          <a:xfrm>
            <a:off x="5219700" y="1773238"/>
            <a:ext cx="3744913" cy="2462212"/>
          </a:xfrm>
          <a:prstGeom prst="rect">
            <a:avLst/>
          </a:prstGeom>
        </p:spPr>
        <p:style>
          <a:lnRef idx="2">
            <a:schemeClr val="accent5"/>
          </a:lnRef>
          <a:fillRef idx="1">
            <a:schemeClr val="lt1"/>
          </a:fillRef>
          <a:effectRef idx="0">
            <a:schemeClr val="accent5"/>
          </a:effectRef>
          <a:fontRef idx="minor">
            <a:schemeClr val="dk1"/>
          </a:fontRef>
        </p:style>
        <p:txBody>
          <a:bodyPr>
            <a:spAutoFit/>
          </a:bodyPr>
          <a:lstStyle/>
          <a:p>
            <a:pPr fontAlgn="base">
              <a:spcBef>
                <a:spcPct val="0"/>
              </a:spcBef>
              <a:spcAft>
                <a:spcPct val="0"/>
              </a:spcAft>
              <a:defRPr/>
            </a:pPr>
            <a:r>
              <a:rPr lang="en-CA" sz="1400" b="1" dirty="0">
                <a:solidFill>
                  <a:srgbClr val="000000"/>
                </a:solidFill>
                <a:cs typeface="Courier New" panose="02070309020205020404" pitchFamily="49" charset="0"/>
              </a:rPr>
              <a:t>1)</a:t>
            </a:r>
            <a:r>
              <a:rPr lang="en-CA" sz="1400" dirty="0">
                <a:solidFill>
                  <a:srgbClr val="000000"/>
                </a:solidFill>
                <a:latin typeface="Courier New" panose="02070309020205020404" pitchFamily="49" charset="0"/>
                <a:cs typeface="Courier New" panose="02070309020205020404" pitchFamily="49" charset="0"/>
              </a:rPr>
              <a:t> FOLLOW(S)</a:t>
            </a:r>
            <a:r>
              <a:rPr lang="en-CA" sz="1400" dirty="0">
                <a:solidFill>
                  <a:srgbClr val="000000"/>
                </a:solidFill>
                <a:latin typeface="Courier New" panose="02070309020205020404" pitchFamily="49" charset="0"/>
                <a:cs typeface="Courier New" panose="02070309020205020404" pitchFamily="49" charset="0"/>
                <a:sym typeface="Wingdings" panose="05000000000000000000" pitchFamily="2" charset="2"/>
              </a:rPr>
              <a:t>{$}</a:t>
            </a:r>
            <a:endParaRPr lang="en-CA" sz="1400" dirty="0">
              <a:solidFill>
                <a:srgbClr val="000000"/>
              </a:solidFill>
              <a:sym typeface="Wingdings" panose="05000000000000000000" pitchFamily="2" charset="2"/>
            </a:endParaRPr>
          </a:p>
          <a:p>
            <a:pPr fontAlgn="base">
              <a:spcBef>
                <a:spcPct val="0"/>
              </a:spcBef>
              <a:spcAft>
                <a:spcPct val="0"/>
              </a:spcAft>
              <a:defRPr/>
            </a:pPr>
            <a:endParaRPr lang="en-CA" sz="1400" dirty="0">
              <a:solidFill>
                <a:srgbClr val="000000"/>
              </a:solidFill>
              <a:sym typeface="Wingdings" panose="05000000000000000000" pitchFamily="2" charset="2"/>
            </a:endParaRPr>
          </a:p>
          <a:p>
            <a:pPr fontAlgn="base">
              <a:spcBef>
                <a:spcPct val="0"/>
              </a:spcBef>
              <a:spcAft>
                <a:spcPct val="0"/>
              </a:spcAft>
              <a:defRPr/>
            </a:pPr>
            <a:r>
              <a:rPr lang="en-CA" sz="1400" b="1" dirty="0">
                <a:solidFill>
                  <a:srgbClr val="000000"/>
                </a:solidFill>
                <a:sym typeface="Wingdings" panose="05000000000000000000" pitchFamily="2" charset="2"/>
              </a:rPr>
              <a:t>2)</a:t>
            </a:r>
            <a:r>
              <a:rPr lang="en-CA" sz="1400" dirty="0">
                <a:solidFill>
                  <a:srgbClr val="000000"/>
                </a:solidFill>
                <a:sym typeface="Wingdings" panose="05000000000000000000" pitchFamily="2" charset="2"/>
              </a:rPr>
              <a:t> If </a:t>
            </a:r>
            <a:r>
              <a:rPr lang="en-CA" sz="1400" dirty="0">
                <a:solidFill>
                  <a:srgbClr val="D1282E"/>
                </a:solidFill>
                <a:sym typeface="Wingdings" panose="05000000000000000000" pitchFamily="2" charset="2"/>
              </a:rPr>
              <a:t>A</a:t>
            </a:r>
            <a:r>
              <a:rPr lang="el-GR" sz="1400" dirty="0">
                <a:solidFill>
                  <a:srgbClr val="D1282E"/>
                </a:solidFill>
                <a:sym typeface="Wingdings" panose="05000000000000000000" pitchFamily="2" charset="2"/>
              </a:rPr>
              <a:t> α</a:t>
            </a:r>
            <a:r>
              <a:rPr lang="en-CA" sz="1400" dirty="0">
                <a:solidFill>
                  <a:srgbClr val="D1282E"/>
                </a:solidFill>
                <a:sym typeface="Wingdings" panose="05000000000000000000" pitchFamily="2" charset="2"/>
              </a:rPr>
              <a:t>B</a:t>
            </a:r>
            <a:r>
              <a:rPr lang="en-CA" sz="1400" dirty="0">
                <a:solidFill>
                  <a:srgbClr val="000000"/>
                </a:solidFill>
                <a:sym typeface="Wingdings" panose="05000000000000000000" pitchFamily="2" charset="2"/>
              </a:rPr>
              <a:t>: </a:t>
            </a:r>
          </a:p>
          <a:p>
            <a:pPr algn="ctr" fontAlgn="base">
              <a:spcBef>
                <a:spcPct val="0"/>
              </a:spcBef>
              <a:spcAft>
                <a:spcPct val="0"/>
              </a:spcAft>
              <a:defRPr/>
            </a:pPr>
            <a:r>
              <a:rPr lang="en-CA" sz="1400" dirty="0">
                <a:solidFill>
                  <a:srgbClr val="000000"/>
                </a:solidFill>
                <a:latin typeface="Courier New" panose="02070309020205020404" pitchFamily="49" charset="0"/>
                <a:cs typeface="Courier New" panose="02070309020205020404" pitchFamily="49" charset="0"/>
                <a:sym typeface="Wingdings" panose="05000000000000000000" pitchFamily="2" charset="2"/>
              </a:rPr>
              <a:t>FOLLOW(B) FOLLOW(A)</a:t>
            </a:r>
          </a:p>
          <a:p>
            <a:pPr fontAlgn="base">
              <a:spcBef>
                <a:spcPct val="0"/>
              </a:spcBef>
              <a:spcAft>
                <a:spcPct val="0"/>
              </a:spcAft>
              <a:defRPr/>
            </a:pPr>
            <a:endParaRPr lang="en-CA" sz="1400" dirty="0">
              <a:solidFill>
                <a:srgbClr val="000000"/>
              </a:solidFill>
              <a:sym typeface="Wingdings" panose="05000000000000000000" pitchFamily="2" charset="2"/>
            </a:endParaRPr>
          </a:p>
          <a:p>
            <a:pPr fontAlgn="base">
              <a:spcBef>
                <a:spcPct val="0"/>
              </a:spcBef>
              <a:spcAft>
                <a:spcPct val="0"/>
              </a:spcAft>
              <a:defRPr/>
            </a:pPr>
            <a:r>
              <a:rPr lang="en-CA" sz="1400" b="1" dirty="0">
                <a:solidFill>
                  <a:srgbClr val="000000"/>
                </a:solidFill>
                <a:sym typeface="Wingdings" panose="05000000000000000000" pitchFamily="2" charset="2"/>
              </a:rPr>
              <a:t>3)</a:t>
            </a:r>
            <a:r>
              <a:rPr lang="en-CA" sz="1400" dirty="0">
                <a:solidFill>
                  <a:srgbClr val="000000"/>
                </a:solidFill>
                <a:sym typeface="Wingdings" panose="05000000000000000000" pitchFamily="2" charset="2"/>
              </a:rPr>
              <a:t> If </a:t>
            </a:r>
            <a:r>
              <a:rPr lang="en-CA" sz="1400" dirty="0">
                <a:solidFill>
                  <a:srgbClr val="D1282E"/>
                </a:solidFill>
                <a:sym typeface="Wingdings" panose="05000000000000000000" pitchFamily="2" charset="2"/>
              </a:rPr>
              <a:t>A</a:t>
            </a:r>
            <a:r>
              <a:rPr lang="el-GR" sz="1400" dirty="0">
                <a:solidFill>
                  <a:srgbClr val="D1282E"/>
                </a:solidFill>
                <a:sym typeface="Wingdings" panose="05000000000000000000" pitchFamily="2" charset="2"/>
              </a:rPr>
              <a:t>α</a:t>
            </a:r>
            <a:r>
              <a:rPr lang="en-CA" sz="1400" dirty="0">
                <a:solidFill>
                  <a:srgbClr val="D1282E"/>
                </a:solidFill>
                <a:sym typeface="Wingdings" panose="05000000000000000000" pitchFamily="2" charset="2"/>
              </a:rPr>
              <a:t>BC</a:t>
            </a:r>
            <a:r>
              <a:rPr lang="en-CA" sz="1400" dirty="0">
                <a:solidFill>
                  <a:srgbClr val="000000"/>
                </a:solidFill>
                <a:sym typeface="Wingdings" panose="05000000000000000000" pitchFamily="2" charset="2"/>
              </a:rPr>
              <a:t>, and rule C</a:t>
            </a:r>
            <a:r>
              <a:rPr lang="el-GR" sz="1400" dirty="0">
                <a:solidFill>
                  <a:srgbClr val="000000"/>
                </a:solidFill>
                <a:sym typeface="Wingdings" panose="05000000000000000000" pitchFamily="2" charset="2"/>
              </a:rPr>
              <a:t>ε</a:t>
            </a:r>
            <a:r>
              <a:rPr lang="en-CA" sz="1400" dirty="0">
                <a:solidFill>
                  <a:srgbClr val="000000"/>
                </a:solidFill>
                <a:sym typeface="Wingdings" panose="05000000000000000000" pitchFamily="2" charset="2"/>
              </a:rPr>
              <a:t> does </a:t>
            </a:r>
            <a:r>
              <a:rPr lang="en-CA" sz="1400" b="1" dirty="0">
                <a:solidFill>
                  <a:srgbClr val="000000"/>
                </a:solidFill>
                <a:sym typeface="Wingdings" panose="05000000000000000000" pitchFamily="2" charset="2"/>
              </a:rPr>
              <a:t>NOT </a:t>
            </a:r>
            <a:r>
              <a:rPr lang="en-CA" sz="1400" dirty="0">
                <a:solidFill>
                  <a:srgbClr val="000000"/>
                </a:solidFill>
                <a:sym typeface="Wingdings" panose="05000000000000000000" pitchFamily="2" charset="2"/>
              </a:rPr>
              <a:t>exist:</a:t>
            </a:r>
          </a:p>
          <a:p>
            <a:pPr algn="ctr" fontAlgn="base">
              <a:spcBef>
                <a:spcPct val="0"/>
              </a:spcBef>
              <a:spcAft>
                <a:spcPct val="0"/>
              </a:spcAft>
              <a:defRPr/>
            </a:pPr>
            <a:r>
              <a:rPr lang="en-CA" sz="1400" dirty="0">
                <a:solidFill>
                  <a:srgbClr val="000000"/>
                </a:solidFill>
                <a:latin typeface="Courier New" panose="02070309020205020404" pitchFamily="49" charset="0"/>
                <a:cs typeface="Courier New" panose="02070309020205020404" pitchFamily="49" charset="0"/>
                <a:sym typeface="Wingdings" panose="05000000000000000000" pitchFamily="2" charset="2"/>
              </a:rPr>
              <a:t>FOLLOW(B)FIRST(C)</a:t>
            </a:r>
          </a:p>
          <a:p>
            <a:pPr algn="ctr" fontAlgn="base">
              <a:spcBef>
                <a:spcPct val="0"/>
              </a:spcBef>
              <a:spcAft>
                <a:spcPct val="0"/>
              </a:spcAft>
              <a:defRPr/>
            </a:pPr>
            <a:endParaRPr lang="en-CA" sz="1400" dirty="0">
              <a:solidFill>
                <a:srgbClr val="000000"/>
              </a:solidFill>
              <a:sym typeface="Wingdings" panose="05000000000000000000" pitchFamily="2" charset="2"/>
            </a:endParaRPr>
          </a:p>
          <a:p>
            <a:pPr fontAlgn="base">
              <a:spcBef>
                <a:spcPct val="0"/>
              </a:spcBef>
              <a:spcAft>
                <a:spcPct val="0"/>
              </a:spcAft>
              <a:defRPr/>
            </a:pPr>
            <a:r>
              <a:rPr lang="en-CA" sz="1400" b="1" dirty="0">
                <a:solidFill>
                  <a:srgbClr val="000000"/>
                </a:solidFill>
                <a:sym typeface="Wingdings" panose="05000000000000000000" pitchFamily="2" charset="2"/>
              </a:rPr>
              <a:t>4)</a:t>
            </a:r>
            <a:r>
              <a:rPr lang="en-CA" sz="1400" dirty="0">
                <a:solidFill>
                  <a:srgbClr val="000000"/>
                </a:solidFill>
                <a:sym typeface="Wingdings" panose="05000000000000000000" pitchFamily="2" charset="2"/>
              </a:rPr>
              <a:t> If </a:t>
            </a:r>
            <a:r>
              <a:rPr lang="en-CA" sz="1400" dirty="0">
                <a:solidFill>
                  <a:srgbClr val="D1282E"/>
                </a:solidFill>
                <a:sym typeface="Wingdings" panose="05000000000000000000" pitchFamily="2" charset="2"/>
              </a:rPr>
              <a:t>A</a:t>
            </a:r>
            <a:r>
              <a:rPr lang="el-GR" sz="1400" dirty="0">
                <a:solidFill>
                  <a:srgbClr val="D1282E"/>
                </a:solidFill>
                <a:sym typeface="Wingdings" panose="05000000000000000000" pitchFamily="2" charset="2"/>
              </a:rPr>
              <a:t>α</a:t>
            </a:r>
            <a:r>
              <a:rPr lang="en-CA" sz="1400" dirty="0">
                <a:solidFill>
                  <a:srgbClr val="D1282E"/>
                </a:solidFill>
                <a:sym typeface="Wingdings" panose="05000000000000000000" pitchFamily="2" charset="2"/>
              </a:rPr>
              <a:t>BC, </a:t>
            </a:r>
            <a:r>
              <a:rPr lang="en-CA" sz="1400" dirty="0">
                <a:solidFill>
                  <a:srgbClr val="000000"/>
                </a:solidFill>
                <a:sym typeface="Wingdings" panose="05000000000000000000" pitchFamily="2" charset="2"/>
              </a:rPr>
              <a:t>and rule C</a:t>
            </a:r>
            <a:r>
              <a:rPr lang="el-GR" sz="1400" dirty="0">
                <a:solidFill>
                  <a:srgbClr val="000000"/>
                </a:solidFill>
                <a:sym typeface="Wingdings" panose="05000000000000000000" pitchFamily="2" charset="2"/>
              </a:rPr>
              <a:t>ε</a:t>
            </a:r>
            <a:r>
              <a:rPr lang="en-CA" sz="1400" dirty="0">
                <a:solidFill>
                  <a:srgbClr val="000000"/>
                </a:solidFill>
                <a:sym typeface="Wingdings" panose="05000000000000000000" pitchFamily="2" charset="2"/>
              </a:rPr>
              <a:t> </a:t>
            </a:r>
            <a:r>
              <a:rPr lang="en-CA" sz="1400" b="1" dirty="0">
                <a:solidFill>
                  <a:srgbClr val="000000"/>
                </a:solidFill>
                <a:sym typeface="Wingdings" panose="05000000000000000000" pitchFamily="2" charset="2"/>
              </a:rPr>
              <a:t>DOES</a:t>
            </a:r>
            <a:r>
              <a:rPr lang="en-CA" sz="1400" dirty="0">
                <a:solidFill>
                  <a:srgbClr val="000000"/>
                </a:solidFill>
                <a:sym typeface="Wingdings" panose="05000000000000000000" pitchFamily="2" charset="2"/>
              </a:rPr>
              <a:t> exist:</a:t>
            </a:r>
          </a:p>
          <a:p>
            <a:pPr algn="ctr" fontAlgn="base">
              <a:spcBef>
                <a:spcPct val="0"/>
              </a:spcBef>
              <a:spcAft>
                <a:spcPct val="0"/>
              </a:spcAft>
              <a:defRPr/>
            </a:pPr>
            <a:r>
              <a:rPr lang="en-CA" sz="1300" dirty="0">
                <a:solidFill>
                  <a:srgbClr val="000000"/>
                </a:solidFill>
                <a:latin typeface="Courier New" panose="02070309020205020404" pitchFamily="49" charset="0"/>
                <a:cs typeface="Courier New" panose="02070309020205020404" pitchFamily="49" charset="0"/>
                <a:sym typeface="Wingdings" panose="05000000000000000000" pitchFamily="2" charset="2"/>
              </a:rPr>
              <a:t>FOLLOW(B)[FIRST(C)-</a:t>
            </a:r>
            <a:r>
              <a:rPr lang="el-GR" sz="1300" dirty="0">
                <a:solidFill>
                  <a:srgbClr val="000000"/>
                </a:solidFill>
                <a:latin typeface="Courier New" panose="02070309020205020404" pitchFamily="49" charset="0"/>
                <a:cs typeface="Courier New" panose="02070309020205020404" pitchFamily="49" charset="0"/>
                <a:sym typeface="Wingdings" panose="05000000000000000000" pitchFamily="2" charset="2"/>
              </a:rPr>
              <a:t> ε</a:t>
            </a:r>
            <a:r>
              <a:rPr lang="en-CA" sz="1300" dirty="0">
                <a:solidFill>
                  <a:srgbClr val="000000"/>
                </a:solidFill>
                <a:latin typeface="Courier New" panose="02070309020205020404" pitchFamily="49" charset="0"/>
                <a:cs typeface="Courier New" panose="02070309020205020404" pitchFamily="49" charset="0"/>
                <a:sym typeface="Wingdings" panose="05000000000000000000" pitchFamily="2" charset="2"/>
              </a:rPr>
              <a:t>] </a:t>
            </a:r>
            <a:r>
              <a:rPr lang="el-GR" sz="1300" dirty="0">
                <a:solidFill>
                  <a:srgbClr val="000000"/>
                </a:solidFill>
                <a:latin typeface="Courier New" panose="02070309020205020404" pitchFamily="49" charset="0"/>
                <a:cs typeface="Courier New" panose="02070309020205020404" pitchFamily="49" charset="0"/>
                <a:sym typeface="Wingdings" panose="05000000000000000000" pitchFamily="2" charset="2"/>
              </a:rPr>
              <a:t>υ</a:t>
            </a:r>
            <a:r>
              <a:rPr lang="en-CA" sz="1300" dirty="0">
                <a:solidFill>
                  <a:srgbClr val="000000"/>
                </a:solidFill>
                <a:latin typeface="Courier New" panose="02070309020205020404" pitchFamily="49" charset="0"/>
                <a:cs typeface="Courier New" panose="02070309020205020404" pitchFamily="49" charset="0"/>
                <a:sym typeface="Wingdings" panose="05000000000000000000" pitchFamily="2" charset="2"/>
              </a:rPr>
              <a:t> FOLLOW(A)</a:t>
            </a:r>
          </a:p>
          <a:p>
            <a:pPr fontAlgn="base">
              <a:spcBef>
                <a:spcPct val="0"/>
              </a:spcBef>
              <a:spcAft>
                <a:spcPct val="0"/>
              </a:spcAft>
              <a:defRPr/>
            </a:pPr>
            <a:endParaRPr lang="fr-CA" sz="1200" dirty="0">
              <a:solidFill>
                <a:srgbClr val="000000"/>
              </a:solidFill>
            </a:endParaRPr>
          </a:p>
        </p:txBody>
      </p:sp>
      <p:sp>
        <p:nvSpPr>
          <p:cNvPr id="8" name="Slide Number Placeholder 7"/>
          <p:cNvSpPr>
            <a:spLocks noGrp="1"/>
          </p:cNvSpPr>
          <p:nvPr>
            <p:ph type="sldNum" sz="quarter" idx="11"/>
          </p:nvPr>
        </p:nvSpPr>
        <p:spPr/>
        <p:txBody>
          <a:bodyPr/>
          <a:lstStyle/>
          <a:p>
            <a:pPr>
              <a:defRPr/>
            </a:pPr>
            <a:fld id="{C0F85434-72BD-456E-A883-0F005E178622}" type="slidenum">
              <a:rPr lang="fr-CA" smtClean="0"/>
              <a:pPr>
                <a:defRPr/>
              </a:pPr>
              <a:t>338</a:t>
            </a:fld>
            <a:endParaRPr lang="fr-CA"/>
          </a:p>
        </p:txBody>
      </p:sp>
    </p:spTree>
    <p:extLst>
      <p:ext uri="{BB962C8B-B14F-4D97-AF65-F5344CB8AC3E}">
        <p14:creationId xmlns:p14="http://schemas.microsoft.com/office/powerpoint/2010/main" val="71686323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6" end="6"/>
                                            </p:txEl>
                                          </p:spTgt>
                                        </p:tgtEl>
                                        <p:attrNameLst>
                                          <p:attrName>style.visibility</p:attrName>
                                        </p:attrNameLst>
                                      </p:cBhvr>
                                      <p:to>
                                        <p:strVal val="visible"/>
                                      </p:to>
                                    </p:set>
                                    <p:animEffect transition="in" filter="fade">
                                      <p:cBhvr>
                                        <p:cTn id="7" dur="500"/>
                                        <p:tgtEl>
                                          <p:spTgt spid="3">
                                            <p:txEl>
                                              <p:pRg st="6" end="6"/>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3">
                                            <p:txEl>
                                              <p:pRg st="8" end="8"/>
                                            </p:txEl>
                                          </p:spTgt>
                                        </p:tgtEl>
                                        <p:attrNameLst>
                                          <p:attrName>style.visibility</p:attrName>
                                        </p:attrNameLst>
                                      </p:cBhvr>
                                      <p:to>
                                        <p:strVal val="visible"/>
                                      </p:to>
                                    </p:set>
                                    <p:animEffect transition="in" filter="fade">
                                      <p:cBhvr>
                                        <p:cTn id="12" dur="500"/>
                                        <p:tgtEl>
                                          <p:spTgt spid="3">
                                            <p:txEl>
                                              <p:pRg st="8" end="8"/>
                                            </p:txEl>
                                          </p:spTgt>
                                        </p:tgtEl>
                                      </p:cBhvr>
                                    </p:animEffect>
                                  </p:childTnLst>
                                </p:cTn>
                              </p:par>
                              <p:par>
                                <p:cTn id="13" presetID="10" presetClass="entr" presetSubtype="0" fill="hold" nodeType="withEffect">
                                  <p:stCondLst>
                                    <p:cond delay="0"/>
                                  </p:stCondLst>
                                  <p:childTnLst>
                                    <p:set>
                                      <p:cBhvr>
                                        <p:cTn id="14" dur="1" fill="hold">
                                          <p:stCondLst>
                                            <p:cond delay="0"/>
                                          </p:stCondLst>
                                        </p:cTn>
                                        <p:tgtEl>
                                          <p:spTgt spid="3">
                                            <p:txEl>
                                              <p:pRg st="9" end="9"/>
                                            </p:txEl>
                                          </p:spTgt>
                                        </p:tgtEl>
                                        <p:attrNameLst>
                                          <p:attrName>style.visibility</p:attrName>
                                        </p:attrNameLst>
                                      </p:cBhvr>
                                      <p:to>
                                        <p:strVal val="visible"/>
                                      </p:to>
                                    </p:set>
                                    <p:animEffect transition="in" filter="fade">
                                      <p:cBhvr>
                                        <p:cTn id="15" dur="500"/>
                                        <p:tgtEl>
                                          <p:spTgt spid="3">
                                            <p:txEl>
                                              <p:pRg st="9" end="9"/>
                                            </p:txEl>
                                          </p:spTgt>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0" presetClass="entr" presetSubtype="0" fill="hold" nodeType="clickEffect">
                                  <p:stCondLst>
                                    <p:cond delay="0"/>
                                  </p:stCondLst>
                                  <p:childTnLst>
                                    <p:set>
                                      <p:cBhvr>
                                        <p:cTn id="19" dur="1" fill="hold">
                                          <p:stCondLst>
                                            <p:cond delay="0"/>
                                          </p:stCondLst>
                                        </p:cTn>
                                        <p:tgtEl>
                                          <p:spTgt spid="3">
                                            <p:txEl>
                                              <p:pRg st="11" end="11"/>
                                            </p:txEl>
                                          </p:spTgt>
                                        </p:tgtEl>
                                        <p:attrNameLst>
                                          <p:attrName>style.visibility</p:attrName>
                                        </p:attrNameLst>
                                      </p:cBhvr>
                                      <p:to>
                                        <p:strVal val="visible"/>
                                      </p:to>
                                    </p:set>
                                    <p:animEffect transition="in" filter="fade">
                                      <p:cBhvr>
                                        <p:cTn id="20" dur="500"/>
                                        <p:tgtEl>
                                          <p:spTgt spid="3">
                                            <p:txEl>
                                              <p:pRg st="11" end="1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3">
                                            <p:txEl>
                                              <p:pRg st="12" end="12"/>
                                            </p:txEl>
                                          </p:spTgt>
                                        </p:tgtEl>
                                        <p:attrNameLst>
                                          <p:attrName>style.visibility</p:attrName>
                                        </p:attrNameLst>
                                      </p:cBhvr>
                                      <p:to>
                                        <p:strVal val="visible"/>
                                      </p:to>
                                    </p:set>
                                    <p:animEffect transition="in" filter="fade">
                                      <p:cBhvr>
                                        <p:cTn id="23" dur="500"/>
                                        <p:tgtEl>
                                          <p:spTgt spid="3">
                                            <p:txEl>
                                              <p:pRg st="12" end="1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FOLLOW Set Calculation</a:t>
            </a:r>
            <a:endParaRPr lang="fr-CA" dirty="0"/>
          </a:p>
        </p:txBody>
      </p:sp>
      <p:sp>
        <p:nvSpPr>
          <p:cNvPr id="3" name="Content Placeholder 2"/>
          <p:cNvSpPr>
            <a:spLocks noGrp="1"/>
          </p:cNvSpPr>
          <p:nvPr>
            <p:ph idx="1"/>
          </p:nvPr>
        </p:nvSpPr>
        <p:spPr>
          <a:xfrm>
            <a:off x="457200" y="1752600"/>
            <a:ext cx="4691063" cy="4373563"/>
          </a:xfrm>
        </p:spPr>
        <p:txBody>
          <a:bodyPr/>
          <a:lstStyle/>
          <a:p>
            <a:r>
              <a:rPr lang="en-CA" altLang="fr-FR" sz="1800" smtClean="0">
                <a:solidFill>
                  <a:schemeClr val="tx2"/>
                </a:solidFill>
              </a:rPr>
              <a:t>Another example…</a:t>
            </a:r>
          </a:p>
          <a:p>
            <a:r>
              <a:rPr lang="en-CA" altLang="fr-FR" sz="1800" smtClean="0"/>
              <a:t>Given the grammar:</a:t>
            </a:r>
          </a:p>
          <a:p>
            <a:pPr>
              <a:spcBef>
                <a:spcPct val="0"/>
              </a:spcBef>
              <a:spcAft>
                <a:spcPct val="0"/>
              </a:spcAft>
            </a:pPr>
            <a:r>
              <a:rPr lang="en-CA" altLang="fr-FR" sz="1800" smtClean="0">
                <a:latin typeface="Courier New" pitchFamily="49" charset="0"/>
                <a:cs typeface="Courier New" pitchFamily="49" charset="0"/>
              </a:rPr>
              <a:t>&lt;S&gt; ::= &lt;A&gt;&lt;B&gt;</a:t>
            </a:r>
          </a:p>
          <a:p>
            <a:pPr>
              <a:spcBef>
                <a:spcPct val="0"/>
              </a:spcBef>
              <a:spcAft>
                <a:spcPct val="0"/>
              </a:spcAft>
            </a:pPr>
            <a:r>
              <a:rPr lang="en-CA" altLang="fr-FR" sz="1800" smtClean="0">
                <a:latin typeface="Courier New" pitchFamily="49" charset="0"/>
                <a:cs typeface="Courier New" pitchFamily="49" charset="0"/>
              </a:rPr>
              <a:t>&lt;A&gt; ::= a</a:t>
            </a:r>
          </a:p>
          <a:p>
            <a:pPr>
              <a:spcBef>
                <a:spcPct val="0"/>
              </a:spcBef>
              <a:spcAft>
                <a:spcPct val="0"/>
              </a:spcAft>
            </a:pPr>
            <a:r>
              <a:rPr lang="en-CA" altLang="fr-FR" sz="1800" smtClean="0">
                <a:latin typeface="Courier New" pitchFamily="49" charset="0"/>
                <a:cs typeface="Courier New" pitchFamily="49" charset="0"/>
              </a:rPr>
              <a:t>&lt;B&gt; ::= b | </a:t>
            </a:r>
            <a:r>
              <a:rPr lang="el-GR" altLang="fr-FR" sz="1800" smtClean="0">
                <a:latin typeface="Courier New" pitchFamily="49" charset="0"/>
                <a:cs typeface="Courier New" pitchFamily="49" charset="0"/>
              </a:rPr>
              <a:t>ε</a:t>
            </a:r>
            <a:endParaRPr lang="en-CA" altLang="fr-FR" sz="1800" smtClean="0">
              <a:latin typeface="Courier New" pitchFamily="49" charset="0"/>
              <a:cs typeface="Courier New" pitchFamily="49" charset="0"/>
            </a:endParaRPr>
          </a:p>
          <a:p>
            <a:endParaRPr lang="en-CA" altLang="fr-FR" sz="1800" smtClean="0"/>
          </a:p>
          <a:p>
            <a:r>
              <a:rPr lang="en-CA" altLang="fr-FR" sz="1600" smtClean="0"/>
              <a:t>FOLLOW(S) = {$} </a:t>
            </a:r>
            <a:r>
              <a:rPr lang="en-CA" altLang="fr-FR" sz="1600" b="0" smtClean="0"/>
              <a:t>(1</a:t>
            </a:r>
            <a:r>
              <a:rPr lang="en-CA" altLang="fr-FR" sz="1600" b="0" baseline="30000" smtClean="0"/>
              <a:t>st</a:t>
            </a:r>
            <a:r>
              <a:rPr lang="en-CA" altLang="fr-FR" sz="1600" b="0" smtClean="0"/>
              <a:t> rule)</a:t>
            </a:r>
          </a:p>
          <a:p>
            <a:endParaRPr lang="en-CA" altLang="fr-FR" sz="1600" smtClean="0"/>
          </a:p>
          <a:p>
            <a:r>
              <a:rPr lang="en-CA" altLang="fr-FR" sz="1600" smtClean="0"/>
              <a:t>FOLLOW(A) = [</a:t>
            </a:r>
            <a:r>
              <a:rPr lang="en-CA" altLang="fr-FR" sz="1600" smtClean="0">
                <a:cs typeface="Courier New" pitchFamily="49" charset="0"/>
                <a:sym typeface="Wingdings" pitchFamily="2" charset="2"/>
              </a:rPr>
              <a:t>FIRST(B)-</a:t>
            </a:r>
            <a:r>
              <a:rPr lang="el-GR" altLang="fr-FR" sz="1600" smtClean="0">
                <a:cs typeface="Courier New" pitchFamily="49" charset="0"/>
                <a:sym typeface="Wingdings" pitchFamily="2" charset="2"/>
              </a:rPr>
              <a:t> ε</a:t>
            </a:r>
            <a:r>
              <a:rPr lang="en-CA" altLang="fr-FR" sz="1600" smtClean="0">
                <a:cs typeface="Courier New" pitchFamily="49" charset="0"/>
                <a:sym typeface="Wingdings" pitchFamily="2" charset="2"/>
              </a:rPr>
              <a:t>]</a:t>
            </a:r>
            <a:r>
              <a:rPr lang="el-GR" altLang="fr-FR" sz="1600" smtClean="0">
                <a:cs typeface="Courier New" pitchFamily="49" charset="0"/>
                <a:sym typeface="Wingdings" pitchFamily="2" charset="2"/>
              </a:rPr>
              <a:t>υ</a:t>
            </a:r>
            <a:r>
              <a:rPr lang="en-CA" altLang="fr-FR" sz="1600" smtClean="0">
                <a:cs typeface="Courier New" pitchFamily="49" charset="0"/>
                <a:sym typeface="Wingdings" pitchFamily="2" charset="2"/>
              </a:rPr>
              <a:t>FOLLOW(S)</a:t>
            </a:r>
            <a:endParaRPr lang="en-CA" altLang="fr-FR" sz="1600" b="0" smtClean="0"/>
          </a:p>
          <a:p>
            <a:r>
              <a:rPr lang="en-CA" altLang="fr-FR" sz="1600" smtClean="0"/>
              <a:t>                     = {b, $} </a:t>
            </a:r>
            <a:r>
              <a:rPr lang="en-CA" altLang="fr-FR" sz="1600" b="0" smtClean="0"/>
              <a:t>(4</a:t>
            </a:r>
            <a:r>
              <a:rPr lang="en-CA" altLang="fr-FR" sz="1600" b="0" baseline="30000" smtClean="0"/>
              <a:t>th</a:t>
            </a:r>
            <a:r>
              <a:rPr lang="en-CA" altLang="fr-FR" sz="1600" b="0" smtClean="0"/>
              <a:t> rule)</a:t>
            </a:r>
          </a:p>
          <a:p>
            <a:endParaRPr lang="en-CA" altLang="fr-FR" sz="1600" smtClean="0"/>
          </a:p>
          <a:p>
            <a:r>
              <a:rPr lang="en-CA" altLang="fr-FR" sz="1600" smtClean="0"/>
              <a:t>FOLLOW(B) = FOLLOW (S)</a:t>
            </a:r>
            <a:endParaRPr lang="en-CA" altLang="fr-FR" sz="1600" b="0" smtClean="0"/>
          </a:p>
          <a:p>
            <a:r>
              <a:rPr lang="en-CA" altLang="fr-FR" sz="1600" smtClean="0"/>
              <a:t>                     = {$} </a:t>
            </a:r>
            <a:r>
              <a:rPr lang="en-CA" altLang="fr-FR" sz="1600" b="0" smtClean="0"/>
              <a:t>(2</a:t>
            </a:r>
            <a:r>
              <a:rPr lang="en-CA" altLang="fr-FR" sz="1600" b="0" baseline="30000" smtClean="0"/>
              <a:t>nd</a:t>
            </a:r>
            <a:r>
              <a:rPr lang="en-CA" altLang="fr-FR" sz="1600" b="0" smtClean="0"/>
              <a:t> rule)</a:t>
            </a:r>
            <a:endParaRPr lang="en-CA" altLang="fr-FR" sz="1600" smtClean="0"/>
          </a:p>
          <a:p>
            <a:endParaRPr lang="en-CA" altLang="fr-FR" sz="1600" smtClean="0"/>
          </a:p>
        </p:txBody>
      </p:sp>
      <p:sp>
        <p:nvSpPr>
          <p:cNvPr id="6" name="TextBox 5"/>
          <p:cNvSpPr txBox="1"/>
          <p:nvPr/>
        </p:nvSpPr>
        <p:spPr>
          <a:xfrm>
            <a:off x="5219700" y="1773238"/>
            <a:ext cx="3744913" cy="2462212"/>
          </a:xfrm>
          <a:prstGeom prst="rect">
            <a:avLst/>
          </a:prstGeom>
        </p:spPr>
        <p:style>
          <a:lnRef idx="2">
            <a:schemeClr val="accent5"/>
          </a:lnRef>
          <a:fillRef idx="1">
            <a:schemeClr val="lt1"/>
          </a:fillRef>
          <a:effectRef idx="0">
            <a:schemeClr val="accent5"/>
          </a:effectRef>
          <a:fontRef idx="minor">
            <a:schemeClr val="dk1"/>
          </a:fontRef>
        </p:style>
        <p:txBody>
          <a:bodyPr>
            <a:spAutoFit/>
          </a:bodyPr>
          <a:lstStyle/>
          <a:p>
            <a:pPr fontAlgn="base">
              <a:spcBef>
                <a:spcPct val="0"/>
              </a:spcBef>
              <a:spcAft>
                <a:spcPct val="0"/>
              </a:spcAft>
              <a:defRPr/>
            </a:pPr>
            <a:r>
              <a:rPr lang="en-CA" sz="1400" b="1" dirty="0">
                <a:solidFill>
                  <a:srgbClr val="000000"/>
                </a:solidFill>
                <a:cs typeface="Courier New" panose="02070309020205020404" pitchFamily="49" charset="0"/>
              </a:rPr>
              <a:t>1)</a:t>
            </a:r>
            <a:r>
              <a:rPr lang="en-CA" sz="1400" dirty="0">
                <a:solidFill>
                  <a:srgbClr val="000000"/>
                </a:solidFill>
                <a:latin typeface="Courier New" panose="02070309020205020404" pitchFamily="49" charset="0"/>
                <a:cs typeface="Courier New" panose="02070309020205020404" pitchFamily="49" charset="0"/>
              </a:rPr>
              <a:t> FOLLOW(S)</a:t>
            </a:r>
            <a:r>
              <a:rPr lang="en-CA" sz="1400" dirty="0">
                <a:solidFill>
                  <a:srgbClr val="000000"/>
                </a:solidFill>
                <a:latin typeface="Courier New" panose="02070309020205020404" pitchFamily="49" charset="0"/>
                <a:cs typeface="Courier New" panose="02070309020205020404" pitchFamily="49" charset="0"/>
                <a:sym typeface="Wingdings" panose="05000000000000000000" pitchFamily="2" charset="2"/>
              </a:rPr>
              <a:t>{$}</a:t>
            </a:r>
            <a:endParaRPr lang="en-CA" sz="1400" dirty="0">
              <a:solidFill>
                <a:srgbClr val="000000"/>
              </a:solidFill>
              <a:sym typeface="Wingdings" panose="05000000000000000000" pitchFamily="2" charset="2"/>
            </a:endParaRPr>
          </a:p>
          <a:p>
            <a:pPr fontAlgn="base">
              <a:spcBef>
                <a:spcPct val="0"/>
              </a:spcBef>
              <a:spcAft>
                <a:spcPct val="0"/>
              </a:spcAft>
              <a:defRPr/>
            </a:pPr>
            <a:endParaRPr lang="en-CA" sz="1400" dirty="0">
              <a:solidFill>
                <a:srgbClr val="000000"/>
              </a:solidFill>
              <a:sym typeface="Wingdings" panose="05000000000000000000" pitchFamily="2" charset="2"/>
            </a:endParaRPr>
          </a:p>
          <a:p>
            <a:pPr fontAlgn="base">
              <a:spcBef>
                <a:spcPct val="0"/>
              </a:spcBef>
              <a:spcAft>
                <a:spcPct val="0"/>
              </a:spcAft>
              <a:defRPr/>
            </a:pPr>
            <a:r>
              <a:rPr lang="en-CA" sz="1400" b="1" dirty="0">
                <a:solidFill>
                  <a:srgbClr val="000000"/>
                </a:solidFill>
                <a:sym typeface="Wingdings" panose="05000000000000000000" pitchFamily="2" charset="2"/>
              </a:rPr>
              <a:t>2)</a:t>
            </a:r>
            <a:r>
              <a:rPr lang="en-CA" sz="1400" dirty="0">
                <a:solidFill>
                  <a:srgbClr val="000000"/>
                </a:solidFill>
                <a:sym typeface="Wingdings" panose="05000000000000000000" pitchFamily="2" charset="2"/>
              </a:rPr>
              <a:t> If </a:t>
            </a:r>
            <a:r>
              <a:rPr lang="en-CA" sz="1400" dirty="0">
                <a:solidFill>
                  <a:srgbClr val="D1282E"/>
                </a:solidFill>
                <a:sym typeface="Wingdings" panose="05000000000000000000" pitchFamily="2" charset="2"/>
              </a:rPr>
              <a:t>A</a:t>
            </a:r>
            <a:r>
              <a:rPr lang="el-GR" sz="1400" dirty="0">
                <a:solidFill>
                  <a:srgbClr val="D1282E"/>
                </a:solidFill>
                <a:sym typeface="Wingdings" panose="05000000000000000000" pitchFamily="2" charset="2"/>
              </a:rPr>
              <a:t> α</a:t>
            </a:r>
            <a:r>
              <a:rPr lang="en-CA" sz="1400" dirty="0">
                <a:solidFill>
                  <a:srgbClr val="D1282E"/>
                </a:solidFill>
                <a:sym typeface="Wingdings" panose="05000000000000000000" pitchFamily="2" charset="2"/>
              </a:rPr>
              <a:t>B</a:t>
            </a:r>
            <a:r>
              <a:rPr lang="en-CA" sz="1400" dirty="0">
                <a:solidFill>
                  <a:srgbClr val="000000"/>
                </a:solidFill>
                <a:sym typeface="Wingdings" panose="05000000000000000000" pitchFamily="2" charset="2"/>
              </a:rPr>
              <a:t>: </a:t>
            </a:r>
          </a:p>
          <a:p>
            <a:pPr algn="ctr" fontAlgn="base">
              <a:spcBef>
                <a:spcPct val="0"/>
              </a:spcBef>
              <a:spcAft>
                <a:spcPct val="0"/>
              </a:spcAft>
              <a:defRPr/>
            </a:pPr>
            <a:r>
              <a:rPr lang="en-CA" sz="1400" dirty="0">
                <a:solidFill>
                  <a:srgbClr val="000000"/>
                </a:solidFill>
                <a:latin typeface="Courier New" panose="02070309020205020404" pitchFamily="49" charset="0"/>
                <a:cs typeface="Courier New" panose="02070309020205020404" pitchFamily="49" charset="0"/>
                <a:sym typeface="Wingdings" panose="05000000000000000000" pitchFamily="2" charset="2"/>
              </a:rPr>
              <a:t>FOLLOW(B) FOLLOW(A)</a:t>
            </a:r>
          </a:p>
          <a:p>
            <a:pPr fontAlgn="base">
              <a:spcBef>
                <a:spcPct val="0"/>
              </a:spcBef>
              <a:spcAft>
                <a:spcPct val="0"/>
              </a:spcAft>
              <a:defRPr/>
            </a:pPr>
            <a:endParaRPr lang="en-CA" sz="1400" dirty="0">
              <a:solidFill>
                <a:srgbClr val="000000"/>
              </a:solidFill>
              <a:sym typeface="Wingdings" panose="05000000000000000000" pitchFamily="2" charset="2"/>
            </a:endParaRPr>
          </a:p>
          <a:p>
            <a:pPr fontAlgn="base">
              <a:spcBef>
                <a:spcPct val="0"/>
              </a:spcBef>
              <a:spcAft>
                <a:spcPct val="0"/>
              </a:spcAft>
              <a:defRPr/>
            </a:pPr>
            <a:r>
              <a:rPr lang="en-CA" sz="1400" b="1" dirty="0">
                <a:solidFill>
                  <a:srgbClr val="000000"/>
                </a:solidFill>
                <a:sym typeface="Wingdings" panose="05000000000000000000" pitchFamily="2" charset="2"/>
              </a:rPr>
              <a:t>3)</a:t>
            </a:r>
            <a:r>
              <a:rPr lang="en-CA" sz="1400" dirty="0">
                <a:solidFill>
                  <a:srgbClr val="000000"/>
                </a:solidFill>
                <a:sym typeface="Wingdings" panose="05000000000000000000" pitchFamily="2" charset="2"/>
              </a:rPr>
              <a:t> If </a:t>
            </a:r>
            <a:r>
              <a:rPr lang="en-CA" sz="1400" dirty="0">
                <a:solidFill>
                  <a:srgbClr val="D1282E"/>
                </a:solidFill>
                <a:sym typeface="Wingdings" panose="05000000000000000000" pitchFamily="2" charset="2"/>
              </a:rPr>
              <a:t>A</a:t>
            </a:r>
            <a:r>
              <a:rPr lang="el-GR" sz="1400" dirty="0">
                <a:solidFill>
                  <a:srgbClr val="D1282E"/>
                </a:solidFill>
                <a:sym typeface="Wingdings" panose="05000000000000000000" pitchFamily="2" charset="2"/>
              </a:rPr>
              <a:t>α</a:t>
            </a:r>
            <a:r>
              <a:rPr lang="en-CA" sz="1400" dirty="0">
                <a:solidFill>
                  <a:srgbClr val="D1282E"/>
                </a:solidFill>
                <a:sym typeface="Wingdings" panose="05000000000000000000" pitchFamily="2" charset="2"/>
              </a:rPr>
              <a:t>BC</a:t>
            </a:r>
            <a:r>
              <a:rPr lang="en-CA" sz="1400" dirty="0">
                <a:solidFill>
                  <a:srgbClr val="000000"/>
                </a:solidFill>
                <a:sym typeface="Wingdings" panose="05000000000000000000" pitchFamily="2" charset="2"/>
              </a:rPr>
              <a:t>, and rule C</a:t>
            </a:r>
            <a:r>
              <a:rPr lang="el-GR" sz="1400" dirty="0">
                <a:solidFill>
                  <a:srgbClr val="000000"/>
                </a:solidFill>
                <a:sym typeface="Wingdings" panose="05000000000000000000" pitchFamily="2" charset="2"/>
              </a:rPr>
              <a:t>ε</a:t>
            </a:r>
            <a:r>
              <a:rPr lang="en-CA" sz="1400" dirty="0">
                <a:solidFill>
                  <a:srgbClr val="000000"/>
                </a:solidFill>
                <a:sym typeface="Wingdings" panose="05000000000000000000" pitchFamily="2" charset="2"/>
              </a:rPr>
              <a:t> does </a:t>
            </a:r>
            <a:r>
              <a:rPr lang="en-CA" sz="1400" b="1" dirty="0">
                <a:solidFill>
                  <a:srgbClr val="000000"/>
                </a:solidFill>
                <a:sym typeface="Wingdings" panose="05000000000000000000" pitchFamily="2" charset="2"/>
              </a:rPr>
              <a:t>NOT </a:t>
            </a:r>
            <a:r>
              <a:rPr lang="en-CA" sz="1400" dirty="0">
                <a:solidFill>
                  <a:srgbClr val="000000"/>
                </a:solidFill>
                <a:sym typeface="Wingdings" panose="05000000000000000000" pitchFamily="2" charset="2"/>
              </a:rPr>
              <a:t>exist:</a:t>
            </a:r>
          </a:p>
          <a:p>
            <a:pPr algn="ctr" fontAlgn="base">
              <a:spcBef>
                <a:spcPct val="0"/>
              </a:spcBef>
              <a:spcAft>
                <a:spcPct val="0"/>
              </a:spcAft>
              <a:defRPr/>
            </a:pPr>
            <a:r>
              <a:rPr lang="en-CA" sz="1400" dirty="0">
                <a:solidFill>
                  <a:srgbClr val="000000"/>
                </a:solidFill>
                <a:latin typeface="Courier New" panose="02070309020205020404" pitchFamily="49" charset="0"/>
                <a:cs typeface="Courier New" panose="02070309020205020404" pitchFamily="49" charset="0"/>
                <a:sym typeface="Wingdings" panose="05000000000000000000" pitchFamily="2" charset="2"/>
              </a:rPr>
              <a:t>FOLLOW(B)FIRST(C)</a:t>
            </a:r>
          </a:p>
          <a:p>
            <a:pPr algn="ctr" fontAlgn="base">
              <a:spcBef>
                <a:spcPct val="0"/>
              </a:spcBef>
              <a:spcAft>
                <a:spcPct val="0"/>
              </a:spcAft>
              <a:defRPr/>
            </a:pPr>
            <a:endParaRPr lang="en-CA" sz="1400" dirty="0">
              <a:solidFill>
                <a:srgbClr val="000000"/>
              </a:solidFill>
              <a:sym typeface="Wingdings" panose="05000000000000000000" pitchFamily="2" charset="2"/>
            </a:endParaRPr>
          </a:p>
          <a:p>
            <a:pPr fontAlgn="base">
              <a:spcBef>
                <a:spcPct val="0"/>
              </a:spcBef>
              <a:spcAft>
                <a:spcPct val="0"/>
              </a:spcAft>
              <a:defRPr/>
            </a:pPr>
            <a:r>
              <a:rPr lang="en-CA" sz="1400" b="1" dirty="0">
                <a:solidFill>
                  <a:srgbClr val="000000"/>
                </a:solidFill>
                <a:sym typeface="Wingdings" panose="05000000000000000000" pitchFamily="2" charset="2"/>
              </a:rPr>
              <a:t>4)</a:t>
            </a:r>
            <a:r>
              <a:rPr lang="en-CA" sz="1400" dirty="0">
                <a:solidFill>
                  <a:srgbClr val="000000"/>
                </a:solidFill>
                <a:sym typeface="Wingdings" panose="05000000000000000000" pitchFamily="2" charset="2"/>
              </a:rPr>
              <a:t> If </a:t>
            </a:r>
            <a:r>
              <a:rPr lang="en-CA" sz="1400" dirty="0">
                <a:solidFill>
                  <a:srgbClr val="D1282E"/>
                </a:solidFill>
                <a:sym typeface="Wingdings" panose="05000000000000000000" pitchFamily="2" charset="2"/>
              </a:rPr>
              <a:t>A</a:t>
            </a:r>
            <a:r>
              <a:rPr lang="el-GR" sz="1400" dirty="0">
                <a:solidFill>
                  <a:srgbClr val="D1282E"/>
                </a:solidFill>
                <a:sym typeface="Wingdings" panose="05000000000000000000" pitchFamily="2" charset="2"/>
              </a:rPr>
              <a:t>α</a:t>
            </a:r>
            <a:r>
              <a:rPr lang="en-CA" sz="1400" dirty="0">
                <a:solidFill>
                  <a:srgbClr val="D1282E"/>
                </a:solidFill>
                <a:sym typeface="Wingdings" panose="05000000000000000000" pitchFamily="2" charset="2"/>
              </a:rPr>
              <a:t>BC, </a:t>
            </a:r>
            <a:r>
              <a:rPr lang="en-CA" sz="1400" dirty="0">
                <a:solidFill>
                  <a:srgbClr val="000000"/>
                </a:solidFill>
                <a:sym typeface="Wingdings" panose="05000000000000000000" pitchFamily="2" charset="2"/>
              </a:rPr>
              <a:t>and rule C</a:t>
            </a:r>
            <a:r>
              <a:rPr lang="el-GR" sz="1400" dirty="0">
                <a:solidFill>
                  <a:srgbClr val="000000"/>
                </a:solidFill>
                <a:sym typeface="Wingdings" panose="05000000000000000000" pitchFamily="2" charset="2"/>
              </a:rPr>
              <a:t>ε</a:t>
            </a:r>
            <a:r>
              <a:rPr lang="en-CA" sz="1400" dirty="0">
                <a:solidFill>
                  <a:srgbClr val="000000"/>
                </a:solidFill>
                <a:sym typeface="Wingdings" panose="05000000000000000000" pitchFamily="2" charset="2"/>
              </a:rPr>
              <a:t> </a:t>
            </a:r>
            <a:r>
              <a:rPr lang="en-CA" sz="1400" b="1" dirty="0">
                <a:solidFill>
                  <a:srgbClr val="000000"/>
                </a:solidFill>
                <a:sym typeface="Wingdings" panose="05000000000000000000" pitchFamily="2" charset="2"/>
              </a:rPr>
              <a:t>DOES</a:t>
            </a:r>
            <a:r>
              <a:rPr lang="en-CA" sz="1400" dirty="0">
                <a:solidFill>
                  <a:srgbClr val="000000"/>
                </a:solidFill>
                <a:sym typeface="Wingdings" panose="05000000000000000000" pitchFamily="2" charset="2"/>
              </a:rPr>
              <a:t> exist:</a:t>
            </a:r>
          </a:p>
          <a:p>
            <a:pPr algn="ctr" fontAlgn="base">
              <a:spcBef>
                <a:spcPct val="0"/>
              </a:spcBef>
              <a:spcAft>
                <a:spcPct val="0"/>
              </a:spcAft>
              <a:defRPr/>
            </a:pPr>
            <a:r>
              <a:rPr lang="en-CA" sz="1300" dirty="0">
                <a:solidFill>
                  <a:srgbClr val="000000"/>
                </a:solidFill>
                <a:latin typeface="Courier New" panose="02070309020205020404" pitchFamily="49" charset="0"/>
                <a:cs typeface="Courier New" panose="02070309020205020404" pitchFamily="49" charset="0"/>
                <a:sym typeface="Wingdings" panose="05000000000000000000" pitchFamily="2" charset="2"/>
              </a:rPr>
              <a:t>FOLLOW(B)[FIRST(C)-</a:t>
            </a:r>
            <a:r>
              <a:rPr lang="el-GR" sz="1300" dirty="0">
                <a:solidFill>
                  <a:srgbClr val="000000"/>
                </a:solidFill>
                <a:latin typeface="Courier New" panose="02070309020205020404" pitchFamily="49" charset="0"/>
                <a:cs typeface="Courier New" panose="02070309020205020404" pitchFamily="49" charset="0"/>
                <a:sym typeface="Wingdings" panose="05000000000000000000" pitchFamily="2" charset="2"/>
              </a:rPr>
              <a:t> ε</a:t>
            </a:r>
            <a:r>
              <a:rPr lang="en-CA" sz="1300" dirty="0">
                <a:solidFill>
                  <a:srgbClr val="000000"/>
                </a:solidFill>
                <a:latin typeface="Courier New" panose="02070309020205020404" pitchFamily="49" charset="0"/>
                <a:cs typeface="Courier New" panose="02070309020205020404" pitchFamily="49" charset="0"/>
                <a:sym typeface="Wingdings" panose="05000000000000000000" pitchFamily="2" charset="2"/>
              </a:rPr>
              <a:t>] </a:t>
            </a:r>
            <a:r>
              <a:rPr lang="el-GR" sz="1300" dirty="0">
                <a:solidFill>
                  <a:srgbClr val="000000"/>
                </a:solidFill>
                <a:latin typeface="Courier New" panose="02070309020205020404" pitchFamily="49" charset="0"/>
                <a:cs typeface="Courier New" panose="02070309020205020404" pitchFamily="49" charset="0"/>
                <a:sym typeface="Wingdings" panose="05000000000000000000" pitchFamily="2" charset="2"/>
              </a:rPr>
              <a:t>υ</a:t>
            </a:r>
            <a:r>
              <a:rPr lang="en-CA" sz="1300" dirty="0">
                <a:solidFill>
                  <a:srgbClr val="000000"/>
                </a:solidFill>
                <a:latin typeface="Courier New" panose="02070309020205020404" pitchFamily="49" charset="0"/>
                <a:cs typeface="Courier New" panose="02070309020205020404" pitchFamily="49" charset="0"/>
                <a:sym typeface="Wingdings" panose="05000000000000000000" pitchFamily="2" charset="2"/>
              </a:rPr>
              <a:t> FOLLOW(A)</a:t>
            </a:r>
          </a:p>
          <a:p>
            <a:pPr fontAlgn="base">
              <a:spcBef>
                <a:spcPct val="0"/>
              </a:spcBef>
              <a:spcAft>
                <a:spcPct val="0"/>
              </a:spcAft>
              <a:defRPr/>
            </a:pPr>
            <a:endParaRPr lang="fr-CA" sz="1200" dirty="0">
              <a:solidFill>
                <a:srgbClr val="000000"/>
              </a:solidFill>
            </a:endParaRPr>
          </a:p>
        </p:txBody>
      </p:sp>
      <p:sp>
        <p:nvSpPr>
          <p:cNvPr id="8" name="Slide Number Placeholder 7"/>
          <p:cNvSpPr>
            <a:spLocks noGrp="1"/>
          </p:cNvSpPr>
          <p:nvPr>
            <p:ph type="sldNum" sz="quarter" idx="11"/>
          </p:nvPr>
        </p:nvSpPr>
        <p:spPr/>
        <p:txBody>
          <a:bodyPr/>
          <a:lstStyle/>
          <a:p>
            <a:pPr>
              <a:defRPr/>
            </a:pPr>
            <a:fld id="{C0F85434-72BD-456E-A883-0F005E178622}" type="slidenum">
              <a:rPr lang="fr-CA" smtClean="0"/>
              <a:pPr>
                <a:defRPr/>
              </a:pPr>
              <a:t>339</a:t>
            </a:fld>
            <a:endParaRPr lang="fr-CA"/>
          </a:p>
        </p:txBody>
      </p:sp>
    </p:spTree>
    <p:extLst>
      <p:ext uri="{BB962C8B-B14F-4D97-AF65-F5344CB8AC3E}">
        <p14:creationId xmlns:p14="http://schemas.microsoft.com/office/powerpoint/2010/main" val="242395843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6" end="6"/>
                                            </p:txEl>
                                          </p:spTgt>
                                        </p:tgtEl>
                                        <p:attrNameLst>
                                          <p:attrName>style.visibility</p:attrName>
                                        </p:attrNameLst>
                                      </p:cBhvr>
                                      <p:to>
                                        <p:strVal val="visible"/>
                                      </p:to>
                                    </p:set>
                                    <p:animEffect transition="in" filter="fade">
                                      <p:cBhvr>
                                        <p:cTn id="7" dur="500"/>
                                        <p:tgtEl>
                                          <p:spTgt spid="3">
                                            <p:txEl>
                                              <p:pRg st="6" end="6"/>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3">
                                            <p:txEl>
                                              <p:pRg st="8" end="8"/>
                                            </p:txEl>
                                          </p:spTgt>
                                        </p:tgtEl>
                                        <p:attrNameLst>
                                          <p:attrName>style.visibility</p:attrName>
                                        </p:attrNameLst>
                                      </p:cBhvr>
                                      <p:to>
                                        <p:strVal val="visible"/>
                                      </p:to>
                                    </p:set>
                                    <p:animEffect transition="in" filter="fade">
                                      <p:cBhvr>
                                        <p:cTn id="12" dur="500"/>
                                        <p:tgtEl>
                                          <p:spTgt spid="3">
                                            <p:txEl>
                                              <p:pRg st="8" end="8"/>
                                            </p:txEl>
                                          </p:spTgt>
                                        </p:tgtEl>
                                      </p:cBhvr>
                                    </p:animEffect>
                                  </p:childTnLst>
                                </p:cTn>
                              </p:par>
                              <p:par>
                                <p:cTn id="13" presetID="10" presetClass="entr" presetSubtype="0" fill="hold" nodeType="withEffect">
                                  <p:stCondLst>
                                    <p:cond delay="0"/>
                                  </p:stCondLst>
                                  <p:childTnLst>
                                    <p:set>
                                      <p:cBhvr>
                                        <p:cTn id="14" dur="1" fill="hold">
                                          <p:stCondLst>
                                            <p:cond delay="0"/>
                                          </p:stCondLst>
                                        </p:cTn>
                                        <p:tgtEl>
                                          <p:spTgt spid="3">
                                            <p:txEl>
                                              <p:pRg st="9" end="9"/>
                                            </p:txEl>
                                          </p:spTgt>
                                        </p:tgtEl>
                                        <p:attrNameLst>
                                          <p:attrName>style.visibility</p:attrName>
                                        </p:attrNameLst>
                                      </p:cBhvr>
                                      <p:to>
                                        <p:strVal val="visible"/>
                                      </p:to>
                                    </p:set>
                                    <p:animEffect transition="in" filter="fade">
                                      <p:cBhvr>
                                        <p:cTn id="15" dur="500"/>
                                        <p:tgtEl>
                                          <p:spTgt spid="3">
                                            <p:txEl>
                                              <p:pRg st="9" end="9"/>
                                            </p:txEl>
                                          </p:spTgt>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0" presetClass="entr" presetSubtype="0" fill="hold" nodeType="clickEffect">
                                  <p:stCondLst>
                                    <p:cond delay="0"/>
                                  </p:stCondLst>
                                  <p:childTnLst>
                                    <p:set>
                                      <p:cBhvr>
                                        <p:cTn id="19" dur="1" fill="hold">
                                          <p:stCondLst>
                                            <p:cond delay="0"/>
                                          </p:stCondLst>
                                        </p:cTn>
                                        <p:tgtEl>
                                          <p:spTgt spid="3">
                                            <p:txEl>
                                              <p:pRg st="11" end="11"/>
                                            </p:txEl>
                                          </p:spTgt>
                                        </p:tgtEl>
                                        <p:attrNameLst>
                                          <p:attrName>style.visibility</p:attrName>
                                        </p:attrNameLst>
                                      </p:cBhvr>
                                      <p:to>
                                        <p:strVal val="visible"/>
                                      </p:to>
                                    </p:set>
                                    <p:animEffect transition="in" filter="fade">
                                      <p:cBhvr>
                                        <p:cTn id="20" dur="500"/>
                                        <p:tgtEl>
                                          <p:spTgt spid="3">
                                            <p:txEl>
                                              <p:pRg st="11" end="1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3">
                                            <p:txEl>
                                              <p:pRg st="12" end="12"/>
                                            </p:txEl>
                                          </p:spTgt>
                                        </p:tgtEl>
                                        <p:attrNameLst>
                                          <p:attrName>style.visibility</p:attrName>
                                        </p:attrNameLst>
                                      </p:cBhvr>
                                      <p:to>
                                        <p:strVal val="visible"/>
                                      </p:to>
                                    </p:set>
                                    <p:animEffect transition="in" filter="fade">
                                      <p:cBhvr>
                                        <p:cTn id="23" dur="500"/>
                                        <p:tgtEl>
                                          <p:spTgt spid="3">
                                            <p:txEl>
                                              <p:pRg st="12" end="1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eaLnBrk="1" fontAlgn="auto" hangingPunct="1">
              <a:spcAft>
                <a:spcPts val="0"/>
              </a:spcAft>
              <a:defRPr/>
            </a:pPr>
            <a:r>
              <a:rPr lang="en-CA" dirty="0" smtClean="0"/>
              <a:t>Agile Methods</a:t>
            </a:r>
            <a:endParaRPr lang="en-CA" dirty="0"/>
          </a:p>
        </p:txBody>
      </p:sp>
      <p:sp>
        <p:nvSpPr>
          <p:cNvPr id="29699" name="Content Placeholder 2"/>
          <p:cNvSpPr>
            <a:spLocks noGrp="1"/>
          </p:cNvSpPr>
          <p:nvPr>
            <p:ph idx="1"/>
          </p:nvPr>
        </p:nvSpPr>
        <p:spPr/>
        <p:txBody>
          <a:bodyPr/>
          <a:lstStyle/>
          <a:p>
            <a:pPr eaLnBrk="1" hangingPunct="1"/>
            <a:r>
              <a:rPr lang="en-CA" altLang="fr-FR" smtClean="0"/>
              <a:t>Dissatisfaction with the overheads involved in software design methods of the 1980s and 1990s led to the creation of agile methods. These methods:</a:t>
            </a:r>
          </a:p>
          <a:p>
            <a:pPr lvl="1" eaLnBrk="1" hangingPunct="1"/>
            <a:r>
              <a:rPr lang="en-CA" altLang="fr-FR" smtClean="0"/>
              <a:t>Focus on the code rather than the design</a:t>
            </a:r>
          </a:p>
          <a:p>
            <a:pPr lvl="1" eaLnBrk="1" hangingPunct="1"/>
            <a:r>
              <a:rPr lang="en-CA" altLang="fr-FR" smtClean="0"/>
              <a:t>Are based on an iterative approach to software development</a:t>
            </a:r>
          </a:p>
          <a:p>
            <a:pPr lvl="1" eaLnBrk="1" hangingPunct="1"/>
            <a:r>
              <a:rPr lang="en-CA" altLang="fr-FR" smtClean="0"/>
              <a:t>Are intended to deliver working software quickly and evolve this quickly to meet changing requirements</a:t>
            </a:r>
          </a:p>
          <a:p>
            <a:pPr lvl="1" eaLnBrk="1" hangingPunct="1"/>
            <a:endParaRPr lang="en-CA" altLang="fr-FR" smtClean="0"/>
          </a:p>
          <a:p>
            <a:pPr eaLnBrk="1" hangingPunct="1"/>
            <a:r>
              <a:rPr lang="en-CA" altLang="fr-FR" i="1" smtClean="0"/>
              <a:t>The aim of agile methods is to reduce overheads in the software process (e.g. by limiting documentation) and to be able to respond quickly to changing requirements without excessive rework.</a:t>
            </a:r>
          </a:p>
          <a:p>
            <a:pPr eaLnBrk="1" hangingPunct="1"/>
            <a:endParaRPr lang="en-CA" altLang="fr-FR" smtClean="0"/>
          </a:p>
        </p:txBody>
      </p:sp>
    </p:spTree>
    <p:extLst>
      <p:ext uri="{BB962C8B-B14F-4D97-AF65-F5344CB8AC3E}">
        <p14:creationId xmlns:p14="http://schemas.microsoft.com/office/powerpoint/2010/main" val="3386446499"/>
      </p:ext>
    </p:extLst>
  </p:cSld>
  <p:clrMapOvr>
    <a:masterClrMapping/>
  </p:clrMapOvr>
  <p:timing>
    <p:tnLst>
      <p:par>
        <p:cTn id="1" dur="indefinite" restart="never" nodeType="tmRoot"/>
      </p:par>
    </p:tn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FIRST and FOLLOW</a:t>
            </a:r>
            <a:endParaRPr lang="fr-CA" dirty="0"/>
          </a:p>
        </p:txBody>
      </p:sp>
      <p:sp>
        <p:nvSpPr>
          <p:cNvPr id="34819" name="Content Placeholder 2"/>
          <p:cNvSpPr>
            <a:spLocks noGrp="1"/>
          </p:cNvSpPr>
          <p:nvPr>
            <p:ph idx="1"/>
          </p:nvPr>
        </p:nvSpPr>
        <p:spPr>
          <a:xfrm>
            <a:off x="457200" y="1752600"/>
            <a:ext cx="5410200" cy="4373563"/>
          </a:xfrm>
          <a:extLst>
            <a:ext uri="{91240B29-F687-4F45-9708-019B960494DF}">
              <a14:hiddenLine xmlns:a14="http://schemas.microsoft.com/office/drawing/2010/main" w="9525">
                <a:solidFill>
                  <a:srgbClr val="000000"/>
                </a:solidFill>
                <a:prstDash val="dash"/>
                <a:miter lim="800000"/>
                <a:headEnd/>
                <a:tailEnd/>
              </a14:hiddenLine>
            </a:ext>
          </a:extLst>
        </p:spPr>
        <p:txBody>
          <a:bodyPr/>
          <a:lstStyle/>
          <a:p>
            <a:r>
              <a:rPr lang="en-CA" altLang="fr-FR" sz="1800" b="0" smtClean="0"/>
              <a:t>Let’s calculate </a:t>
            </a:r>
            <a:r>
              <a:rPr lang="en-CA" altLang="fr-FR" sz="1800" smtClean="0"/>
              <a:t>FIRST</a:t>
            </a:r>
            <a:r>
              <a:rPr lang="en-CA" altLang="fr-FR" sz="1800" b="0" smtClean="0"/>
              <a:t> and </a:t>
            </a:r>
            <a:r>
              <a:rPr lang="en-CA" altLang="fr-FR" sz="1800" smtClean="0"/>
              <a:t>FOLLOW</a:t>
            </a:r>
            <a:r>
              <a:rPr lang="en-CA" altLang="fr-FR" sz="1800" b="0" smtClean="0"/>
              <a:t> for each non-terminal in our famous grammar:</a:t>
            </a:r>
          </a:p>
          <a:p>
            <a:r>
              <a:rPr lang="en-CA" altLang="fr-FR" sz="1600" i="1" smtClean="0">
                <a:cs typeface="Courier New" pitchFamily="49" charset="0"/>
              </a:rPr>
              <a:t>Do the easy ones first:</a:t>
            </a:r>
          </a:p>
          <a:p>
            <a:r>
              <a:rPr lang="en-CA" altLang="fr-FR" sz="1600" b="0" smtClean="0">
                <a:latin typeface="Courier New" pitchFamily="49" charset="0"/>
                <a:cs typeface="Courier New" pitchFamily="49" charset="0"/>
              </a:rPr>
              <a:t>FIRST(factor)={num, id} </a:t>
            </a:r>
          </a:p>
          <a:p>
            <a:r>
              <a:rPr lang="en-CA" altLang="fr-FR" sz="1600" b="0" smtClean="0">
                <a:latin typeface="Courier New" pitchFamily="49" charset="0"/>
                <a:cs typeface="Courier New" pitchFamily="49" charset="0"/>
              </a:rPr>
              <a:t>FIRST(term’)={*, /, </a:t>
            </a:r>
            <a:r>
              <a:rPr lang="el-GR" altLang="fr-FR" sz="1600" b="0" smtClean="0">
                <a:latin typeface="Courier New" pitchFamily="49" charset="0"/>
                <a:cs typeface="Courier New" pitchFamily="49" charset="0"/>
              </a:rPr>
              <a:t>ε</a:t>
            </a:r>
            <a:r>
              <a:rPr lang="en-CA" altLang="fr-FR" sz="1600" b="0" smtClean="0">
                <a:latin typeface="Courier New" pitchFamily="49" charset="0"/>
                <a:cs typeface="Courier New" pitchFamily="49" charset="0"/>
              </a:rPr>
              <a:t>}</a:t>
            </a:r>
          </a:p>
          <a:p>
            <a:r>
              <a:rPr lang="en-CA" altLang="fr-FR" sz="1600" b="0" smtClean="0">
                <a:latin typeface="Courier New" pitchFamily="49" charset="0"/>
                <a:cs typeface="Courier New" pitchFamily="49" charset="0"/>
              </a:rPr>
              <a:t>FIRST(expr’)={+, -, </a:t>
            </a:r>
            <a:r>
              <a:rPr lang="el-GR" altLang="fr-FR" sz="1600" b="0" smtClean="0">
                <a:latin typeface="Courier New" pitchFamily="49" charset="0"/>
                <a:cs typeface="Courier New" pitchFamily="49" charset="0"/>
              </a:rPr>
              <a:t>ε</a:t>
            </a:r>
            <a:r>
              <a:rPr lang="en-CA" altLang="fr-FR" sz="1600" b="0" smtClean="0">
                <a:latin typeface="Courier New" pitchFamily="49" charset="0"/>
                <a:cs typeface="Courier New" pitchFamily="49" charset="0"/>
              </a:rPr>
              <a:t>}</a:t>
            </a:r>
          </a:p>
          <a:p>
            <a:r>
              <a:rPr lang="en-CA" altLang="fr-FR" sz="1600" i="1" smtClean="0">
                <a:cs typeface="Courier New" pitchFamily="49" charset="0"/>
              </a:rPr>
              <a:t>And then the more challenging ones:</a:t>
            </a:r>
          </a:p>
          <a:p>
            <a:r>
              <a:rPr lang="en-CA" altLang="fr-FR" sz="1600" b="0" smtClean="0">
                <a:latin typeface="Courier New" pitchFamily="49" charset="0"/>
                <a:cs typeface="Courier New" pitchFamily="49" charset="0"/>
              </a:rPr>
              <a:t>FIRST(term)=FIRST(factor)={num, id}</a:t>
            </a:r>
          </a:p>
          <a:p>
            <a:r>
              <a:rPr lang="en-CA" altLang="fr-FR" sz="1600" b="0" smtClean="0">
                <a:latin typeface="Courier New" pitchFamily="49" charset="0"/>
                <a:cs typeface="Courier New" pitchFamily="49" charset="0"/>
              </a:rPr>
              <a:t>FIRST(expr)=FIRST(term)={num, id}</a:t>
            </a:r>
            <a:endParaRPr lang="fr-CA" altLang="fr-FR" sz="1600" b="0" smtClean="0">
              <a:latin typeface="Courier New" pitchFamily="49" charset="0"/>
              <a:cs typeface="Courier New" pitchFamily="49" charset="0"/>
            </a:endParaRPr>
          </a:p>
        </p:txBody>
      </p:sp>
      <p:grpSp>
        <p:nvGrpSpPr>
          <p:cNvPr id="14" name="Group 13"/>
          <p:cNvGrpSpPr>
            <a:grpSpLocks/>
          </p:cNvGrpSpPr>
          <p:nvPr/>
        </p:nvGrpSpPr>
        <p:grpSpPr bwMode="auto">
          <a:xfrm>
            <a:off x="6227763" y="1341438"/>
            <a:ext cx="2665412" cy="2447925"/>
            <a:chOff x="6228184" y="1340768"/>
            <a:chExt cx="2664296" cy="2448272"/>
          </a:xfrm>
        </p:grpSpPr>
        <p:grpSp>
          <p:nvGrpSpPr>
            <p:cNvPr id="34826" name="Group 10"/>
            <p:cNvGrpSpPr>
              <a:grpSpLocks/>
            </p:cNvGrpSpPr>
            <p:nvPr/>
          </p:nvGrpSpPr>
          <p:grpSpPr bwMode="auto">
            <a:xfrm>
              <a:off x="6228184" y="1556792"/>
              <a:ext cx="2664296" cy="2232248"/>
              <a:chOff x="5796136" y="1556792"/>
              <a:chExt cx="3151813" cy="3168352"/>
            </a:xfrm>
          </p:grpSpPr>
          <p:grpSp>
            <p:nvGrpSpPr>
              <p:cNvPr id="34828" name="Group 2"/>
              <p:cNvGrpSpPr>
                <a:grpSpLocks/>
              </p:cNvGrpSpPr>
              <p:nvPr/>
            </p:nvGrpSpPr>
            <p:grpSpPr bwMode="auto">
              <a:xfrm>
                <a:off x="5796136" y="1628800"/>
                <a:ext cx="3151813" cy="3096344"/>
                <a:chOff x="5796136" y="1628800"/>
                <a:chExt cx="3151813" cy="3096344"/>
              </a:xfrm>
            </p:grpSpPr>
            <p:pic>
              <p:nvPicPr>
                <p:cNvPr id="34830" name="Picture 3"/>
                <p:cNvPicPr>
                  <a:picLocks noChangeAspect="1" noChangeArrowheads="1"/>
                </p:cNvPicPr>
                <p:nvPr/>
              </p:nvPicPr>
              <p:blipFill>
                <a:blip r:embed="rId2" cstate="print">
                  <a:extLst>
                    <a:ext uri="{28A0092B-C50C-407E-A947-70E740481C1C}">
                      <a14:useLocalDpi xmlns:a14="http://schemas.microsoft.com/office/drawing/2010/main" val="0"/>
                    </a:ext>
                  </a:extLst>
                </a:blip>
                <a:srcRect b="3148"/>
                <a:stretch>
                  <a:fillRect/>
                </a:stretch>
              </p:blipFill>
              <p:spPr bwMode="auto">
                <a:xfrm>
                  <a:off x="5796136" y="1628800"/>
                  <a:ext cx="3125788" cy="24828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0000"/>
                      </a:solidFill>
                      <a:miter lim="800000"/>
                      <a:headEnd/>
                      <a:tailEnd/>
                    </a14:hiddenLine>
                  </a:ext>
                </a:extLst>
              </p:spPr>
            </p:pic>
            <p:pic>
              <p:nvPicPr>
                <p:cNvPr id="34831" name="Picture 2"/>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t="73535"/>
                <a:stretch>
                  <a:fillRect/>
                </a:stretch>
              </p:blipFill>
              <p:spPr bwMode="auto">
                <a:xfrm>
                  <a:off x="5868144" y="4094489"/>
                  <a:ext cx="3079805" cy="63065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10" name="Rectangle 9"/>
              <p:cNvSpPr/>
              <p:nvPr/>
            </p:nvSpPr>
            <p:spPr>
              <a:xfrm>
                <a:off x="5867469" y="1556660"/>
                <a:ext cx="3054199" cy="3168484"/>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grpSp>
        <p:sp>
          <p:nvSpPr>
            <p:cNvPr id="34827" name="TextBox 12"/>
            <p:cNvSpPr txBox="1">
              <a:spLocks noChangeArrowheads="1"/>
            </p:cNvSpPr>
            <p:nvPr/>
          </p:nvSpPr>
          <p:spPr bwMode="auto">
            <a:xfrm>
              <a:off x="6488378" y="1340768"/>
              <a:ext cx="936000" cy="252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400" b="0">
                  <a:solidFill>
                    <a:srgbClr val="000000"/>
                  </a:solidFill>
                  <a:cs typeface="Arial" charset="0"/>
                </a:rPr>
                <a:t>Grammar</a:t>
              </a:r>
              <a:endParaRPr lang="fr-CA" altLang="fr-FR" sz="1400" b="0">
                <a:solidFill>
                  <a:srgbClr val="000000"/>
                </a:solidFill>
                <a:cs typeface="Arial" charset="0"/>
              </a:endParaRPr>
            </a:p>
          </p:txBody>
        </p:sp>
      </p:grpSp>
      <p:grpSp>
        <p:nvGrpSpPr>
          <p:cNvPr id="16" name="Group 15"/>
          <p:cNvGrpSpPr>
            <a:grpSpLocks/>
          </p:cNvGrpSpPr>
          <p:nvPr/>
        </p:nvGrpSpPr>
        <p:grpSpPr bwMode="auto">
          <a:xfrm>
            <a:off x="5048250" y="3984625"/>
            <a:ext cx="3816350" cy="2468563"/>
            <a:chOff x="5048203" y="3985318"/>
            <a:chExt cx="3816350" cy="2468018"/>
          </a:xfrm>
        </p:grpSpPr>
        <p:sp>
          <p:nvSpPr>
            <p:cNvPr id="12" name="TextBox 11"/>
            <p:cNvSpPr txBox="1"/>
            <p:nvPr/>
          </p:nvSpPr>
          <p:spPr>
            <a:xfrm>
              <a:off x="5048203" y="4207519"/>
              <a:ext cx="3816350" cy="2245817"/>
            </a:xfrm>
            <a:prstGeom prst="rect">
              <a:avLst/>
            </a:prstGeom>
          </p:spPr>
          <p:style>
            <a:lnRef idx="2">
              <a:schemeClr val="accent5"/>
            </a:lnRef>
            <a:fillRef idx="1">
              <a:schemeClr val="lt1"/>
            </a:fillRef>
            <a:effectRef idx="0">
              <a:schemeClr val="accent5"/>
            </a:effectRef>
            <a:fontRef idx="minor">
              <a:schemeClr val="dk1"/>
            </a:fontRef>
          </p:style>
          <p:txBody>
            <a:bodyPr>
              <a:spAutoFit/>
            </a:bodyPr>
            <a:lstStyle/>
            <a:p>
              <a:pPr marL="457200" indent="-457200" fontAlgn="base">
                <a:spcBef>
                  <a:spcPct val="0"/>
                </a:spcBef>
                <a:spcAft>
                  <a:spcPct val="0"/>
                </a:spcAft>
                <a:defRPr/>
              </a:pPr>
              <a:r>
                <a:rPr lang="en-CA" sz="1400" b="1" dirty="0">
                  <a:solidFill>
                    <a:srgbClr val="000000"/>
                  </a:solidFill>
                  <a:cs typeface="Courier New" panose="02070309020205020404" pitchFamily="49" charset="0"/>
                </a:rPr>
                <a:t>1) </a:t>
              </a:r>
              <a:r>
                <a:rPr lang="en-CA" sz="1400" dirty="0">
                  <a:solidFill>
                    <a:srgbClr val="000000"/>
                  </a:solidFill>
                  <a:latin typeface="Courier New" panose="02070309020205020404" pitchFamily="49" charset="0"/>
                  <a:cs typeface="Courier New" panose="02070309020205020404" pitchFamily="49" charset="0"/>
                </a:rPr>
                <a:t>FIRST(terminal)</a:t>
              </a:r>
              <a:r>
                <a:rPr lang="en-CA" sz="1400" dirty="0">
                  <a:solidFill>
                    <a:srgbClr val="000000"/>
                  </a:solidFill>
                  <a:latin typeface="Courier New" panose="02070309020205020404" pitchFamily="49" charset="0"/>
                  <a:cs typeface="Courier New" panose="02070309020205020404" pitchFamily="49" charset="0"/>
                  <a:sym typeface="Wingdings" panose="05000000000000000000" pitchFamily="2" charset="2"/>
                </a:rPr>
                <a:t>{terminal}</a:t>
              </a:r>
            </a:p>
            <a:p>
              <a:pPr marL="457200" indent="-457200" fontAlgn="base">
                <a:spcBef>
                  <a:spcPct val="0"/>
                </a:spcBef>
                <a:spcAft>
                  <a:spcPct val="0"/>
                </a:spcAft>
                <a:buFont typeface="+mj-lt"/>
                <a:buAutoNum type="arabicPeriod"/>
                <a:defRPr/>
              </a:pPr>
              <a:endParaRPr lang="en-CA" sz="1400" dirty="0">
                <a:solidFill>
                  <a:srgbClr val="000000"/>
                </a:solidFill>
                <a:sym typeface="Wingdings" panose="05000000000000000000" pitchFamily="2" charset="2"/>
              </a:endParaRPr>
            </a:p>
            <a:p>
              <a:pPr marL="457200" indent="-457200" fontAlgn="base">
                <a:spcBef>
                  <a:spcPct val="0"/>
                </a:spcBef>
                <a:spcAft>
                  <a:spcPct val="0"/>
                </a:spcAft>
                <a:defRPr/>
              </a:pPr>
              <a:r>
                <a:rPr lang="en-CA" sz="1400" b="1" dirty="0">
                  <a:solidFill>
                    <a:srgbClr val="000000"/>
                  </a:solidFill>
                  <a:sym typeface="Wingdings" panose="05000000000000000000" pitchFamily="2" charset="2"/>
                </a:rPr>
                <a:t>2)</a:t>
              </a:r>
              <a:r>
                <a:rPr lang="en-CA" sz="1400" dirty="0">
                  <a:solidFill>
                    <a:srgbClr val="000000"/>
                  </a:solidFill>
                  <a:sym typeface="Wingdings" panose="05000000000000000000" pitchFamily="2" charset="2"/>
                </a:rPr>
                <a:t> If </a:t>
              </a:r>
              <a:r>
                <a:rPr lang="en-CA" sz="1400" dirty="0" err="1">
                  <a:solidFill>
                    <a:srgbClr val="D1282E"/>
                  </a:solidFill>
                  <a:sym typeface="Wingdings" panose="05000000000000000000" pitchFamily="2" charset="2"/>
                </a:rPr>
                <a:t>Aa</a:t>
              </a:r>
              <a:r>
                <a:rPr lang="el-GR" sz="1400" dirty="0">
                  <a:solidFill>
                    <a:srgbClr val="D1282E"/>
                  </a:solidFill>
                  <a:sym typeface="Wingdings" panose="05000000000000000000" pitchFamily="2" charset="2"/>
                </a:rPr>
                <a:t>α</a:t>
              </a:r>
              <a:r>
                <a:rPr lang="en-CA" sz="1400" dirty="0">
                  <a:solidFill>
                    <a:srgbClr val="000000"/>
                  </a:solidFill>
                  <a:sym typeface="Wingdings" panose="05000000000000000000" pitchFamily="2" charset="2"/>
                </a:rPr>
                <a:t>, and a is a terminal: </a:t>
              </a:r>
            </a:p>
            <a:p>
              <a:pPr algn="ctr" fontAlgn="base">
                <a:spcBef>
                  <a:spcPct val="0"/>
                </a:spcBef>
                <a:spcAft>
                  <a:spcPct val="0"/>
                </a:spcAft>
                <a:defRPr/>
              </a:pPr>
              <a:r>
                <a:rPr lang="en-CA" sz="1400" dirty="0">
                  <a:solidFill>
                    <a:srgbClr val="000000"/>
                  </a:solidFill>
                  <a:latin typeface="Courier New" panose="02070309020205020404" pitchFamily="49" charset="0"/>
                  <a:cs typeface="Courier New" panose="02070309020205020404" pitchFamily="49" charset="0"/>
                  <a:sym typeface="Wingdings" panose="05000000000000000000" pitchFamily="2" charset="2"/>
                </a:rPr>
                <a:t>FIRST(A){a}</a:t>
              </a:r>
            </a:p>
            <a:p>
              <a:pPr marL="457200" indent="-457200" fontAlgn="base">
                <a:spcBef>
                  <a:spcPct val="0"/>
                </a:spcBef>
                <a:spcAft>
                  <a:spcPct val="0"/>
                </a:spcAft>
                <a:defRPr/>
              </a:pPr>
              <a:endParaRPr lang="en-CA" sz="1400" dirty="0">
                <a:solidFill>
                  <a:srgbClr val="000000"/>
                </a:solidFill>
                <a:sym typeface="Wingdings" panose="05000000000000000000" pitchFamily="2" charset="2"/>
              </a:endParaRPr>
            </a:p>
            <a:p>
              <a:pPr marL="457200" indent="-457200" fontAlgn="base">
                <a:spcBef>
                  <a:spcPct val="0"/>
                </a:spcBef>
                <a:spcAft>
                  <a:spcPct val="0"/>
                </a:spcAft>
                <a:defRPr/>
              </a:pPr>
              <a:r>
                <a:rPr lang="en-CA" sz="1400" b="1" dirty="0">
                  <a:solidFill>
                    <a:srgbClr val="000000"/>
                  </a:solidFill>
                  <a:sym typeface="Wingdings" panose="05000000000000000000" pitchFamily="2" charset="2"/>
                </a:rPr>
                <a:t>3)</a:t>
              </a:r>
              <a:r>
                <a:rPr lang="en-CA" sz="1400" dirty="0">
                  <a:solidFill>
                    <a:srgbClr val="000000"/>
                  </a:solidFill>
                  <a:sym typeface="Wingdings" panose="05000000000000000000" pitchFamily="2" charset="2"/>
                </a:rPr>
                <a:t> If </a:t>
              </a:r>
              <a:r>
                <a:rPr lang="en-CA" sz="1400" dirty="0">
                  <a:solidFill>
                    <a:srgbClr val="D1282E"/>
                  </a:solidFill>
                  <a:sym typeface="Wingdings" panose="05000000000000000000" pitchFamily="2" charset="2"/>
                </a:rPr>
                <a:t>AB</a:t>
              </a:r>
              <a:r>
                <a:rPr lang="el-GR" sz="1400" dirty="0">
                  <a:solidFill>
                    <a:srgbClr val="D1282E"/>
                  </a:solidFill>
                  <a:sym typeface="Wingdings" panose="05000000000000000000" pitchFamily="2" charset="2"/>
                </a:rPr>
                <a:t>α</a:t>
              </a:r>
              <a:r>
                <a:rPr lang="en-CA" sz="1400" dirty="0">
                  <a:solidFill>
                    <a:srgbClr val="000000"/>
                  </a:solidFill>
                  <a:sym typeface="Wingdings" panose="05000000000000000000" pitchFamily="2" charset="2"/>
                </a:rPr>
                <a:t>, and rule B</a:t>
              </a:r>
              <a:r>
                <a:rPr lang="el-GR" sz="1400" dirty="0">
                  <a:solidFill>
                    <a:srgbClr val="000000"/>
                  </a:solidFill>
                  <a:sym typeface="Wingdings" panose="05000000000000000000" pitchFamily="2" charset="2"/>
                </a:rPr>
                <a:t>ε</a:t>
              </a:r>
              <a:r>
                <a:rPr lang="en-CA" sz="1400" dirty="0">
                  <a:solidFill>
                    <a:srgbClr val="000000"/>
                  </a:solidFill>
                  <a:sym typeface="Wingdings" panose="05000000000000000000" pitchFamily="2" charset="2"/>
                </a:rPr>
                <a:t> does </a:t>
              </a:r>
              <a:r>
                <a:rPr lang="en-CA" sz="1400" b="1" dirty="0">
                  <a:solidFill>
                    <a:srgbClr val="000000"/>
                  </a:solidFill>
                  <a:sym typeface="Wingdings" panose="05000000000000000000" pitchFamily="2" charset="2"/>
                </a:rPr>
                <a:t>NOT </a:t>
              </a:r>
              <a:r>
                <a:rPr lang="en-CA" sz="1400" dirty="0">
                  <a:solidFill>
                    <a:srgbClr val="000000"/>
                  </a:solidFill>
                  <a:sym typeface="Wingdings" panose="05000000000000000000" pitchFamily="2" charset="2"/>
                </a:rPr>
                <a:t>exist:</a:t>
              </a:r>
            </a:p>
            <a:p>
              <a:pPr algn="ctr" fontAlgn="base">
                <a:spcBef>
                  <a:spcPct val="0"/>
                </a:spcBef>
                <a:spcAft>
                  <a:spcPct val="0"/>
                </a:spcAft>
                <a:defRPr/>
              </a:pPr>
              <a:r>
                <a:rPr lang="en-CA" sz="1400" dirty="0">
                  <a:solidFill>
                    <a:srgbClr val="000000"/>
                  </a:solidFill>
                  <a:latin typeface="Courier New" panose="02070309020205020404" pitchFamily="49" charset="0"/>
                  <a:cs typeface="Courier New" panose="02070309020205020404" pitchFamily="49" charset="0"/>
                  <a:sym typeface="Wingdings" panose="05000000000000000000" pitchFamily="2" charset="2"/>
                </a:rPr>
                <a:t>FIRST(A)FIRST(B)</a:t>
              </a:r>
            </a:p>
            <a:p>
              <a:pPr algn="ctr" fontAlgn="base">
                <a:spcBef>
                  <a:spcPct val="0"/>
                </a:spcBef>
                <a:spcAft>
                  <a:spcPct val="0"/>
                </a:spcAft>
                <a:defRPr/>
              </a:pPr>
              <a:endParaRPr lang="en-CA" sz="1400" dirty="0">
                <a:solidFill>
                  <a:srgbClr val="000000"/>
                </a:solidFill>
                <a:sym typeface="Wingdings" panose="05000000000000000000" pitchFamily="2" charset="2"/>
              </a:endParaRPr>
            </a:p>
            <a:p>
              <a:pPr marL="342900" indent="-342900" fontAlgn="base">
                <a:spcBef>
                  <a:spcPct val="0"/>
                </a:spcBef>
                <a:spcAft>
                  <a:spcPct val="0"/>
                </a:spcAft>
                <a:defRPr/>
              </a:pPr>
              <a:r>
                <a:rPr lang="en-CA" sz="1400" b="1" dirty="0">
                  <a:solidFill>
                    <a:srgbClr val="000000"/>
                  </a:solidFill>
                  <a:sym typeface="Wingdings" panose="05000000000000000000" pitchFamily="2" charset="2"/>
                </a:rPr>
                <a:t>4)</a:t>
              </a:r>
              <a:r>
                <a:rPr lang="en-CA" sz="1400" dirty="0">
                  <a:solidFill>
                    <a:srgbClr val="000000"/>
                  </a:solidFill>
                  <a:sym typeface="Wingdings" panose="05000000000000000000" pitchFamily="2" charset="2"/>
                </a:rPr>
                <a:t> If </a:t>
              </a:r>
              <a:r>
                <a:rPr lang="en-CA" sz="1400" dirty="0">
                  <a:solidFill>
                    <a:srgbClr val="D1282E"/>
                  </a:solidFill>
                  <a:sym typeface="Wingdings" panose="05000000000000000000" pitchFamily="2" charset="2"/>
                </a:rPr>
                <a:t>AB</a:t>
              </a:r>
              <a:r>
                <a:rPr lang="el-GR" sz="1400" dirty="0">
                  <a:solidFill>
                    <a:srgbClr val="D1282E"/>
                  </a:solidFill>
                  <a:sym typeface="Wingdings" panose="05000000000000000000" pitchFamily="2" charset="2"/>
                </a:rPr>
                <a:t>α</a:t>
              </a:r>
              <a:r>
                <a:rPr lang="en-CA" sz="1400" dirty="0">
                  <a:solidFill>
                    <a:srgbClr val="D1282E"/>
                  </a:solidFill>
                  <a:sym typeface="Wingdings" panose="05000000000000000000" pitchFamily="2" charset="2"/>
                </a:rPr>
                <a:t>, </a:t>
              </a:r>
              <a:r>
                <a:rPr lang="en-CA" sz="1400" dirty="0">
                  <a:solidFill>
                    <a:srgbClr val="000000"/>
                  </a:solidFill>
                  <a:sym typeface="Wingdings" panose="05000000000000000000" pitchFamily="2" charset="2"/>
                </a:rPr>
                <a:t>and rule B</a:t>
              </a:r>
              <a:r>
                <a:rPr lang="el-GR" sz="1400" dirty="0">
                  <a:solidFill>
                    <a:srgbClr val="000000"/>
                  </a:solidFill>
                  <a:sym typeface="Wingdings" panose="05000000000000000000" pitchFamily="2" charset="2"/>
                </a:rPr>
                <a:t>ε</a:t>
              </a:r>
              <a:r>
                <a:rPr lang="en-CA" sz="1400" dirty="0">
                  <a:solidFill>
                    <a:srgbClr val="000000"/>
                  </a:solidFill>
                  <a:sym typeface="Wingdings" panose="05000000000000000000" pitchFamily="2" charset="2"/>
                </a:rPr>
                <a:t> </a:t>
              </a:r>
              <a:r>
                <a:rPr lang="en-CA" sz="1400" b="1" dirty="0">
                  <a:solidFill>
                    <a:srgbClr val="000000"/>
                  </a:solidFill>
                  <a:sym typeface="Wingdings" panose="05000000000000000000" pitchFamily="2" charset="2"/>
                </a:rPr>
                <a:t>DOES</a:t>
              </a:r>
              <a:r>
                <a:rPr lang="en-CA" sz="1400" dirty="0">
                  <a:solidFill>
                    <a:srgbClr val="000000"/>
                  </a:solidFill>
                  <a:sym typeface="Wingdings" panose="05000000000000000000" pitchFamily="2" charset="2"/>
                </a:rPr>
                <a:t> exist:</a:t>
              </a:r>
            </a:p>
            <a:p>
              <a:pPr algn="ctr" fontAlgn="base">
                <a:spcBef>
                  <a:spcPct val="0"/>
                </a:spcBef>
                <a:spcAft>
                  <a:spcPct val="0"/>
                </a:spcAft>
                <a:defRPr/>
              </a:pPr>
              <a:r>
                <a:rPr lang="en-CA" sz="1400" dirty="0">
                  <a:solidFill>
                    <a:srgbClr val="000000"/>
                  </a:solidFill>
                  <a:latin typeface="Courier New" panose="02070309020205020404" pitchFamily="49" charset="0"/>
                  <a:cs typeface="Courier New" panose="02070309020205020404" pitchFamily="49" charset="0"/>
                  <a:sym typeface="Wingdings" panose="05000000000000000000" pitchFamily="2" charset="2"/>
                </a:rPr>
                <a:t>FIRST(A)[FIRST(B)-</a:t>
              </a:r>
              <a:r>
                <a:rPr lang="el-GR" sz="1400" dirty="0">
                  <a:solidFill>
                    <a:srgbClr val="000000"/>
                  </a:solidFill>
                  <a:latin typeface="Courier New" panose="02070309020205020404" pitchFamily="49" charset="0"/>
                  <a:cs typeface="Courier New" panose="02070309020205020404" pitchFamily="49" charset="0"/>
                  <a:sym typeface="Wingdings" panose="05000000000000000000" pitchFamily="2" charset="2"/>
                </a:rPr>
                <a:t> ε</a:t>
              </a:r>
              <a:r>
                <a:rPr lang="en-CA" sz="1400" dirty="0">
                  <a:solidFill>
                    <a:srgbClr val="000000"/>
                  </a:solidFill>
                  <a:latin typeface="Courier New" panose="02070309020205020404" pitchFamily="49" charset="0"/>
                  <a:cs typeface="Courier New" panose="02070309020205020404" pitchFamily="49" charset="0"/>
                  <a:sym typeface="Wingdings" panose="05000000000000000000" pitchFamily="2" charset="2"/>
                </a:rPr>
                <a:t>] </a:t>
              </a:r>
              <a:r>
                <a:rPr lang="el-GR" sz="1400" dirty="0">
                  <a:solidFill>
                    <a:srgbClr val="000000"/>
                  </a:solidFill>
                  <a:latin typeface="Courier New" panose="02070309020205020404" pitchFamily="49" charset="0"/>
                  <a:cs typeface="Courier New" panose="02070309020205020404" pitchFamily="49" charset="0"/>
                  <a:sym typeface="Wingdings" panose="05000000000000000000" pitchFamily="2" charset="2"/>
                </a:rPr>
                <a:t>υ</a:t>
              </a:r>
              <a:r>
                <a:rPr lang="en-CA" sz="1400" dirty="0">
                  <a:solidFill>
                    <a:srgbClr val="000000"/>
                  </a:solidFill>
                  <a:latin typeface="Courier New" panose="02070309020205020404" pitchFamily="49" charset="0"/>
                  <a:cs typeface="Courier New" panose="02070309020205020404" pitchFamily="49" charset="0"/>
                  <a:sym typeface="Wingdings" panose="05000000000000000000" pitchFamily="2" charset="2"/>
                </a:rPr>
                <a:t> FIRST(</a:t>
              </a:r>
              <a:r>
                <a:rPr lang="el-GR" sz="1400" dirty="0">
                  <a:solidFill>
                    <a:srgbClr val="000000"/>
                  </a:solidFill>
                  <a:latin typeface="Courier New" panose="02070309020205020404" pitchFamily="49" charset="0"/>
                  <a:cs typeface="Courier New" panose="02070309020205020404" pitchFamily="49" charset="0"/>
                  <a:sym typeface="Wingdings" panose="05000000000000000000" pitchFamily="2" charset="2"/>
                </a:rPr>
                <a:t>α)</a:t>
              </a:r>
              <a:endParaRPr lang="fr-CA" sz="1400" dirty="0">
                <a:solidFill>
                  <a:srgbClr val="000000"/>
                </a:solidFill>
              </a:endParaRPr>
            </a:p>
          </p:txBody>
        </p:sp>
        <p:sp>
          <p:nvSpPr>
            <p:cNvPr id="34825" name="TextBox 14"/>
            <p:cNvSpPr txBox="1">
              <a:spLocks noChangeArrowheads="1"/>
            </p:cNvSpPr>
            <p:nvPr/>
          </p:nvSpPr>
          <p:spPr bwMode="auto">
            <a:xfrm>
              <a:off x="5292080" y="3985318"/>
              <a:ext cx="1332000" cy="252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400" b="0">
                  <a:solidFill>
                    <a:srgbClr val="000000"/>
                  </a:solidFill>
                  <a:cs typeface="Arial" charset="0"/>
                </a:rPr>
                <a:t>FIRST “Rules”</a:t>
              </a:r>
              <a:endParaRPr lang="fr-CA" altLang="fr-FR" sz="1400" b="0">
                <a:solidFill>
                  <a:srgbClr val="000000"/>
                </a:solidFill>
                <a:cs typeface="Arial" charset="0"/>
              </a:endParaRPr>
            </a:p>
          </p:txBody>
        </p:sp>
      </p:gr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340</a:t>
            </a:fld>
            <a:endParaRPr lang="fr-CA"/>
          </a:p>
        </p:txBody>
      </p:sp>
    </p:spTree>
    <p:extLst>
      <p:ext uri="{BB962C8B-B14F-4D97-AF65-F5344CB8AC3E}">
        <p14:creationId xmlns:p14="http://schemas.microsoft.com/office/powerpoint/2010/main" val="48576301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nodeType="clickEffect">
                                  <p:stCondLst>
                                    <p:cond delay="0"/>
                                  </p:stCondLst>
                                  <p:childTnLst>
                                    <p:set>
                                      <p:cBhvr>
                                        <p:cTn id="14" dur="1" fill="hold">
                                          <p:stCondLst>
                                            <p:cond delay="0"/>
                                          </p:stCondLst>
                                        </p:cTn>
                                        <p:tgtEl>
                                          <p:spTgt spid="34819">
                                            <p:txEl>
                                              <p:pRg st="1" end="1"/>
                                            </p:txEl>
                                          </p:spTgt>
                                        </p:tgtEl>
                                        <p:attrNameLst>
                                          <p:attrName>style.visibility</p:attrName>
                                        </p:attrNameLst>
                                      </p:cBhvr>
                                      <p:to>
                                        <p:strVal val="visible"/>
                                      </p:to>
                                    </p:set>
                                    <p:animEffect transition="in" filter="fade">
                                      <p:cBhvr>
                                        <p:cTn id="15" dur="500"/>
                                        <p:tgtEl>
                                          <p:spTgt spid="34819">
                                            <p:txEl>
                                              <p:pRg st="1" end="1"/>
                                            </p:txEl>
                                          </p:spTgt>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0" presetClass="entr" presetSubtype="0" fill="hold" nodeType="clickEffect">
                                  <p:stCondLst>
                                    <p:cond delay="0"/>
                                  </p:stCondLst>
                                  <p:childTnLst>
                                    <p:set>
                                      <p:cBhvr>
                                        <p:cTn id="19" dur="1" fill="hold">
                                          <p:stCondLst>
                                            <p:cond delay="0"/>
                                          </p:stCondLst>
                                        </p:cTn>
                                        <p:tgtEl>
                                          <p:spTgt spid="34819">
                                            <p:txEl>
                                              <p:pRg st="2" end="2"/>
                                            </p:txEl>
                                          </p:spTgt>
                                        </p:tgtEl>
                                        <p:attrNameLst>
                                          <p:attrName>style.visibility</p:attrName>
                                        </p:attrNameLst>
                                      </p:cBhvr>
                                      <p:to>
                                        <p:strVal val="visible"/>
                                      </p:to>
                                    </p:set>
                                    <p:animEffect transition="in" filter="fade">
                                      <p:cBhvr>
                                        <p:cTn id="20" dur="500"/>
                                        <p:tgtEl>
                                          <p:spTgt spid="34819">
                                            <p:txEl>
                                              <p:pRg st="2" end="2"/>
                                            </p:txEl>
                                          </p:spTgt>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10" presetClass="entr" presetSubtype="0" fill="hold" nodeType="clickEffect">
                                  <p:stCondLst>
                                    <p:cond delay="0"/>
                                  </p:stCondLst>
                                  <p:childTnLst>
                                    <p:set>
                                      <p:cBhvr>
                                        <p:cTn id="24" dur="1" fill="hold">
                                          <p:stCondLst>
                                            <p:cond delay="0"/>
                                          </p:stCondLst>
                                        </p:cTn>
                                        <p:tgtEl>
                                          <p:spTgt spid="34819">
                                            <p:txEl>
                                              <p:pRg st="3" end="3"/>
                                            </p:txEl>
                                          </p:spTgt>
                                        </p:tgtEl>
                                        <p:attrNameLst>
                                          <p:attrName>style.visibility</p:attrName>
                                        </p:attrNameLst>
                                      </p:cBhvr>
                                      <p:to>
                                        <p:strVal val="visible"/>
                                      </p:to>
                                    </p:set>
                                    <p:animEffect transition="in" filter="fade">
                                      <p:cBhvr>
                                        <p:cTn id="25" dur="500"/>
                                        <p:tgtEl>
                                          <p:spTgt spid="34819">
                                            <p:txEl>
                                              <p:pRg st="3" end="3"/>
                                            </p:txEl>
                                          </p:spTgt>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10" presetClass="entr" presetSubtype="0" fill="hold" nodeType="clickEffect">
                                  <p:stCondLst>
                                    <p:cond delay="0"/>
                                  </p:stCondLst>
                                  <p:childTnLst>
                                    <p:set>
                                      <p:cBhvr>
                                        <p:cTn id="29" dur="1" fill="hold">
                                          <p:stCondLst>
                                            <p:cond delay="0"/>
                                          </p:stCondLst>
                                        </p:cTn>
                                        <p:tgtEl>
                                          <p:spTgt spid="34819">
                                            <p:txEl>
                                              <p:pRg st="4" end="4"/>
                                            </p:txEl>
                                          </p:spTgt>
                                        </p:tgtEl>
                                        <p:attrNameLst>
                                          <p:attrName>style.visibility</p:attrName>
                                        </p:attrNameLst>
                                      </p:cBhvr>
                                      <p:to>
                                        <p:strVal val="visible"/>
                                      </p:to>
                                    </p:set>
                                    <p:animEffect transition="in" filter="fade">
                                      <p:cBhvr>
                                        <p:cTn id="30" dur="500"/>
                                        <p:tgtEl>
                                          <p:spTgt spid="34819">
                                            <p:txEl>
                                              <p:pRg st="4" end="4"/>
                                            </p:txEl>
                                          </p:spTgt>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0" presetClass="entr" presetSubtype="0" fill="hold" nodeType="clickEffect">
                                  <p:stCondLst>
                                    <p:cond delay="0"/>
                                  </p:stCondLst>
                                  <p:childTnLst>
                                    <p:set>
                                      <p:cBhvr>
                                        <p:cTn id="34" dur="1" fill="hold">
                                          <p:stCondLst>
                                            <p:cond delay="0"/>
                                          </p:stCondLst>
                                        </p:cTn>
                                        <p:tgtEl>
                                          <p:spTgt spid="34819">
                                            <p:txEl>
                                              <p:pRg st="5" end="5"/>
                                            </p:txEl>
                                          </p:spTgt>
                                        </p:tgtEl>
                                        <p:attrNameLst>
                                          <p:attrName>style.visibility</p:attrName>
                                        </p:attrNameLst>
                                      </p:cBhvr>
                                      <p:to>
                                        <p:strVal val="visible"/>
                                      </p:to>
                                    </p:set>
                                    <p:animEffect transition="in" filter="fade">
                                      <p:cBhvr>
                                        <p:cTn id="35" dur="500"/>
                                        <p:tgtEl>
                                          <p:spTgt spid="34819">
                                            <p:txEl>
                                              <p:pRg st="5" end="5"/>
                                            </p:txEl>
                                          </p:spTgt>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10" presetClass="entr" presetSubtype="0" fill="hold" nodeType="clickEffect">
                                  <p:stCondLst>
                                    <p:cond delay="0"/>
                                  </p:stCondLst>
                                  <p:childTnLst>
                                    <p:set>
                                      <p:cBhvr>
                                        <p:cTn id="39" dur="1" fill="hold">
                                          <p:stCondLst>
                                            <p:cond delay="0"/>
                                          </p:stCondLst>
                                        </p:cTn>
                                        <p:tgtEl>
                                          <p:spTgt spid="34819">
                                            <p:txEl>
                                              <p:pRg st="6" end="6"/>
                                            </p:txEl>
                                          </p:spTgt>
                                        </p:tgtEl>
                                        <p:attrNameLst>
                                          <p:attrName>style.visibility</p:attrName>
                                        </p:attrNameLst>
                                      </p:cBhvr>
                                      <p:to>
                                        <p:strVal val="visible"/>
                                      </p:to>
                                    </p:set>
                                    <p:animEffect transition="in" filter="fade">
                                      <p:cBhvr>
                                        <p:cTn id="40" dur="500"/>
                                        <p:tgtEl>
                                          <p:spTgt spid="34819">
                                            <p:txEl>
                                              <p:pRg st="6" end="6"/>
                                            </p:txEl>
                                          </p:spTgt>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10" presetClass="entr" presetSubtype="0" fill="hold" nodeType="clickEffect">
                                  <p:stCondLst>
                                    <p:cond delay="0"/>
                                  </p:stCondLst>
                                  <p:childTnLst>
                                    <p:set>
                                      <p:cBhvr>
                                        <p:cTn id="44" dur="1" fill="hold">
                                          <p:stCondLst>
                                            <p:cond delay="0"/>
                                          </p:stCondLst>
                                        </p:cTn>
                                        <p:tgtEl>
                                          <p:spTgt spid="34819">
                                            <p:txEl>
                                              <p:pRg st="7" end="7"/>
                                            </p:txEl>
                                          </p:spTgt>
                                        </p:tgtEl>
                                        <p:attrNameLst>
                                          <p:attrName>style.visibility</p:attrName>
                                        </p:attrNameLst>
                                      </p:cBhvr>
                                      <p:to>
                                        <p:strVal val="visible"/>
                                      </p:to>
                                    </p:set>
                                    <p:animEffect transition="in" filter="fade">
                                      <p:cBhvr>
                                        <p:cTn id="45" dur="500"/>
                                        <p:tgtEl>
                                          <p:spTgt spid="34819">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FIRST and FOLLOW</a:t>
            </a:r>
            <a:endParaRPr lang="fr-CA" dirty="0"/>
          </a:p>
        </p:txBody>
      </p:sp>
      <p:sp>
        <p:nvSpPr>
          <p:cNvPr id="34819" name="Content Placeholder 2"/>
          <p:cNvSpPr>
            <a:spLocks noGrp="1"/>
          </p:cNvSpPr>
          <p:nvPr>
            <p:ph idx="1"/>
          </p:nvPr>
        </p:nvSpPr>
        <p:spPr>
          <a:xfrm>
            <a:off x="457200" y="1752600"/>
            <a:ext cx="5699125" cy="4373563"/>
          </a:xfrm>
          <a:extLst>
            <a:ext uri="{91240B29-F687-4F45-9708-019B960494DF}">
              <a14:hiddenLine xmlns:a14="http://schemas.microsoft.com/office/drawing/2010/main" w="9525">
                <a:solidFill>
                  <a:srgbClr val="000000"/>
                </a:solidFill>
                <a:prstDash val="dash"/>
                <a:miter lim="800000"/>
                <a:headEnd/>
                <a:tailEnd/>
              </a14:hiddenLine>
            </a:ext>
          </a:extLst>
        </p:spPr>
        <p:txBody>
          <a:bodyPr/>
          <a:lstStyle/>
          <a:p>
            <a:r>
              <a:rPr lang="en-CA" altLang="fr-FR" sz="1800" b="0" smtClean="0"/>
              <a:t>Let’s calculate </a:t>
            </a:r>
            <a:r>
              <a:rPr lang="en-CA" altLang="fr-FR" sz="1800" smtClean="0"/>
              <a:t>FIRST</a:t>
            </a:r>
            <a:r>
              <a:rPr lang="en-CA" altLang="fr-FR" sz="1800" b="0" smtClean="0"/>
              <a:t> and </a:t>
            </a:r>
            <a:r>
              <a:rPr lang="en-CA" altLang="fr-FR" sz="1800" smtClean="0"/>
              <a:t>FOLLOW</a:t>
            </a:r>
            <a:r>
              <a:rPr lang="en-CA" altLang="fr-FR" sz="1800" b="0" smtClean="0"/>
              <a:t> for each non-terminal in our famous grammar:</a:t>
            </a:r>
          </a:p>
          <a:p>
            <a:r>
              <a:rPr lang="en-CA" altLang="fr-FR" sz="1600" smtClean="0"/>
              <a:t>Start with the easy ones:</a:t>
            </a:r>
          </a:p>
          <a:p>
            <a:r>
              <a:rPr lang="en-CA" altLang="fr-FR" sz="1600" b="0" smtClean="0">
                <a:latin typeface="Courier New" pitchFamily="49" charset="0"/>
                <a:cs typeface="Courier New" pitchFamily="49" charset="0"/>
              </a:rPr>
              <a:t>FOLLOW(expr)={$}</a:t>
            </a:r>
          </a:p>
          <a:p>
            <a:endParaRPr lang="en-CA" altLang="fr-FR" sz="1600" b="0" smtClean="0">
              <a:latin typeface="Courier New" pitchFamily="49" charset="0"/>
              <a:cs typeface="Courier New" pitchFamily="49" charset="0"/>
            </a:endParaRPr>
          </a:p>
          <a:p>
            <a:r>
              <a:rPr lang="en-CA" altLang="fr-FR" sz="1600" b="0" smtClean="0">
                <a:latin typeface="Courier New" pitchFamily="49" charset="0"/>
                <a:cs typeface="Courier New" pitchFamily="49" charset="0"/>
              </a:rPr>
              <a:t>FOLLOW(expr’)=FOLLOW(expr)={$}</a:t>
            </a:r>
          </a:p>
          <a:p>
            <a:endParaRPr lang="en-CA" altLang="fr-FR" sz="1600" b="0" smtClean="0">
              <a:latin typeface="Courier New" pitchFamily="49" charset="0"/>
              <a:cs typeface="Courier New" pitchFamily="49" charset="0"/>
            </a:endParaRPr>
          </a:p>
          <a:p>
            <a:endParaRPr lang="en-CA" altLang="fr-FR" sz="1600" b="0" smtClean="0">
              <a:latin typeface="Courier New" pitchFamily="49" charset="0"/>
              <a:cs typeface="Courier New" pitchFamily="49" charset="0"/>
            </a:endParaRPr>
          </a:p>
        </p:txBody>
      </p:sp>
      <p:grpSp>
        <p:nvGrpSpPr>
          <p:cNvPr id="14" name="Group 13"/>
          <p:cNvGrpSpPr>
            <a:grpSpLocks/>
          </p:cNvGrpSpPr>
          <p:nvPr/>
        </p:nvGrpSpPr>
        <p:grpSpPr bwMode="auto">
          <a:xfrm>
            <a:off x="6227763" y="1341438"/>
            <a:ext cx="2665412" cy="2447925"/>
            <a:chOff x="6228184" y="1340768"/>
            <a:chExt cx="2664296" cy="2448272"/>
          </a:xfrm>
        </p:grpSpPr>
        <p:grpSp>
          <p:nvGrpSpPr>
            <p:cNvPr id="35852" name="Group 10"/>
            <p:cNvGrpSpPr>
              <a:grpSpLocks/>
            </p:cNvGrpSpPr>
            <p:nvPr/>
          </p:nvGrpSpPr>
          <p:grpSpPr bwMode="auto">
            <a:xfrm>
              <a:off x="6228184" y="1556792"/>
              <a:ext cx="2664296" cy="2232248"/>
              <a:chOff x="5796136" y="1556792"/>
              <a:chExt cx="3151813" cy="3168352"/>
            </a:xfrm>
          </p:grpSpPr>
          <p:grpSp>
            <p:nvGrpSpPr>
              <p:cNvPr id="35854" name="Group 2"/>
              <p:cNvGrpSpPr>
                <a:grpSpLocks/>
              </p:cNvGrpSpPr>
              <p:nvPr/>
            </p:nvGrpSpPr>
            <p:grpSpPr bwMode="auto">
              <a:xfrm>
                <a:off x="5796136" y="1628800"/>
                <a:ext cx="3151813" cy="3096344"/>
                <a:chOff x="5796136" y="1628800"/>
                <a:chExt cx="3151813" cy="3096344"/>
              </a:xfrm>
            </p:grpSpPr>
            <p:pic>
              <p:nvPicPr>
                <p:cNvPr id="35856" name="Picture 3"/>
                <p:cNvPicPr>
                  <a:picLocks noChangeAspect="1" noChangeArrowheads="1"/>
                </p:cNvPicPr>
                <p:nvPr/>
              </p:nvPicPr>
              <p:blipFill>
                <a:blip r:embed="rId2" cstate="print">
                  <a:extLst>
                    <a:ext uri="{28A0092B-C50C-407E-A947-70E740481C1C}">
                      <a14:useLocalDpi xmlns:a14="http://schemas.microsoft.com/office/drawing/2010/main" val="0"/>
                    </a:ext>
                  </a:extLst>
                </a:blip>
                <a:srcRect b="3148"/>
                <a:stretch>
                  <a:fillRect/>
                </a:stretch>
              </p:blipFill>
              <p:spPr bwMode="auto">
                <a:xfrm>
                  <a:off x="5796136" y="1628800"/>
                  <a:ext cx="3125788" cy="24828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0000"/>
                      </a:solidFill>
                      <a:miter lim="800000"/>
                      <a:headEnd/>
                      <a:tailEnd/>
                    </a14:hiddenLine>
                  </a:ext>
                </a:extLst>
              </p:spPr>
            </p:pic>
            <p:pic>
              <p:nvPicPr>
                <p:cNvPr id="35857" name="Picture 2"/>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t="73535"/>
                <a:stretch>
                  <a:fillRect/>
                </a:stretch>
              </p:blipFill>
              <p:spPr bwMode="auto">
                <a:xfrm>
                  <a:off x="5868144" y="4094489"/>
                  <a:ext cx="3079805" cy="63065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10" name="Rectangle 9"/>
              <p:cNvSpPr/>
              <p:nvPr/>
            </p:nvSpPr>
            <p:spPr>
              <a:xfrm>
                <a:off x="5867469" y="1556660"/>
                <a:ext cx="3054199" cy="3168484"/>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grpSp>
        <p:sp>
          <p:nvSpPr>
            <p:cNvPr id="35853" name="TextBox 12"/>
            <p:cNvSpPr txBox="1">
              <a:spLocks noChangeArrowheads="1"/>
            </p:cNvSpPr>
            <p:nvPr/>
          </p:nvSpPr>
          <p:spPr bwMode="auto">
            <a:xfrm>
              <a:off x="6488378" y="1340768"/>
              <a:ext cx="936000" cy="252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400" b="0">
                  <a:solidFill>
                    <a:srgbClr val="000000"/>
                  </a:solidFill>
                  <a:cs typeface="Arial" charset="0"/>
                </a:rPr>
                <a:t>Grammar</a:t>
              </a:r>
              <a:endParaRPr lang="fr-CA" altLang="fr-FR" sz="1400" b="0">
                <a:solidFill>
                  <a:srgbClr val="000000"/>
                </a:solidFill>
                <a:cs typeface="Arial" charset="0"/>
              </a:endParaRPr>
            </a:p>
          </p:txBody>
        </p:sp>
      </p:grpSp>
      <p:grpSp>
        <p:nvGrpSpPr>
          <p:cNvPr id="7" name="Group 6"/>
          <p:cNvGrpSpPr>
            <a:grpSpLocks/>
          </p:cNvGrpSpPr>
          <p:nvPr/>
        </p:nvGrpSpPr>
        <p:grpSpPr bwMode="auto">
          <a:xfrm>
            <a:off x="5148263" y="4318000"/>
            <a:ext cx="3744912" cy="2424113"/>
            <a:chOff x="5147567" y="3985317"/>
            <a:chExt cx="3744913" cy="2422683"/>
          </a:xfrm>
        </p:grpSpPr>
        <p:sp>
          <p:nvSpPr>
            <p:cNvPr id="17" name="TextBox 16"/>
            <p:cNvSpPr txBox="1"/>
            <p:nvPr/>
          </p:nvSpPr>
          <p:spPr>
            <a:xfrm>
              <a:off x="5147567" y="4175705"/>
              <a:ext cx="3744913" cy="2232295"/>
            </a:xfrm>
            <a:prstGeom prst="rect">
              <a:avLst/>
            </a:prstGeom>
          </p:spPr>
          <p:style>
            <a:lnRef idx="2">
              <a:schemeClr val="accent5"/>
            </a:lnRef>
            <a:fillRef idx="1">
              <a:schemeClr val="lt1"/>
            </a:fillRef>
            <a:effectRef idx="0">
              <a:schemeClr val="accent5"/>
            </a:effectRef>
            <a:fontRef idx="minor">
              <a:schemeClr val="dk1"/>
            </a:fontRef>
          </p:style>
          <p:txBody>
            <a:bodyPr>
              <a:spAutoFit/>
            </a:bodyPr>
            <a:lstStyle/>
            <a:p>
              <a:pPr fontAlgn="base">
                <a:spcBef>
                  <a:spcPct val="0"/>
                </a:spcBef>
                <a:spcAft>
                  <a:spcPct val="0"/>
                </a:spcAft>
                <a:defRPr/>
              </a:pPr>
              <a:r>
                <a:rPr lang="en-CA" sz="1400" b="1" dirty="0">
                  <a:solidFill>
                    <a:srgbClr val="000000"/>
                  </a:solidFill>
                  <a:cs typeface="Courier New" panose="02070309020205020404" pitchFamily="49" charset="0"/>
                </a:rPr>
                <a:t>1)</a:t>
              </a:r>
              <a:r>
                <a:rPr lang="en-CA" sz="1400" dirty="0">
                  <a:solidFill>
                    <a:srgbClr val="000000"/>
                  </a:solidFill>
                  <a:latin typeface="Courier New" panose="02070309020205020404" pitchFamily="49" charset="0"/>
                  <a:cs typeface="Courier New" panose="02070309020205020404" pitchFamily="49" charset="0"/>
                </a:rPr>
                <a:t> FOLLOW(S)</a:t>
              </a:r>
              <a:r>
                <a:rPr lang="en-CA" sz="1400" dirty="0">
                  <a:solidFill>
                    <a:srgbClr val="000000"/>
                  </a:solidFill>
                  <a:latin typeface="Courier New" panose="02070309020205020404" pitchFamily="49" charset="0"/>
                  <a:cs typeface="Courier New" panose="02070309020205020404" pitchFamily="49" charset="0"/>
                  <a:sym typeface="Wingdings" panose="05000000000000000000" pitchFamily="2" charset="2"/>
                </a:rPr>
                <a:t>{$}</a:t>
              </a:r>
              <a:endParaRPr lang="en-CA" sz="1400" dirty="0">
                <a:solidFill>
                  <a:srgbClr val="000000"/>
                </a:solidFill>
                <a:sym typeface="Wingdings" panose="05000000000000000000" pitchFamily="2" charset="2"/>
              </a:endParaRPr>
            </a:p>
            <a:p>
              <a:pPr fontAlgn="base">
                <a:spcBef>
                  <a:spcPct val="0"/>
                </a:spcBef>
                <a:spcAft>
                  <a:spcPct val="0"/>
                </a:spcAft>
                <a:defRPr/>
              </a:pPr>
              <a:endParaRPr lang="en-CA" sz="1400" dirty="0">
                <a:solidFill>
                  <a:srgbClr val="000000"/>
                </a:solidFill>
                <a:sym typeface="Wingdings" panose="05000000000000000000" pitchFamily="2" charset="2"/>
              </a:endParaRPr>
            </a:p>
            <a:p>
              <a:pPr fontAlgn="base">
                <a:spcBef>
                  <a:spcPct val="0"/>
                </a:spcBef>
                <a:spcAft>
                  <a:spcPct val="0"/>
                </a:spcAft>
                <a:defRPr/>
              </a:pPr>
              <a:r>
                <a:rPr lang="en-CA" sz="1400" b="1" dirty="0">
                  <a:solidFill>
                    <a:srgbClr val="000000"/>
                  </a:solidFill>
                  <a:sym typeface="Wingdings" panose="05000000000000000000" pitchFamily="2" charset="2"/>
                </a:rPr>
                <a:t>2)</a:t>
              </a:r>
              <a:r>
                <a:rPr lang="en-CA" sz="1400" dirty="0">
                  <a:solidFill>
                    <a:srgbClr val="000000"/>
                  </a:solidFill>
                  <a:sym typeface="Wingdings" panose="05000000000000000000" pitchFamily="2" charset="2"/>
                </a:rPr>
                <a:t> If </a:t>
              </a:r>
              <a:r>
                <a:rPr lang="en-CA" sz="1400" dirty="0">
                  <a:solidFill>
                    <a:srgbClr val="D1282E"/>
                  </a:solidFill>
                  <a:sym typeface="Wingdings" panose="05000000000000000000" pitchFamily="2" charset="2"/>
                </a:rPr>
                <a:t>A</a:t>
              </a:r>
              <a:r>
                <a:rPr lang="el-GR" sz="1400" dirty="0">
                  <a:solidFill>
                    <a:srgbClr val="D1282E"/>
                  </a:solidFill>
                  <a:sym typeface="Wingdings" panose="05000000000000000000" pitchFamily="2" charset="2"/>
                </a:rPr>
                <a:t> α</a:t>
              </a:r>
              <a:r>
                <a:rPr lang="en-CA" sz="1400" dirty="0">
                  <a:solidFill>
                    <a:srgbClr val="D1282E"/>
                  </a:solidFill>
                  <a:sym typeface="Wingdings" panose="05000000000000000000" pitchFamily="2" charset="2"/>
                </a:rPr>
                <a:t>B</a:t>
              </a:r>
              <a:r>
                <a:rPr lang="en-CA" sz="1400" dirty="0">
                  <a:solidFill>
                    <a:srgbClr val="000000"/>
                  </a:solidFill>
                  <a:sym typeface="Wingdings" panose="05000000000000000000" pitchFamily="2" charset="2"/>
                </a:rPr>
                <a:t>: </a:t>
              </a:r>
            </a:p>
            <a:p>
              <a:pPr algn="ctr" fontAlgn="base">
                <a:spcBef>
                  <a:spcPct val="0"/>
                </a:spcBef>
                <a:spcAft>
                  <a:spcPct val="0"/>
                </a:spcAft>
                <a:defRPr/>
              </a:pPr>
              <a:r>
                <a:rPr lang="en-CA" sz="1400" dirty="0">
                  <a:solidFill>
                    <a:srgbClr val="000000"/>
                  </a:solidFill>
                  <a:latin typeface="Courier New" panose="02070309020205020404" pitchFamily="49" charset="0"/>
                  <a:cs typeface="Courier New" panose="02070309020205020404" pitchFamily="49" charset="0"/>
                  <a:sym typeface="Wingdings" panose="05000000000000000000" pitchFamily="2" charset="2"/>
                </a:rPr>
                <a:t>FOLLOW(B) FOLLOW(A)</a:t>
              </a:r>
            </a:p>
            <a:p>
              <a:pPr fontAlgn="base">
                <a:spcBef>
                  <a:spcPct val="0"/>
                </a:spcBef>
                <a:spcAft>
                  <a:spcPct val="0"/>
                </a:spcAft>
                <a:defRPr/>
              </a:pPr>
              <a:endParaRPr lang="en-CA" sz="1400" dirty="0">
                <a:solidFill>
                  <a:srgbClr val="000000"/>
                </a:solidFill>
                <a:sym typeface="Wingdings" panose="05000000000000000000" pitchFamily="2" charset="2"/>
              </a:endParaRPr>
            </a:p>
            <a:p>
              <a:pPr fontAlgn="base">
                <a:spcBef>
                  <a:spcPct val="0"/>
                </a:spcBef>
                <a:spcAft>
                  <a:spcPct val="0"/>
                </a:spcAft>
                <a:defRPr/>
              </a:pPr>
              <a:r>
                <a:rPr lang="en-CA" sz="1400" b="1" dirty="0">
                  <a:solidFill>
                    <a:srgbClr val="000000"/>
                  </a:solidFill>
                  <a:sym typeface="Wingdings" panose="05000000000000000000" pitchFamily="2" charset="2"/>
                </a:rPr>
                <a:t>3)</a:t>
              </a:r>
              <a:r>
                <a:rPr lang="en-CA" sz="1400" dirty="0">
                  <a:solidFill>
                    <a:srgbClr val="000000"/>
                  </a:solidFill>
                  <a:sym typeface="Wingdings" panose="05000000000000000000" pitchFamily="2" charset="2"/>
                </a:rPr>
                <a:t> If </a:t>
              </a:r>
              <a:r>
                <a:rPr lang="en-CA" sz="1400" dirty="0">
                  <a:solidFill>
                    <a:srgbClr val="D1282E"/>
                  </a:solidFill>
                  <a:sym typeface="Wingdings" panose="05000000000000000000" pitchFamily="2" charset="2"/>
                </a:rPr>
                <a:t>A</a:t>
              </a:r>
              <a:r>
                <a:rPr lang="el-GR" sz="1400" dirty="0">
                  <a:solidFill>
                    <a:srgbClr val="D1282E"/>
                  </a:solidFill>
                  <a:sym typeface="Wingdings" panose="05000000000000000000" pitchFamily="2" charset="2"/>
                </a:rPr>
                <a:t>α</a:t>
              </a:r>
              <a:r>
                <a:rPr lang="en-CA" sz="1400" dirty="0">
                  <a:solidFill>
                    <a:srgbClr val="D1282E"/>
                  </a:solidFill>
                  <a:sym typeface="Wingdings" panose="05000000000000000000" pitchFamily="2" charset="2"/>
                </a:rPr>
                <a:t>BC</a:t>
              </a:r>
              <a:r>
                <a:rPr lang="en-CA" sz="1400" dirty="0">
                  <a:solidFill>
                    <a:srgbClr val="000000"/>
                  </a:solidFill>
                  <a:sym typeface="Wingdings" panose="05000000000000000000" pitchFamily="2" charset="2"/>
                </a:rPr>
                <a:t>, and rule C</a:t>
              </a:r>
              <a:r>
                <a:rPr lang="el-GR" sz="1400" dirty="0">
                  <a:solidFill>
                    <a:srgbClr val="000000"/>
                  </a:solidFill>
                  <a:sym typeface="Wingdings" panose="05000000000000000000" pitchFamily="2" charset="2"/>
                </a:rPr>
                <a:t>ε</a:t>
              </a:r>
              <a:r>
                <a:rPr lang="en-CA" sz="1400" dirty="0">
                  <a:solidFill>
                    <a:srgbClr val="000000"/>
                  </a:solidFill>
                  <a:sym typeface="Wingdings" panose="05000000000000000000" pitchFamily="2" charset="2"/>
                </a:rPr>
                <a:t> does </a:t>
              </a:r>
              <a:r>
                <a:rPr lang="en-CA" sz="1400" b="1" dirty="0">
                  <a:solidFill>
                    <a:srgbClr val="000000"/>
                  </a:solidFill>
                  <a:sym typeface="Wingdings" panose="05000000000000000000" pitchFamily="2" charset="2"/>
                </a:rPr>
                <a:t>NOT </a:t>
              </a:r>
              <a:r>
                <a:rPr lang="en-CA" sz="1400" dirty="0">
                  <a:solidFill>
                    <a:srgbClr val="000000"/>
                  </a:solidFill>
                  <a:sym typeface="Wingdings" panose="05000000000000000000" pitchFamily="2" charset="2"/>
                </a:rPr>
                <a:t>exist:</a:t>
              </a:r>
            </a:p>
            <a:p>
              <a:pPr algn="ctr" fontAlgn="base">
                <a:spcBef>
                  <a:spcPct val="0"/>
                </a:spcBef>
                <a:spcAft>
                  <a:spcPct val="0"/>
                </a:spcAft>
                <a:defRPr/>
              </a:pPr>
              <a:r>
                <a:rPr lang="en-CA" sz="1400" dirty="0">
                  <a:solidFill>
                    <a:srgbClr val="000000"/>
                  </a:solidFill>
                  <a:latin typeface="Courier New" panose="02070309020205020404" pitchFamily="49" charset="0"/>
                  <a:cs typeface="Courier New" panose="02070309020205020404" pitchFamily="49" charset="0"/>
                  <a:sym typeface="Wingdings" panose="05000000000000000000" pitchFamily="2" charset="2"/>
                </a:rPr>
                <a:t>FOLLOW(B)FIRST(C)</a:t>
              </a:r>
            </a:p>
            <a:p>
              <a:pPr algn="ctr" fontAlgn="base">
                <a:spcBef>
                  <a:spcPct val="0"/>
                </a:spcBef>
                <a:spcAft>
                  <a:spcPct val="0"/>
                </a:spcAft>
                <a:defRPr/>
              </a:pPr>
              <a:endParaRPr lang="en-CA" sz="1400" dirty="0">
                <a:solidFill>
                  <a:srgbClr val="000000"/>
                </a:solidFill>
                <a:sym typeface="Wingdings" panose="05000000000000000000" pitchFamily="2" charset="2"/>
              </a:endParaRPr>
            </a:p>
            <a:p>
              <a:pPr fontAlgn="base">
                <a:spcBef>
                  <a:spcPct val="0"/>
                </a:spcBef>
                <a:spcAft>
                  <a:spcPct val="0"/>
                </a:spcAft>
                <a:defRPr/>
              </a:pPr>
              <a:r>
                <a:rPr lang="en-CA" sz="1400" b="1" dirty="0">
                  <a:solidFill>
                    <a:srgbClr val="000000"/>
                  </a:solidFill>
                  <a:sym typeface="Wingdings" panose="05000000000000000000" pitchFamily="2" charset="2"/>
                </a:rPr>
                <a:t>4)</a:t>
              </a:r>
              <a:r>
                <a:rPr lang="en-CA" sz="1400" dirty="0">
                  <a:solidFill>
                    <a:srgbClr val="000000"/>
                  </a:solidFill>
                  <a:sym typeface="Wingdings" panose="05000000000000000000" pitchFamily="2" charset="2"/>
                </a:rPr>
                <a:t> If </a:t>
              </a:r>
              <a:r>
                <a:rPr lang="en-CA" sz="1400" dirty="0">
                  <a:solidFill>
                    <a:srgbClr val="D1282E"/>
                  </a:solidFill>
                  <a:sym typeface="Wingdings" panose="05000000000000000000" pitchFamily="2" charset="2"/>
                </a:rPr>
                <a:t>A</a:t>
              </a:r>
              <a:r>
                <a:rPr lang="el-GR" sz="1400" dirty="0">
                  <a:solidFill>
                    <a:srgbClr val="D1282E"/>
                  </a:solidFill>
                  <a:sym typeface="Wingdings" panose="05000000000000000000" pitchFamily="2" charset="2"/>
                </a:rPr>
                <a:t>α</a:t>
              </a:r>
              <a:r>
                <a:rPr lang="en-CA" sz="1400" dirty="0">
                  <a:solidFill>
                    <a:srgbClr val="D1282E"/>
                  </a:solidFill>
                  <a:sym typeface="Wingdings" panose="05000000000000000000" pitchFamily="2" charset="2"/>
                </a:rPr>
                <a:t>BC, </a:t>
              </a:r>
              <a:r>
                <a:rPr lang="en-CA" sz="1400" dirty="0">
                  <a:solidFill>
                    <a:srgbClr val="000000"/>
                  </a:solidFill>
                  <a:sym typeface="Wingdings" panose="05000000000000000000" pitchFamily="2" charset="2"/>
                </a:rPr>
                <a:t>and rule C</a:t>
              </a:r>
              <a:r>
                <a:rPr lang="el-GR" sz="1400" dirty="0">
                  <a:solidFill>
                    <a:srgbClr val="000000"/>
                  </a:solidFill>
                  <a:sym typeface="Wingdings" panose="05000000000000000000" pitchFamily="2" charset="2"/>
                </a:rPr>
                <a:t>ε</a:t>
              </a:r>
              <a:r>
                <a:rPr lang="en-CA" sz="1400" dirty="0">
                  <a:solidFill>
                    <a:srgbClr val="000000"/>
                  </a:solidFill>
                  <a:sym typeface="Wingdings" panose="05000000000000000000" pitchFamily="2" charset="2"/>
                </a:rPr>
                <a:t> </a:t>
              </a:r>
              <a:r>
                <a:rPr lang="en-CA" sz="1400" b="1" dirty="0">
                  <a:solidFill>
                    <a:srgbClr val="000000"/>
                  </a:solidFill>
                  <a:sym typeface="Wingdings" panose="05000000000000000000" pitchFamily="2" charset="2"/>
                </a:rPr>
                <a:t>DOES</a:t>
              </a:r>
              <a:r>
                <a:rPr lang="en-CA" sz="1400" dirty="0">
                  <a:solidFill>
                    <a:srgbClr val="000000"/>
                  </a:solidFill>
                  <a:sym typeface="Wingdings" panose="05000000000000000000" pitchFamily="2" charset="2"/>
                </a:rPr>
                <a:t> exist:</a:t>
              </a:r>
            </a:p>
            <a:p>
              <a:pPr algn="ctr" fontAlgn="base">
                <a:spcBef>
                  <a:spcPct val="0"/>
                </a:spcBef>
                <a:spcAft>
                  <a:spcPct val="0"/>
                </a:spcAft>
                <a:defRPr/>
              </a:pPr>
              <a:r>
                <a:rPr lang="en-CA" sz="1300" dirty="0">
                  <a:solidFill>
                    <a:srgbClr val="000000"/>
                  </a:solidFill>
                  <a:latin typeface="Courier New" panose="02070309020205020404" pitchFamily="49" charset="0"/>
                  <a:cs typeface="Courier New" panose="02070309020205020404" pitchFamily="49" charset="0"/>
                  <a:sym typeface="Wingdings" panose="05000000000000000000" pitchFamily="2" charset="2"/>
                </a:rPr>
                <a:t>FOLLOW(B)[FIRST(C)-</a:t>
              </a:r>
              <a:r>
                <a:rPr lang="el-GR" sz="1300" dirty="0">
                  <a:solidFill>
                    <a:srgbClr val="000000"/>
                  </a:solidFill>
                  <a:latin typeface="Courier New" panose="02070309020205020404" pitchFamily="49" charset="0"/>
                  <a:cs typeface="Courier New" panose="02070309020205020404" pitchFamily="49" charset="0"/>
                  <a:sym typeface="Wingdings" panose="05000000000000000000" pitchFamily="2" charset="2"/>
                </a:rPr>
                <a:t> ε</a:t>
              </a:r>
              <a:r>
                <a:rPr lang="en-CA" sz="1300" dirty="0">
                  <a:solidFill>
                    <a:srgbClr val="000000"/>
                  </a:solidFill>
                  <a:latin typeface="Courier New" panose="02070309020205020404" pitchFamily="49" charset="0"/>
                  <a:cs typeface="Courier New" panose="02070309020205020404" pitchFamily="49" charset="0"/>
                  <a:sym typeface="Wingdings" panose="05000000000000000000" pitchFamily="2" charset="2"/>
                </a:rPr>
                <a:t>] </a:t>
              </a:r>
              <a:r>
                <a:rPr lang="el-GR" sz="1300" dirty="0">
                  <a:solidFill>
                    <a:srgbClr val="000000"/>
                  </a:solidFill>
                  <a:latin typeface="Courier New" panose="02070309020205020404" pitchFamily="49" charset="0"/>
                  <a:cs typeface="Courier New" panose="02070309020205020404" pitchFamily="49" charset="0"/>
                  <a:sym typeface="Wingdings" panose="05000000000000000000" pitchFamily="2" charset="2"/>
                </a:rPr>
                <a:t>υ</a:t>
              </a:r>
              <a:r>
                <a:rPr lang="en-CA" sz="1300" dirty="0">
                  <a:solidFill>
                    <a:srgbClr val="000000"/>
                  </a:solidFill>
                  <a:latin typeface="Courier New" panose="02070309020205020404" pitchFamily="49" charset="0"/>
                  <a:cs typeface="Courier New" panose="02070309020205020404" pitchFamily="49" charset="0"/>
                  <a:sym typeface="Wingdings" panose="05000000000000000000" pitchFamily="2" charset="2"/>
                </a:rPr>
                <a:t> FOLLOW(A)</a:t>
              </a:r>
            </a:p>
            <a:p>
              <a:pPr fontAlgn="base">
                <a:spcBef>
                  <a:spcPct val="0"/>
                </a:spcBef>
                <a:spcAft>
                  <a:spcPct val="0"/>
                </a:spcAft>
                <a:defRPr/>
              </a:pPr>
              <a:endParaRPr lang="fr-CA" sz="1200" dirty="0">
                <a:solidFill>
                  <a:srgbClr val="000000"/>
                </a:solidFill>
              </a:endParaRPr>
            </a:p>
          </p:txBody>
        </p:sp>
        <p:sp>
          <p:nvSpPr>
            <p:cNvPr id="35851" name="TextBox 14"/>
            <p:cNvSpPr txBox="1">
              <a:spLocks noChangeArrowheads="1"/>
            </p:cNvSpPr>
            <p:nvPr/>
          </p:nvSpPr>
          <p:spPr bwMode="auto">
            <a:xfrm>
              <a:off x="5400240" y="3985317"/>
              <a:ext cx="1584000" cy="216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400" b="0">
                  <a:solidFill>
                    <a:srgbClr val="000000"/>
                  </a:solidFill>
                  <a:cs typeface="Arial" charset="0"/>
                </a:rPr>
                <a:t>FOLLOW “Rules”</a:t>
              </a:r>
              <a:endParaRPr lang="fr-CA" altLang="fr-FR" sz="1400" b="0">
                <a:solidFill>
                  <a:srgbClr val="000000"/>
                </a:solidFill>
                <a:cs typeface="Arial" charset="0"/>
              </a:endParaRPr>
            </a:p>
          </p:txBody>
        </p:sp>
      </p:grpSp>
      <p:sp>
        <p:nvSpPr>
          <p:cNvPr id="9" name="Rectangle 8"/>
          <p:cNvSpPr/>
          <p:nvPr/>
        </p:nvSpPr>
        <p:spPr>
          <a:xfrm>
            <a:off x="6329363" y="1587500"/>
            <a:ext cx="627062" cy="238125"/>
          </a:xfrm>
          <a:prstGeom prst="rect">
            <a:avLst/>
          </a:prstGeom>
          <a:solidFill>
            <a:srgbClr val="FFFF00">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sp>
        <p:nvSpPr>
          <p:cNvPr id="19" name="Rectangle 18"/>
          <p:cNvSpPr/>
          <p:nvPr/>
        </p:nvSpPr>
        <p:spPr>
          <a:xfrm>
            <a:off x="8101013" y="1608138"/>
            <a:ext cx="627062" cy="236537"/>
          </a:xfrm>
          <a:prstGeom prst="rect">
            <a:avLst/>
          </a:prstGeom>
          <a:solidFill>
            <a:srgbClr val="FFFF00">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341</a:t>
            </a:fld>
            <a:endParaRPr lang="fr-CA"/>
          </a:p>
        </p:txBody>
      </p:sp>
    </p:spTree>
    <p:extLst>
      <p:ext uri="{BB962C8B-B14F-4D97-AF65-F5344CB8AC3E}">
        <p14:creationId xmlns:p14="http://schemas.microsoft.com/office/powerpoint/2010/main" val="341779674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500"/>
                                        <p:tgtEl>
                                          <p:spTgt spid="9"/>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0" presetClass="entr" presetSubtype="0" fill="hold" nodeType="clickEffect">
                                  <p:stCondLst>
                                    <p:cond delay="0"/>
                                  </p:stCondLst>
                                  <p:childTnLst>
                                    <p:set>
                                      <p:cBhvr>
                                        <p:cTn id="19" dur="1" fill="hold">
                                          <p:stCondLst>
                                            <p:cond delay="0"/>
                                          </p:stCondLst>
                                        </p:cTn>
                                        <p:tgtEl>
                                          <p:spTgt spid="34819">
                                            <p:txEl>
                                              <p:pRg st="2" end="2"/>
                                            </p:txEl>
                                          </p:spTgt>
                                        </p:tgtEl>
                                        <p:attrNameLst>
                                          <p:attrName>style.visibility</p:attrName>
                                        </p:attrNameLst>
                                      </p:cBhvr>
                                      <p:to>
                                        <p:strVal val="visible"/>
                                      </p:to>
                                    </p:set>
                                    <p:animEffect transition="in" filter="fade">
                                      <p:cBhvr>
                                        <p:cTn id="20" dur="500"/>
                                        <p:tgtEl>
                                          <p:spTgt spid="34819">
                                            <p:txEl>
                                              <p:pRg st="2" end="2"/>
                                            </p:txEl>
                                          </p:spTgt>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500"/>
                                        <p:tgtEl>
                                          <p:spTgt spid="19"/>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10" presetClass="entr" presetSubtype="0" fill="hold" nodeType="clickEffect">
                                  <p:stCondLst>
                                    <p:cond delay="0"/>
                                  </p:stCondLst>
                                  <p:childTnLst>
                                    <p:set>
                                      <p:cBhvr>
                                        <p:cTn id="29" dur="1" fill="hold">
                                          <p:stCondLst>
                                            <p:cond delay="0"/>
                                          </p:stCondLst>
                                        </p:cTn>
                                        <p:tgtEl>
                                          <p:spTgt spid="34819">
                                            <p:txEl>
                                              <p:pRg st="4" end="4"/>
                                            </p:txEl>
                                          </p:spTgt>
                                        </p:tgtEl>
                                        <p:attrNameLst>
                                          <p:attrName>style.visibility</p:attrName>
                                        </p:attrNameLst>
                                      </p:cBhvr>
                                      <p:to>
                                        <p:strVal val="visible"/>
                                      </p:to>
                                    </p:set>
                                    <p:animEffect transition="in" filter="fade">
                                      <p:cBhvr>
                                        <p:cTn id="30" dur="500"/>
                                        <p:tgtEl>
                                          <p:spTgt spid="34819">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9" grpId="0" animBg="1"/>
    </p:bld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FIRST and FOLLOW</a:t>
            </a:r>
            <a:endParaRPr lang="fr-CA" dirty="0"/>
          </a:p>
        </p:txBody>
      </p:sp>
      <p:sp>
        <p:nvSpPr>
          <p:cNvPr id="34819" name="Content Placeholder 2"/>
          <p:cNvSpPr>
            <a:spLocks noGrp="1"/>
          </p:cNvSpPr>
          <p:nvPr>
            <p:ph idx="1"/>
          </p:nvPr>
        </p:nvSpPr>
        <p:spPr>
          <a:xfrm>
            <a:off x="457200" y="1752600"/>
            <a:ext cx="5699125" cy="4373563"/>
          </a:xfrm>
          <a:extLst>
            <a:ext uri="{91240B29-F687-4F45-9708-019B960494DF}">
              <a14:hiddenLine xmlns:a14="http://schemas.microsoft.com/office/drawing/2010/main" w="9525">
                <a:solidFill>
                  <a:srgbClr val="000000"/>
                </a:solidFill>
                <a:prstDash val="dash"/>
                <a:miter lim="800000"/>
                <a:headEnd/>
                <a:tailEnd/>
              </a14:hiddenLine>
            </a:ext>
          </a:extLst>
        </p:spPr>
        <p:txBody>
          <a:bodyPr/>
          <a:lstStyle/>
          <a:p>
            <a:r>
              <a:rPr lang="en-CA" altLang="fr-FR" sz="1800" b="0" smtClean="0"/>
              <a:t>Let’s calculate </a:t>
            </a:r>
            <a:r>
              <a:rPr lang="en-CA" altLang="fr-FR" sz="1800" smtClean="0"/>
              <a:t>FIRST</a:t>
            </a:r>
            <a:r>
              <a:rPr lang="en-CA" altLang="fr-FR" sz="1800" b="0" smtClean="0"/>
              <a:t> and </a:t>
            </a:r>
            <a:r>
              <a:rPr lang="en-CA" altLang="fr-FR" sz="1800" smtClean="0"/>
              <a:t>FOLLOW</a:t>
            </a:r>
            <a:r>
              <a:rPr lang="en-CA" altLang="fr-FR" sz="1800" b="0" smtClean="0"/>
              <a:t> for each non-terminal in our famous grammar:</a:t>
            </a:r>
          </a:p>
          <a:p>
            <a:r>
              <a:rPr lang="en-CA" altLang="fr-FR" sz="1600" smtClean="0"/>
              <a:t>Let’s do the harder ones:</a:t>
            </a:r>
          </a:p>
          <a:p>
            <a:r>
              <a:rPr lang="en-CA" altLang="fr-FR" sz="1600" b="0" smtClean="0">
                <a:latin typeface="Courier New" pitchFamily="49" charset="0"/>
                <a:cs typeface="Courier New" pitchFamily="49" charset="0"/>
              </a:rPr>
              <a:t>FOLLOW(term)=[FIRST(expr’)-</a:t>
            </a:r>
            <a:r>
              <a:rPr lang="el-GR" altLang="fr-FR" sz="1600" b="0" smtClean="0">
                <a:latin typeface="Courier New" pitchFamily="49" charset="0"/>
                <a:cs typeface="Courier New" pitchFamily="49" charset="0"/>
              </a:rPr>
              <a:t>ε</a:t>
            </a:r>
            <a:r>
              <a:rPr lang="en-CA" altLang="fr-FR" sz="1600" b="0" smtClean="0">
                <a:latin typeface="Courier New" pitchFamily="49" charset="0"/>
                <a:cs typeface="Courier New" pitchFamily="49" charset="0"/>
              </a:rPr>
              <a:t>]</a:t>
            </a:r>
            <a:r>
              <a:rPr lang="el-GR" altLang="fr-FR" sz="1600" b="0" smtClean="0">
                <a:latin typeface="Courier New" pitchFamily="49" charset="0"/>
                <a:cs typeface="Courier New" pitchFamily="49" charset="0"/>
              </a:rPr>
              <a:t>υ</a:t>
            </a:r>
            <a:r>
              <a:rPr lang="en-CA" altLang="fr-FR" sz="1600" b="0" smtClean="0">
                <a:latin typeface="Courier New" pitchFamily="49" charset="0"/>
                <a:cs typeface="Courier New" pitchFamily="49" charset="0"/>
              </a:rPr>
              <a:t>FOLLOW(expr)</a:t>
            </a:r>
          </a:p>
          <a:p>
            <a:r>
              <a:rPr lang="en-CA" altLang="fr-FR" sz="1600" b="0" smtClean="0">
                <a:latin typeface="Courier New" pitchFamily="49" charset="0"/>
                <a:cs typeface="Courier New" pitchFamily="49" charset="0"/>
              </a:rPr>
              <a:t>	    = {+, -, $}</a:t>
            </a:r>
          </a:p>
          <a:p>
            <a:endParaRPr lang="en-CA" altLang="fr-FR" sz="1600" b="0" smtClean="0">
              <a:latin typeface="Courier New" pitchFamily="49" charset="0"/>
              <a:cs typeface="Courier New" pitchFamily="49" charset="0"/>
            </a:endParaRPr>
          </a:p>
          <a:p>
            <a:r>
              <a:rPr lang="en-CA" altLang="fr-FR" sz="1600" b="0" smtClean="0">
                <a:latin typeface="Courier New" pitchFamily="49" charset="0"/>
                <a:cs typeface="Courier New" pitchFamily="49" charset="0"/>
              </a:rPr>
              <a:t>FOLLOW(factor)=[FIRST(term’)-</a:t>
            </a:r>
            <a:r>
              <a:rPr lang="el-GR" altLang="fr-FR" sz="1600" b="0" smtClean="0">
                <a:latin typeface="Courier New" pitchFamily="49" charset="0"/>
                <a:cs typeface="Courier New" pitchFamily="49" charset="0"/>
              </a:rPr>
              <a:t>ε</a:t>
            </a:r>
            <a:r>
              <a:rPr lang="en-CA" altLang="fr-FR" sz="1600" b="0" smtClean="0">
                <a:latin typeface="Courier New" pitchFamily="49" charset="0"/>
                <a:cs typeface="Courier New" pitchFamily="49" charset="0"/>
              </a:rPr>
              <a:t>]</a:t>
            </a:r>
            <a:r>
              <a:rPr lang="el-GR" altLang="fr-FR" sz="1600" b="0" smtClean="0">
                <a:latin typeface="Courier New" pitchFamily="49" charset="0"/>
                <a:cs typeface="Courier New" pitchFamily="49" charset="0"/>
              </a:rPr>
              <a:t>υ</a:t>
            </a:r>
            <a:r>
              <a:rPr lang="en-CA" altLang="fr-FR" sz="1600" b="0" smtClean="0">
                <a:latin typeface="Courier New" pitchFamily="49" charset="0"/>
                <a:cs typeface="Courier New" pitchFamily="49" charset="0"/>
              </a:rPr>
              <a:t>FOLLOW(term)</a:t>
            </a:r>
          </a:p>
          <a:p>
            <a:r>
              <a:rPr lang="en-CA" altLang="fr-FR" sz="1600" b="0" smtClean="0">
                <a:latin typeface="Courier New" pitchFamily="49" charset="0"/>
                <a:cs typeface="Courier New" pitchFamily="49" charset="0"/>
              </a:rPr>
              <a:t>	    = {*, /, +, -, $}</a:t>
            </a:r>
          </a:p>
          <a:p>
            <a:endParaRPr lang="en-CA" altLang="fr-FR" sz="1600" b="0" smtClean="0">
              <a:latin typeface="Courier New" pitchFamily="49" charset="0"/>
              <a:cs typeface="Courier New" pitchFamily="49" charset="0"/>
            </a:endParaRPr>
          </a:p>
          <a:p>
            <a:r>
              <a:rPr lang="en-CA" altLang="fr-FR" sz="1600" b="0" smtClean="0">
                <a:latin typeface="Courier New" pitchFamily="49" charset="0"/>
                <a:cs typeface="Courier New" pitchFamily="49" charset="0"/>
              </a:rPr>
              <a:t>FOLLOW(term’)= FOLLOW(term)</a:t>
            </a:r>
          </a:p>
          <a:p>
            <a:r>
              <a:rPr lang="en-CA" altLang="fr-FR" sz="1600" b="0" smtClean="0">
                <a:latin typeface="Courier New" pitchFamily="49" charset="0"/>
                <a:cs typeface="Courier New" pitchFamily="49" charset="0"/>
              </a:rPr>
              <a:t>             = {+, -, $}</a:t>
            </a:r>
          </a:p>
          <a:p>
            <a:endParaRPr lang="en-CA" altLang="fr-FR" sz="1600" b="0" smtClean="0">
              <a:latin typeface="Courier New" pitchFamily="49" charset="0"/>
              <a:cs typeface="Courier New" pitchFamily="49" charset="0"/>
            </a:endParaRPr>
          </a:p>
          <a:p>
            <a:endParaRPr lang="en-CA" altLang="fr-FR" sz="1600" b="0" smtClean="0">
              <a:latin typeface="Courier New" pitchFamily="49" charset="0"/>
              <a:cs typeface="Courier New" pitchFamily="49" charset="0"/>
            </a:endParaRPr>
          </a:p>
        </p:txBody>
      </p:sp>
      <p:grpSp>
        <p:nvGrpSpPr>
          <p:cNvPr id="36870" name="Group 13"/>
          <p:cNvGrpSpPr>
            <a:grpSpLocks/>
          </p:cNvGrpSpPr>
          <p:nvPr/>
        </p:nvGrpSpPr>
        <p:grpSpPr bwMode="auto">
          <a:xfrm>
            <a:off x="6227763" y="1341438"/>
            <a:ext cx="2665412" cy="2447925"/>
            <a:chOff x="6228184" y="1340768"/>
            <a:chExt cx="2664296" cy="2448272"/>
          </a:xfrm>
        </p:grpSpPr>
        <p:grpSp>
          <p:nvGrpSpPr>
            <p:cNvPr id="36877" name="Group 10"/>
            <p:cNvGrpSpPr>
              <a:grpSpLocks/>
            </p:cNvGrpSpPr>
            <p:nvPr/>
          </p:nvGrpSpPr>
          <p:grpSpPr bwMode="auto">
            <a:xfrm>
              <a:off x="6228184" y="1556792"/>
              <a:ext cx="2664296" cy="2232248"/>
              <a:chOff x="5796136" y="1556792"/>
              <a:chExt cx="3151813" cy="3168352"/>
            </a:xfrm>
          </p:grpSpPr>
          <p:grpSp>
            <p:nvGrpSpPr>
              <p:cNvPr id="36879" name="Group 2"/>
              <p:cNvGrpSpPr>
                <a:grpSpLocks/>
              </p:cNvGrpSpPr>
              <p:nvPr/>
            </p:nvGrpSpPr>
            <p:grpSpPr bwMode="auto">
              <a:xfrm>
                <a:off x="5796136" y="1628800"/>
                <a:ext cx="3151813" cy="3096344"/>
                <a:chOff x="5796136" y="1628800"/>
                <a:chExt cx="3151813" cy="3096344"/>
              </a:xfrm>
            </p:grpSpPr>
            <p:pic>
              <p:nvPicPr>
                <p:cNvPr id="36881" name="Picture 3"/>
                <p:cNvPicPr>
                  <a:picLocks noChangeAspect="1" noChangeArrowheads="1"/>
                </p:cNvPicPr>
                <p:nvPr/>
              </p:nvPicPr>
              <p:blipFill>
                <a:blip r:embed="rId2" cstate="print">
                  <a:extLst>
                    <a:ext uri="{28A0092B-C50C-407E-A947-70E740481C1C}">
                      <a14:useLocalDpi xmlns:a14="http://schemas.microsoft.com/office/drawing/2010/main" val="0"/>
                    </a:ext>
                  </a:extLst>
                </a:blip>
                <a:srcRect b="3148"/>
                <a:stretch>
                  <a:fillRect/>
                </a:stretch>
              </p:blipFill>
              <p:spPr bwMode="auto">
                <a:xfrm>
                  <a:off x="5796136" y="1628800"/>
                  <a:ext cx="3125788" cy="24828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0000"/>
                      </a:solidFill>
                      <a:miter lim="800000"/>
                      <a:headEnd/>
                      <a:tailEnd/>
                    </a14:hiddenLine>
                  </a:ext>
                </a:extLst>
              </p:spPr>
            </p:pic>
            <p:pic>
              <p:nvPicPr>
                <p:cNvPr id="36882" name="Picture 2"/>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t="73535"/>
                <a:stretch>
                  <a:fillRect/>
                </a:stretch>
              </p:blipFill>
              <p:spPr bwMode="auto">
                <a:xfrm>
                  <a:off x="5868144" y="4094489"/>
                  <a:ext cx="3079805" cy="63065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10" name="Rectangle 9"/>
              <p:cNvSpPr/>
              <p:nvPr/>
            </p:nvSpPr>
            <p:spPr>
              <a:xfrm>
                <a:off x="5867469" y="1556660"/>
                <a:ext cx="3054199" cy="3168484"/>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grpSp>
        <p:sp>
          <p:nvSpPr>
            <p:cNvPr id="36878" name="TextBox 12"/>
            <p:cNvSpPr txBox="1">
              <a:spLocks noChangeArrowheads="1"/>
            </p:cNvSpPr>
            <p:nvPr/>
          </p:nvSpPr>
          <p:spPr bwMode="auto">
            <a:xfrm>
              <a:off x="6488378" y="1340768"/>
              <a:ext cx="936000" cy="252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400" b="0">
                  <a:solidFill>
                    <a:srgbClr val="000000"/>
                  </a:solidFill>
                  <a:cs typeface="Arial" charset="0"/>
                </a:rPr>
                <a:t>Grammar</a:t>
              </a:r>
              <a:endParaRPr lang="fr-CA" altLang="fr-FR" sz="1400" b="0">
                <a:solidFill>
                  <a:srgbClr val="000000"/>
                </a:solidFill>
                <a:cs typeface="Arial" charset="0"/>
              </a:endParaRPr>
            </a:p>
          </p:txBody>
        </p:sp>
      </p:grpSp>
      <p:sp>
        <p:nvSpPr>
          <p:cNvPr id="16" name="Rectangle 15"/>
          <p:cNvSpPr/>
          <p:nvPr/>
        </p:nvSpPr>
        <p:spPr>
          <a:xfrm>
            <a:off x="7472363" y="1592263"/>
            <a:ext cx="628650" cy="238125"/>
          </a:xfrm>
          <a:prstGeom prst="rect">
            <a:avLst/>
          </a:prstGeom>
          <a:solidFill>
            <a:srgbClr val="FFFF00">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sp>
        <p:nvSpPr>
          <p:cNvPr id="18" name="Rectangle 17"/>
          <p:cNvSpPr/>
          <p:nvPr/>
        </p:nvSpPr>
        <p:spPr>
          <a:xfrm>
            <a:off x="7545388" y="2492375"/>
            <a:ext cx="627062" cy="238125"/>
          </a:xfrm>
          <a:prstGeom prst="rect">
            <a:avLst/>
          </a:prstGeom>
          <a:solidFill>
            <a:srgbClr val="FFFF00">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sp>
        <p:nvSpPr>
          <p:cNvPr id="19" name="Rectangle 18"/>
          <p:cNvSpPr/>
          <p:nvPr/>
        </p:nvSpPr>
        <p:spPr>
          <a:xfrm>
            <a:off x="8210550" y="2492375"/>
            <a:ext cx="628650" cy="238125"/>
          </a:xfrm>
          <a:prstGeom prst="rect">
            <a:avLst/>
          </a:prstGeom>
          <a:solidFill>
            <a:srgbClr val="FFFF00">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grpSp>
        <p:nvGrpSpPr>
          <p:cNvPr id="36874" name="Group 22"/>
          <p:cNvGrpSpPr>
            <a:grpSpLocks/>
          </p:cNvGrpSpPr>
          <p:nvPr/>
        </p:nvGrpSpPr>
        <p:grpSpPr bwMode="auto">
          <a:xfrm>
            <a:off x="5148263" y="4318000"/>
            <a:ext cx="3744912" cy="2424113"/>
            <a:chOff x="5147567" y="3985317"/>
            <a:chExt cx="3744913" cy="2422683"/>
          </a:xfrm>
        </p:grpSpPr>
        <p:sp>
          <p:nvSpPr>
            <p:cNvPr id="24" name="TextBox 23"/>
            <p:cNvSpPr txBox="1"/>
            <p:nvPr/>
          </p:nvSpPr>
          <p:spPr>
            <a:xfrm>
              <a:off x="5147567" y="4175705"/>
              <a:ext cx="3744913" cy="2232295"/>
            </a:xfrm>
            <a:prstGeom prst="rect">
              <a:avLst/>
            </a:prstGeom>
          </p:spPr>
          <p:style>
            <a:lnRef idx="2">
              <a:schemeClr val="accent5"/>
            </a:lnRef>
            <a:fillRef idx="1">
              <a:schemeClr val="lt1"/>
            </a:fillRef>
            <a:effectRef idx="0">
              <a:schemeClr val="accent5"/>
            </a:effectRef>
            <a:fontRef idx="minor">
              <a:schemeClr val="dk1"/>
            </a:fontRef>
          </p:style>
          <p:txBody>
            <a:bodyPr>
              <a:spAutoFit/>
            </a:bodyPr>
            <a:lstStyle/>
            <a:p>
              <a:pPr fontAlgn="base">
                <a:spcBef>
                  <a:spcPct val="0"/>
                </a:spcBef>
                <a:spcAft>
                  <a:spcPct val="0"/>
                </a:spcAft>
                <a:defRPr/>
              </a:pPr>
              <a:r>
                <a:rPr lang="en-CA" sz="1400" b="1" dirty="0">
                  <a:solidFill>
                    <a:srgbClr val="000000"/>
                  </a:solidFill>
                  <a:cs typeface="Courier New" panose="02070309020205020404" pitchFamily="49" charset="0"/>
                </a:rPr>
                <a:t>1)</a:t>
              </a:r>
              <a:r>
                <a:rPr lang="en-CA" sz="1400" dirty="0">
                  <a:solidFill>
                    <a:srgbClr val="000000"/>
                  </a:solidFill>
                  <a:latin typeface="Courier New" panose="02070309020205020404" pitchFamily="49" charset="0"/>
                  <a:cs typeface="Courier New" panose="02070309020205020404" pitchFamily="49" charset="0"/>
                </a:rPr>
                <a:t> FOLLOW(S)</a:t>
              </a:r>
              <a:r>
                <a:rPr lang="en-CA" sz="1400" dirty="0">
                  <a:solidFill>
                    <a:srgbClr val="000000"/>
                  </a:solidFill>
                  <a:latin typeface="Courier New" panose="02070309020205020404" pitchFamily="49" charset="0"/>
                  <a:cs typeface="Courier New" panose="02070309020205020404" pitchFamily="49" charset="0"/>
                  <a:sym typeface="Wingdings" panose="05000000000000000000" pitchFamily="2" charset="2"/>
                </a:rPr>
                <a:t>{$}</a:t>
              </a:r>
              <a:endParaRPr lang="en-CA" sz="1400" dirty="0">
                <a:solidFill>
                  <a:srgbClr val="000000"/>
                </a:solidFill>
                <a:sym typeface="Wingdings" panose="05000000000000000000" pitchFamily="2" charset="2"/>
              </a:endParaRPr>
            </a:p>
            <a:p>
              <a:pPr fontAlgn="base">
                <a:spcBef>
                  <a:spcPct val="0"/>
                </a:spcBef>
                <a:spcAft>
                  <a:spcPct val="0"/>
                </a:spcAft>
                <a:defRPr/>
              </a:pPr>
              <a:endParaRPr lang="en-CA" sz="1400" dirty="0">
                <a:solidFill>
                  <a:srgbClr val="000000"/>
                </a:solidFill>
                <a:sym typeface="Wingdings" panose="05000000000000000000" pitchFamily="2" charset="2"/>
              </a:endParaRPr>
            </a:p>
            <a:p>
              <a:pPr fontAlgn="base">
                <a:spcBef>
                  <a:spcPct val="0"/>
                </a:spcBef>
                <a:spcAft>
                  <a:spcPct val="0"/>
                </a:spcAft>
                <a:defRPr/>
              </a:pPr>
              <a:r>
                <a:rPr lang="en-CA" sz="1400" b="1" dirty="0">
                  <a:solidFill>
                    <a:srgbClr val="000000"/>
                  </a:solidFill>
                  <a:sym typeface="Wingdings" panose="05000000000000000000" pitchFamily="2" charset="2"/>
                </a:rPr>
                <a:t>2)</a:t>
              </a:r>
              <a:r>
                <a:rPr lang="en-CA" sz="1400" dirty="0">
                  <a:solidFill>
                    <a:srgbClr val="000000"/>
                  </a:solidFill>
                  <a:sym typeface="Wingdings" panose="05000000000000000000" pitchFamily="2" charset="2"/>
                </a:rPr>
                <a:t> If </a:t>
              </a:r>
              <a:r>
                <a:rPr lang="en-CA" sz="1400" dirty="0">
                  <a:solidFill>
                    <a:srgbClr val="D1282E"/>
                  </a:solidFill>
                  <a:sym typeface="Wingdings" panose="05000000000000000000" pitchFamily="2" charset="2"/>
                </a:rPr>
                <a:t>A</a:t>
              </a:r>
              <a:r>
                <a:rPr lang="el-GR" sz="1400" dirty="0">
                  <a:solidFill>
                    <a:srgbClr val="D1282E"/>
                  </a:solidFill>
                  <a:sym typeface="Wingdings" panose="05000000000000000000" pitchFamily="2" charset="2"/>
                </a:rPr>
                <a:t> α</a:t>
              </a:r>
              <a:r>
                <a:rPr lang="en-CA" sz="1400" dirty="0">
                  <a:solidFill>
                    <a:srgbClr val="D1282E"/>
                  </a:solidFill>
                  <a:sym typeface="Wingdings" panose="05000000000000000000" pitchFamily="2" charset="2"/>
                </a:rPr>
                <a:t>B</a:t>
              </a:r>
              <a:r>
                <a:rPr lang="en-CA" sz="1400" dirty="0">
                  <a:solidFill>
                    <a:srgbClr val="000000"/>
                  </a:solidFill>
                  <a:sym typeface="Wingdings" panose="05000000000000000000" pitchFamily="2" charset="2"/>
                </a:rPr>
                <a:t>: </a:t>
              </a:r>
            </a:p>
            <a:p>
              <a:pPr algn="ctr" fontAlgn="base">
                <a:spcBef>
                  <a:spcPct val="0"/>
                </a:spcBef>
                <a:spcAft>
                  <a:spcPct val="0"/>
                </a:spcAft>
                <a:defRPr/>
              </a:pPr>
              <a:r>
                <a:rPr lang="en-CA" sz="1400" dirty="0">
                  <a:solidFill>
                    <a:srgbClr val="000000"/>
                  </a:solidFill>
                  <a:latin typeface="Courier New" panose="02070309020205020404" pitchFamily="49" charset="0"/>
                  <a:cs typeface="Courier New" panose="02070309020205020404" pitchFamily="49" charset="0"/>
                  <a:sym typeface="Wingdings" panose="05000000000000000000" pitchFamily="2" charset="2"/>
                </a:rPr>
                <a:t>FOLLOW(B) FOLLOW(A)</a:t>
              </a:r>
            </a:p>
            <a:p>
              <a:pPr fontAlgn="base">
                <a:spcBef>
                  <a:spcPct val="0"/>
                </a:spcBef>
                <a:spcAft>
                  <a:spcPct val="0"/>
                </a:spcAft>
                <a:defRPr/>
              </a:pPr>
              <a:endParaRPr lang="en-CA" sz="1400" dirty="0">
                <a:solidFill>
                  <a:srgbClr val="000000"/>
                </a:solidFill>
                <a:sym typeface="Wingdings" panose="05000000000000000000" pitchFamily="2" charset="2"/>
              </a:endParaRPr>
            </a:p>
            <a:p>
              <a:pPr fontAlgn="base">
                <a:spcBef>
                  <a:spcPct val="0"/>
                </a:spcBef>
                <a:spcAft>
                  <a:spcPct val="0"/>
                </a:spcAft>
                <a:defRPr/>
              </a:pPr>
              <a:r>
                <a:rPr lang="en-CA" sz="1400" b="1" dirty="0">
                  <a:solidFill>
                    <a:srgbClr val="000000"/>
                  </a:solidFill>
                  <a:sym typeface="Wingdings" panose="05000000000000000000" pitchFamily="2" charset="2"/>
                </a:rPr>
                <a:t>3)</a:t>
              </a:r>
              <a:r>
                <a:rPr lang="en-CA" sz="1400" dirty="0">
                  <a:solidFill>
                    <a:srgbClr val="000000"/>
                  </a:solidFill>
                  <a:sym typeface="Wingdings" panose="05000000000000000000" pitchFamily="2" charset="2"/>
                </a:rPr>
                <a:t> If </a:t>
              </a:r>
              <a:r>
                <a:rPr lang="en-CA" sz="1400" dirty="0">
                  <a:solidFill>
                    <a:srgbClr val="D1282E"/>
                  </a:solidFill>
                  <a:sym typeface="Wingdings" panose="05000000000000000000" pitchFamily="2" charset="2"/>
                </a:rPr>
                <a:t>A</a:t>
              </a:r>
              <a:r>
                <a:rPr lang="el-GR" sz="1400" dirty="0">
                  <a:solidFill>
                    <a:srgbClr val="D1282E"/>
                  </a:solidFill>
                  <a:sym typeface="Wingdings" panose="05000000000000000000" pitchFamily="2" charset="2"/>
                </a:rPr>
                <a:t>α</a:t>
              </a:r>
              <a:r>
                <a:rPr lang="en-CA" sz="1400" dirty="0">
                  <a:solidFill>
                    <a:srgbClr val="D1282E"/>
                  </a:solidFill>
                  <a:sym typeface="Wingdings" panose="05000000000000000000" pitchFamily="2" charset="2"/>
                </a:rPr>
                <a:t>BC</a:t>
              </a:r>
              <a:r>
                <a:rPr lang="en-CA" sz="1400" dirty="0">
                  <a:solidFill>
                    <a:srgbClr val="000000"/>
                  </a:solidFill>
                  <a:sym typeface="Wingdings" panose="05000000000000000000" pitchFamily="2" charset="2"/>
                </a:rPr>
                <a:t>, and rule C</a:t>
              </a:r>
              <a:r>
                <a:rPr lang="el-GR" sz="1400" dirty="0">
                  <a:solidFill>
                    <a:srgbClr val="000000"/>
                  </a:solidFill>
                  <a:sym typeface="Wingdings" panose="05000000000000000000" pitchFamily="2" charset="2"/>
                </a:rPr>
                <a:t>ε</a:t>
              </a:r>
              <a:r>
                <a:rPr lang="en-CA" sz="1400" dirty="0">
                  <a:solidFill>
                    <a:srgbClr val="000000"/>
                  </a:solidFill>
                  <a:sym typeface="Wingdings" panose="05000000000000000000" pitchFamily="2" charset="2"/>
                </a:rPr>
                <a:t> does </a:t>
              </a:r>
              <a:r>
                <a:rPr lang="en-CA" sz="1400" b="1" dirty="0">
                  <a:solidFill>
                    <a:srgbClr val="000000"/>
                  </a:solidFill>
                  <a:sym typeface="Wingdings" panose="05000000000000000000" pitchFamily="2" charset="2"/>
                </a:rPr>
                <a:t>NOT </a:t>
              </a:r>
              <a:r>
                <a:rPr lang="en-CA" sz="1400" dirty="0">
                  <a:solidFill>
                    <a:srgbClr val="000000"/>
                  </a:solidFill>
                  <a:sym typeface="Wingdings" panose="05000000000000000000" pitchFamily="2" charset="2"/>
                </a:rPr>
                <a:t>exist:</a:t>
              </a:r>
            </a:p>
            <a:p>
              <a:pPr algn="ctr" fontAlgn="base">
                <a:spcBef>
                  <a:spcPct val="0"/>
                </a:spcBef>
                <a:spcAft>
                  <a:spcPct val="0"/>
                </a:spcAft>
                <a:defRPr/>
              </a:pPr>
              <a:r>
                <a:rPr lang="en-CA" sz="1400" dirty="0">
                  <a:solidFill>
                    <a:srgbClr val="000000"/>
                  </a:solidFill>
                  <a:latin typeface="Courier New" panose="02070309020205020404" pitchFamily="49" charset="0"/>
                  <a:cs typeface="Courier New" panose="02070309020205020404" pitchFamily="49" charset="0"/>
                  <a:sym typeface="Wingdings" panose="05000000000000000000" pitchFamily="2" charset="2"/>
                </a:rPr>
                <a:t>FOLLOW(B)FIRST(C)</a:t>
              </a:r>
            </a:p>
            <a:p>
              <a:pPr algn="ctr" fontAlgn="base">
                <a:spcBef>
                  <a:spcPct val="0"/>
                </a:spcBef>
                <a:spcAft>
                  <a:spcPct val="0"/>
                </a:spcAft>
                <a:defRPr/>
              </a:pPr>
              <a:endParaRPr lang="en-CA" sz="1400" dirty="0">
                <a:solidFill>
                  <a:srgbClr val="000000"/>
                </a:solidFill>
                <a:sym typeface="Wingdings" panose="05000000000000000000" pitchFamily="2" charset="2"/>
              </a:endParaRPr>
            </a:p>
            <a:p>
              <a:pPr fontAlgn="base">
                <a:spcBef>
                  <a:spcPct val="0"/>
                </a:spcBef>
                <a:spcAft>
                  <a:spcPct val="0"/>
                </a:spcAft>
                <a:defRPr/>
              </a:pPr>
              <a:r>
                <a:rPr lang="en-CA" sz="1400" b="1" dirty="0">
                  <a:solidFill>
                    <a:srgbClr val="000000"/>
                  </a:solidFill>
                  <a:sym typeface="Wingdings" panose="05000000000000000000" pitchFamily="2" charset="2"/>
                </a:rPr>
                <a:t>4)</a:t>
              </a:r>
              <a:r>
                <a:rPr lang="en-CA" sz="1400" dirty="0">
                  <a:solidFill>
                    <a:srgbClr val="000000"/>
                  </a:solidFill>
                  <a:sym typeface="Wingdings" panose="05000000000000000000" pitchFamily="2" charset="2"/>
                </a:rPr>
                <a:t> If </a:t>
              </a:r>
              <a:r>
                <a:rPr lang="en-CA" sz="1400" dirty="0">
                  <a:solidFill>
                    <a:srgbClr val="D1282E"/>
                  </a:solidFill>
                  <a:sym typeface="Wingdings" panose="05000000000000000000" pitchFamily="2" charset="2"/>
                </a:rPr>
                <a:t>A</a:t>
              </a:r>
              <a:r>
                <a:rPr lang="el-GR" sz="1400" dirty="0">
                  <a:solidFill>
                    <a:srgbClr val="D1282E"/>
                  </a:solidFill>
                  <a:sym typeface="Wingdings" panose="05000000000000000000" pitchFamily="2" charset="2"/>
                </a:rPr>
                <a:t>α</a:t>
              </a:r>
              <a:r>
                <a:rPr lang="en-CA" sz="1400" dirty="0">
                  <a:solidFill>
                    <a:srgbClr val="D1282E"/>
                  </a:solidFill>
                  <a:sym typeface="Wingdings" panose="05000000000000000000" pitchFamily="2" charset="2"/>
                </a:rPr>
                <a:t>BC, </a:t>
              </a:r>
              <a:r>
                <a:rPr lang="en-CA" sz="1400" dirty="0">
                  <a:solidFill>
                    <a:srgbClr val="000000"/>
                  </a:solidFill>
                  <a:sym typeface="Wingdings" panose="05000000000000000000" pitchFamily="2" charset="2"/>
                </a:rPr>
                <a:t>and rule C</a:t>
              </a:r>
              <a:r>
                <a:rPr lang="el-GR" sz="1400" dirty="0">
                  <a:solidFill>
                    <a:srgbClr val="000000"/>
                  </a:solidFill>
                  <a:sym typeface="Wingdings" panose="05000000000000000000" pitchFamily="2" charset="2"/>
                </a:rPr>
                <a:t>ε</a:t>
              </a:r>
              <a:r>
                <a:rPr lang="en-CA" sz="1400" dirty="0">
                  <a:solidFill>
                    <a:srgbClr val="000000"/>
                  </a:solidFill>
                  <a:sym typeface="Wingdings" panose="05000000000000000000" pitchFamily="2" charset="2"/>
                </a:rPr>
                <a:t> </a:t>
              </a:r>
              <a:r>
                <a:rPr lang="en-CA" sz="1400" b="1" dirty="0">
                  <a:solidFill>
                    <a:srgbClr val="000000"/>
                  </a:solidFill>
                  <a:sym typeface="Wingdings" panose="05000000000000000000" pitchFamily="2" charset="2"/>
                </a:rPr>
                <a:t>DOES</a:t>
              </a:r>
              <a:r>
                <a:rPr lang="en-CA" sz="1400" dirty="0">
                  <a:solidFill>
                    <a:srgbClr val="000000"/>
                  </a:solidFill>
                  <a:sym typeface="Wingdings" panose="05000000000000000000" pitchFamily="2" charset="2"/>
                </a:rPr>
                <a:t> exist:</a:t>
              </a:r>
            </a:p>
            <a:p>
              <a:pPr algn="ctr" fontAlgn="base">
                <a:spcBef>
                  <a:spcPct val="0"/>
                </a:spcBef>
                <a:spcAft>
                  <a:spcPct val="0"/>
                </a:spcAft>
                <a:defRPr/>
              </a:pPr>
              <a:r>
                <a:rPr lang="en-CA" sz="1300" dirty="0">
                  <a:solidFill>
                    <a:srgbClr val="000000"/>
                  </a:solidFill>
                  <a:latin typeface="Courier New" panose="02070309020205020404" pitchFamily="49" charset="0"/>
                  <a:cs typeface="Courier New" panose="02070309020205020404" pitchFamily="49" charset="0"/>
                  <a:sym typeface="Wingdings" panose="05000000000000000000" pitchFamily="2" charset="2"/>
                </a:rPr>
                <a:t>FOLLOW(B)[FIRST(C)-</a:t>
              </a:r>
              <a:r>
                <a:rPr lang="el-GR" sz="1300" dirty="0">
                  <a:solidFill>
                    <a:srgbClr val="000000"/>
                  </a:solidFill>
                  <a:latin typeface="Courier New" panose="02070309020205020404" pitchFamily="49" charset="0"/>
                  <a:cs typeface="Courier New" panose="02070309020205020404" pitchFamily="49" charset="0"/>
                  <a:sym typeface="Wingdings" panose="05000000000000000000" pitchFamily="2" charset="2"/>
                </a:rPr>
                <a:t> ε</a:t>
              </a:r>
              <a:r>
                <a:rPr lang="en-CA" sz="1300" dirty="0">
                  <a:solidFill>
                    <a:srgbClr val="000000"/>
                  </a:solidFill>
                  <a:latin typeface="Courier New" panose="02070309020205020404" pitchFamily="49" charset="0"/>
                  <a:cs typeface="Courier New" panose="02070309020205020404" pitchFamily="49" charset="0"/>
                  <a:sym typeface="Wingdings" panose="05000000000000000000" pitchFamily="2" charset="2"/>
                </a:rPr>
                <a:t>] </a:t>
              </a:r>
              <a:r>
                <a:rPr lang="el-GR" sz="1300" dirty="0">
                  <a:solidFill>
                    <a:srgbClr val="000000"/>
                  </a:solidFill>
                  <a:latin typeface="Courier New" panose="02070309020205020404" pitchFamily="49" charset="0"/>
                  <a:cs typeface="Courier New" panose="02070309020205020404" pitchFamily="49" charset="0"/>
                  <a:sym typeface="Wingdings" panose="05000000000000000000" pitchFamily="2" charset="2"/>
                </a:rPr>
                <a:t>υ</a:t>
              </a:r>
              <a:r>
                <a:rPr lang="en-CA" sz="1300" dirty="0">
                  <a:solidFill>
                    <a:srgbClr val="000000"/>
                  </a:solidFill>
                  <a:latin typeface="Courier New" panose="02070309020205020404" pitchFamily="49" charset="0"/>
                  <a:cs typeface="Courier New" panose="02070309020205020404" pitchFamily="49" charset="0"/>
                  <a:sym typeface="Wingdings" panose="05000000000000000000" pitchFamily="2" charset="2"/>
                </a:rPr>
                <a:t> FOLLOW(A)</a:t>
              </a:r>
            </a:p>
            <a:p>
              <a:pPr fontAlgn="base">
                <a:spcBef>
                  <a:spcPct val="0"/>
                </a:spcBef>
                <a:spcAft>
                  <a:spcPct val="0"/>
                </a:spcAft>
                <a:defRPr/>
              </a:pPr>
              <a:endParaRPr lang="fr-CA" sz="1200" dirty="0">
                <a:solidFill>
                  <a:srgbClr val="000000"/>
                </a:solidFill>
              </a:endParaRPr>
            </a:p>
          </p:txBody>
        </p:sp>
        <p:sp>
          <p:nvSpPr>
            <p:cNvPr id="36876" name="TextBox 24"/>
            <p:cNvSpPr txBox="1">
              <a:spLocks noChangeArrowheads="1"/>
            </p:cNvSpPr>
            <p:nvPr/>
          </p:nvSpPr>
          <p:spPr bwMode="auto">
            <a:xfrm>
              <a:off x="5400240" y="3985317"/>
              <a:ext cx="1584000" cy="216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400" b="0">
                  <a:solidFill>
                    <a:srgbClr val="000000"/>
                  </a:solidFill>
                  <a:cs typeface="Arial" charset="0"/>
                </a:rPr>
                <a:t>FOLLOW “Rules”</a:t>
              </a:r>
              <a:endParaRPr lang="fr-CA" altLang="fr-FR" sz="1400" b="0">
                <a:solidFill>
                  <a:srgbClr val="000000"/>
                </a:solidFill>
                <a:cs typeface="Arial" charset="0"/>
              </a:endParaRPr>
            </a:p>
          </p:txBody>
        </p:sp>
      </p:gr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342</a:t>
            </a:fld>
            <a:endParaRPr lang="fr-CA"/>
          </a:p>
        </p:txBody>
      </p:sp>
    </p:spTree>
    <p:extLst>
      <p:ext uri="{BB962C8B-B14F-4D97-AF65-F5344CB8AC3E}">
        <p14:creationId xmlns:p14="http://schemas.microsoft.com/office/powerpoint/2010/main" val="1747464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34819">
                                            <p:txEl>
                                              <p:pRg st="2" end="2"/>
                                            </p:txEl>
                                          </p:spTgt>
                                        </p:tgtEl>
                                        <p:attrNameLst>
                                          <p:attrName>style.visibility</p:attrName>
                                        </p:attrNameLst>
                                      </p:cBhvr>
                                      <p:to>
                                        <p:strVal val="visible"/>
                                      </p:to>
                                    </p:set>
                                    <p:animEffect transition="in" filter="fade">
                                      <p:cBhvr>
                                        <p:cTn id="12" dur="500"/>
                                        <p:tgtEl>
                                          <p:spTgt spid="34819">
                                            <p:txEl>
                                              <p:pRg st="2" end="2"/>
                                            </p:txEl>
                                          </p:spTgt>
                                        </p:tgtEl>
                                      </p:cBhvr>
                                    </p:animEffect>
                                  </p:childTnLst>
                                </p:cTn>
                              </p:par>
                              <p:par>
                                <p:cTn id="13" presetID="10" presetClass="entr" presetSubtype="0" fill="hold" nodeType="withEffect">
                                  <p:stCondLst>
                                    <p:cond delay="0"/>
                                  </p:stCondLst>
                                  <p:childTnLst>
                                    <p:set>
                                      <p:cBhvr>
                                        <p:cTn id="14" dur="1" fill="hold">
                                          <p:stCondLst>
                                            <p:cond delay="0"/>
                                          </p:stCondLst>
                                        </p:cTn>
                                        <p:tgtEl>
                                          <p:spTgt spid="34819">
                                            <p:txEl>
                                              <p:pRg st="3" end="3"/>
                                            </p:txEl>
                                          </p:spTgt>
                                        </p:tgtEl>
                                        <p:attrNameLst>
                                          <p:attrName>style.visibility</p:attrName>
                                        </p:attrNameLst>
                                      </p:cBhvr>
                                      <p:to>
                                        <p:strVal val="visible"/>
                                      </p:to>
                                    </p:set>
                                    <p:animEffect transition="in" filter="fade">
                                      <p:cBhvr>
                                        <p:cTn id="15" dur="500"/>
                                        <p:tgtEl>
                                          <p:spTgt spid="34819">
                                            <p:txEl>
                                              <p:pRg st="3" end="3"/>
                                            </p:txEl>
                                          </p:spTgt>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18"/>
                                        </p:tgtEl>
                                        <p:attrNameLst>
                                          <p:attrName>style.visibility</p:attrName>
                                        </p:attrNameLst>
                                      </p:cBhvr>
                                      <p:to>
                                        <p:strVal val="visible"/>
                                      </p:to>
                                    </p:set>
                                    <p:animEffect transition="in" filter="fade">
                                      <p:cBhvr>
                                        <p:cTn id="20" dur="500"/>
                                        <p:tgtEl>
                                          <p:spTgt spid="18"/>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10" presetClass="entr" presetSubtype="0" fill="hold" nodeType="clickEffect">
                                  <p:stCondLst>
                                    <p:cond delay="0"/>
                                  </p:stCondLst>
                                  <p:childTnLst>
                                    <p:set>
                                      <p:cBhvr>
                                        <p:cTn id="24" dur="1" fill="hold">
                                          <p:stCondLst>
                                            <p:cond delay="0"/>
                                          </p:stCondLst>
                                        </p:cTn>
                                        <p:tgtEl>
                                          <p:spTgt spid="34819">
                                            <p:txEl>
                                              <p:pRg st="5" end="5"/>
                                            </p:txEl>
                                          </p:spTgt>
                                        </p:tgtEl>
                                        <p:attrNameLst>
                                          <p:attrName>style.visibility</p:attrName>
                                        </p:attrNameLst>
                                      </p:cBhvr>
                                      <p:to>
                                        <p:strVal val="visible"/>
                                      </p:to>
                                    </p:set>
                                    <p:animEffect transition="in" filter="fade">
                                      <p:cBhvr>
                                        <p:cTn id="25" dur="500"/>
                                        <p:tgtEl>
                                          <p:spTgt spid="34819">
                                            <p:txEl>
                                              <p:pRg st="5" end="5"/>
                                            </p:txEl>
                                          </p:spTgt>
                                        </p:tgtEl>
                                      </p:cBhvr>
                                    </p:animEffect>
                                  </p:childTnLst>
                                </p:cTn>
                              </p:par>
                              <p:par>
                                <p:cTn id="26" presetID="10" presetClass="entr" presetSubtype="0" fill="hold" nodeType="withEffect">
                                  <p:stCondLst>
                                    <p:cond delay="0"/>
                                  </p:stCondLst>
                                  <p:childTnLst>
                                    <p:set>
                                      <p:cBhvr>
                                        <p:cTn id="27" dur="1" fill="hold">
                                          <p:stCondLst>
                                            <p:cond delay="0"/>
                                          </p:stCondLst>
                                        </p:cTn>
                                        <p:tgtEl>
                                          <p:spTgt spid="34819">
                                            <p:txEl>
                                              <p:pRg st="6" end="6"/>
                                            </p:txEl>
                                          </p:spTgt>
                                        </p:tgtEl>
                                        <p:attrNameLst>
                                          <p:attrName>style.visibility</p:attrName>
                                        </p:attrNameLst>
                                      </p:cBhvr>
                                      <p:to>
                                        <p:strVal val="visible"/>
                                      </p:to>
                                    </p:set>
                                    <p:animEffect transition="in" filter="fade">
                                      <p:cBhvr>
                                        <p:cTn id="28" dur="500"/>
                                        <p:tgtEl>
                                          <p:spTgt spid="34819">
                                            <p:txEl>
                                              <p:pRg st="6" end="6"/>
                                            </p:txEl>
                                          </p:spTgt>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500"/>
                                        <p:tgtEl>
                                          <p:spTgt spid="19"/>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10" presetClass="entr" presetSubtype="0" fill="hold" nodeType="clickEffect">
                                  <p:stCondLst>
                                    <p:cond delay="0"/>
                                  </p:stCondLst>
                                  <p:childTnLst>
                                    <p:set>
                                      <p:cBhvr>
                                        <p:cTn id="37" dur="1" fill="hold">
                                          <p:stCondLst>
                                            <p:cond delay="0"/>
                                          </p:stCondLst>
                                        </p:cTn>
                                        <p:tgtEl>
                                          <p:spTgt spid="34819">
                                            <p:txEl>
                                              <p:pRg st="8" end="8"/>
                                            </p:txEl>
                                          </p:spTgt>
                                        </p:tgtEl>
                                        <p:attrNameLst>
                                          <p:attrName>style.visibility</p:attrName>
                                        </p:attrNameLst>
                                      </p:cBhvr>
                                      <p:to>
                                        <p:strVal val="visible"/>
                                      </p:to>
                                    </p:set>
                                    <p:animEffect transition="in" filter="fade">
                                      <p:cBhvr>
                                        <p:cTn id="38" dur="500"/>
                                        <p:tgtEl>
                                          <p:spTgt spid="34819">
                                            <p:txEl>
                                              <p:pRg st="8" end="8"/>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34819">
                                            <p:txEl>
                                              <p:pRg st="9" end="9"/>
                                            </p:txEl>
                                          </p:spTgt>
                                        </p:tgtEl>
                                        <p:attrNameLst>
                                          <p:attrName>style.visibility</p:attrName>
                                        </p:attrNameLst>
                                      </p:cBhvr>
                                      <p:to>
                                        <p:strVal val="visible"/>
                                      </p:to>
                                    </p:set>
                                    <p:animEffect transition="in" filter="fade">
                                      <p:cBhvr>
                                        <p:cTn id="41" dur="500"/>
                                        <p:tgtEl>
                                          <p:spTgt spid="34819">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8" grpId="0" animBg="1"/>
      <p:bldP spid="19" grpId="0" animBg="1"/>
    </p:bldLst>
  </p:timing>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FIRST and FOLLOW</a:t>
            </a:r>
            <a:endParaRPr lang="fr-CA" dirty="0"/>
          </a:p>
        </p:txBody>
      </p:sp>
      <p:sp>
        <p:nvSpPr>
          <p:cNvPr id="37891" name="Content Placeholder 2"/>
          <p:cNvSpPr>
            <a:spLocks noGrp="1"/>
          </p:cNvSpPr>
          <p:nvPr>
            <p:ph idx="1"/>
          </p:nvPr>
        </p:nvSpPr>
        <p:spPr>
          <a:xfrm>
            <a:off x="457200" y="1752600"/>
            <a:ext cx="8147050" cy="4413250"/>
          </a:xfrm>
          <a:extLst>
            <a:ext uri="{91240B29-F687-4F45-9708-019B960494DF}">
              <a14:hiddenLine xmlns:a14="http://schemas.microsoft.com/office/drawing/2010/main" w="9525">
                <a:solidFill>
                  <a:srgbClr val="000000"/>
                </a:solidFill>
                <a:prstDash val="dash"/>
                <a:miter lim="800000"/>
                <a:headEnd/>
                <a:tailEnd/>
              </a14:hiddenLine>
            </a:ext>
          </a:extLst>
        </p:spPr>
        <p:txBody>
          <a:bodyPr/>
          <a:lstStyle/>
          <a:p>
            <a:r>
              <a:rPr lang="en-CA" altLang="fr-FR" smtClean="0"/>
              <a:t>Summary:</a:t>
            </a:r>
          </a:p>
          <a:p>
            <a:endParaRPr lang="en-CA" altLang="fr-FR" smtClean="0"/>
          </a:p>
          <a:p>
            <a:endParaRPr lang="en-CA" altLang="fr-FR" sz="1600" smtClean="0"/>
          </a:p>
          <a:p>
            <a:endParaRPr lang="en-CA" altLang="fr-FR" sz="1600" smtClean="0"/>
          </a:p>
          <a:p>
            <a:endParaRPr lang="en-CA" altLang="fr-FR" sz="1600" smtClean="0"/>
          </a:p>
          <a:p>
            <a:endParaRPr lang="en-CA" altLang="fr-FR" sz="1600" smtClean="0"/>
          </a:p>
          <a:p>
            <a:r>
              <a:rPr lang="en-CA" altLang="fr-FR" smtClean="0"/>
              <a:t>Using these sets, we build a parse table</a:t>
            </a:r>
          </a:p>
          <a:p>
            <a:pPr lvl="1"/>
            <a:r>
              <a:rPr lang="en-CA" altLang="fr-FR" smtClean="0"/>
              <a:t>This parse table is necessary to perform LL(1) parsing</a:t>
            </a:r>
          </a:p>
          <a:p>
            <a:endParaRPr lang="en-CA" altLang="fr-FR" sz="1600" smtClean="0"/>
          </a:p>
          <a:p>
            <a:endParaRPr lang="fr-CA" altLang="fr-FR" sz="1600" b="0" smtClean="0">
              <a:latin typeface="Courier New" pitchFamily="49" charset="0"/>
              <a:cs typeface="Courier New" pitchFamily="49" charset="0"/>
            </a:endParaRPr>
          </a:p>
          <a:p>
            <a:endParaRPr lang="en-CA" altLang="fr-FR" sz="1600" b="0" smtClean="0">
              <a:latin typeface="Courier New" pitchFamily="49" charset="0"/>
              <a:cs typeface="Courier New" pitchFamily="49" charset="0"/>
            </a:endParaRPr>
          </a:p>
          <a:p>
            <a:endParaRPr lang="en-CA" altLang="fr-FR" sz="1600" b="0" smtClean="0">
              <a:latin typeface="Courier New" pitchFamily="49" charset="0"/>
              <a:cs typeface="Courier New" pitchFamily="49" charset="0"/>
            </a:endParaRPr>
          </a:p>
        </p:txBody>
      </p:sp>
      <p:sp>
        <p:nvSpPr>
          <p:cNvPr id="9" name="TextBox 8"/>
          <p:cNvSpPr txBox="1"/>
          <p:nvPr/>
        </p:nvSpPr>
        <p:spPr>
          <a:xfrm>
            <a:off x="468313" y="2420938"/>
            <a:ext cx="3598862" cy="1477962"/>
          </a:xfrm>
          <a:prstGeom prst="rect">
            <a:avLst/>
          </a:prstGeom>
          <a:noFill/>
          <a:ln w="28575">
            <a:solidFill>
              <a:schemeClr val="accent5"/>
            </a:solidFill>
          </a:ln>
        </p:spPr>
        <p:txBody>
          <a:bodyPr>
            <a:spAutoFit/>
          </a:bodyPr>
          <a:lstStyle/>
          <a:p>
            <a:pPr fontAlgn="base">
              <a:spcBef>
                <a:spcPct val="0"/>
              </a:spcBef>
              <a:spcAft>
                <a:spcPct val="0"/>
              </a:spcAft>
              <a:defRPr/>
            </a:pPr>
            <a:r>
              <a:rPr lang="en-CA" altLang="fr-FR" dirty="0">
                <a:solidFill>
                  <a:srgbClr val="000000"/>
                </a:solidFill>
                <a:latin typeface="Courier New" panose="02070309020205020404" pitchFamily="49" charset="0"/>
                <a:cs typeface="Courier New" panose="02070309020205020404" pitchFamily="49" charset="0"/>
              </a:rPr>
              <a:t>FIRST(expr)= {num, id}</a:t>
            </a:r>
          </a:p>
          <a:p>
            <a:pPr fontAlgn="base">
              <a:spcBef>
                <a:spcPct val="0"/>
              </a:spcBef>
              <a:spcAft>
                <a:spcPct val="0"/>
              </a:spcAft>
              <a:defRPr/>
            </a:pPr>
            <a:r>
              <a:rPr lang="en-CA" altLang="fr-FR" dirty="0">
                <a:solidFill>
                  <a:srgbClr val="000000"/>
                </a:solidFill>
                <a:latin typeface="Courier New" panose="02070309020205020404" pitchFamily="49" charset="0"/>
                <a:cs typeface="Courier New" panose="02070309020205020404" pitchFamily="49" charset="0"/>
              </a:rPr>
              <a:t>FIRST(expr’)= {+, -, </a:t>
            </a:r>
            <a:r>
              <a:rPr lang="el-GR" altLang="fr-FR" dirty="0">
                <a:solidFill>
                  <a:srgbClr val="000000"/>
                </a:solidFill>
                <a:latin typeface="Courier New" panose="02070309020205020404" pitchFamily="49" charset="0"/>
                <a:cs typeface="Courier New" panose="02070309020205020404" pitchFamily="49" charset="0"/>
              </a:rPr>
              <a:t>ε</a:t>
            </a:r>
            <a:r>
              <a:rPr lang="en-CA" altLang="fr-FR" dirty="0">
                <a:solidFill>
                  <a:srgbClr val="000000"/>
                </a:solidFill>
                <a:latin typeface="Courier New" panose="02070309020205020404" pitchFamily="49" charset="0"/>
                <a:cs typeface="Courier New" panose="02070309020205020404" pitchFamily="49" charset="0"/>
              </a:rPr>
              <a:t>}</a:t>
            </a:r>
          </a:p>
          <a:p>
            <a:pPr fontAlgn="base">
              <a:spcBef>
                <a:spcPct val="0"/>
              </a:spcBef>
              <a:spcAft>
                <a:spcPct val="0"/>
              </a:spcAft>
              <a:defRPr/>
            </a:pPr>
            <a:r>
              <a:rPr lang="en-CA" altLang="fr-FR" dirty="0">
                <a:solidFill>
                  <a:srgbClr val="000000"/>
                </a:solidFill>
                <a:latin typeface="Courier New" panose="02070309020205020404" pitchFamily="49" charset="0"/>
                <a:cs typeface="Courier New" panose="02070309020205020404" pitchFamily="49" charset="0"/>
              </a:rPr>
              <a:t>FIRST(term)= {num, id}</a:t>
            </a:r>
          </a:p>
          <a:p>
            <a:pPr fontAlgn="base">
              <a:spcBef>
                <a:spcPct val="0"/>
              </a:spcBef>
              <a:spcAft>
                <a:spcPct val="0"/>
              </a:spcAft>
              <a:defRPr/>
            </a:pPr>
            <a:r>
              <a:rPr lang="en-CA" altLang="fr-FR" dirty="0">
                <a:solidFill>
                  <a:srgbClr val="000000"/>
                </a:solidFill>
                <a:latin typeface="Courier New" panose="02070309020205020404" pitchFamily="49" charset="0"/>
                <a:cs typeface="Courier New" panose="02070309020205020404" pitchFamily="49" charset="0"/>
              </a:rPr>
              <a:t>FIRST(term’)= {*, /, </a:t>
            </a:r>
            <a:r>
              <a:rPr lang="el-GR" altLang="fr-FR" dirty="0">
                <a:solidFill>
                  <a:srgbClr val="000000"/>
                </a:solidFill>
                <a:latin typeface="Courier New" panose="02070309020205020404" pitchFamily="49" charset="0"/>
                <a:cs typeface="Courier New" panose="02070309020205020404" pitchFamily="49" charset="0"/>
              </a:rPr>
              <a:t>ε</a:t>
            </a:r>
            <a:r>
              <a:rPr lang="en-CA" altLang="fr-FR" dirty="0">
                <a:solidFill>
                  <a:srgbClr val="000000"/>
                </a:solidFill>
                <a:latin typeface="Courier New" panose="02070309020205020404" pitchFamily="49" charset="0"/>
                <a:cs typeface="Courier New" panose="02070309020205020404" pitchFamily="49" charset="0"/>
              </a:rPr>
              <a:t>}</a:t>
            </a:r>
          </a:p>
          <a:p>
            <a:pPr fontAlgn="base">
              <a:spcBef>
                <a:spcPct val="0"/>
              </a:spcBef>
              <a:spcAft>
                <a:spcPct val="0"/>
              </a:spcAft>
              <a:defRPr/>
            </a:pPr>
            <a:r>
              <a:rPr lang="en-CA" altLang="fr-FR" dirty="0">
                <a:solidFill>
                  <a:srgbClr val="000000"/>
                </a:solidFill>
                <a:latin typeface="Courier New" panose="02070309020205020404" pitchFamily="49" charset="0"/>
                <a:cs typeface="Courier New" panose="02070309020205020404" pitchFamily="49" charset="0"/>
              </a:rPr>
              <a:t>FIRST(factor)= {num, id} </a:t>
            </a:r>
          </a:p>
        </p:txBody>
      </p:sp>
      <p:sp>
        <p:nvSpPr>
          <p:cNvPr id="12" name="TextBox 11"/>
          <p:cNvSpPr txBox="1"/>
          <p:nvPr/>
        </p:nvSpPr>
        <p:spPr>
          <a:xfrm>
            <a:off x="4427538" y="2420938"/>
            <a:ext cx="4465637" cy="1477962"/>
          </a:xfrm>
          <a:prstGeom prst="rect">
            <a:avLst/>
          </a:prstGeom>
          <a:noFill/>
          <a:ln w="28575">
            <a:solidFill>
              <a:schemeClr val="accent5"/>
            </a:solidFill>
          </a:ln>
        </p:spPr>
        <p:txBody>
          <a:bodyPr>
            <a:spAutoFit/>
          </a:bodyPr>
          <a:lstStyle/>
          <a:p>
            <a:pPr fontAlgn="base">
              <a:spcBef>
                <a:spcPct val="0"/>
              </a:spcBef>
              <a:spcAft>
                <a:spcPct val="0"/>
              </a:spcAft>
              <a:defRPr/>
            </a:pPr>
            <a:r>
              <a:rPr lang="en-CA" altLang="fr-FR" dirty="0">
                <a:solidFill>
                  <a:srgbClr val="000000"/>
                </a:solidFill>
                <a:latin typeface="Courier New" panose="02070309020205020404" pitchFamily="49" charset="0"/>
                <a:cs typeface="Courier New" panose="02070309020205020404" pitchFamily="49" charset="0"/>
              </a:rPr>
              <a:t>FOLLOW(expr)={$}</a:t>
            </a:r>
          </a:p>
          <a:p>
            <a:pPr fontAlgn="base">
              <a:spcBef>
                <a:spcPct val="0"/>
              </a:spcBef>
              <a:spcAft>
                <a:spcPct val="0"/>
              </a:spcAft>
              <a:defRPr/>
            </a:pPr>
            <a:r>
              <a:rPr lang="en-CA" altLang="fr-FR" dirty="0">
                <a:solidFill>
                  <a:srgbClr val="000000"/>
                </a:solidFill>
                <a:latin typeface="Courier New" panose="02070309020205020404" pitchFamily="49" charset="0"/>
                <a:cs typeface="Courier New" panose="02070309020205020404" pitchFamily="49" charset="0"/>
              </a:rPr>
              <a:t>FOLLOW(expr’)={$}</a:t>
            </a:r>
          </a:p>
          <a:p>
            <a:pPr fontAlgn="base">
              <a:spcBef>
                <a:spcPct val="0"/>
              </a:spcBef>
              <a:spcAft>
                <a:spcPct val="0"/>
              </a:spcAft>
              <a:defRPr/>
            </a:pPr>
            <a:r>
              <a:rPr lang="en-CA" altLang="fr-FR" dirty="0">
                <a:solidFill>
                  <a:srgbClr val="000000"/>
                </a:solidFill>
                <a:latin typeface="Courier New" panose="02070309020205020404" pitchFamily="49" charset="0"/>
                <a:cs typeface="Courier New" panose="02070309020205020404" pitchFamily="49" charset="0"/>
              </a:rPr>
              <a:t>FOLLOW(term)= {+, -, $}</a:t>
            </a:r>
          </a:p>
          <a:p>
            <a:pPr fontAlgn="base">
              <a:spcBef>
                <a:spcPct val="0"/>
              </a:spcBef>
              <a:spcAft>
                <a:spcPct val="0"/>
              </a:spcAft>
              <a:defRPr/>
            </a:pPr>
            <a:r>
              <a:rPr lang="en-CA" altLang="fr-FR" dirty="0">
                <a:solidFill>
                  <a:srgbClr val="000000"/>
                </a:solidFill>
                <a:latin typeface="Courier New" panose="02070309020205020404" pitchFamily="49" charset="0"/>
                <a:cs typeface="Courier New" panose="02070309020205020404" pitchFamily="49" charset="0"/>
              </a:rPr>
              <a:t>FOLLOW(term’)= {+, -, $}</a:t>
            </a:r>
          </a:p>
          <a:p>
            <a:pPr fontAlgn="base">
              <a:spcBef>
                <a:spcPct val="0"/>
              </a:spcBef>
              <a:spcAft>
                <a:spcPct val="0"/>
              </a:spcAft>
              <a:defRPr/>
            </a:pPr>
            <a:r>
              <a:rPr lang="en-CA" altLang="fr-FR" dirty="0">
                <a:solidFill>
                  <a:srgbClr val="000000"/>
                </a:solidFill>
                <a:latin typeface="Courier New" panose="02070309020205020404" pitchFamily="49" charset="0"/>
                <a:cs typeface="Courier New" panose="02070309020205020404" pitchFamily="49" charset="0"/>
              </a:rPr>
              <a:t>FOLLOW(factor)= {*, /, +, -, $}</a:t>
            </a:r>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343</a:t>
            </a:fld>
            <a:endParaRPr lang="fr-CA"/>
          </a:p>
        </p:txBody>
      </p:sp>
    </p:spTree>
    <p:extLst>
      <p:ext uri="{BB962C8B-B14F-4D97-AF65-F5344CB8AC3E}">
        <p14:creationId xmlns:p14="http://schemas.microsoft.com/office/powerpoint/2010/main" val="107961290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wipe(up)">
                                      <p:cBhvr>
                                        <p:cTn id="10"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Lst>
  </p:timing>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044575"/>
          </a:xfrm>
        </p:spPr>
        <p:txBody>
          <a:bodyPr/>
          <a:lstStyle/>
          <a:p>
            <a:pPr>
              <a:defRPr/>
            </a:pPr>
            <a:r>
              <a:rPr lang="en-CA" dirty="0" smtClean="0"/>
              <a:t>Parse Table</a:t>
            </a:r>
            <a:endParaRPr lang="fr-CA" dirty="0"/>
          </a:p>
        </p:txBody>
      </p:sp>
      <p:sp>
        <p:nvSpPr>
          <p:cNvPr id="6" name="TextBox 5"/>
          <p:cNvSpPr txBox="1"/>
          <p:nvPr/>
        </p:nvSpPr>
        <p:spPr>
          <a:xfrm>
            <a:off x="107950" y="1674813"/>
            <a:ext cx="2808288" cy="1169987"/>
          </a:xfrm>
          <a:prstGeom prst="rect">
            <a:avLst/>
          </a:prstGeom>
          <a:noFill/>
          <a:ln w="28575">
            <a:solidFill>
              <a:schemeClr val="accent5"/>
            </a:solidFill>
          </a:ln>
        </p:spPr>
        <p:txBody>
          <a:bodyPr>
            <a:spAutoFit/>
          </a:bodyPr>
          <a:lstStyle/>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FIRST(expr)= {num, id}</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FIRST(expr’)= {+, -, </a:t>
            </a:r>
            <a:r>
              <a:rPr lang="el-GR" altLang="fr-FR" sz="1400" dirty="0">
                <a:solidFill>
                  <a:srgbClr val="000000"/>
                </a:solidFill>
                <a:latin typeface="Courier New" panose="02070309020205020404" pitchFamily="49" charset="0"/>
                <a:cs typeface="Courier New" panose="02070309020205020404" pitchFamily="49" charset="0"/>
              </a:rPr>
              <a:t>ε</a:t>
            </a:r>
            <a:r>
              <a:rPr lang="en-CA" altLang="fr-FR" sz="1400" dirty="0">
                <a:solidFill>
                  <a:srgbClr val="000000"/>
                </a:solidFill>
                <a:latin typeface="Courier New" panose="02070309020205020404" pitchFamily="49" charset="0"/>
                <a:cs typeface="Courier New" panose="02070309020205020404" pitchFamily="49" charset="0"/>
              </a:rPr>
              <a:t>}</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FIRST(term)= {num, id}</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FIRST(term’)= {*, /, </a:t>
            </a:r>
            <a:r>
              <a:rPr lang="el-GR" altLang="fr-FR" sz="1400" dirty="0">
                <a:solidFill>
                  <a:srgbClr val="000000"/>
                </a:solidFill>
                <a:latin typeface="Courier New" panose="02070309020205020404" pitchFamily="49" charset="0"/>
                <a:cs typeface="Courier New" panose="02070309020205020404" pitchFamily="49" charset="0"/>
              </a:rPr>
              <a:t>ε</a:t>
            </a:r>
            <a:r>
              <a:rPr lang="en-CA" altLang="fr-FR" sz="1400" dirty="0">
                <a:solidFill>
                  <a:srgbClr val="000000"/>
                </a:solidFill>
                <a:latin typeface="Courier New" panose="02070309020205020404" pitchFamily="49" charset="0"/>
                <a:cs typeface="Courier New" panose="02070309020205020404" pitchFamily="49" charset="0"/>
              </a:rPr>
              <a:t>}</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FIRST(factor)= {num, id} </a:t>
            </a:r>
          </a:p>
        </p:txBody>
      </p:sp>
      <p:sp>
        <p:nvSpPr>
          <p:cNvPr id="7" name="TextBox 6"/>
          <p:cNvSpPr txBox="1"/>
          <p:nvPr/>
        </p:nvSpPr>
        <p:spPr>
          <a:xfrm>
            <a:off x="2916238" y="1674813"/>
            <a:ext cx="3671887" cy="1169987"/>
          </a:xfrm>
          <a:prstGeom prst="rect">
            <a:avLst/>
          </a:prstGeom>
          <a:noFill/>
          <a:ln w="28575">
            <a:solidFill>
              <a:schemeClr val="accent5"/>
            </a:solidFill>
          </a:ln>
        </p:spPr>
        <p:txBody>
          <a:bodyPr>
            <a:spAutoFit/>
          </a:bodyPr>
          <a:lstStyle/>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FOLLOW(expr)={$}</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FOLLOW(expr’)={$}</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FOLLOW(term)= {+, -, $}</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FOLLOW(term’)= {+, -, $}</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FOLLOW(factor)= {*, /, +, -, $}</a:t>
            </a:r>
          </a:p>
        </p:txBody>
      </p:sp>
      <p:graphicFrame>
        <p:nvGraphicFramePr>
          <p:cNvPr id="8" name="Table 7"/>
          <p:cNvGraphicFramePr>
            <a:graphicFrameLocks noGrp="1"/>
          </p:cNvGraphicFramePr>
          <p:nvPr/>
        </p:nvGraphicFramePr>
        <p:xfrm>
          <a:off x="0" y="3716338"/>
          <a:ext cx="9144000" cy="2984500"/>
        </p:xfrm>
        <a:graphic>
          <a:graphicData uri="http://schemas.openxmlformats.org/drawingml/2006/table">
            <a:tbl>
              <a:tblPr firstRow="1" bandRow="1">
                <a:tableStyleId>{7DF18680-E054-41AD-8BC1-D1AEF772440D}</a:tableStyleId>
              </a:tblPr>
              <a:tblGrid>
                <a:gridCol w="683568"/>
                <a:gridCol w="1512168"/>
                <a:gridCol w="1440160"/>
                <a:gridCol w="1080120"/>
                <a:gridCol w="998984"/>
                <a:gridCol w="1143000"/>
                <a:gridCol w="1143000"/>
                <a:gridCol w="1143000"/>
              </a:tblGrid>
              <a:tr h="365915">
                <a:tc>
                  <a:txBody>
                    <a:bodyPr/>
                    <a:lstStyle/>
                    <a:p>
                      <a:pPr algn="ctr"/>
                      <a:endParaRPr lang="fr-CA" sz="1800" dirty="0"/>
                    </a:p>
                  </a:txBody>
                  <a:tcPr marT="45739" marB="45739"/>
                </a:tc>
                <a:tc>
                  <a:txBody>
                    <a:bodyPr/>
                    <a:lstStyle/>
                    <a:p>
                      <a:pPr algn="ctr"/>
                      <a:r>
                        <a:rPr lang="en-CA" sz="1400" dirty="0" smtClean="0"/>
                        <a:t>num</a:t>
                      </a:r>
                      <a:endParaRPr lang="fr-CA" sz="1400" dirty="0"/>
                    </a:p>
                  </a:txBody>
                  <a:tcPr marT="45739" marB="45739"/>
                </a:tc>
                <a:tc>
                  <a:txBody>
                    <a:bodyPr/>
                    <a:lstStyle/>
                    <a:p>
                      <a:pPr algn="ctr"/>
                      <a:r>
                        <a:rPr lang="en-CA" sz="1400" dirty="0" smtClean="0"/>
                        <a:t>id</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r>
              <a:tr h="523717">
                <a:tc>
                  <a:txBody>
                    <a:bodyPr/>
                    <a:lstStyle/>
                    <a:p>
                      <a:pPr algn="ctr"/>
                      <a:r>
                        <a:rPr lang="en-CA" sz="1400" b="1" dirty="0" smtClean="0">
                          <a:solidFill>
                            <a:schemeClr val="bg1"/>
                          </a:solidFill>
                        </a:rPr>
                        <a:t>expr</a:t>
                      </a:r>
                      <a:endParaRPr lang="fr-CA" sz="1400" b="1" dirty="0">
                        <a:solidFill>
                          <a:schemeClr val="bg1"/>
                        </a:solidFill>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r h="523717">
                <a:tc>
                  <a:txBody>
                    <a:bodyPr/>
                    <a:lstStyle/>
                    <a:p>
                      <a:pPr algn="ctr"/>
                      <a:r>
                        <a:rPr lang="en-CA" sz="1400" b="1" dirty="0" smtClean="0">
                          <a:solidFill>
                            <a:schemeClr val="bg1"/>
                          </a:solidFill>
                        </a:rPr>
                        <a:t>expr’</a:t>
                      </a:r>
                      <a:endParaRPr lang="fr-CA" sz="1400" b="1" dirty="0">
                        <a:solidFill>
                          <a:schemeClr val="bg1"/>
                        </a:solidFill>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400" dirty="0"/>
                    </a:p>
                  </a:txBody>
                  <a:tcPr marT="45739" marB="45739"/>
                </a:tc>
              </a:tr>
              <a:tr h="523717">
                <a:tc>
                  <a:txBody>
                    <a:bodyPr/>
                    <a:lstStyle/>
                    <a:p>
                      <a:pPr algn="ctr"/>
                      <a:r>
                        <a:rPr lang="en-CA" sz="1400" b="1" kern="1200" dirty="0" smtClean="0">
                          <a:solidFill>
                            <a:schemeClr val="bg1"/>
                          </a:solidFill>
                          <a:latin typeface="+mn-lt"/>
                          <a:ea typeface="+mn-ea"/>
                          <a:cs typeface="+mn-cs"/>
                        </a:rPr>
                        <a:t>term</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r h="523717">
                <a:tc>
                  <a:txBody>
                    <a:bodyPr/>
                    <a:lstStyle/>
                    <a:p>
                      <a:pPr algn="ctr"/>
                      <a:r>
                        <a:rPr lang="en-CA" sz="1400" b="1" kern="1200" dirty="0" smtClean="0">
                          <a:solidFill>
                            <a:schemeClr val="bg1"/>
                          </a:solidFill>
                          <a:latin typeface="+mn-lt"/>
                          <a:ea typeface="+mn-ea"/>
                          <a:cs typeface="+mn-cs"/>
                        </a:rPr>
                        <a:t>term’</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400" dirty="0" smtClean="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smtClean="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400" dirty="0" smtClean="0"/>
                    </a:p>
                  </a:txBody>
                  <a:tcPr marT="45739" marB="45739"/>
                </a:tc>
              </a:tr>
              <a:tr h="523717">
                <a:tc>
                  <a:txBody>
                    <a:bodyPr/>
                    <a:lstStyle/>
                    <a:p>
                      <a:pPr algn="ctr"/>
                      <a:r>
                        <a:rPr lang="en-CA" sz="1400" b="1" kern="1200" dirty="0" smtClean="0">
                          <a:solidFill>
                            <a:schemeClr val="bg1"/>
                          </a:solidFill>
                          <a:latin typeface="+mn-lt"/>
                          <a:ea typeface="+mn-ea"/>
                          <a:cs typeface="+mn-cs"/>
                        </a:rPr>
                        <a:t>factor</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bl>
          </a:graphicData>
        </a:graphic>
      </p:graphicFrame>
      <p:grpSp>
        <p:nvGrpSpPr>
          <p:cNvPr id="38985" name="Group 12"/>
          <p:cNvGrpSpPr>
            <a:grpSpLocks/>
          </p:cNvGrpSpPr>
          <p:nvPr/>
        </p:nvGrpSpPr>
        <p:grpSpPr bwMode="auto">
          <a:xfrm>
            <a:off x="6694488" y="1431925"/>
            <a:ext cx="2197100" cy="2068513"/>
            <a:chOff x="6228184" y="1285628"/>
            <a:chExt cx="2664296" cy="2503412"/>
          </a:xfrm>
        </p:grpSpPr>
        <p:grpSp>
          <p:nvGrpSpPr>
            <p:cNvPr id="38990" name="Group 13"/>
            <p:cNvGrpSpPr>
              <a:grpSpLocks/>
            </p:cNvGrpSpPr>
            <p:nvPr/>
          </p:nvGrpSpPr>
          <p:grpSpPr bwMode="auto">
            <a:xfrm>
              <a:off x="6228184" y="1556792"/>
              <a:ext cx="2664296" cy="2232248"/>
              <a:chOff x="5796136" y="1556792"/>
              <a:chExt cx="3151813" cy="3168352"/>
            </a:xfrm>
          </p:grpSpPr>
          <p:grpSp>
            <p:nvGrpSpPr>
              <p:cNvPr id="38992" name="Group 15"/>
              <p:cNvGrpSpPr>
                <a:grpSpLocks/>
              </p:cNvGrpSpPr>
              <p:nvPr/>
            </p:nvGrpSpPr>
            <p:grpSpPr bwMode="auto">
              <a:xfrm>
                <a:off x="5796136" y="1628800"/>
                <a:ext cx="3151813" cy="3096344"/>
                <a:chOff x="5796136" y="1628800"/>
                <a:chExt cx="3151813" cy="3096344"/>
              </a:xfrm>
            </p:grpSpPr>
            <p:pic>
              <p:nvPicPr>
                <p:cNvPr id="38994" name="Picture 3"/>
                <p:cNvPicPr>
                  <a:picLocks noChangeAspect="1" noChangeArrowheads="1"/>
                </p:cNvPicPr>
                <p:nvPr/>
              </p:nvPicPr>
              <p:blipFill>
                <a:blip r:embed="rId2">
                  <a:extLst>
                    <a:ext uri="{28A0092B-C50C-407E-A947-70E740481C1C}">
                      <a14:useLocalDpi xmlns:a14="http://schemas.microsoft.com/office/drawing/2010/main" val="0"/>
                    </a:ext>
                  </a:extLst>
                </a:blip>
                <a:srcRect b="3148"/>
                <a:stretch>
                  <a:fillRect/>
                </a:stretch>
              </p:blipFill>
              <p:spPr bwMode="auto">
                <a:xfrm>
                  <a:off x="5796136" y="1628800"/>
                  <a:ext cx="3125788" cy="24828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0000"/>
                      </a:solidFill>
                      <a:miter lim="800000"/>
                      <a:headEnd/>
                      <a:tailEnd/>
                    </a14:hiddenLine>
                  </a:ext>
                </a:extLst>
              </p:spPr>
            </p:pic>
            <p:pic>
              <p:nvPicPr>
                <p:cNvPr id="38995" name="Picture 2"/>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t="73535"/>
                <a:stretch>
                  <a:fillRect/>
                </a:stretch>
              </p:blipFill>
              <p:spPr bwMode="auto">
                <a:xfrm>
                  <a:off x="5868144" y="4094489"/>
                  <a:ext cx="3079805" cy="63065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17" name="Rectangle 16"/>
              <p:cNvSpPr/>
              <p:nvPr/>
            </p:nvSpPr>
            <p:spPr>
              <a:xfrm>
                <a:off x="5869010" y="1556416"/>
                <a:ext cx="3053887" cy="3168728"/>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grpSp>
        <p:sp>
          <p:nvSpPr>
            <p:cNvPr id="38991" name="TextBox 14"/>
            <p:cNvSpPr txBox="1">
              <a:spLocks noChangeArrowheads="1"/>
            </p:cNvSpPr>
            <p:nvPr/>
          </p:nvSpPr>
          <p:spPr bwMode="auto">
            <a:xfrm>
              <a:off x="6488378" y="1285628"/>
              <a:ext cx="1004227" cy="30482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100">
                  <a:solidFill>
                    <a:srgbClr val="000000"/>
                  </a:solidFill>
                  <a:cs typeface="Arial" charset="0"/>
                </a:rPr>
                <a:t>Grammar</a:t>
              </a:r>
              <a:endParaRPr lang="fr-CA" altLang="fr-FR" sz="1100">
                <a:solidFill>
                  <a:srgbClr val="000000"/>
                </a:solidFill>
                <a:cs typeface="Arial" charset="0"/>
              </a:endParaRPr>
            </a:p>
          </p:txBody>
        </p:sp>
      </p:grpSp>
      <p:sp>
        <p:nvSpPr>
          <p:cNvPr id="38986" name="TextBox 26"/>
          <p:cNvSpPr txBox="1">
            <a:spLocks noChangeArrowheads="1"/>
          </p:cNvSpPr>
          <p:nvPr/>
        </p:nvSpPr>
        <p:spPr bwMode="auto">
          <a:xfrm>
            <a:off x="341313" y="1441450"/>
            <a:ext cx="971550" cy="2508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100">
                <a:solidFill>
                  <a:srgbClr val="000000"/>
                </a:solidFill>
                <a:cs typeface="Arial" charset="0"/>
              </a:rPr>
              <a:t>FIRST Sets</a:t>
            </a:r>
            <a:endParaRPr lang="fr-CA" altLang="fr-FR" sz="1100">
              <a:solidFill>
                <a:srgbClr val="000000"/>
              </a:solidFill>
              <a:cs typeface="Arial" charset="0"/>
            </a:endParaRPr>
          </a:p>
        </p:txBody>
      </p:sp>
      <p:sp>
        <p:nvSpPr>
          <p:cNvPr id="38987" name="TextBox 27"/>
          <p:cNvSpPr txBox="1">
            <a:spLocks noChangeArrowheads="1"/>
          </p:cNvSpPr>
          <p:nvPr/>
        </p:nvSpPr>
        <p:spPr bwMode="auto">
          <a:xfrm>
            <a:off x="3132138" y="1466850"/>
            <a:ext cx="1150937" cy="2524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100">
                <a:solidFill>
                  <a:srgbClr val="000000"/>
                </a:solidFill>
                <a:cs typeface="Arial" charset="0"/>
              </a:rPr>
              <a:t>FOLLOW Sets</a:t>
            </a:r>
            <a:endParaRPr lang="fr-CA" altLang="fr-FR" sz="1100">
              <a:solidFill>
                <a:srgbClr val="000000"/>
              </a:solidFill>
              <a:cs typeface="Arial" charset="0"/>
            </a:endParaRPr>
          </a:p>
        </p:txBody>
      </p:sp>
      <p:sp>
        <p:nvSpPr>
          <p:cNvPr id="31" name="Rectangle 30"/>
          <p:cNvSpPr/>
          <p:nvPr/>
        </p:nvSpPr>
        <p:spPr>
          <a:xfrm>
            <a:off x="200025" y="1700213"/>
            <a:ext cx="2355850" cy="238125"/>
          </a:xfrm>
          <a:prstGeom prst="rect">
            <a:avLst/>
          </a:prstGeom>
          <a:solidFill>
            <a:srgbClr val="FFFF00">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sp>
        <p:nvSpPr>
          <p:cNvPr id="32" name="TextBox 31"/>
          <p:cNvSpPr txBox="1">
            <a:spLocks noChangeArrowheads="1"/>
          </p:cNvSpPr>
          <p:nvPr/>
        </p:nvSpPr>
        <p:spPr bwMode="auto">
          <a:xfrm>
            <a:off x="107950" y="2924175"/>
            <a:ext cx="55435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800" b="0">
                <a:solidFill>
                  <a:srgbClr val="000000"/>
                </a:solidFill>
                <a:cs typeface="Arial" charset="0"/>
              </a:rPr>
              <a:t>We will add two entries associated with num and id</a:t>
            </a:r>
            <a:endParaRPr lang="fr-CA" altLang="fr-FR" sz="1800" b="0">
              <a:solidFill>
                <a:srgbClr val="000000"/>
              </a:solidFill>
              <a:cs typeface="Arial" charset="0"/>
            </a:endParaRPr>
          </a:p>
        </p:txBody>
      </p:sp>
      <p:sp>
        <p:nvSpPr>
          <p:cNvPr id="9" name="Slide Number Placeholder 8"/>
          <p:cNvSpPr>
            <a:spLocks noGrp="1"/>
          </p:cNvSpPr>
          <p:nvPr>
            <p:ph type="sldNum" sz="quarter" idx="11"/>
          </p:nvPr>
        </p:nvSpPr>
        <p:spPr/>
        <p:txBody>
          <a:bodyPr/>
          <a:lstStyle/>
          <a:p>
            <a:pPr>
              <a:defRPr/>
            </a:pPr>
            <a:fld id="{C0F85434-72BD-456E-A883-0F005E178622}" type="slidenum">
              <a:rPr lang="fr-CA" smtClean="0"/>
              <a:pPr>
                <a:defRPr/>
              </a:pPr>
              <a:t>344</a:t>
            </a:fld>
            <a:endParaRPr lang="fr-CA"/>
          </a:p>
        </p:txBody>
      </p:sp>
    </p:spTree>
    <p:extLst>
      <p:ext uri="{BB962C8B-B14F-4D97-AF65-F5344CB8AC3E}">
        <p14:creationId xmlns:p14="http://schemas.microsoft.com/office/powerpoint/2010/main" val="11290281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500"/>
                                        <p:tgtEl>
                                          <p:spTgt spid="3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32">
                                            <p:txEl>
                                              <p:pRg st="0" end="0"/>
                                            </p:txEl>
                                          </p:spTgt>
                                        </p:tgtEl>
                                        <p:attrNameLst>
                                          <p:attrName>style.visibility</p:attrName>
                                        </p:attrNameLst>
                                      </p:cBhvr>
                                      <p:to>
                                        <p:strVal val="visible"/>
                                      </p:to>
                                    </p:set>
                                    <p:animEffect transition="in" filter="fade">
                                      <p:cBhvr>
                                        <p:cTn id="12" dur="500"/>
                                        <p:tgtEl>
                                          <p:spTgt spid="3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044575"/>
          </a:xfrm>
        </p:spPr>
        <p:txBody>
          <a:bodyPr/>
          <a:lstStyle/>
          <a:p>
            <a:pPr>
              <a:defRPr/>
            </a:pPr>
            <a:r>
              <a:rPr lang="en-CA" dirty="0" smtClean="0"/>
              <a:t>Parse Table</a:t>
            </a:r>
            <a:endParaRPr lang="fr-CA" dirty="0"/>
          </a:p>
        </p:txBody>
      </p:sp>
      <p:sp>
        <p:nvSpPr>
          <p:cNvPr id="6" name="TextBox 5"/>
          <p:cNvSpPr txBox="1"/>
          <p:nvPr/>
        </p:nvSpPr>
        <p:spPr>
          <a:xfrm>
            <a:off x="107950" y="1674813"/>
            <a:ext cx="2808288" cy="1169987"/>
          </a:xfrm>
          <a:prstGeom prst="rect">
            <a:avLst/>
          </a:prstGeom>
          <a:noFill/>
          <a:ln w="28575">
            <a:solidFill>
              <a:schemeClr val="accent5"/>
            </a:solidFill>
          </a:ln>
        </p:spPr>
        <p:txBody>
          <a:bodyPr>
            <a:spAutoFit/>
          </a:bodyPr>
          <a:lstStyle/>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FIRST(expr)= {num, id}</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FIRST(expr’)= {+, -, </a:t>
            </a:r>
            <a:r>
              <a:rPr lang="el-GR" altLang="fr-FR" sz="1400" dirty="0">
                <a:solidFill>
                  <a:srgbClr val="000000"/>
                </a:solidFill>
                <a:latin typeface="Courier New" panose="02070309020205020404" pitchFamily="49" charset="0"/>
                <a:cs typeface="Courier New" panose="02070309020205020404" pitchFamily="49" charset="0"/>
              </a:rPr>
              <a:t>ε</a:t>
            </a:r>
            <a:r>
              <a:rPr lang="en-CA" altLang="fr-FR" sz="1400" dirty="0">
                <a:solidFill>
                  <a:srgbClr val="000000"/>
                </a:solidFill>
                <a:latin typeface="Courier New" panose="02070309020205020404" pitchFamily="49" charset="0"/>
                <a:cs typeface="Courier New" panose="02070309020205020404" pitchFamily="49" charset="0"/>
              </a:rPr>
              <a:t>}</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FIRST(term)= {num, id}</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FIRST(term’)= {*, /, </a:t>
            </a:r>
            <a:r>
              <a:rPr lang="el-GR" altLang="fr-FR" sz="1400" dirty="0">
                <a:solidFill>
                  <a:srgbClr val="000000"/>
                </a:solidFill>
                <a:latin typeface="Courier New" panose="02070309020205020404" pitchFamily="49" charset="0"/>
                <a:cs typeface="Courier New" panose="02070309020205020404" pitchFamily="49" charset="0"/>
              </a:rPr>
              <a:t>ε</a:t>
            </a:r>
            <a:r>
              <a:rPr lang="en-CA" altLang="fr-FR" sz="1400" dirty="0">
                <a:solidFill>
                  <a:srgbClr val="000000"/>
                </a:solidFill>
                <a:latin typeface="Courier New" panose="02070309020205020404" pitchFamily="49" charset="0"/>
                <a:cs typeface="Courier New" panose="02070309020205020404" pitchFamily="49" charset="0"/>
              </a:rPr>
              <a:t>}</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FIRST(factor)= {num, id} </a:t>
            </a:r>
          </a:p>
        </p:txBody>
      </p:sp>
      <p:sp>
        <p:nvSpPr>
          <p:cNvPr id="7" name="TextBox 6"/>
          <p:cNvSpPr txBox="1"/>
          <p:nvPr/>
        </p:nvSpPr>
        <p:spPr>
          <a:xfrm>
            <a:off x="2916238" y="1674813"/>
            <a:ext cx="3671887" cy="1169987"/>
          </a:xfrm>
          <a:prstGeom prst="rect">
            <a:avLst/>
          </a:prstGeom>
          <a:noFill/>
          <a:ln w="28575">
            <a:solidFill>
              <a:schemeClr val="accent5"/>
            </a:solidFill>
          </a:ln>
        </p:spPr>
        <p:txBody>
          <a:bodyPr>
            <a:spAutoFit/>
          </a:bodyPr>
          <a:lstStyle/>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FOLLOW(expr)={$}</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FOLLOW(expr’)={$}</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FOLLOW(term)= {+, -, $}</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FOLLOW(term’)= {+, -, $}</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FOLLOW(factor)= {*, /, +, -, $}</a:t>
            </a:r>
          </a:p>
        </p:txBody>
      </p:sp>
      <p:graphicFrame>
        <p:nvGraphicFramePr>
          <p:cNvPr id="8" name="Table 7"/>
          <p:cNvGraphicFramePr>
            <a:graphicFrameLocks noGrp="1"/>
          </p:cNvGraphicFramePr>
          <p:nvPr/>
        </p:nvGraphicFramePr>
        <p:xfrm>
          <a:off x="0" y="3716338"/>
          <a:ext cx="9144000" cy="2984500"/>
        </p:xfrm>
        <a:graphic>
          <a:graphicData uri="http://schemas.openxmlformats.org/drawingml/2006/table">
            <a:tbl>
              <a:tblPr firstRow="1" bandRow="1">
                <a:tableStyleId>{7DF18680-E054-41AD-8BC1-D1AEF772440D}</a:tableStyleId>
              </a:tblPr>
              <a:tblGrid>
                <a:gridCol w="683568"/>
                <a:gridCol w="1512168"/>
                <a:gridCol w="1440160"/>
                <a:gridCol w="1080120"/>
                <a:gridCol w="998984"/>
                <a:gridCol w="1143000"/>
                <a:gridCol w="1143000"/>
                <a:gridCol w="1143000"/>
              </a:tblGrid>
              <a:tr h="365915">
                <a:tc>
                  <a:txBody>
                    <a:bodyPr/>
                    <a:lstStyle/>
                    <a:p>
                      <a:pPr algn="ctr"/>
                      <a:endParaRPr lang="fr-CA" sz="1800" dirty="0"/>
                    </a:p>
                  </a:txBody>
                  <a:tcPr marT="45739" marB="45739"/>
                </a:tc>
                <a:tc>
                  <a:txBody>
                    <a:bodyPr/>
                    <a:lstStyle/>
                    <a:p>
                      <a:pPr algn="ctr"/>
                      <a:r>
                        <a:rPr lang="en-CA" sz="1400" dirty="0" smtClean="0"/>
                        <a:t>num</a:t>
                      </a:r>
                      <a:endParaRPr lang="fr-CA" sz="1400" dirty="0"/>
                    </a:p>
                  </a:txBody>
                  <a:tcPr marT="45739" marB="45739"/>
                </a:tc>
                <a:tc>
                  <a:txBody>
                    <a:bodyPr/>
                    <a:lstStyle/>
                    <a:p>
                      <a:pPr algn="ctr"/>
                      <a:r>
                        <a:rPr lang="en-CA" sz="1400" dirty="0" smtClean="0"/>
                        <a:t>id</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r>
              <a:tr h="523717">
                <a:tc>
                  <a:txBody>
                    <a:bodyPr/>
                    <a:lstStyle/>
                    <a:p>
                      <a:pPr algn="ctr"/>
                      <a:r>
                        <a:rPr lang="en-CA" sz="1400" b="1" dirty="0" smtClean="0">
                          <a:solidFill>
                            <a:schemeClr val="bg1"/>
                          </a:solidFill>
                        </a:rPr>
                        <a:t>expr</a:t>
                      </a:r>
                      <a:endParaRPr lang="fr-CA" sz="1400" b="1" dirty="0">
                        <a:solidFill>
                          <a:schemeClr val="bg1"/>
                        </a:solidFill>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sym typeface="Wingdings" panose="05000000000000000000" pitchFamily="2" charset="2"/>
                        </a:rPr>
                        <a:t>&lt;expr&gt;</a:t>
                      </a:r>
                    </a:p>
                    <a:p>
                      <a:pPr algn="ctr"/>
                      <a:r>
                        <a:rPr lang="en-CA" sz="1400" dirty="0" smtClean="0">
                          <a:sym typeface="Wingdings" panose="05000000000000000000" pitchFamily="2" charset="2"/>
                        </a:rPr>
                        <a:t>&lt;term&gt;&lt;expr’&gt;</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sym typeface="Wingdings" panose="05000000000000000000" pitchFamily="2" charset="2"/>
                        </a:rPr>
                        <a:t>&lt;expr&gt;</a:t>
                      </a:r>
                    </a:p>
                    <a:p>
                      <a:pPr algn="ctr"/>
                      <a:r>
                        <a:rPr lang="en-CA" sz="1400" dirty="0" smtClean="0">
                          <a:sym typeface="Wingdings" panose="05000000000000000000" pitchFamily="2" charset="2"/>
                        </a:rPr>
                        <a:t>&lt;term&gt;&lt;expr’&gt;</a:t>
                      </a: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r h="523717">
                <a:tc>
                  <a:txBody>
                    <a:bodyPr/>
                    <a:lstStyle/>
                    <a:p>
                      <a:pPr algn="ctr"/>
                      <a:r>
                        <a:rPr lang="en-CA" sz="1400" b="1" dirty="0" smtClean="0">
                          <a:solidFill>
                            <a:schemeClr val="bg1"/>
                          </a:solidFill>
                        </a:rPr>
                        <a:t>expr’</a:t>
                      </a:r>
                      <a:endParaRPr lang="fr-CA" sz="1400" b="1" dirty="0">
                        <a:solidFill>
                          <a:schemeClr val="bg1"/>
                        </a:solidFill>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400" dirty="0"/>
                    </a:p>
                  </a:txBody>
                  <a:tcPr marT="45739" marB="45739"/>
                </a:tc>
              </a:tr>
              <a:tr h="523717">
                <a:tc>
                  <a:txBody>
                    <a:bodyPr/>
                    <a:lstStyle/>
                    <a:p>
                      <a:pPr algn="ctr"/>
                      <a:r>
                        <a:rPr lang="en-CA" sz="1400" b="1" kern="1200" dirty="0" smtClean="0">
                          <a:solidFill>
                            <a:schemeClr val="bg1"/>
                          </a:solidFill>
                          <a:latin typeface="+mn-lt"/>
                          <a:ea typeface="+mn-ea"/>
                          <a:cs typeface="+mn-cs"/>
                        </a:rPr>
                        <a:t>term</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r h="523717">
                <a:tc>
                  <a:txBody>
                    <a:bodyPr/>
                    <a:lstStyle/>
                    <a:p>
                      <a:pPr algn="ctr"/>
                      <a:r>
                        <a:rPr lang="en-CA" sz="1400" b="1" kern="1200" dirty="0" smtClean="0">
                          <a:solidFill>
                            <a:schemeClr val="bg1"/>
                          </a:solidFill>
                          <a:latin typeface="+mn-lt"/>
                          <a:ea typeface="+mn-ea"/>
                          <a:cs typeface="+mn-cs"/>
                        </a:rPr>
                        <a:t>term’</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400" dirty="0" smtClean="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smtClean="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400" dirty="0" smtClean="0"/>
                    </a:p>
                  </a:txBody>
                  <a:tcPr marT="45739" marB="45739"/>
                </a:tc>
              </a:tr>
              <a:tr h="523717">
                <a:tc>
                  <a:txBody>
                    <a:bodyPr/>
                    <a:lstStyle/>
                    <a:p>
                      <a:pPr algn="ctr"/>
                      <a:r>
                        <a:rPr lang="en-CA" sz="1400" b="1" kern="1200" dirty="0" smtClean="0">
                          <a:solidFill>
                            <a:schemeClr val="bg1"/>
                          </a:solidFill>
                          <a:latin typeface="+mn-lt"/>
                          <a:ea typeface="+mn-ea"/>
                          <a:cs typeface="+mn-cs"/>
                        </a:rPr>
                        <a:t>factor</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bl>
          </a:graphicData>
        </a:graphic>
      </p:graphicFrame>
      <p:grpSp>
        <p:nvGrpSpPr>
          <p:cNvPr id="40009" name="Group 12"/>
          <p:cNvGrpSpPr>
            <a:grpSpLocks/>
          </p:cNvGrpSpPr>
          <p:nvPr/>
        </p:nvGrpSpPr>
        <p:grpSpPr bwMode="auto">
          <a:xfrm>
            <a:off x="6694488" y="1431925"/>
            <a:ext cx="2197100" cy="2068513"/>
            <a:chOff x="6228184" y="1285628"/>
            <a:chExt cx="2664296" cy="2503412"/>
          </a:xfrm>
        </p:grpSpPr>
        <p:grpSp>
          <p:nvGrpSpPr>
            <p:cNvPr id="40014" name="Group 13"/>
            <p:cNvGrpSpPr>
              <a:grpSpLocks/>
            </p:cNvGrpSpPr>
            <p:nvPr/>
          </p:nvGrpSpPr>
          <p:grpSpPr bwMode="auto">
            <a:xfrm>
              <a:off x="6228184" y="1556792"/>
              <a:ext cx="2664296" cy="2232248"/>
              <a:chOff x="5796136" y="1556792"/>
              <a:chExt cx="3151813" cy="3168352"/>
            </a:xfrm>
          </p:grpSpPr>
          <p:grpSp>
            <p:nvGrpSpPr>
              <p:cNvPr id="40016" name="Group 15"/>
              <p:cNvGrpSpPr>
                <a:grpSpLocks/>
              </p:cNvGrpSpPr>
              <p:nvPr/>
            </p:nvGrpSpPr>
            <p:grpSpPr bwMode="auto">
              <a:xfrm>
                <a:off x="5796136" y="1628800"/>
                <a:ext cx="3151813" cy="3096344"/>
                <a:chOff x="5796136" y="1628800"/>
                <a:chExt cx="3151813" cy="3096344"/>
              </a:xfrm>
            </p:grpSpPr>
            <p:pic>
              <p:nvPicPr>
                <p:cNvPr id="40018" name="Picture 3"/>
                <p:cNvPicPr>
                  <a:picLocks noChangeAspect="1" noChangeArrowheads="1"/>
                </p:cNvPicPr>
                <p:nvPr/>
              </p:nvPicPr>
              <p:blipFill>
                <a:blip r:embed="rId2">
                  <a:extLst>
                    <a:ext uri="{28A0092B-C50C-407E-A947-70E740481C1C}">
                      <a14:useLocalDpi xmlns:a14="http://schemas.microsoft.com/office/drawing/2010/main" val="0"/>
                    </a:ext>
                  </a:extLst>
                </a:blip>
                <a:srcRect b="3148"/>
                <a:stretch>
                  <a:fillRect/>
                </a:stretch>
              </p:blipFill>
              <p:spPr bwMode="auto">
                <a:xfrm>
                  <a:off x="5796136" y="1628800"/>
                  <a:ext cx="3125788" cy="24828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0000"/>
                      </a:solidFill>
                      <a:miter lim="800000"/>
                      <a:headEnd/>
                      <a:tailEnd/>
                    </a14:hiddenLine>
                  </a:ext>
                </a:extLst>
              </p:spPr>
            </p:pic>
            <p:pic>
              <p:nvPicPr>
                <p:cNvPr id="40019" name="Picture 2"/>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t="73535"/>
                <a:stretch>
                  <a:fillRect/>
                </a:stretch>
              </p:blipFill>
              <p:spPr bwMode="auto">
                <a:xfrm>
                  <a:off x="5868144" y="4094489"/>
                  <a:ext cx="3079805" cy="63065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17" name="Rectangle 16"/>
              <p:cNvSpPr/>
              <p:nvPr/>
            </p:nvSpPr>
            <p:spPr>
              <a:xfrm>
                <a:off x="5869010" y="1556416"/>
                <a:ext cx="3053887" cy="3168728"/>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grpSp>
        <p:sp>
          <p:nvSpPr>
            <p:cNvPr id="40015" name="TextBox 14"/>
            <p:cNvSpPr txBox="1">
              <a:spLocks noChangeArrowheads="1"/>
            </p:cNvSpPr>
            <p:nvPr/>
          </p:nvSpPr>
          <p:spPr bwMode="auto">
            <a:xfrm>
              <a:off x="6488378" y="1285628"/>
              <a:ext cx="1004227" cy="30482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100">
                  <a:solidFill>
                    <a:srgbClr val="000000"/>
                  </a:solidFill>
                  <a:cs typeface="Arial" charset="0"/>
                </a:rPr>
                <a:t>Grammar</a:t>
              </a:r>
              <a:endParaRPr lang="fr-CA" altLang="fr-FR" sz="1100">
                <a:solidFill>
                  <a:srgbClr val="000000"/>
                </a:solidFill>
                <a:cs typeface="Arial" charset="0"/>
              </a:endParaRPr>
            </a:p>
          </p:txBody>
        </p:sp>
      </p:grpSp>
      <p:sp>
        <p:nvSpPr>
          <p:cNvPr id="40010" name="TextBox 26"/>
          <p:cNvSpPr txBox="1">
            <a:spLocks noChangeArrowheads="1"/>
          </p:cNvSpPr>
          <p:nvPr/>
        </p:nvSpPr>
        <p:spPr bwMode="auto">
          <a:xfrm>
            <a:off x="341313" y="1441450"/>
            <a:ext cx="971550" cy="2508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100">
                <a:solidFill>
                  <a:srgbClr val="000000"/>
                </a:solidFill>
                <a:cs typeface="Arial" charset="0"/>
              </a:rPr>
              <a:t>FIRST Sets</a:t>
            </a:r>
            <a:endParaRPr lang="fr-CA" altLang="fr-FR" sz="1100">
              <a:solidFill>
                <a:srgbClr val="000000"/>
              </a:solidFill>
              <a:cs typeface="Arial" charset="0"/>
            </a:endParaRPr>
          </a:p>
        </p:txBody>
      </p:sp>
      <p:sp>
        <p:nvSpPr>
          <p:cNvPr id="40011" name="TextBox 27"/>
          <p:cNvSpPr txBox="1">
            <a:spLocks noChangeArrowheads="1"/>
          </p:cNvSpPr>
          <p:nvPr/>
        </p:nvSpPr>
        <p:spPr bwMode="auto">
          <a:xfrm>
            <a:off x="3132138" y="1466850"/>
            <a:ext cx="1150937" cy="2524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100">
                <a:solidFill>
                  <a:srgbClr val="000000"/>
                </a:solidFill>
                <a:cs typeface="Arial" charset="0"/>
              </a:rPr>
              <a:t>FOLLOW Sets</a:t>
            </a:r>
            <a:endParaRPr lang="fr-CA" altLang="fr-FR" sz="1100">
              <a:solidFill>
                <a:srgbClr val="000000"/>
              </a:solidFill>
              <a:cs typeface="Arial" charset="0"/>
            </a:endParaRPr>
          </a:p>
        </p:txBody>
      </p:sp>
      <p:sp>
        <p:nvSpPr>
          <p:cNvPr id="31" name="Rectangle 30"/>
          <p:cNvSpPr/>
          <p:nvPr/>
        </p:nvSpPr>
        <p:spPr>
          <a:xfrm>
            <a:off x="200025" y="1700213"/>
            <a:ext cx="2355850" cy="238125"/>
          </a:xfrm>
          <a:prstGeom prst="rect">
            <a:avLst/>
          </a:prstGeom>
          <a:solidFill>
            <a:srgbClr val="FFFF00">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sp>
        <p:nvSpPr>
          <p:cNvPr id="40013" name="TextBox 31"/>
          <p:cNvSpPr txBox="1">
            <a:spLocks noChangeArrowheads="1"/>
          </p:cNvSpPr>
          <p:nvPr/>
        </p:nvSpPr>
        <p:spPr bwMode="auto">
          <a:xfrm>
            <a:off x="107950" y="2924175"/>
            <a:ext cx="55435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800" b="0">
                <a:solidFill>
                  <a:srgbClr val="000000"/>
                </a:solidFill>
                <a:cs typeface="Arial" charset="0"/>
              </a:rPr>
              <a:t>We will add two entries associated with num and id</a:t>
            </a:r>
            <a:endParaRPr lang="fr-CA" altLang="fr-FR" sz="1800" b="0">
              <a:solidFill>
                <a:srgbClr val="000000"/>
              </a:solidFill>
              <a:cs typeface="Arial" charset="0"/>
            </a:endParaRPr>
          </a:p>
        </p:txBody>
      </p:sp>
      <p:sp>
        <p:nvSpPr>
          <p:cNvPr id="9" name="Slide Number Placeholder 8"/>
          <p:cNvSpPr>
            <a:spLocks noGrp="1"/>
          </p:cNvSpPr>
          <p:nvPr>
            <p:ph type="sldNum" sz="quarter" idx="11"/>
          </p:nvPr>
        </p:nvSpPr>
        <p:spPr/>
        <p:txBody>
          <a:bodyPr/>
          <a:lstStyle/>
          <a:p>
            <a:pPr>
              <a:defRPr/>
            </a:pPr>
            <a:fld id="{C0F85434-72BD-456E-A883-0F005E178622}" type="slidenum">
              <a:rPr lang="fr-CA" smtClean="0"/>
              <a:pPr>
                <a:defRPr/>
              </a:pPr>
              <a:t>345</a:t>
            </a:fld>
            <a:endParaRPr lang="fr-CA"/>
          </a:p>
        </p:txBody>
      </p:sp>
    </p:spTree>
    <p:extLst>
      <p:ext uri="{BB962C8B-B14F-4D97-AF65-F5344CB8AC3E}">
        <p14:creationId xmlns:p14="http://schemas.microsoft.com/office/powerpoint/2010/main" val="2307945318"/>
      </p:ext>
    </p:extLst>
  </p:cSld>
  <p:clrMapOvr>
    <a:masterClrMapping/>
  </p:clrMapOvr>
  <p:timing>
    <p:tnLst>
      <p:par>
        <p:cTn id="1" dur="indefinite" restart="never" nodeType="tmRoot"/>
      </p:par>
    </p:tn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044575"/>
          </a:xfrm>
        </p:spPr>
        <p:txBody>
          <a:bodyPr/>
          <a:lstStyle/>
          <a:p>
            <a:pPr>
              <a:defRPr/>
            </a:pPr>
            <a:r>
              <a:rPr lang="en-CA" dirty="0" smtClean="0"/>
              <a:t>Parse Table</a:t>
            </a:r>
            <a:endParaRPr lang="fr-CA" dirty="0"/>
          </a:p>
        </p:txBody>
      </p:sp>
      <p:sp>
        <p:nvSpPr>
          <p:cNvPr id="6" name="TextBox 5"/>
          <p:cNvSpPr txBox="1"/>
          <p:nvPr/>
        </p:nvSpPr>
        <p:spPr>
          <a:xfrm>
            <a:off x="107950" y="1674813"/>
            <a:ext cx="2808288" cy="1169987"/>
          </a:xfrm>
          <a:prstGeom prst="rect">
            <a:avLst/>
          </a:prstGeom>
          <a:noFill/>
          <a:ln w="28575">
            <a:solidFill>
              <a:schemeClr val="accent5"/>
            </a:solidFill>
          </a:ln>
        </p:spPr>
        <p:txBody>
          <a:bodyPr>
            <a:spAutoFit/>
          </a:bodyPr>
          <a:lstStyle/>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FIRST(expr)= {num, id}</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FIRST(expr’)= {+, -, </a:t>
            </a:r>
            <a:r>
              <a:rPr lang="el-GR" altLang="fr-FR" sz="1400" dirty="0">
                <a:solidFill>
                  <a:srgbClr val="000000"/>
                </a:solidFill>
                <a:latin typeface="Courier New" panose="02070309020205020404" pitchFamily="49" charset="0"/>
                <a:cs typeface="Courier New" panose="02070309020205020404" pitchFamily="49" charset="0"/>
              </a:rPr>
              <a:t>ε</a:t>
            </a:r>
            <a:r>
              <a:rPr lang="en-CA" altLang="fr-FR" sz="1400" dirty="0">
                <a:solidFill>
                  <a:srgbClr val="000000"/>
                </a:solidFill>
                <a:latin typeface="Courier New" panose="02070309020205020404" pitchFamily="49" charset="0"/>
                <a:cs typeface="Courier New" panose="02070309020205020404" pitchFamily="49" charset="0"/>
              </a:rPr>
              <a:t>}</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FIRST(term)= {num, id}</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FIRST(term’)= {*, /, </a:t>
            </a:r>
            <a:r>
              <a:rPr lang="el-GR" altLang="fr-FR" sz="1400" dirty="0">
                <a:solidFill>
                  <a:srgbClr val="000000"/>
                </a:solidFill>
                <a:latin typeface="Courier New" panose="02070309020205020404" pitchFamily="49" charset="0"/>
                <a:cs typeface="Courier New" panose="02070309020205020404" pitchFamily="49" charset="0"/>
              </a:rPr>
              <a:t>ε</a:t>
            </a:r>
            <a:r>
              <a:rPr lang="en-CA" altLang="fr-FR" sz="1400" dirty="0">
                <a:solidFill>
                  <a:srgbClr val="000000"/>
                </a:solidFill>
                <a:latin typeface="Courier New" panose="02070309020205020404" pitchFamily="49" charset="0"/>
                <a:cs typeface="Courier New" panose="02070309020205020404" pitchFamily="49" charset="0"/>
              </a:rPr>
              <a:t>}</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FIRST(factor)= {num, id} </a:t>
            </a:r>
          </a:p>
        </p:txBody>
      </p:sp>
      <p:sp>
        <p:nvSpPr>
          <p:cNvPr id="7" name="TextBox 6"/>
          <p:cNvSpPr txBox="1"/>
          <p:nvPr/>
        </p:nvSpPr>
        <p:spPr>
          <a:xfrm>
            <a:off x="2916238" y="1674813"/>
            <a:ext cx="3671887" cy="1169987"/>
          </a:xfrm>
          <a:prstGeom prst="rect">
            <a:avLst/>
          </a:prstGeom>
          <a:noFill/>
          <a:ln w="28575">
            <a:solidFill>
              <a:schemeClr val="accent5"/>
            </a:solidFill>
          </a:ln>
        </p:spPr>
        <p:txBody>
          <a:bodyPr>
            <a:spAutoFit/>
          </a:bodyPr>
          <a:lstStyle/>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FOLLOW(expr)={$}</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FOLLOW(expr’)={$}</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FOLLOW(term)= {+, -, $}</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FOLLOW(term’)= {+, -, $}</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FOLLOW(factor)= {*, /, +, -, $}</a:t>
            </a:r>
          </a:p>
        </p:txBody>
      </p:sp>
      <p:graphicFrame>
        <p:nvGraphicFramePr>
          <p:cNvPr id="8" name="Table 7"/>
          <p:cNvGraphicFramePr>
            <a:graphicFrameLocks noGrp="1"/>
          </p:cNvGraphicFramePr>
          <p:nvPr/>
        </p:nvGraphicFramePr>
        <p:xfrm>
          <a:off x="0" y="3716338"/>
          <a:ext cx="9144000" cy="2984500"/>
        </p:xfrm>
        <a:graphic>
          <a:graphicData uri="http://schemas.openxmlformats.org/drawingml/2006/table">
            <a:tbl>
              <a:tblPr firstRow="1" bandRow="1">
                <a:tableStyleId>{7DF18680-E054-41AD-8BC1-D1AEF772440D}</a:tableStyleId>
              </a:tblPr>
              <a:tblGrid>
                <a:gridCol w="683568"/>
                <a:gridCol w="1512168"/>
                <a:gridCol w="1440160"/>
                <a:gridCol w="1080120"/>
                <a:gridCol w="998984"/>
                <a:gridCol w="1143000"/>
                <a:gridCol w="1143000"/>
                <a:gridCol w="1143000"/>
              </a:tblGrid>
              <a:tr h="365915">
                <a:tc>
                  <a:txBody>
                    <a:bodyPr/>
                    <a:lstStyle/>
                    <a:p>
                      <a:pPr algn="ctr"/>
                      <a:endParaRPr lang="fr-CA" sz="1800" dirty="0"/>
                    </a:p>
                  </a:txBody>
                  <a:tcPr marT="45739" marB="45739"/>
                </a:tc>
                <a:tc>
                  <a:txBody>
                    <a:bodyPr/>
                    <a:lstStyle/>
                    <a:p>
                      <a:pPr algn="ctr"/>
                      <a:r>
                        <a:rPr lang="en-CA" sz="1400" dirty="0" smtClean="0"/>
                        <a:t>num</a:t>
                      </a:r>
                      <a:endParaRPr lang="fr-CA" sz="1400" dirty="0"/>
                    </a:p>
                  </a:txBody>
                  <a:tcPr marT="45739" marB="45739"/>
                </a:tc>
                <a:tc>
                  <a:txBody>
                    <a:bodyPr/>
                    <a:lstStyle/>
                    <a:p>
                      <a:pPr algn="ctr"/>
                      <a:r>
                        <a:rPr lang="en-CA" sz="1400" dirty="0" smtClean="0"/>
                        <a:t>id</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r>
              <a:tr h="523717">
                <a:tc>
                  <a:txBody>
                    <a:bodyPr/>
                    <a:lstStyle/>
                    <a:p>
                      <a:pPr algn="ctr"/>
                      <a:r>
                        <a:rPr lang="en-CA" sz="1400" b="1" dirty="0" smtClean="0">
                          <a:solidFill>
                            <a:schemeClr val="bg1"/>
                          </a:solidFill>
                        </a:rPr>
                        <a:t>expr</a:t>
                      </a:r>
                      <a:endParaRPr lang="fr-CA" sz="1400" b="1" dirty="0">
                        <a:solidFill>
                          <a:schemeClr val="bg1"/>
                        </a:solidFill>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sym typeface="Wingdings" panose="05000000000000000000" pitchFamily="2" charset="2"/>
                        </a:rPr>
                        <a:t>&lt;expr&gt;</a:t>
                      </a:r>
                    </a:p>
                    <a:p>
                      <a:pPr algn="ctr"/>
                      <a:r>
                        <a:rPr lang="en-CA" sz="1400" dirty="0" smtClean="0">
                          <a:sym typeface="Wingdings" panose="05000000000000000000" pitchFamily="2" charset="2"/>
                        </a:rPr>
                        <a:t>&lt;term&gt;&lt;expr’&gt;</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sym typeface="Wingdings" panose="05000000000000000000" pitchFamily="2" charset="2"/>
                        </a:rPr>
                        <a:t>&lt;expr&gt;</a:t>
                      </a:r>
                    </a:p>
                    <a:p>
                      <a:pPr algn="ctr"/>
                      <a:r>
                        <a:rPr lang="en-CA" sz="1400" dirty="0" smtClean="0">
                          <a:sym typeface="Wingdings" panose="05000000000000000000" pitchFamily="2" charset="2"/>
                        </a:rPr>
                        <a:t>&lt;term&gt;&lt;expr’&gt;</a:t>
                      </a: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r h="523717">
                <a:tc>
                  <a:txBody>
                    <a:bodyPr/>
                    <a:lstStyle/>
                    <a:p>
                      <a:pPr algn="ctr"/>
                      <a:r>
                        <a:rPr lang="en-CA" sz="1400" b="1" dirty="0" smtClean="0">
                          <a:solidFill>
                            <a:schemeClr val="bg1"/>
                          </a:solidFill>
                        </a:rPr>
                        <a:t>expr’</a:t>
                      </a:r>
                      <a:endParaRPr lang="fr-CA" sz="1400" b="1" dirty="0">
                        <a:solidFill>
                          <a:schemeClr val="bg1"/>
                        </a:solidFill>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400" dirty="0"/>
                    </a:p>
                  </a:txBody>
                  <a:tcPr marT="45739" marB="45739"/>
                </a:tc>
              </a:tr>
              <a:tr h="523717">
                <a:tc>
                  <a:txBody>
                    <a:bodyPr/>
                    <a:lstStyle/>
                    <a:p>
                      <a:pPr algn="ctr"/>
                      <a:r>
                        <a:rPr lang="en-CA" sz="1400" b="1" kern="1200" dirty="0" smtClean="0">
                          <a:solidFill>
                            <a:schemeClr val="bg1"/>
                          </a:solidFill>
                          <a:latin typeface="+mn-lt"/>
                          <a:ea typeface="+mn-ea"/>
                          <a:cs typeface="+mn-cs"/>
                        </a:rPr>
                        <a:t>term</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r h="523717">
                <a:tc>
                  <a:txBody>
                    <a:bodyPr/>
                    <a:lstStyle/>
                    <a:p>
                      <a:pPr algn="ctr"/>
                      <a:r>
                        <a:rPr lang="en-CA" sz="1400" b="1" kern="1200" dirty="0" smtClean="0">
                          <a:solidFill>
                            <a:schemeClr val="bg1"/>
                          </a:solidFill>
                          <a:latin typeface="+mn-lt"/>
                          <a:ea typeface="+mn-ea"/>
                          <a:cs typeface="+mn-cs"/>
                        </a:rPr>
                        <a:t>term’</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400" dirty="0" smtClean="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smtClean="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400" dirty="0" smtClean="0"/>
                    </a:p>
                  </a:txBody>
                  <a:tcPr marT="45739" marB="45739"/>
                </a:tc>
              </a:tr>
              <a:tr h="523717">
                <a:tc>
                  <a:txBody>
                    <a:bodyPr/>
                    <a:lstStyle/>
                    <a:p>
                      <a:pPr algn="ctr"/>
                      <a:r>
                        <a:rPr lang="en-CA" sz="1400" b="1" kern="1200" dirty="0" smtClean="0">
                          <a:solidFill>
                            <a:schemeClr val="bg1"/>
                          </a:solidFill>
                          <a:latin typeface="+mn-lt"/>
                          <a:ea typeface="+mn-ea"/>
                          <a:cs typeface="+mn-cs"/>
                        </a:rPr>
                        <a:t>factor</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bl>
          </a:graphicData>
        </a:graphic>
      </p:graphicFrame>
      <p:grpSp>
        <p:nvGrpSpPr>
          <p:cNvPr id="41033" name="Group 12"/>
          <p:cNvGrpSpPr>
            <a:grpSpLocks/>
          </p:cNvGrpSpPr>
          <p:nvPr/>
        </p:nvGrpSpPr>
        <p:grpSpPr bwMode="auto">
          <a:xfrm>
            <a:off x="6694488" y="1431925"/>
            <a:ext cx="2197100" cy="2068513"/>
            <a:chOff x="6228184" y="1285628"/>
            <a:chExt cx="2664296" cy="2503412"/>
          </a:xfrm>
        </p:grpSpPr>
        <p:grpSp>
          <p:nvGrpSpPr>
            <p:cNvPr id="41038" name="Group 13"/>
            <p:cNvGrpSpPr>
              <a:grpSpLocks/>
            </p:cNvGrpSpPr>
            <p:nvPr/>
          </p:nvGrpSpPr>
          <p:grpSpPr bwMode="auto">
            <a:xfrm>
              <a:off x="6228184" y="1556792"/>
              <a:ext cx="2664296" cy="2232248"/>
              <a:chOff x="5796136" y="1556792"/>
              <a:chExt cx="3151813" cy="3168352"/>
            </a:xfrm>
          </p:grpSpPr>
          <p:grpSp>
            <p:nvGrpSpPr>
              <p:cNvPr id="41040" name="Group 15"/>
              <p:cNvGrpSpPr>
                <a:grpSpLocks/>
              </p:cNvGrpSpPr>
              <p:nvPr/>
            </p:nvGrpSpPr>
            <p:grpSpPr bwMode="auto">
              <a:xfrm>
                <a:off x="5796136" y="1628800"/>
                <a:ext cx="3151813" cy="3096344"/>
                <a:chOff x="5796136" y="1628800"/>
                <a:chExt cx="3151813" cy="3096344"/>
              </a:xfrm>
            </p:grpSpPr>
            <p:pic>
              <p:nvPicPr>
                <p:cNvPr id="41042" name="Picture 3"/>
                <p:cNvPicPr>
                  <a:picLocks noChangeAspect="1" noChangeArrowheads="1"/>
                </p:cNvPicPr>
                <p:nvPr/>
              </p:nvPicPr>
              <p:blipFill>
                <a:blip r:embed="rId2">
                  <a:extLst>
                    <a:ext uri="{28A0092B-C50C-407E-A947-70E740481C1C}">
                      <a14:useLocalDpi xmlns:a14="http://schemas.microsoft.com/office/drawing/2010/main" val="0"/>
                    </a:ext>
                  </a:extLst>
                </a:blip>
                <a:srcRect b="3148"/>
                <a:stretch>
                  <a:fillRect/>
                </a:stretch>
              </p:blipFill>
              <p:spPr bwMode="auto">
                <a:xfrm>
                  <a:off x="5796136" y="1628800"/>
                  <a:ext cx="3125788" cy="24828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0000"/>
                      </a:solidFill>
                      <a:miter lim="800000"/>
                      <a:headEnd/>
                      <a:tailEnd/>
                    </a14:hiddenLine>
                  </a:ext>
                </a:extLst>
              </p:spPr>
            </p:pic>
            <p:pic>
              <p:nvPicPr>
                <p:cNvPr id="41043" name="Picture 2"/>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t="73535"/>
                <a:stretch>
                  <a:fillRect/>
                </a:stretch>
              </p:blipFill>
              <p:spPr bwMode="auto">
                <a:xfrm>
                  <a:off x="5868144" y="4094489"/>
                  <a:ext cx="3079805" cy="63065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17" name="Rectangle 16"/>
              <p:cNvSpPr/>
              <p:nvPr/>
            </p:nvSpPr>
            <p:spPr>
              <a:xfrm>
                <a:off x="5869010" y="1556416"/>
                <a:ext cx="3053887" cy="3168728"/>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grpSp>
        <p:sp>
          <p:nvSpPr>
            <p:cNvPr id="41039" name="TextBox 14"/>
            <p:cNvSpPr txBox="1">
              <a:spLocks noChangeArrowheads="1"/>
            </p:cNvSpPr>
            <p:nvPr/>
          </p:nvSpPr>
          <p:spPr bwMode="auto">
            <a:xfrm>
              <a:off x="6488378" y="1285628"/>
              <a:ext cx="1004227" cy="30482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100">
                  <a:solidFill>
                    <a:srgbClr val="000000"/>
                  </a:solidFill>
                  <a:cs typeface="Arial" charset="0"/>
                </a:rPr>
                <a:t>Grammar</a:t>
              </a:r>
              <a:endParaRPr lang="fr-CA" altLang="fr-FR" sz="1100">
                <a:solidFill>
                  <a:srgbClr val="000000"/>
                </a:solidFill>
                <a:cs typeface="Arial" charset="0"/>
              </a:endParaRPr>
            </a:p>
          </p:txBody>
        </p:sp>
      </p:grpSp>
      <p:sp>
        <p:nvSpPr>
          <p:cNvPr id="41034" name="TextBox 26"/>
          <p:cNvSpPr txBox="1">
            <a:spLocks noChangeArrowheads="1"/>
          </p:cNvSpPr>
          <p:nvPr/>
        </p:nvSpPr>
        <p:spPr bwMode="auto">
          <a:xfrm>
            <a:off x="341313" y="1441450"/>
            <a:ext cx="971550" cy="2508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100">
                <a:solidFill>
                  <a:srgbClr val="000000"/>
                </a:solidFill>
                <a:cs typeface="Arial" charset="0"/>
              </a:rPr>
              <a:t>FIRST Sets</a:t>
            </a:r>
            <a:endParaRPr lang="fr-CA" altLang="fr-FR" sz="1100">
              <a:solidFill>
                <a:srgbClr val="000000"/>
              </a:solidFill>
              <a:cs typeface="Arial" charset="0"/>
            </a:endParaRPr>
          </a:p>
        </p:txBody>
      </p:sp>
      <p:sp>
        <p:nvSpPr>
          <p:cNvPr id="41035" name="TextBox 27"/>
          <p:cNvSpPr txBox="1">
            <a:spLocks noChangeArrowheads="1"/>
          </p:cNvSpPr>
          <p:nvPr/>
        </p:nvSpPr>
        <p:spPr bwMode="auto">
          <a:xfrm>
            <a:off x="3132138" y="1466850"/>
            <a:ext cx="1150937" cy="2524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100">
                <a:solidFill>
                  <a:srgbClr val="000000"/>
                </a:solidFill>
                <a:cs typeface="Arial" charset="0"/>
              </a:rPr>
              <a:t>FOLLOW Sets</a:t>
            </a:r>
            <a:endParaRPr lang="fr-CA" altLang="fr-FR" sz="1100">
              <a:solidFill>
                <a:srgbClr val="000000"/>
              </a:solidFill>
              <a:cs typeface="Arial" charset="0"/>
            </a:endParaRPr>
          </a:p>
        </p:txBody>
      </p:sp>
      <p:sp>
        <p:nvSpPr>
          <p:cNvPr id="31" name="Rectangle 30"/>
          <p:cNvSpPr/>
          <p:nvPr/>
        </p:nvSpPr>
        <p:spPr>
          <a:xfrm>
            <a:off x="200025" y="1916113"/>
            <a:ext cx="2500313" cy="238125"/>
          </a:xfrm>
          <a:prstGeom prst="rect">
            <a:avLst/>
          </a:prstGeom>
          <a:solidFill>
            <a:srgbClr val="FFFF00">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sp>
        <p:nvSpPr>
          <p:cNvPr id="41037" name="TextBox 31"/>
          <p:cNvSpPr txBox="1">
            <a:spLocks noChangeArrowheads="1"/>
          </p:cNvSpPr>
          <p:nvPr/>
        </p:nvSpPr>
        <p:spPr bwMode="auto">
          <a:xfrm>
            <a:off x="107950" y="2924175"/>
            <a:ext cx="55435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800" b="0">
                <a:solidFill>
                  <a:srgbClr val="000000"/>
                </a:solidFill>
                <a:cs typeface="Arial" charset="0"/>
              </a:rPr>
              <a:t>Fill the expr’ in the same way</a:t>
            </a:r>
            <a:endParaRPr lang="fr-CA" altLang="fr-FR" sz="1800" b="0">
              <a:solidFill>
                <a:srgbClr val="000000"/>
              </a:solidFill>
              <a:cs typeface="Arial" charset="0"/>
            </a:endParaRPr>
          </a:p>
        </p:txBody>
      </p:sp>
      <p:sp>
        <p:nvSpPr>
          <p:cNvPr id="9" name="Slide Number Placeholder 8"/>
          <p:cNvSpPr>
            <a:spLocks noGrp="1"/>
          </p:cNvSpPr>
          <p:nvPr>
            <p:ph type="sldNum" sz="quarter" idx="11"/>
          </p:nvPr>
        </p:nvSpPr>
        <p:spPr/>
        <p:txBody>
          <a:bodyPr/>
          <a:lstStyle/>
          <a:p>
            <a:pPr>
              <a:defRPr/>
            </a:pPr>
            <a:fld id="{C0F85434-72BD-456E-A883-0F005E178622}" type="slidenum">
              <a:rPr lang="fr-CA" smtClean="0"/>
              <a:pPr>
                <a:defRPr/>
              </a:pPr>
              <a:t>346</a:t>
            </a:fld>
            <a:endParaRPr lang="fr-CA"/>
          </a:p>
        </p:txBody>
      </p:sp>
    </p:spTree>
    <p:extLst>
      <p:ext uri="{BB962C8B-B14F-4D97-AF65-F5344CB8AC3E}">
        <p14:creationId xmlns:p14="http://schemas.microsoft.com/office/powerpoint/2010/main" val="3439517014"/>
      </p:ext>
    </p:extLst>
  </p:cSld>
  <p:clrMapOvr>
    <a:masterClrMapping/>
  </p:clrMapOvr>
  <p:timing>
    <p:tnLst>
      <p:par>
        <p:cTn id="1" dur="indefinite" restart="never" nodeType="tmRoot"/>
      </p:par>
    </p:tnLst>
  </p:timing>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044575"/>
          </a:xfrm>
        </p:spPr>
        <p:txBody>
          <a:bodyPr/>
          <a:lstStyle/>
          <a:p>
            <a:pPr>
              <a:defRPr/>
            </a:pPr>
            <a:r>
              <a:rPr lang="en-CA" dirty="0" smtClean="0"/>
              <a:t>Parse Table</a:t>
            </a:r>
            <a:endParaRPr lang="fr-CA" dirty="0"/>
          </a:p>
        </p:txBody>
      </p:sp>
      <p:sp>
        <p:nvSpPr>
          <p:cNvPr id="6" name="TextBox 5"/>
          <p:cNvSpPr txBox="1"/>
          <p:nvPr/>
        </p:nvSpPr>
        <p:spPr>
          <a:xfrm>
            <a:off x="107950" y="1674813"/>
            <a:ext cx="2808288" cy="1169987"/>
          </a:xfrm>
          <a:prstGeom prst="rect">
            <a:avLst/>
          </a:prstGeom>
          <a:noFill/>
          <a:ln w="28575">
            <a:solidFill>
              <a:schemeClr val="accent5"/>
            </a:solidFill>
          </a:ln>
        </p:spPr>
        <p:txBody>
          <a:bodyPr>
            <a:spAutoFit/>
          </a:bodyPr>
          <a:lstStyle/>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FIRST(expr)= {num, id}</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FIRST(expr’)= {+, -, </a:t>
            </a:r>
            <a:r>
              <a:rPr lang="el-GR" altLang="fr-FR" sz="1400" dirty="0">
                <a:solidFill>
                  <a:srgbClr val="000000"/>
                </a:solidFill>
                <a:latin typeface="Courier New" panose="02070309020205020404" pitchFamily="49" charset="0"/>
                <a:cs typeface="Courier New" panose="02070309020205020404" pitchFamily="49" charset="0"/>
              </a:rPr>
              <a:t>ε</a:t>
            </a:r>
            <a:r>
              <a:rPr lang="en-CA" altLang="fr-FR" sz="1400" dirty="0">
                <a:solidFill>
                  <a:srgbClr val="000000"/>
                </a:solidFill>
                <a:latin typeface="Courier New" panose="02070309020205020404" pitchFamily="49" charset="0"/>
                <a:cs typeface="Courier New" panose="02070309020205020404" pitchFamily="49" charset="0"/>
              </a:rPr>
              <a:t>}</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FIRST(term)= {num, id}</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FIRST(term’)= {*, /, </a:t>
            </a:r>
            <a:r>
              <a:rPr lang="el-GR" altLang="fr-FR" sz="1400" dirty="0">
                <a:solidFill>
                  <a:srgbClr val="000000"/>
                </a:solidFill>
                <a:latin typeface="Courier New" panose="02070309020205020404" pitchFamily="49" charset="0"/>
                <a:cs typeface="Courier New" panose="02070309020205020404" pitchFamily="49" charset="0"/>
              </a:rPr>
              <a:t>ε</a:t>
            </a:r>
            <a:r>
              <a:rPr lang="en-CA" altLang="fr-FR" sz="1400" dirty="0">
                <a:solidFill>
                  <a:srgbClr val="000000"/>
                </a:solidFill>
                <a:latin typeface="Courier New" panose="02070309020205020404" pitchFamily="49" charset="0"/>
                <a:cs typeface="Courier New" panose="02070309020205020404" pitchFamily="49" charset="0"/>
              </a:rPr>
              <a:t>}</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FIRST(factor)= {num, id} </a:t>
            </a:r>
          </a:p>
        </p:txBody>
      </p:sp>
      <p:sp>
        <p:nvSpPr>
          <p:cNvPr id="7" name="TextBox 6"/>
          <p:cNvSpPr txBox="1"/>
          <p:nvPr/>
        </p:nvSpPr>
        <p:spPr>
          <a:xfrm>
            <a:off x="2916238" y="1674813"/>
            <a:ext cx="3671887" cy="1169987"/>
          </a:xfrm>
          <a:prstGeom prst="rect">
            <a:avLst/>
          </a:prstGeom>
          <a:noFill/>
          <a:ln w="28575">
            <a:solidFill>
              <a:schemeClr val="accent5"/>
            </a:solidFill>
          </a:ln>
        </p:spPr>
        <p:txBody>
          <a:bodyPr>
            <a:spAutoFit/>
          </a:bodyPr>
          <a:lstStyle/>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FOLLOW(expr)={$}</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FOLLOW(expr’)={$}</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FOLLOW(term)= {+, -, $}</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FOLLOW(term’)= {+, -, $}</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FOLLOW(factor)= {*, /, +, -, $}</a:t>
            </a:r>
          </a:p>
        </p:txBody>
      </p:sp>
      <p:graphicFrame>
        <p:nvGraphicFramePr>
          <p:cNvPr id="8" name="Table 7"/>
          <p:cNvGraphicFramePr>
            <a:graphicFrameLocks noGrp="1"/>
          </p:cNvGraphicFramePr>
          <p:nvPr/>
        </p:nvGraphicFramePr>
        <p:xfrm>
          <a:off x="0" y="3716338"/>
          <a:ext cx="9144000" cy="2984500"/>
        </p:xfrm>
        <a:graphic>
          <a:graphicData uri="http://schemas.openxmlformats.org/drawingml/2006/table">
            <a:tbl>
              <a:tblPr firstRow="1" bandRow="1">
                <a:tableStyleId>{7DF18680-E054-41AD-8BC1-D1AEF772440D}</a:tableStyleId>
              </a:tblPr>
              <a:tblGrid>
                <a:gridCol w="683568"/>
                <a:gridCol w="1512168"/>
                <a:gridCol w="1440160"/>
                <a:gridCol w="1080120"/>
                <a:gridCol w="998984"/>
                <a:gridCol w="1143000"/>
                <a:gridCol w="1143000"/>
                <a:gridCol w="1143000"/>
              </a:tblGrid>
              <a:tr h="365915">
                <a:tc>
                  <a:txBody>
                    <a:bodyPr/>
                    <a:lstStyle/>
                    <a:p>
                      <a:pPr algn="ctr"/>
                      <a:endParaRPr lang="fr-CA" sz="1800" dirty="0"/>
                    </a:p>
                  </a:txBody>
                  <a:tcPr marT="45739" marB="45739"/>
                </a:tc>
                <a:tc>
                  <a:txBody>
                    <a:bodyPr/>
                    <a:lstStyle/>
                    <a:p>
                      <a:pPr algn="ctr"/>
                      <a:r>
                        <a:rPr lang="en-CA" sz="1400" dirty="0" smtClean="0"/>
                        <a:t>num</a:t>
                      </a:r>
                      <a:endParaRPr lang="fr-CA" sz="1400" dirty="0"/>
                    </a:p>
                  </a:txBody>
                  <a:tcPr marT="45739" marB="45739"/>
                </a:tc>
                <a:tc>
                  <a:txBody>
                    <a:bodyPr/>
                    <a:lstStyle/>
                    <a:p>
                      <a:pPr algn="ctr"/>
                      <a:r>
                        <a:rPr lang="en-CA" sz="1400" dirty="0" smtClean="0"/>
                        <a:t>id</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r>
              <a:tr h="523717">
                <a:tc>
                  <a:txBody>
                    <a:bodyPr/>
                    <a:lstStyle/>
                    <a:p>
                      <a:pPr algn="ctr"/>
                      <a:r>
                        <a:rPr lang="en-CA" sz="1400" b="1" dirty="0" smtClean="0">
                          <a:solidFill>
                            <a:schemeClr val="bg1"/>
                          </a:solidFill>
                        </a:rPr>
                        <a:t>expr</a:t>
                      </a:r>
                      <a:endParaRPr lang="fr-CA" sz="1400" b="1" dirty="0">
                        <a:solidFill>
                          <a:schemeClr val="bg1"/>
                        </a:solidFill>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sym typeface="Wingdings" panose="05000000000000000000" pitchFamily="2" charset="2"/>
                        </a:rPr>
                        <a:t>&lt;expr&gt;</a:t>
                      </a:r>
                    </a:p>
                    <a:p>
                      <a:pPr algn="ctr"/>
                      <a:r>
                        <a:rPr lang="en-CA" sz="1400" dirty="0" smtClean="0">
                          <a:sym typeface="Wingdings" panose="05000000000000000000" pitchFamily="2" charset="2"/>
                        </a:rPr>
                        <a:t>&lt;term&gt;&lt;expr’&gt;</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sym typeface="Wingdings" panose="05000000000000000000" pitchFamily="2" charset="2"/>
                        </a:rPr>
                        <a:t>&lt;expr&gt;</a:t>
                      </a:r>
                    </a:p>
                    <a:p>
                      <a:pPr algn="ctr"/>
                      <a:r>
                        <a:rPr lang="en-CA" sz="1400" dirty="0" smtClean="0">
                          <a:sym typeface="Wingdings" panose="05000000000000000000" pitchFamily="2" charset="2"/>
                        </a:rPr>
                        <a:t>&lt;term&gt;&lt;expr’&gt;</a:t>
                      </a: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r h="523717">
                <a:tc>
                  <a:txBody>
                    <a:bodyPr/>
                    <a:lstStyle/>
                    <a:p>
                      <a:pPr algn="ctr"/>
                      <a:r>
                        <a:rPr lang="en-CA" sz="1400" b="1" dirty="0" smtClean="0">
                          <a:solidFill>
                            <a:schemeClr val="bg1"/>
                          </a:solidFill>
                        </a:rPr>
                        <a:t>expr’</a:t>
                      </a:r>
                      <a:endParaRPr lang="fr-CA" sz="1400" b="1" dirty="0">
                        <a:solidFill>
                          <a:schemeClr val="bg1"/>
                        </a:solidFill>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algn="ctr"/>
                      <a:r>
                        <a:rPr lang="en-CA" sz="1400" dirty="0" smtClean="0"/>
                        <a:t>&lt;expr’&gt;</a:t>
                      </a:r>
                      <a:r>
                        <a:rPr lang="en-CA" sz="1400" dirty="0" smtClean="0">
                          <a:sym typeface="Wingdings" panose="05000000000000000000" pitchFamily="2" charset="2"/>
                        </a:rPr>
                        <a:t></a:t>
                      </a:r>
                    </a:p>
                    <a:p>
                      <a:pPr algn="ctr"/>
                      <a:r>
                        <a:rPr lang="en-CA" sz="1400" dirty="0" smtClean="0">
                          <a:sym typeface="Wingdings" panose="05000000000000000000" pitchFamily="2" charset="2"/>
                        </a:rPr>
                        <a:t>+&lt;expr&gt;</a:t>
                      </a:r>
                      <a:endParaRPr lang="fr-CA" sz="1400" dirty="0"/>
                    </a:p>
                  </a:txBody>
                  <a:tcPr marT="45739" marB="45739"/>
                </a:tc>
                <a:tc>
                  <a:txBody>
                    <a:bodyPr/>
                    <a:lstStyle/>
                    <a:p>
                      <a:pPr algn="ctr"/>
                      <a:r>
                        <a:rPr lang="en-CA" sz="1400" dirty="0" smtClean="0"/>
                        <a:t>&lt;expr’&gt;</a:t>
                      </a:r>
                      <a:r>
                        <a:rPr lang="en-CA" sz="1400" dirty="0" smtClean="0">
                          <a:sym typeface="Wingdings" panose="05000000000000000000" pitchFamily="2" charset="2"/>
                        </a:rPr>
                        <a:t></a:t>
                      </a:r>
                    </a:p>
                    <a:p>
                      <a:pPr algn="ctr"/>
                      <a:r>
                        <a:rPr lang="en-CA" sz="1400" dirty="0" smtClean="0">
                          <a:sym typeface="Wingdings" panose="05000000000000000000" pitchFamily="2" charset="2"/>
                        </a:rPr>
                        <a:t>-&lt;expr&gt;</a:t>
                      </a: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400" dirty="0"/>
                    </a:p>
                  </a:txBody>
                  <a:tcPr marT="45739" marB="45739"/>
                </a:tc>
              </a:tr>
              <a:tr h="523717">
                <a:tc>
                  <a:txBody>
                    <a:bodyPr/>
                    <a:lstStyle/>
                    <a:p>
                      <a:pPr algn="ctr"/>
                      <a:r>
                        <a:rPr lang="en-CA" sz="1400" b="1" kern="1200" dirty="0" smtClean="0">
                          <a:solidFill>
                            <a:schemeClr val="bg1"/>
                          </a:solidFill>
                          <a:latin typeface="+mn-lt"/>
                          <a:ea typeface="+mn-ea"/>
                          <a:cs typeface="+mn-cs"/>
                        </a:rPr>
                        <a:t>term</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r h="523717">
                <a:tc>
                  <a:txBody>
                    <a:bodyPr/>
                    <a:lstStyle/>
                    <a:p>
                      <a:pPr algn="ctr"/>
                      <a:r>
                        <a:rPr lang="en-CA" sz="1400" b="1" kern="1200" dirty="0" smtClean="0">
                          <a:solidFill>
                            <a:schemeClr val="bg1"/>
                          </a:solidFill>
                          <a:latin typeface="+mn-lt"/>
                          <a:ea typeface="+mn-ea"/>
                          <a:cs typeface="+mn-cs"/>
                        </a:rPr>
                        <a:t>term’</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400" dirty="0" smtClean="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smtClean="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400" dirty="0" smtClean="0"/>
                    </a:p>
                  </a:txBody>
                  <a:tcPr marT="45739" marB="45739"/>
                </a:tc>
              </a:tr>
              <a:tr h="523717">
                <a:tc>
                  <a:txBody>
                    <a:bodyPr/>
                    <a:lstStyle/>
                    <a:p>
                      <a:pPr algn="ctr"/>
                      <a:r>
                        <a:rPr lang="en-CA" sz="1400" b="1" kern="1200" dirty="0" smtClean="0">
                          <a:solidFill>
                            <a:schemeClr val="bg1"/>
                          </a:solidFill>
                          <a:latin typeface="+mn-lt"/>
                          <a:ea typeface="+mn-ea"/>
                          <a:cs typeface="+mn-cs"/>
                        </a:rPr>
                        <a:t>factor</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bl>
          </a:graphicData>
        </a:graphic>
      </p:graphicFrame>
      <p:grpSp>
        <p:nvGrpSpPr>
          <p:cNvPr id="42057" name="Group 12"/>
          <p:cNvGrpSpPr>
            <a:grpSpLocks/>
          </p:cNvGrpSpPr>
          <p:nvPr/>
        </p:nvGrpSpPr>
        <p:grpSpPr bwMode="auto">
          <a:xfrm>
            <a:off x="6694488" y="1431925"/>
            <a:ext cx="2197100" cy="2068513"/>
            <a:chOff x="6228184" y="1285628"/>
            <a:chExt cx="2664296" cy="2503412"/>
          </a:xfrm>
        </p:grpSpPr>
        <p:grpSp>
          <p:nvGrpSpPr>
            <p:cNvPr id="42062" name="Group 13"/>
            <p:cNvGrpSpPr>
              <a:grpSpLocks/>
            </p:cNvGrpSpPr>
            <p:nvPr/>
          </p:nvGrpSpPr>
          <p:grpSpPr bwMode="auto">
            <a:xfrm>
              <a:off x="6228184" y="1556792"/>
              <a:ext cx="2664296" cy="2232248"/>
              <a:chOff x="5796136" y="1556792"/>
              <a:chExt cx="3151813" cy="3168352"/>
            </a:xfrm>
          </p:grpSpPr>
          <p:grpSp>
            <p:nvGrpSpPr>
              <p:cNvPr id="42064" name="Group 15"/>
              <p:cNvGrpSpPr>
                <a:grpSpLocks/>
              </p:cNvGrpSpPr>
              <p:nvPr/>
            </p:nvGrpSpPr>
            <p:grpSpPr bwMode="auto">
              <a:xfrm>
                <a:off x="5796136" y="1628800"/>
                <a:ext cx="3151813" cy="3096344"/>
                <a:chOff x="5796136" y="1628800"/>
                <a:chExt cx="3151813" cy="3096344"/>
              </a:xfrm>
            </p:grpSpPr>
            <p:pic>
              <p:nvPicPr>
                <p:cNvPr id="42066" name="Picture 3"/>
                <p:cNvPicPr>
                  <a:picLocks noChangeAspect="1" noChangeArrowheads="1"/>
                </p:cNvPicPr>
                <p:nvPr/>
              </p:nvPicPr>
              <p:blipFill>
                <a:blip r:embed="rId2">
                  <a:extLst>
                    <a:ext uri="{28A0092B-C50C-407E-A947-70E740481C1C}">
                      <a14:useLocalDpi xmlns:a14="http://schemas.microsoft.com/office/drawing/2010/main" val="0"/>
                    </a:ext>
                  </a:extLst>
                </a:blip>
                <a:srcRect b="3148"/>
                <a:stretch>
                  <a:fillRect/>
                </a:stretch>
              </p:blipFill>
              <p:spPr bwMode="auto">
                <a:xfrm>
                  <a:off x="5796136" y="1628800"/>
                  <a:ext cx="3125788" cy="24828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0000"/>
                      </a:solidFill>
                      <a:miter lim="800000"/>
                      <a:headEnd/>
                      <a:tailEnd/>
                    </a14:hiddenLine>
                  </a:ext>
                </a:extLst>
              </p:spPr>
            </p:pic>
            <p:pic>
              <p:nvPicPr>
                <p:cNvPr id="42067" name="Picture 2"/>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t="73535"/>
                <a:stretch>
                  <a:fillRect/>
                </a:stretch>
              </p:blipFill>
              <p:spPr bwMode="auto">
                <a:xfrm>
                  <a:off x="5868144" y="4094489"/>
                  <a:ext cx="3079805" cy="63065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17" name="Rectangle 16"/>
              <p:cNvSpPr/>
              <p:nvPr/>
            </p:nvSpPr>
            <p:spPr>
              <a:xfrm>
                <a:off x="5869010" y="1556416"/>
                <a:ext cx="3053887" cy="3168728"/>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grpSp>
        <p:sp>
          <p:nvSpPr>
            <p:cNvPr id="42063" name="TextBox 14"/>
            <p:cNvSpPr txBox="1">
              <a:spLocks noChangeArrowheads="1"/>
            </p:cNvSpPr>
            <p:nvPr/>
          </p:nvSpPr>
          <p:spPr bwMode="auto">
            <a:xfrm>
              <a:off x="6488378" y="1285628"/>
              <a:ext cx="1004227" cy="30482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100">
                  <a:solidFill>
                    <a:srgbClr val="000000"/>
                  </a:solidFill>
                  <a:cs typeface="Arial" charset="0"/>
                </a:rPr>
                <a:t>Grammar</a:t>
              </a:r>
              <a:endParaRPr lang="fr-CA" altLang="fr-FR" sz="1100">
                <a:solidFill>
                  <a:srgbClr val="000000"/>
                </a:solidFill>
                <a:cs typeface="Arial" charset="0"/>
              </a:endParaRPr>
            </a:p>
          </p:txBody>
        </p:sp>
      </p:grpSp>
      <p:sp>
        <p:nvSpPr>
          <p:cNvPr id="42058" name="TextBox 26"/>
          <p:cNvSpPr txBox="1">
            <a:spLocks noChangeArrowheads="1"/>
          </p:cNvSpPr>
          <p:nvPr/>
        </p:nvSpPr>
        <p:spPr bwMode="auto">
          <a:xfrm>
            <a:off x="341313" y="1441450"/>
            <a:ext cx="971550" cy="2508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100">
                <a:solidFill>
                  <a:srgbClr val="000000"/>
                </a:solidFill>
                <a:cs typeface="Arial" charset="0"/>
              </a:rPr>
              <a:t>FIRST Sets</a:t>
            </a:r>
            <a:endParaRPr lang="fr-CA" altLang="fr-FR" sz="1100">
              <a:solidFill>
                <a:srgbClr val="000000"/>
              </a:solidFill>
              <a:cs typeface="Arial" charset="0"/>
            </a:endParaRPr>
          </a:p>
        </p:txBody>
      </p:sp>
      <p:sp>
        <p:nvSpPr>
          <p:cNvPr id="42059" name="TextBox 27"/>
          <p:cNvSpPr txBox="1">
            <a:spLocks noChangeArrowheads="1"/>
          </p:cNvSpPr>
          <p:nvPr/>
        </p:nvSpPr>
        <p:spPr bwMode="auto">
          <a:xfrm>
            <a:off x="3132138" y="1466850"/>
            <a:ext cx="1150937" cy="2524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100">
                <a:solidFill>
                  <a:srgbClr val="000000"/>
                </a:solidFill>
                <a:cs typeface="Arial" charset="0"/>
              </a:rPr>
              <a:t>FOLLOW Sets</a:t>
            </a:r>
            <a:endParaRPr lang="fr-CA" altLang="fr-FR" sz="1100">
              <a:solidFill>
                <a:srgbClr val="000000"/>
              </a:solidFill>
              <a:cs typeface="Arial" charset="0"/>
            </a:endParaRPr>
          </a:p>
        </p:txBody>
      </p:sp>
      <p:sp>
        <p:nvSpPr>
          <p:cNvPr id="31" name="Rectangle 30"/>
          <p:cNvSpPr/>
          <p:nvPr/>
        </p:nvSpPr>
        <p:spPr>
          <a:xfrm>
            <a:off x="200025" y="1916113"/>
            <a:ext cx="2500313" cy="238125"/>
          </a:xfrm>
          <a:prstGeom prst="rect">
            <a:avLst/>
          </a:prstGeom>
          <a:solidFill>
            <a:srgbClr val="FFFF00">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sp>
        <p:nvSpPr>
          <p:cNvPr id="42061" name="TextBox 31"/>
          <p:cNvSpPr txBox="1">
            <a:spLocks noChangeArrowheads="1"/>
          </p:cNvSpPr>
          <p:nvPr/>
        </p:nvSpPr>
        <p:spPr bwMode="auto">
          <a:xfrm>
            <a:off x="107950" y="2924175"/>
            <a:ext cx="55435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800" b="0">
                <a:solidFill>
                  <a:srgbClr val="000000"/>
                </a:solidFill>
                <a:cs typeface="Arial" charset="0"/>
              </a:rPr>
              <a:t>Fill the expr’ in the same way</a:t>
            </a:r>
            <a:endParaRPr lang="fr-CA" altLang="fr-FR" sz="1800" b="0">
              <a:solidFill>
                <a:srgbClr val="000000"/>
              </a:solidFill>
              <a:cs typeface="Arial" charset="0"/>
            </a:endParaRPr>
          </a:p>
        </p:txBody>
      </p:sp>
      <p:sp>
        <p:nvSpPr>
          <p:cNvPr id="9" name="Slide Number Placeholder 8"/>
          <p:cNvSpPr>
            <a:spLocks noGrp="1"/>
          </p:cNvSpPr>
          <p:nvPr>
            <p:ph type="sldNum" sz="quarter" idx="11"/>
          </p:nvPr>
        </p:nvSpPr>
        <p:spPr/>
        <p:txBody>
          <a:bodyPr/>
          <a:lstStyle/>
          <a:p>
            <a:pPr>
              <a:defRPr/>
            </a:pPr>
            <a:fld id="{C0F85434-72BD-456E-A883-0F005E178622}" type="slidenum">
              <a:rPr lang="fr-CA" smtClean="0"/>
              <a:pPr>
                <a:defRPr/>
              </a:pPr>
              <a:t>347</a:t>
            </a:fld>
            <a:endParaRPr lang="fr-CA"/>
          </a:p>
        </p:txBody>
      </p:sp>
    </p:spTree>
    <p:extLst>
      <p:ext uri="{BB962C8B-B14F-4D97-AF65-F5344CB8AC3E}">
        <p14:creationId xmlns:p14="http://schemas.microsoft.com/office/powerpoint/2010/main" val="180506212"/>
      </p:ext>
    </p:extLst>
  </p:cSld>
  <p:clrMapOvr>
    <a:masterClrMapping/>
  </p:clrMapOvr>
  <p:timing>
    <p:tnLst>
      <p:par>
        <p:cTn id="1" dur="indefinite" restart="never" nodeType="tmRoot"/>
      </p:par>
    </p:tnLst>
  </p:timing>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044575"/>
          </a:xfrm>
        </p:spPr>
        <p:txBody>
          <a:bodyPr/>
          <a:lstStyle/>
          <a:p>
            <a:pPr>
              <a:defRPr/>
            </a:pPr>
            <a:r>
              <a:rPr lang="en-CA" dirty="0" smtClean="0"/>
              <a:t>Parse Table</a:t>
            </a:r>
            <a:endParaRPr lang="fr-CA" dirty="0"/>
          </a:p>
        </p:txBody>
      </p:sp>
      <p:sp>
        <p:nvSpPr>
          <p:cNvPr id="6" name="TextBox 5"/>
          <p:cNvSpPr txBox="1"/>
          <p:nvPr/>
        </p:nvSpPr>
        <p:spPr>
          <a:xfrm>
            <a:off x="107950" y="1674813"/>
            <a:ext cx="2808288" cy="1169987"/>
          </a:xfrm>
          <a:prstGeom prst="rect">
            <a:avLst/>
          </a:prstGeom>
          <a:noFill/>
          <a:ln w="28575">
            <a:solidFill>
              <a:schemeClr val="accent5"/>
            </a:solidFill>
          </a:ln>
        </p:spPr>
        <p:txBody>
          <a:bodyPr>
            <a:spAutoFit/>
          </a:bodyPr>
          <a:lstStyle/>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FIRST(expr)= {num, id}</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FIRST(expr’)= {+, -, </a:t>
            </a:r>
            <a:r>
              <a:rPr lang="el-GR" altLang="fr-FR" sz="1400" dirty="0">
                <a:solidFill>
                  <a:srgbClr val="000000"/>
                </a:solidFill>
                <a:latin typeface="Courier New" panose="02070309020205020404" pitchFamily="49" charset="0"/>
                <a:cs typeface="Courier New" panose="02070309020205020404" pitchFamily="49" charset="0"/>
              </a:rPr>
              <a:t>ε</a:t>
            </a:r>
            <a:r>
              <a:rPr lang="en-CA" altLang="fr-FR" sz="1400" dirty="0">
                <a:solidFill>
                  <a:srgbClr val="000000"/>
                </a:solidFill>
                <a:latin typeface="Courier New" panose="02070309020205020404" pitchFamily="49" charset="0"/>
                <a:cs typeface="Courier New" panose="02070309020205020404" pitchFamily="49" charset="0"/>
              </a:rPr>
              <a:t>}</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FIRST(term)= {num, id}</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FIRST(term’)= {*, /, </a:t>
            </a:r>
            <a:r>
              <a:rPr lang="el-GR" altLang="fr-FR" sz="1400" dirty="0">
                <a:solidFill>
                  <a:srgbClr val="000000"/>
                </a:solidFill>
                <a:latin typeface="Courier New" panose="02070309020205020404" pitchFamily="49" charset="0"/>
                <a:cs typeface="Courier New" panose="02070309020205020404" pitchFamily="49" charset="0"/>
              </a:rPr>
              <a:t>ε</a:t>
            </a:r>
            <a:r>
              <a:rPr lang="en-CA" altLang="fr-FR" sz="1400" dirty="0">
                <a:solidFill>
                  <a:srgbClr val="000000"/>
                </a:solidFill>
                <a:latin typeface="Courier New" panose="02070309020205020404" pitchFamily="49" charset="0"/>
                <a:cs typeface="Courier New" panose="02070309020205020404" pitchFamily="49" charset="0"/>
              </a:rPr>
              <a:t>}</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FIRST(factor)= {num, id} </a:t>
            </a:r>
          </a:p>
        </p:txBody>
      </p:sp>
      <p:sp>
        <p:nvSpPr>
          <p:cNvPr id="7" name="TextBox 6"/>
          <p:cNvSpPr txBox="1"/>
          <p:nvPr/>
        </p:nvSpPr>
        <p:spPr>
          <a:xfrm>
            <a:off x="2916238" y="1674813"/>
            <a:ext cx="3671887" cy="1169987"/>
          </a:xfrm>
          <a:prstGeom prst="rect">
            <a:avLst/>
          </a:prstGeom>
          <a:noFill/>
          <a:ln w="28575">
            <a:solidFill>
              <a:schemeClr val="accent5"/>
            </a:solidFill>
          </a:ln>
        </p:spPr>
        <p:txBody>
          <a:bodyPr>
            <a:spAutoFit/>
          </a:bodyPr>
          <a:lstStyle/>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FOLLOW(expr)={$}</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FOLLOW(expr’)={$}</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FOLLOW(term)= {+, -, $}</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FOLLOW(term’)= {+, -, $}</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FOLLOW(factor)= {*, /, +, -, $}</a:t>
            </a:r>
          </a:p>
        </p:txBody>
      </p:sp>
      <p:graphicFrame>
        <p:nvGraphicFramePr>
          <p:cNvPr id="8" name="Table 7"/>
          <p:cNvGraphicFramePr>
            <a:graphicFrameLocks noGrp="1"/>
          </p:cNvGraphicFramePr>
          <p:nvPr/>
        </p:nvGraphicFramePr>
        <p:xfrm>
          <a:off x="0" y="3716338"/>
          <a:ext cx="9144000" cy="2984500"/>
        </p:xfrm>
        <a:graphic>
          <a:graphicData uri="http://schemas.openxmlformats.org/drawingml/2006/table">
            <a:tbl>
              <a:tblPr firstRow="1" bandRow="1">
                <a:tableStyleId>{7DF18680-E054-41AD-8BC1-D1AEF772440D}</a:tableStyleId>
              </a:tblPr>
              <a:tblGrid>
                <a:gridCol w="683568"/>
                <a:gridCol w="1512168"/>
                <a:gridCol w="1440160"/>
                <a:gridCol w="1080120"/>
                <a:gridCol w="998984"/>
                <a:gridCol w="1143000"/>
                <a:gridCol w="1143000"/>
                <a:gridCol w="1143000"/>
              </a:tblGrid>
              <a:tr h="365915">
                <a:tc>
                  <a:txBody>
                    <a:bodyPr/>
                    <a:lstStyle/>
                    <a:p>
                      <a:pPr algn="ctr"/>
                      <a:endParaRPr lang="fr-CA" sz="1800" dirty="0"/>
                    </a:p>
                  </a:txBody>
                  <a:tcPr marT="45739" marB="45739"/>
                </a:tc>
                <a:tc>
                  <a:txBody>
                    <a:bodyPr/>
                    <a:lstStyle/>
                    <a:p>
                      <a:pPr algn="ctr"/>
                      <a:r>
                        <a:rPr lang="en-CA" sz="1400" dirty="0" smtClean="0"/>
                        <a:t>num</a:t>
                      </a:r>
                      <a:endParaRPr lang="fr-CA" sz="1400" dirty="0"/>
                    </a:p>
                  </a:txBody>
                  <a:tcPr marT="45739" marB="45739"/>
                </a:tc>
                <a:tc>
                  <a:txBody>
                    <a:bodyPr/>
                    <a:lstStyle/>
                    <a:p>
                      <a:pPr algn="ctr"/>
                      <a:r>
                        <a:rPr lang="en-CA" sz="1400" dirty="0" smtClean="0"/>
                        <a:t>id</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r>
              <a:tr h="523717">
                <a:tc>
                  <a:txBody>
                    <a:bodyPr/>
                    <a:lstStyle/>
                    <a:p>
                      <a:pPr algn="ctr"/>
                      <a:r>
                        <a:rPr lang="en-CA" sz="1400" b="1" dirty="0" smtClean="0">
                          <a:solidFill>
                            <a:schemeClr val="bg1"/>
                          </a:solidFill>
                        </a:rPr>
                        <a:t>expr</a:t>
                      </a:r>
                      <a:endParaRPr lang="fr-CA" sz="1400" b="1" dirty="0">
                        <a:solidFill>
                          <a:schemeClr val="bg1"/>
                        </a:solidFill>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sym typeface="Wingdings" panose="05000000000000000000" pitchFamily="2" charset="2"/>
                        </a:rPr>
                        <a:t>&lt;expr&gt;</a:t>
                      </a:r>
                    </a:p>
                    <a:p>
                      <a:pPr algn="ctr"/>
                      <a:r>
                        <a:rPr lang="en-CA" sz="1400" dirty="0" smtClean="0">
                          <a:sym typeface="Wingdings" panose="05000000000000000000" pitchFamily="2" charset="2"/>
                        </a:rPr>
                        <a:t>&lt;term&gt;&lt;expr'&gt;</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sym typeface="Wingdings" panose="05000000000000000000" pitchFamily="2" charset="2"/>
                        </a:rPr>
                        <a:t>&lt;expr&gt;</a:t>
                      </a:r>
                    </a:p>
                    <a:p>
                      <a:pPr algn="ctr"/>
                      <a:r>
                        <a:rPr lang="en-CA" sz="1400" dirty="0" smtClean="0">
                          <a:sym typeface="Wingdings" panose="05000000000000000000" pitchFamily="2" charset="2"/>
                        </a:rPr>
                        <a:t>&lt;term&gt;&lt;expr'&gt;</a:t>
                      </a: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r h="523717">
                <a:tc>
                  <a:txBody>
                    <a:bodyPr/>
                    <a:lstStyle/>
                    <a:p>
                      <a:pPr algn="ctr"/>
                      <a:r>
                        <a:rPr lang="en-CA" sz="1400" b="1" dirty="0" smtClean="0">
                          <a:solidFill>
                            <a:schemeClr val="bg1"/>
                          </a:solidFill>
                        </a:rPr>
                        <a:t>expr’</a:t>
                      </a:r>
                      <a:endParaRPr lang="fr-CA" sz="1400" b="1" dirty="0">
                        <a:solidFill>
                          <a:schemeClr val="bg1"/>
                        </a:solidFill>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algn="ctr"/>
                      <a:r>
                        <a:rPr lang="en-CA" sz="1400" dirty="0" smtClean="0"/>
                        <a:t>&lt;expr’&gt;</a:t>
                      </a:r>
                      <a:r>
                        <a:rPr lang="en-CA" sz="1400" dirty="0" smtClean="0">
                          <a:sym typeface="Wingdings" panose="05000000000000000000" pitchFamily="2" charset="2"/>
                        </a:rPr>
                        <a:t></a:t>
                      </a:r>
                    </a:p>
                    <a:p>
                      <a:pPr algn="ctr"/>
                      <a:r>
                        <a:rPr lang="en-CA" sz="1400" dirty="0" smtClean="0">
                          <a:sym typeface="Wingdings" panose="05000000000000000000" pitchFamily="2" charset="2"/>
                        </a:rPr>
                        <a:t>+&lt;expr&gt;</a:t>
                      </a:r>
                      <a:endParaRPr lang="fr-CA" sz="1400" dirty="0"/>
                    </a:p>
                  </a:txBody>
                  <a:tcPr marT="45739" marB="45739"/>
                </a:tc>
                <a:tc>
                  <a:txBody>
                    <a:bodyPr/>
                    <a:lstStyle/>
                    <a:p>
                      <a:pPr algn="ctr"/>
                      <a:r>
                        <a:rPr lang="en-CA" sz="1400" dirty="0" smtClean="0"/>
                        <a:t>&lt;expr’&gt;</a:t>
                      </a:r>
                      <a:r>
                        <a:rPr lang="en-CA" sz="1400" dirty="0" smtClean="0">
                          <a:sym typeface="Wingdings" panose="05000000000000000000" pitchFamily="2" charset="2"/>
                        </a:rPr>
                        <a:t></a:t>
                      </a:r>
                    </a:p>
                    <a:p>
                      <a:pPr algn="ctr"/>
                      <a:r>
                        <a:rPr lang="en-CA" sz="1400" dirty="0" smtClean="0">
                          <a:sym typeface="Wingdings" panose="05000000000000000000" pitchFamily="2" charset="2"/>
                        </a:rPr>
                        <a:t>-&lt;expr&gt;</a:t>
                      </a: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400" dirty="0"/>
                    </a:p>
                  </a:txBody>
                  <a:tcPr marT="45739" marB="45739"/>
                </a:tc>
              </a:tr>
              <a:tr h="523717">
                <a:tc>
                  <a:txBody>
                    <a:bodyPr/>
                    <a:lstStyle/>
                    <a:p>
                      <a:pPr algn="ctr"/>
                      <a:r>
                        <a:rPr lang="en-CA" sz="1400" b="1" kern="1200" dirty="0" smtClean="0">
                          <a:solidFill>
                            <a:schemeClr val="bg1"/>
                          </a:solidFill>
                          <a:latin typeface="+mn-lt"/>
                          <a:ea typeface="+mn-ea"/>
                          <a:cs typeface="+mn-cs"/>
                        </a:rPr>
                        <a:t>term</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r h="523717">
                <a:tc>
                  <a:txBody>
                    <a:bodyPr/>
                    <a:lstStyle/>
                    <a:p>
                      <a:pPr algn="ctr"/>
                      <a:r>
                        <a:rPr lang="en-CA" sz="1400" b="1" kern="1200" dirty="0" smtClean="0">
                          <a:solidFill>
                            <a:schemeClr val="bg1"/>
                          </a:solidFill>
                          <a:latin typeface="+mn-lt"/>
                          <a:ea typeface="+mn-ea"/>
                          <a:cs typeface="+mn-cs"/>
                        </a:rPr>
                        <a:t>term’</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400" dirty="0" smtClean="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smtClean="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400" dirty="0" smtClean="0"/>
                    </a:p>
                  </a:txBody>
                  <a:tcPr marT="45739" marB="45739"/>
                </a:tc>
              </a:tr>
              <a:tr h="523717">
                <a:tc>
                  <a:txBody>
                    <a:bodyPr/>
                    <a:lstStyle/>
                    <a:p>
                      <a:pPr algn="ctr"/>
                      <a:r>
                        <a:rPr lang="en-CA" sz="1400" b="1" kern="1200" dirty="0" smtClean="0">
                          <a:solidFill>
                            <a:schemeClr val="bg1"/>
                          </a:solidFill>
                          <a:latin typeface="+mn-lt"/>
                          <a:ea typeface="+mn-ea"/>
                          <a:cs typeface="+mn-cs"/>
                        </a:rPr>
                        <a:t>factor</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bl>
          </a:graphicData>
        </a:graphic>
      </p:graphicFrame>
      <p:grpSp>
        <p:nvGrpSpPr>
          <p:cNvPr id="43081" name="Group 12"/>
          <p:cNvGrpSpPr>
            <a:grpSpLocks/>
          </p:cNvGrpSpPr>
          <p:nvPr/>
        </p:nvGrpSpPr>
        <p:grpSpPr bwMode="auto">
          <a:xfrm>
            <a:off x="6694488" y="1431925"/>
            <a:ext cx="2197100" cy="2068513"/>
            <a:chOff x="6228184" y="1285628"/>
            <a:chExt cx="2664296" cy="2503412"/>
          </a:xfrm>
        </p:grpSpPr>
        <p:grpSp>
          <p:nvGrpSpPr>
            <p:cNvPr id="43086" name="Group 13"/>
            <p:cNvGrpSpPr>
              <a:grpSpLocks/>
            </p:cNvGrpSpPr>
            <p:nvPr/>
          </p:nvGrpSpPr>
          <p:grpSpPr bwMode="auto">
            <a:xfrm>
              <a:off x="6228184" y="1556792"/>
              <a:ext cx="2664296" cy="2232248"/>
              <a:chOff x="5796136" y="1556792"/>
              <a:chExt cx="3151813" cy="3168352"/>
            </a:xfrm>
          </p:grpSpPr>
          <p:grpSp>
            <p:nvGrpSpPr>
              <p:cNvPr id="43088" name="Group 15"/>
              <p:cNvGrpSpPr>
                <a:grpSpLocks/>
              </p:cNvGrpSpPr>
              <p:nvPr/>
            </p:nvGrpSpPr>
            <p:grpSpPr bwMode="auto">
              <a:xfrm>
                <a:off x="5796136" y="1628800"/>
                <a:ext cx="3151813" cy="3096344"/>
                <a:chOff x="5796136" y="1628800"/>
                <a:chExt cx="3151813" cy="3096344"/>
              </a:xfrm>
            </p:grpSpPr>
            <p:pic>
              <p:nvPicPr>
                <p:cNvPr id="43090" name="Picture 3"/>
                <p:cNvPicPr>
                  <a:picLocks noChangeAspect="1" noChangeArrowheads="1"/>
                </p:cNvPicPr>
                <p:nvPr/>
              </p:nvPicPr>
              <p:blipFill>
                <a:blip r:embed="rId2">
                  <a:extLst>
                    <a:ext uri="{28A0092B-C50C-407E-A947-70E740481C1C}">
                      <a14:useLocalDpi xmlns:a14="http://schemas.microsoft.com/office/drawing/2010/main" val="0"/>
                    </a:ext>
                  </a:extLst>
                </a:blip>
                <a:srcRect b="3148"/>
                <a:stretch>
                  <a:fillRect/>
                </a:stretch>
              </p:blipFill>
              <p:spPr bwMode="auto">
                <a:xfrm>
                  <a:off x="5796136" y="1628800"/>
                  <a:ext cx="3125788" cy="24828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0000"/>
                      </a:solidFill>
                      <a:miter lim="800000"/>
                      <a:headEnd/>
                      <a:tailEnd/>
                    </a14:hiddenLine>
                  </a:ext>
                </a:extLst>
              </p:spPr>
            </p:pic>
            <p:pic>
              <p:nvPicPr>
                <p:cNvPr id="43091" name="Picture 2"/>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t="73535"/>
                <a:stretch>
                  <a:fillRect/>
                </a:stretch>
              </p:blipFill>
              <p:spPr bwMode="auto">
                <a:xfrm>
                  <a:off x="5868144" y="4094489"/>
                  <a:ext cx="3079805" cy="63065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17" name="Rectangle 16"/>
              <p:cNvSpPr/>
              <p:nvPr/>
            </p:nvSpPr>
            <p:spPr>
              <a:xfrm>
                <a:off x="5869010" y="1556416"/>
                <a:ext cx="3053887" cy="3168728"/>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grpSp>
        <p:sp>
          <p:nvSpPr>
            <p:cNvPr id="43087" name="TextBox 14"/>
            <p:cNvSpPr txBox="1">
              <a:spLocks noChangeArrowheads="1"/>
            </p:cNvSpPr>
            <p:nvPr/>
          </p:nvSpPr>
          <p:spPr bwMode="auto">
            <a:xfrm>
              <a:off x="6488378" y="1285628"/>
              <a:ext cx="1004227" cy="30482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100">
                  <a:solidFill>
                    <a:srgbClr val="000000"/>
                  </a:solidFill>
                  <a:cs typeface="Arial" charset="0"/>
                </a:rPr>
                <a:t>Grammar</a:t>
              </a:r>
              <a:endParaRPr lang="fr-CA" altLang="fr-FR" sz="1100">
                <a:solidFill>
                  <a:srgbClr val="000000"/>
                </a:solidFill>
                <a:cs typeface="Arial" charset="0"/>
              </a:endParaRPr>
            </a:p>
          </p:txBody>
        </p:sp>
      </p:grpSp>
      <p:sp>
        <p:nvSpPr>
          <p:cNvPr id="43082" name="TextBox 26"/>
          <p:cNvSpPr txBox="1">
            <a:spLocks noChangeArrowheads="1"/>
          </p:cNvSpPr>
          <p:nvPr/>
        </p:nvSpPr>
        <p:spPr bwMode="auto">
          <a:xfrm>
            <a:off x="341313" y="1441450"/>
            <a:ext cx="971550" cy="2508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100">
                <a:solidFill>
                  <a:srgbClr val="000000"/>
                </a:solidFill>
                <a:cs typeface="Arial" charset="0"/>
              </a:rPr>
              <a:t>FIRST Sets</a:t>
            </a:r>
            <a:endParaRPr lang="fr-CA" altLang="fr-FR" sz="1100">
              <a:solidFill>
                <a:srgbClr val="000000"/>
              </a:solidFill>
              <a:cs typeface="Arial" charset="0"/>
            </a:endParaRPr>
          </a:p>
        </p:txBody>
      </p:sp>
      <p:sp>
        <p:nvSpPr>
          <p:cNvPr id="43083" name="TextBox 27"/>
          <p:cNvSpPr txBox="1">
            <a:spLocks noChangeArrowheads="1"/>
          </p:cNvSpPr>
          <p:nvPr/>
        </p:nvSpPr>
        <p:spPr bwMode="auto">
          <a:xfrm>
            <a:off x="3132138" y="1466850"/>
            <a:ext cx="1150937" cy="2524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100">
                <a:solidFill>
                  <a:srgbClr val="000000"/>
                </a:solidFill>
                <a:cs typeface="Arial" charset="0"/>
              </a:rPr>
              <a:t>FOLLOW Sets</a:t>
            </a:r>
            <a:endParaRPr lang="fr-CA" altLang="fr-FR" sz="1100">
              <a:solidFill>
                <a:srgbClr val="000000"/>
              </a:solidFill>
              <a:cs typeface="Arial" charset="0"/>
            </a:endParaRPr>
          </a:p>
        </p:txBody>
      </p:sp>
      <p:sp>
        <p:nvSpPr>
          <p:cNvPr id="31" name="Rectangle 30"/>
          <p:cNvSpPr/>
          <p:nvPr/>
        </p:nvSpPr>
        <p:spPr>
          <a:xfrm>
            <a:off x="200025" y="1916113"/>
            <a:ext cx="2500313" cy="238125"/>
          </a:xfrm>
          <a:prstGeom prst="rect">
            <a:avLst/>
          </a:prstGeom>
          <a:solidFill>
            <a:srgbClr val="FFFF00">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sp>
        <p:nvSpPr>
          <p:cNvPr id="43085" name="TextBox 31"/>
          <p:cNvSpPr txBox="1">
            <a:spLocks noChangeArrowheads="1"/>
          </p:cNvSpPr>
          <p:nvPr/>
        </p:nvSpPr>
        <p:spPr bwMode="auto">
          <a:xfrm>
            <a:off x="107950" y="2924175"/>
            <a:ext cx="554355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800" b="0">
                <a:solidFill>
                  <a:srgbClr val="000000"/>
                </a:solidFill>
                <a:cs typeface="Arial" charset="0"/>
              </a:rPr>
              <a:t>What about the epsilon? Use the FOLLOW set to add the epsilon rule…</a:t>
            </a:r>
            <a:endParaRPr lang="fr-CA" altLang="fr-FR" sz="1800" b="0">
              <a:solidFill>
                <a:srgbClr val="000000"/>
              </a:solidFill>
              <a:cs typeface="Arial" charset="0"/>
            </a:endParaRPr>
          </a:p>
        </p:txBody>
      </p:sp>
      <p:sp>
        <p:nvSpPr>
          <p:cNvPr id="9" name="Slide Number Placeholder 8"/>
          <p:cNvSpPr>
            <a:spLocks noGrp="1"/>
          </p:cNvSpPr>
          <p:nvPr>
            <p:ph type="sldNum" sz="quarter" idx="11"/>
          </p:nvPr>
        </p:nvSpPr>
        <p:spPr/>
        <p:txBody>
          <a:bodyPr/>
          <a:lstStyle/>
          <a:p>
            <a:pPr>
              <a:defRPr/>
            </a:pPr>
            <a:fld id="{C0F85434-72BD-456E-A883-0F005E178622}" type="slidenum">
              <a:rPr lang="fr-CA" smtClean="0"/>
              <a:pPr>
                <a:defRPr/>
              </a:pPr>
              <a:t>348</a:t>
            </a:fld>
            <a:endParaRPr lang="fr-CA"/>
          </a:p>
        </p:txBody>
      </p:sp>
    </p:spTree>
    <p:extLst>
      <p:ext uri="{BB962C8B-B14F-4D97-AF65-F5344CB8AC3E}">
        <p14:creationId xmlns:p14="http://schemas.microsoft.com/office/powerpoint/2010/main" val="1396863084"/>
      </p:ext>
    </p:extLst>
  </p:cSld>
  <p:clrMapOvr>
    <a:masterClrMapping/>
  </p:clrMapOvr>
  <p:timing>
    <p:tnLst>
      <p:par>
        <p:cTn id="1" dur="indefinite" restart="never" nodeType="tmRoot"/>
      </p:par>
    </p:tnLst>
  </p:timing>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044575"/>
          </a:xfrm>
        </p:spPr>
        <p:txBody>
          <a:bodyPr/>
          <a:lstStyle/>
          <a:p>
            <a:pPr>
              <a:defRPr/>
            </a:pPr>
            <a:r>
              <a:rPr lang="en-CA" dirty="0" smtClean="0"/>
              <a:t>Parse Table</a:t>
            </a:r>
            <a:endParaRPr lang="fr-CA" dirty="0"/>
          </a:p>
        </p:txBody>
      </p:sp>
      <p:sp>
        <p:nvSpPr>
          <p:cNvPr id="6" name="TextBox 5"/>
          <p:cNvSpPr txBox="1"/>
          <p:nvPr/>
        </p:nvSpPr>
        <p:spPr>
          <a:xfrm>
            <a:off x="107950" y="1674813"/>
            <a:ext cx="2808288" cy="1169987"/>
          </a:xfrm>
          <a:prstGeom prst="rect">
            <a:avLst/>
          </a:prstGeom>
          <a:noFill/>
          <a:ln w="28575">
            <a:solidFill>
              <a:schemeClr val="accent5"/>
            </a:solidFill>
          </a:ln>
        </p:spPr>
        <p:txBody>
          <a:bodyPr>
            <a:spAutoFit/>
          </a:bodyPr>
          <a:lstStyle/>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FIRST(expr)= {num, id}</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FIRST(expr’)= {+, -, </a:t>
            </a:r>
            <a:r>
              <a:rPr lang="el-GR" altLang="fr-FR" sz="1400" dirty="0">
                <a:solidFill>
                  <a:srgbClr val="000000"/>
                </a:solidFill>
                <a:latin typeface="Courier New" panose="02070309020205020404" pitchFamily="49" charset="0"/>
                <a:cs typeface="Courier New" panose="02070309020205020404" pitchFamily="49" charset="0"/>
              </a:rPr>
              <a:t>ε</a:t>
            </a:r>
            <a:r>
              <a:rPr lang="en-CA" altLang="fr-FR" sz="1400" dirty="0">
                <a:solidFill>
                  <a:srgbClr val="000000"/>
                </a:solidFill>
                <a:latin typeface="Courier New" panose="02070309020205020404" pitchFamily="49" charset="0"/>
                <a:cs typeface="Courier New" panose="02070309020205020404" pitchFamily="49" charset="0"/>
              </a:rPr>
              <a:t>}</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FIRST(term)= {num, id}</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FIRST(term’)= {*, /, </a:t>
            </a:r>
            <a:r>
              <a:rPr lang="el-GR" altLang="fr-FR" sz="1400" dirty="0">
                <a:solidFill>
                  <a:srgbClr val="000000"/>
                </a:solidFill>
                <a:latin typeface="Courier New" panose="02070309020205020404" pitchFamily="49" charset="0"/>
                <a:cs typeface="Courier New" panose="02070309020205020404" pitchFamily="49" charset="0"/>
              </a:rPr>
              <a:t>ε</a:t>
            </a:r>
            <a:r>
              <a:rPr lang="en-CA" altLang="fr-FR" sz="1400" dirty="0">
                <a:solidFill>
                  <a:srgbClr val="000000"/>
                </a:solidFill>
                <a:latin typeface="Courier New" panose="02070309020205020404" pitchFamily="49" charset="0"/>
                <a:cs typeface="Courier New" panose="02070309020205020404" pitchFamily="49" charset="0"/>
              </a:rPr>
              <a:t>}</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FIRST(factor)= {num, id} </a:t>
            </a:r>
          </a:p>
        </p:txBody>
      </p:sp>
      <p:sp>
        <p:nvSpPr>
          <p:cNvPr id="7" name="TextBox 6"/>
          <p:cNvSpPr txBox="1"/>
          <p:nvPr/>
        </p:nvSpPr>
        <p:spPr>
          <a:xfrm>
            <a:off x="2916238" y="1674813"/>
            <a:ext cx="3671887" cy="1169987"/>
          </a:xfrm>
          <a:prstGeom prst="rect">
            <a:avLst/>
          </a:prstGeom>
          <a:noFill/>
          <a:ln w="28575">
            <a:solidFill>
              <a:schemeClr val="accent5"/>
            </a:solidFill>
          </a:ln>
        </p:spPr>
        <p:txBody>
          <a:bodyPr>
            <a:spAutoFit/>
          </a:bodyPr>
          <a:lstStyle/>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FOLLOW(expr)={$}</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FOLLOW(expr’)={$}</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FOLLOW(term)= {+, -, $}</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FOLLOW(term’)= {+, -, $}</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FOLLOW(factor)= {*, /, +, -, $}</a:t>
            </a:r>
          </a:p>
        </p:txBody>
      </p:sp>
      <p:graphicFrame>
        <p:nvGraphicFramePr>
          <p:cNvPr id="8" name="Table 7"/>
          <p:cNvGraphicFramePr>
            <a:graphicFrameLocks noGrp="1"/>
          </p:cNvGraphicFramePr>
          <p:nvPr/>
        </p:nvGraphicFramePr>
        <p:xfrm>
          <a:off x="0" y="3716338"/>
          <a:ext cx="9144000" cy="2984500"/>
        </p:xfrm>
        <a:graphic>
          <a:graphicData uri="http://schemas.openxmlformats.org/drawingml/2006/table">
            <a:tbl>
              <a:tblPr firstRow="1" bandRow="1">
                <a:tableStyleId>{7DF18680-E054-41AD-8BC1-D1AEF772440D}</a:tableStyleId>
              </a:tblPr>
              <a:tblGrid>
                <a:gridCol w="683568"/>
                <a:gridCol w="1512168"/>
                <a:gridCol w="1440160"/>
                <a:gridCol w="1080120"/>
                <a:gridCol w="998984"/>
                <a:gridCol w="1143000"/>
                <a:gridCol w="1143000"/>
                <a:gridCol w="1143000"/>
              </a:tblGrid>
              <a:tr h="365915">
                <a:tc>
                  <a:txBody>
                    <a:bodyPr/>
                    <a:lstStyle/>
                    <a:p>
                      <a:pPr algn="ctr"/>
                      <a:endParaRPr lang="fr-CA" sz="1800" dirty="0"/>
                    </a:p>
                  </a:txBody>
                  <a:tcPr marT="45739" marB="45739"/>
                </a:tc>
                <a:tc>
                  <a:txBody>
                    <a:bodyPr/>
                    <a:lstStyle/>
                    <a:p>
                      <a:pPr algn="ctr"/>
                      <a:r>
                        <a:rPr lang="en-CA" sz="1400" dirty="0" smtClean="0"/>
                        <a:t>num</a:t>
                      </a:r>
                      <a:endParaRPr lang="fr-CA" sz="1400" dirty="0"/>
                    </a:p>
                  </a:txBody>
                  <a:tcPr marT="45739" marB="45739"/>
                </a:tc>
                <a:tc>
                  <a:txBody>
                    <a:bodyPr/>
                    <a:lstStyle/>
                    <a:p>
                      <a:pPr algn="ctr"/>
                      <a:r>
                        <a:rPr lang="en-CA" sz="1400" dirty="0" smtClean="0"/>
                        <a:t>id</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r>
              <a:tr h="523717">
                <a:tc>
                  <a:txBody>
                    <a:bodyPr/>
                    <a:lstStyle/>
                    <a:p>
                      <a:pPr algn="ctr"/>
                      <a:r>
                        <a:rPr lang="en-CA" sz="1400" b="1" dirty="0" smtClean="0">
                          <a:solidFill>
                            <a:schemeClr val="bg1"/>
                          </a:solidFill>
                        </a:rPr>
                        <a:t>expr</a:t>
                      </a:r>
                      <a:endParaRPr lang="fr-CA" sz="1400" b="1" dirty="0">
                        <a:solidFill>
                          <a:schemeClr val="bg1"/>
                        </a:solidFill>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sym typeface="Wingdings" panose="05000000000000000000" pitchFamily="2" charset="2"/>
                        </a:rPr>
                        <a:t>&lt;expr&gt;</a:t>
                      </a:r>
                    </a:p>
                    <a:p>
                      <a:pPr algn="ctr"/>
                      <a:r>
                        <a:rPr lang="en-CA" sz="1400" dirty="0" smtClean="0">
                          <a:sym typeface="Wingdings" panose="05000000000000000000" pitchFamily="2" charset="2"/>
                        </a:rPr>
                        <a:t>&lt;term&gt;&lt;expr'&gt;</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sym typeface="Wingdings" panose="05000000000000000000" pitchFamily="2" charset="2"/>
                        </a:rPr>
                        <a:t>&lt;expr&gt;</a:t>
                      </a:r>
                    </a:p>
                    <a:p>
                      <a:pPr algn="ctr"/>
                      <a:r>
                        <a:rPr lang="en-CA" sz="1400" dirty="0" smtClean="0">
                          <a:sym typeface="Wingdings" panose="05000000000000000000" pitchFamily="2" charset="2"/>
                        </a:rPr>
                        <a:t>&lt;term&gt;&lt;expr'&gt;</a:t>
                      </a: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r h="523717">
                <a:tc>
                  <a:txBody>
                    <a:bodyPr/>
                    <a:lstStyle/>
                    <a:p>
                      <a:pPr algn="ctr"/>
                      <a:r>
                        <a:rPr lang="en-CA" sz="1400" b="1" dirty="0" smtClean="0">
                          <a:solidFill>
                            <a:schemeClr val="bg1"/>
                          </a:solidFill>
                        </a:rPr>
                        <a:t>expr’</a:t>
                      </a:r>
                      <a:endParaRPr lang="fr-CA" sz="1400" b="1" dirty="0">
                        <a:solidFill>
                          <a:schemeClr val="bg1"/>
                        </a:solidFill>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algn="ctr"/>
                      <a:r>
                        <a:rPr lang="en-CA" sz="1400" dirty="0" smtClean="0"/>
                        <a:t>&lt;expr’&gt;</a:t>
                      </a:r>
                      <a:r>
                        <a:rPr lang="en-CA" sz="1400" dirty="0" smtClean="0">
                          <a:sym typeface="Wingdings" panose="05000000000000000000" pitchFamily="2" charset="2"/>
                        </a:rPr>
                        <a:t></a:t>
                      </a:r>
                    </a:p>
                    <a:p>
                      <a:pPr algn="ctr"/>
                      <a:r>
                        <a:rPr lang="en-CA" sz="1400" dirty="0" smtClean="0">
                          <a:sym typeface="Wingdings" panose="05000000000000000000" pitchFamily="2" charset="2"/>
                        </a:rPr>
                        <a:t>+&lt;expr&gt;</a:t>
                      </a:r>
                      <a:endParaRPr lang="fr-CA" sz="1400" dirty="0"/>
                    </a:p>
                  </a:txBody>
                  <a:tcPr marT="45739" marB="45739"/>
                </a:tc>
                <a:tc>
                  <a:txBody>
                    <a:bodyPr/>
                    <a:lstStyle/>
                    <a:p>
                      <a:pPr algn="ctr"/>
                      <a:r>
                        <a:rPr lang="en-CA" sz="1400" dirty="0" smtClean="0"/>
                        <a:t>&lt;expr’&gt;</a:t>
                      </a:r>
                      <a:r>
                        <a:rPr lang="en-CA" sz="1400" dirty="0" smtClean="0">
                          <a:sym typeface="Wingdings" panose="05000000000000000000" pitchFamily="2" charset="2"/>
                        </a:rPr>
                        <a:t></a:t>
                      </a:r>
                    </a:p>
                    <a:p>
                      <a:pPr algn="ctr"/>
                      <a:r>
                        <a:rPr lang="en-CA" sz="1400" dirty="0" smtClean="0">
                          <a:sym typeface="Wingdings" panose="05000000000000000000" pitchFamily="2" charset="2"/>
                        </a:rPr>
                        <a:t>-&lt;expr&gt;</a:t>
                      </a: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dirty="0" smtClean="0"/>
                        <a:t>&lt;expr’&gt;</a:t>
                      </a:r>
                      <a:r>
                        <a:rPr lang="en-CA" sz="1400" dirty="0" smtClean="0">
                          <a:sym typeface="Wingdings" panose="05000000000000000000" pitchFamily="2" charset="2"/>
                        </a:rPr>
                        <a:t></a:t>
                      </a:r>
                    </a:p>
                    <a:p>
                      <a:pPr algn="ctr"/>
                      <a:r>
                        <a:rPr lang="el-GR" sz="1400" dirty="0" smtClean="0"/>
                        <a:t>ε</a:t>
                      </a:r>
                      <a:endParaRPr lang="fr-CA" sz="1400" dirty="0" smtClean="0"/>
                    </a:p>
                  </a:txBody>
                  <a:tcPr marT="45739" marB="45739"/>
                </a:tc>
              </a:tr>
              <a:tr h="523717">
                <a:tc>
                  <a:txBody>
                    <a:bodyPr/>
                    <a:lstStyle/>
                    <a:p>
                      <a:pPr algn="ctr"/>
                      <a:r>
                        <a:rPr lang="en-CA" sz="1400" b="1" kern="1200" dirty="0" smtClean="0">
                          <a:solidFill>
                            <a:schemeClr val="bg1"/>
                          </a:solidFill>
                          <a:latin typeface="+mn-lt"/>
                          <a:ea typeface="+mn-ea"/>
                          <a:cs typeface="+mn-cs"/>
                        </a:rPr>
                        <a:t>term</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r h="523717">
                <a:tc>
                  <a:txBody>
                    <a:bodyPr/>
                    <a:lstStyle/>
                    <a:p>
                      <a:pPr algn="ctr"/>
                      <a:r>
                        <a:rPr lang="en-CA" sz="1400" b="1" kern="1200" dirty="0" smtClean="0">
                          <a:solidFill>
                            <a:schemeClr val="bg1"/>
                          </a:solidFill>
                          <a:latin typeface="+mn-lt"/>
                          <a:ea typeface="+mn-ea"/>
                          <a:cs typeface="+mn-cs"/>
                        </a:rPr>
                        <a:t>term’</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400" dirty="0" smtClean="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smtClean="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400" dirty="0" smtClean="0"/>
                    </a:p>
                  </a:txBody>
                  <a:tcPr marT="45739" marB="45739"/>
                </a:tc>
              </a:tr>
              <a:tr h="523717">
                <a:tc>
                  <a:txBody>
                    <a:bodyPr/>
                    <a:lstStyle/>
                    <a:p>
                      <a:pPr algn="ctr"/>
                      <a:r>
                        <a:rPr lang="en-CA" sz="1400" b="1" kern="1200" dirty="0" smtClean="0">
                          <a:solidFill>
                            <a:schemeClr val="bg1"/>
                          </a:solidFill>
                          <a:latin typeface="+mn-lt"/>
                          <a:ea typeface="+mn-ea"/>
                          <a:cs typeface="+mn-cs"/>
                        </a:rPr>
                        <a:t>factor</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bl>
          </a:graphicData>
        </a:graphic>
      </p:graphicFrame>
      <p:grpSp>
        <p:nvGrpSpPr>
          <p:cNvPr id="44105" name="Group 12"/>
          <p:cNvGrpSpPr>
            <a:grpSpLocks/>
          </p:cNvGrpSpPr>
          <p:nvPr/>
        </p:nvGrpSpPr>
        <p:grpSpPr bwMode="auto">
          <a:xfrm>
            <a:off x="6694488" y="1431925"/>
            <a:ext cx="2197100" cy="2068513"/>
            <a:chOff x="6228184" y="1285628"/>
            <a:chExt cx="2664296" cy="2503412"/>
          </a:xfrm>
        </p:grpSpPr>
        <p:grpSp>
          <p:nvGrpSpPr>
            <p:cNvPr id="44110" name="Group 13"/>
            <p:cNvGrpSpPr>
              <a:grpSpLocks/>
            </p:cNvGrpSpPr>
            <p:nvPr/>
          </p:nvGrpSpPr>
          <p:grpSpPr bwMode="auto">
            <a:xfrm>
              <a:off x="6228184" y="1556792"/>
              <a:ext cx="2664296" cy="2232248"/>
              <a:chOff x="5796136" y="1556792"/>
              <a:chExt cx="3151813" cy="3168352"/>
            </a:xfrm>
          </p:grpSpPr>
          <p:grpSp>
            <p:nvGrpSpPr>
              <p:cNvPr id="44112" name="Group 15"/>
              <p:cNvGrpSpPr>
                <a:grpSpLocks/>
              </p:cNvGrpSpPr>
              <p:nvPr/>
            </p:nvGrpSpPr>
            <p:grpSpPr bwMode="auto">
              <a:xfrm>
                <a:off x="5796136" y="1628800"/>
                <a:ext cx="3151813" cy="3096344"/>
                <a:chOff x="5796136" y="1628800"/>
                <a:chExt cx="3151813" cy="3096344"/>
              </a:xfrm>
            </p:grpSpPr>
            <p:pic>
              <p:nvPicPr>
                <p:cNvPr id="44114" name="Picture 3"/>
                <p:cNvPicPr>
                  <a:picLocks noChangeAspect="1" noChangeArrowheads="1"/>
                </p:cNvPicPr>
                <p:nvPr/>
              </p:nvPicPr>
              <p:blipFill>
                <a:blip r:embed="rId2">
                  <a:extLst>
                    <a:ext uri="{28A0092B-C50C-407E-A947-70E740481C1C}">
                      <a14:useLocalDpi xmlns:a14="http://schemas.microsoft.com/office/drawing/2010/main" val="0"/>
                    </a:ext>
                  </a:extLst>
                </a:blip>
                <a:srcRect b="3148"/>
                <a:stretch>
                  <a:fillRect/>
                </a:stretch>
              </p:blipFill>
              <p:spPr bwMode="auto">
                <a:xfrm>
                  <a:off x="5796136" y="1628800"/>
                  <a:ext cx="3125788" cy="24828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0000"/>
                      </a:solidFill>
                      <a:miter lim="800000"/>
                      <a:headEnd/>
                      <a:tailEnd/>
                    </a14:hiddenLine>
                  </a:ext>
                </a:extLst>
              </p:spPr>
            </p:pic>
            <p:pic>
              <p:nvPicPr>
                <p:cNvPr id="44115" name="Picture 2"/>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t="73535"/>
                <a:stretch>
                  <a:fillRect/>
                </a:stretch>
              </p:blipFill>
              <p:spPr bwMode="auto">
                <a:xfrm>
                  <a:off x="5868144" y="4094489"/>
                  <a:ext cx="3079805" cy="63065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17" name="Rectangle 16"/>
              <p:cNvSpPr/>
              <p:nvPr/>
            </p:nvSpPr>
            <p:spPr>
              <a:xfrm>
                <a:off x="5869010" y="1556416"/>
                <a:ext cx="3053887" cy="3168728"/>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grpSp>
        <p:sp>
          <p:nvSpPr>
            <p:cNvPr id="44111" name="TextBox 14"/>
            <p:cNvSpPr txBox="1">
              <a:spLocks noChangeArrowheads="1"/>
            </p:cNvSpPr>
            <p:nvPr/>
          </p:nvSpPr>
          <p:spPr bwMode="auto">
            <a:xfrm>
              <a:off x="6488378" y="1285628"/>
              <a:ext cx="1004227" cy="30482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100">
                  <a:solidFill>
                    <a:srgbClr val="000000"/>
                  </a:solidFill>
                  <a:cs typeface="Arial" charset="0"/>
                </a:rPr>
                <a:t>Grammar</a:t>
              </a:r>
              <a:endParaRPr lang="fr-CA" altLang="fr-FR" sz="1100">
                <a:solidFill>
                  <a:srgbClr val="000000"/>
                </a:solidFill>
                <a:cs typeface="Arial" charset="0"/>
              </a:endParaRPr>
            </a:p>
          </p:txBody>
        </p:sp>
      </p:grpSp>
      <p:sp>
        <p:nvSpPr>
          <p:cNvPr id="44106" name="TextBox 26"/>
          <p:cNvSpPr txBox="1">
            <a:spLocks noChangeArrowheads="1"/>
          </p:cNvSpPr>
          <p:nvPr/>
        </p:nvSpPr>
        <p:spPr bwMode="auto">
          <a:xfrm>
            <a:off x="341313" y="1441450"/>
            <a:ext cx="971550" cy="2508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100">
                <a:solidFill>
                  <a:srgbClr val="000000"/>
                </a:solidFill>
                <a:cs typeface="Arial" charset="0"/>
              </a:rPr>
              <a:t>FIRST Sets</a:t>
            </a:r>
            <a:endParaRPr lang="fr-CA" altLang="fr-FR" sz="1100">
              <a:solidFill>
                <a:srgbClr val="000000"/>
              </a:solidFill>
              <a:cs typeface="Arial" charset="0"/>
            </a:endParaRPr>
          </a:p>
        </p:txBody>
      </p:sp>
      <p:sp>
        <p:nvSpPr>
          <p:cNvPr id="44107" name="TextBox 27"/>
          <p:cNvSpPr txBox="1">
            <a:spLocks noChangeArrowheads="1"/>
          </p:cNvSpPr>
          <p:nvPr/>
        </p:nvSpPr>
        <p:spPr bwMode="auto">
          <a:xfrm>
            <a:off x="3132138" y="1466850"/>
            <a:ext cx="1150937" cy="2524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100">
                <a:solidFill>
                  <a:srgbClr val="000000"/>
                </a:solidFill>
                <a:cs typeface="Arial" charset="0"/>
              </a:rPr>
              <a:t>FOLLOW Sets</a:t>
            </a:r>
            <a:endParaRPr lang="fr-CA" altLang="fr-FR" sz="1100">
              <a:solidFill>
                <a:srgbClr val="000000"/>
              </a:solidFill>
              <a:cs typeface="Arial" charset="0"/>
            </a:endParaRPr>
          </a:p>
        </p:txBody>
      </p:sp>
      <p:sp>
        <p:nvSpPr>
          <p:cNvPr id="31" name="Rectangle 30"/>
          <p:cNvSpPr/>
          <p:nvPr/>
        </p:nvSpPr>
        <p:spPr>
          <a:xfrm>
            <a:off x="200025" y="1916113"/>
            <a:ext cx="2500313" cy="238125"/>
          </a:xfrm>
          <a:prstGeom prst="rect">
            <a:avLst/>
          </a:prstGeom>
          <a:solidFill>
            <a:srgbClr val="FFFF00">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sp>
        <p:nvSpPr>
          <p:cNvPr id="44109" name="TextBox 19"/>
          <p:cNvSpPr txBox="1">
            <a:spLocks noChangeArrowheads="1"/>
          </p:cNvSpPr>
          <p:nvPr/>
        </p:nvSpPr>
        <p:spPr bwMode="auto">
          <a:xfrm>
            <a:off x="107950" y="2924175"/>
            <a:ext cx="554355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800" b="0">
                <a:solidFill>
                  <a:srgbClr val="000000"/>
                </a:solidFill>
                <a:cs typeface="Arial" charset="0"/>
              </a:rPr>
              <a:t>What about the epsilon? Use the FOLLOW set to add the epsilon rule…</a:t>
            </a:r>
            <a:endParaRPr lang="fr-CA" altLang="fr-FR" sz="1800" b="0">
              <a:solidFill>
                <a:srgbClr val="000000"/>
              </a:solidFill>
              <a:cs typeface="Arial" charset="0"/>
            </a:endParaRPr>
          </a:p>
        </p:txBody>
      </p:sp>
      <p:sp>
        <p:nvSpPr>
          <p:cNvPr id="9" name="Slide Number Placeholder 8"/>
          <p:cNvSpPr>
            <a:spLocks noGrp="1"/>
          </p:cNvSpPr>
          <p:nvPr>
            <p:ph type="sldNum" sz="quarter" idx="11"/>
          </p:nvPr>
        </p:nvSpPr>
        <p:spPr/>
        <p:txBody>
          <a:bodyPr/>
          <a:lstStyle/>
          <a:p>
            <a:pPr>
              <a:defRPr/>
            </a:pPr>
            <a:fld id="{C0F85434-72BD-456E-A883-0F005E178622}" type="slidenum">
              <a:rPr lang="fr-CA" smtClean="0"/>
              <a:pPr>
                <a:defRPr/>
              </a:pPr>
              <a:t>349</a:t>
            </a:fld>
            <a:endParaRPr lang="fr-CA"/>
          </a:p>
        </p:txBody>
      </p:sp>
    </p:spTree>
    <p:extLst>
      <p:ext uri="{BB962C8B-B14F-4D97-AF65-F5344CB8AC3E}">
        <p14:creationId xmlns:p14="http://schemas.microsoft.com/office/powerpoint/2010/main" val="3086297560"/>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eaLnBrk="1" hangingPunct="1">
              <a:defRPr/>
            </a:pPr>
            <a:r>
              <a:rPr lang="en-CA" dirty="0" smtClean="0"/>
              <a:t>Agile Manifesto</a:t>
            </a:r>
            <a:endParaRPr lang="en-CA" dirty="0"/>
          </a:p>
        </p:txBody>
      </p:sp>
      <p:sp>
        <p:nvSpPr>
          <p:cNvPr id="3" name="Content Placeholder 2"/>
          <p:cNvSpPr>
            <a:spLocks noGrp="1"/>
          </p:cNvSpPr>
          <p:nvPr>
            <p:ph idx="1"/>
          </p:nvPr>
        </p:nvSpPr>
        <p:spPr/>
        <p:txBody>
          <a:bodyPr/>
          <a:lstStyle/>
          <a:p>
            <a:pPr eaLnBrk="1" hangingPunct="1">
              <a:defRPr/>
            </a:pPr>
            <a:r>
              <a:rPr lang="en-CA" dirty="0" smtClean="0"/>
              <a:t>We are uncovering better ways of developing software by doing it and helping others do it. Through this work we have come to value:</a:t>
            </a:r>
          </a:p>
          <a:p>
            <a:pPr eaLnBrk="1" hangingPunct="1">
              <a:defRPr/>
            </a:pPr>
            <a:endParaRPr lang="en-CA" dirty="0" smtClean="0"/>
          </a:p>
          <a:p>
            <a:pPr lvl="1" eaLnBrk="1" hangingPunct="1">
              <a:defRPr/>
            </a:pPr>
            <a:r>
              <a:rPr lang="en-CA" dirty="0" smtClean="0"/>
              <a:t>Individuals and interactions over processes and tools</a:t>
            </a:r>
          </a:p>
          <a:p>
            <a:pPr lvl="1" eaLnBrk="1" hangingPunct="1">
              <a:defRPr/>
            </a:pPr>
            <a:r>
              <a:rPr lang="en-CA" dirty="0" smtClean="0"/>
              <a:t>Working software over comprehensive documentation</a:t>
            </a:r>
          </a:p>
          <a:p>
            <a:pPr lvl="1" eaLnBrk="1" hangingPunct="1">
              <a:defRPr/>
            </a:pPr>
            <a:r>
              <a:rPr lang="en-CA" dirty="0" smtClean="0"/>
              <a:t>Customer collaboration over contract negotiation </a:t>
            </a:r>
          </a:p>
          <a:p>
            <a:pPr lvl="1" eaLnBrk="1" hangingPunct="1">
              <a:defRPr/>
            </a:pPr>
            <a:r>
              <a:rPr lang="en-CA" dirty="0" smtClean="0"/>
              <a:t>Responding to change over following a plan</a:t>
            </a:r>
          </a:p>
          <a:p>
            <a:pPr marL="274637" lvl="1" indent="0" eaLnBrk="1" hangingPunct="1">
              <a:buFont typeface="Arial" charset="0"/>
              <a:buNone/>
              <a:defRPr/>
            </a:pPr>
            <a:r>
              <a:rPr lang="en-CA" dirty="0" smtClean="0"/>
              <a:t> </a:t>
            </a:r>
          </a:p>
          <a:p>
            <a:pPr eaLnBrk="1" hangingPunct="1">
              <a:defRPr/>
            </a:pPr>
            <a:r>
              <a:rPr lang="en-CA" dirty="0" smtClean="0"/>
              <a:t>That is, while there is value in the items on the right, we value the items on the left more. </a:t>
            </a:r>
            <a:endParaRPr lang="en-CA" dirty="0"/>
          </a:p>
        </p:txBody>
      </p:sp>
    </p:spTree>
    <p:extLst>
      <p:ext uri="{BB962C8B-B14F-4D97-AF65-F5344CB8AC3E}">
        <p14:creationId xmlns:p14="http://schemas.microsoft.com/office/powerpoint/2010/main" val="1962134033"/>
      </p:ext>
    </p:extLst>
  </p:cSld>
  <p:clrMapOvr>
    <a:masterClrMapping/>
  </p:clrMapOvr>
  <p:timing>
    <p:tnLst>
      <p:par>
        <p:cTn id="1" dur="indefinite" restart="never" nodeType="tmRoot"/>
      </p:par>
    </p:tn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044575"/>
          </a:xfrm>
        </p:spPr>
        <p:txBody>
          <a:bodyPr/>
          <a:lstStyle/>
          <a:p>
            <a:pPr>
              <a:defRPr/>
            </a:pPr>
            <a:r>
              <a:rPr lang="en-CA" dirty="0" smtClean="0"/>
              <a:t>Parse Table</a:t>
            </a:r>
            <a:endParaRPr lang="fr-CA" dirty="0"/>
          </a:p>
        </p:txBody>
      </p:sp>
      <p:sp>
        <p:nvSpPr>
          <p:cNvPr id="6" name="TextBox 5"/>
          <p:cNvSpPr txBox="1"/>
          <p:nvPr/>
        </p:nvSpPr>
        <p:spPr>
          <a:xfrm>
            <a:off x="107950" y="1674813"/>
            <a:ext cx="2808288" cy="1169987"/>
          </a:xfrm>
          <a:prstGeom prst="rect">
            <a:avLst/>
          </a:prstGeom>
          <a:noFill/>
          <a:ln w="28575">
            <a:solidFill>
              <a:schemeClr val="accent5"/>
            </a:solidFill>
          </a:ln>
        </p:spPr>
        <p:txBody>
          <a:bodyPr>
            <a:spAutoFit/>
          </a:bodyPr>
          <a:lstStyle/>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FIRST(expr)= {num, id}</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FIRST(expr’)= {+, -, </a:t>
            </a:r>
            <a:r>
              <a:rPr lang="el-GR" altLang="fr-FR" sz="1400" dirty="0">
                <a:solidFill>
                  <a:srgbClr val="000000"/>
                </a:solidFill>
                <a:latin typeface="Courier New" panose="02070309020205020404" pitchFamily="49" charset="0"/>
                <a:cs typeface="Courier New" panose="02070309020205020404" pitchFamily="49" charset="0"/>
              </a:rPr>
              <a:t>ε</a:t>
            </a:r>
            <a:r>
              <a:rPr lang="en-CA" altLang="fr-FR" sz="1400" dirty="0">
                <a:solidFill>
                  <a:srgbClr val="000000"/>
                </a:solidFill>
                <a:latin typeface="Courier New" panose="02070309020205020404" pitchFamily="49" charset="0"/>
                <a:cs typeface="Courier New" panose="02070309020205020404" pitchFamily="49" charset="0"/>
              </a:rPr>
              <a:t>}</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FIRST(term)= {num, id}</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FIRST(term’)= {*, /, </a:t>
            </a:r>
            <a:r>
              <a:rPr lang="el-GR" altLang="fr-FR" sz="1400" dirty="0">
                <a:solidFill>
                  <a:srgbClr val="000000"/>
                </a:solidFill>
                <a:latin typeface="Courier New" panose="02070309020205020404" pitchFamily="49" charset="0"/>
                <a:cs typeface="Courier New" panose="02070309020205020404" pitchFamily="49" charset="0"/>
              </a:rPr>
              <a:t>ε</a:t>
            </a:r>
            <a:r>
              <a:rPr lang="en-CA" altLang="fr-FR" sz="1400" dirty="0">
                <a:solidFill>
                  <a:srgbClr val="000000"/>
                </a:solidFill>
                <a:latin typeface="Courier New" panose="02070309020205020404" pitchFamily="49" charset="0"/>
                <a:cs typeface="Courier New" panose="02070309020205020404" pitchFamily="49" charset="0"/>
              </a:rPr>
              <a:t>}</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FIRST(factor)= {num, id} </a:t>
            </a:r>
          </a:p>
        </p:txBody>
      </p:sp>
      <p:sp>
        <p:nvSpPr>
          <p:cNvPr id="7" name="TextBox 6"/>
          <p:cNvSpPr txBox="1"/>
          <p:nvPr/>
        </p:nvSpPr>
        <p:spPr>
          <a:xfrm>
            <a:off x="2916238" y="1674813"/>
            <a:ext cx="3671887" cy="1169987"/>
          </a:xfrm>
          <a:prstGeom prst="rect">
            <a:avLst/>
          </a:prstGeom>
          <a:noFill/>
          <a:ln w="28575">
            <a:solidFill>
              <a:schemeClr val="accent5"/>
            </a:solidFill>
          </a:ln>
        </p:spPr>
        <p:txBody>
          <a:bodyPr>
            <a:spAutoFit/>
          </a:bodyPr>
          <a:lstStyle/>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FOLLOW(expr)={$}</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FOLLOW(expr’)={$}</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FOLLOW(term)= {+, -, $}</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FOLLOW(term’)= {+, -, $}</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FOLLOW(factor)= {*, /, +, -, $}</a:t>
            </a:r>
          </a:p>
        </p:txBody>
      </p:sp>
      <p:graphicFrame>
        <p:nvGraphicFramePr>
          <p:cNvPr id="8" name="Table 7"/>
          <p:cNvGraphicFramePr>
            <a:graphicFrameLocks noGrp="1"/>
          </p:cNvGraphicFramePr>
          <p:nvPr/>
        </p:nvGraphicFramePr>
        <p:xfrm>
          <a:off x="0" y="3716338"/>
          <a:ext cx="9144000" cy="2984500"/>
        </p:xfrm>
        <a:graphic>
          <a:graphicData uri="http://schemas.openxmlformats.org/drawingml/2006/table">
            <a:tbl>
              <a:tblPr firstRow="1" bandRow="1">
                <a:tableStyleId>{7DF18680-E054-41AD-8BC1-D1AEF772440D}</a:tableStyleId>
              </a:tblPr>
              <a:tblGrid>
                <a:gridCol w="683568"/>
                <a:gridCol w="1512168"/>
                <a:gridCol w="1440160"/>
                <a:gridCol w="1080120"/>
                <a:gridCol w="998984"/>
                <a:gridCol w="1143000"/>
                <a:gridCol w="1143000"/>
                <a:gridCol w="1143000"/>
              </a:tblGrid>
              <a:tr h="365915">
                <a:tc>
                  <a:txBody>
                    <a:bodyPr/>
                    <a:lstStyle/>
                    <a:p>
                      <a:pPr algn="ctr"/>
                      <a:endParaRPr lang="fr-CA" sz="1800" dirty="0"/>
                    </a:p>
                  </a:txBody>
                  <a:tcPr marT="45739" marB="45739"/>
                </a:tc>
                <a:tc>
                  <a:txBody>
                    <a:bodyPr/>
                    <a:lstStyle/>
                    <a:p>
                      <a:pPr algn="ctr"/>
                      <a:r>
                        <a:rPr lang="en-CA" sz="1400" dirty="0" smtClean="0"/>
                        <a:t>num</a:t>
                      </a:r>
                      <a:endParaRPr lang="fr-CA" sz="1400" dirty="0"/>
                    </a:p>
                  </a:txBody>
                  <a:tcPr marT="45739" marB="45739"/>
                </a:tc>
                <a:tc>
                  <a:txBody>
                    <a:bodyPr/>
                    <a:lstStyle/>
                    <a:p>
                      <a:pPr algn="ctr"/>
                      <a:r>
                        <a:rPr lang="en-CA" sz="1400" dirty="0" smtClean="0"/>
                        <a:t>id</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r>
              <a:tr h="523717">
                <a:tc>
                  <a:txBody>
                    <a:bodyPr/>
                    <a:lstStyle/>
                    <a:p>
                      <a:pPr algn="ctr"/>
                      <a:r>
                        <a:rPr lang="en-CA" sz="1400" b="1" dirty="0" smtClean="0">
                          <a:solidFill>
                            <a:schemeClr val="bg1"/>
                          </a:solidFill>
                        </a:rPr>
                        <a:t>expr</a:t>
                      </a:r>
                      <a:endParaRPr lang="fr-CA" sz="1400" b="1" dirty="0">
                        <a:solidFill>
                          <a:schemeClr val="bg1"/>
                        </a:solidFill>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sym typeface="Wingdings" panose="05000000000000000000" pitchFamily="2" charset="2"/>
                        </a:rPr>
                        <a:t>&lt;expr&gt;</a:t>
                      </a:r>
                    </a:p>
                    <a:p>
                      <a:pPr algn="ctr"/>
                      <a:r>
                        <a:rPr lang="en-CA" sz="1400" dirty="0" smtClean="0">
                          <a:sym typeface="Wingdings" panose="05000000000000000000" pitchFamily="2" charset="2"/>
                        </a:rPr>
                        <a:t>&lt;term&gt;&lt;expr'&gt;</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sym typeface="Wingdings" panose="05000000000000000000" pitchFamily="2" charset="2"/>
                        </a:rPr>
                        <a:t>&lt;expr&gt;</a:t>
                      </a:r>
                    </a:p>
                    <a:p>
                      <a:pPr algn="ctr"/>
                      <a:r>
                        <a:rPr lang="en-CA" sz="1400" dirty="0" smtClean="0">
                          <a:sym typeface="Wingdings" panose="05000000000000000000" pitchFamily="2" charset="2"/>
                        </a:rPr>
                        <a:t>&lt;term&gt;&lt;expr'&gt;</a:t>
                      </a: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r h="523717">
                <a:tc>
                  <a:txBody>
                    <a:bodyPr/>
                    <a:lstStyle/>
                    <a:p>
                      <a:pPr algn="ctr"/>
                      <a:r>
                        <a:rPr lang="en-CA" sz="1400" b="1" dirty="0" smtClean="0">
                          <a:solidFill>
                            <a:schemeClr val="bg1"/>
                          </a:solidFill>
                        </a:rPr>
                        <a:t>expr’</a:t>
                      </a:r>
                      <a:endParaRPr lang="fr-CA" sz="1400" b="1" dirty="0">
                        <a:solidFill>
                          <a:schemeClr val="bg1"/>
                        </a:solidFill>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algn="ctr"/>
                      <a:r>
                        <a:rPr lang="en-CA" sz="1400" dirty="0" smtClean="0"/>
                        <a:t>&lt;expr’&gt;</a:t>
                      </a:r>
                      <a:r>
                        <a:rPr lang="en-CA" sz="1400" dirty="0" smtClean="0">
                          <a:sym typeface="Wingdings" panose="05000000000000000000" pitchFamily="2" charset="2"/>
                        </a:rPr>
                        <a:t></a:t>
                      </a:r>
                    </a:p>
                    <a:p>
                      <a:pPr algn="ctr"/>
                      <a:r>
                        <a:rPr lang="en-CA" sz="1400" dirty="0" smtClean="0">
                          <a:sym typeface="Wingdings" panose="05000000000000000000" pitchFamily="2" charset="2"/>
                        </a:rPr>
                        <a:t>+&lt;expr&gt;</a:t>
                      </a:r>
                      <a:endParaRPr lang="fr-CA" sz="1400" dirty="0"/>
                    </a:p>
                  </a:txBody>
                  <a:tcPr marT="45739" marB="45739"/>
                </a:tc>
                <a:tc>
                  <a:txBody>
                    <a:bodyPr/>
                    <a:lstStyle/>
                    <a:p>
                      <a:pPr algn="ctr"/>
                      <a:r>
                        <a:rPr lang="en-CA" sz="1400" dirty="0" smtClean="0"/>
                        <a:t>&lt;expr’&gt;</a:t>
                      </a:r>
                      <a:r>
                        <a:rPr lang="en-CA" sz="1400" dirty="0" smtClean="0">
                          <a:sym typeface="Wingdings" panose="05000000000000000000" pitchFamily="2" charset="2"/>
                        </a:rPr>
                        <a:t></a:t>
                      </a:r>
                    </a:p>
                    <a:p>
                      <a:pPr algn="ctr"/>
                      <a:r>
                        <a:rPr lang="en-CA" sz="1400" dirty="0" smtClean="0">
                          <a:sym typeface="Wingdings" panose="05000000000000000000" pitchFamily="2" charset="2"/>
                        </a:rPr>
                        <a:t>-&lt;expr&gt;</a:t>
                      </a: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dirty="0" smtClean="0"/>
                        <a:t>&lt;expr’&gt;</a:t>
                      </a:r>
                      <a:r>
                        <a:rPr lang="en-CA" sz="1400" dirty="0" smtClean="0">
                          <a:sym typeface="Wingdings" panose="05000000000000000000" pitchFamily="2" charset="2"/>
                        </a:rPr>
                        <a:t></a:t>
                      </a:r>
                    </a:p>
                    <a:p>
                      <a:pPr algn="ctr"/>
                      <a:r>
                        <a:rPr lang="el-GR" sz="1400" dirty="0" smtClean="0"/>
                        <a:t>ε</a:t>
                      </a:r>
                      <a:endParaRPr lang="fr-CA" sz="1400" dirty="0" smtClean="0"/>
                    </a:p>
                  </a:txBody>
                  <a:tcPr marT="45739" marB="45739"/>
                </a:tc>
              </a:tr>
              <a:tr h="523717">
                <a:tc>
                  <a:txBody>
                    <a:bodyPr/>
                    <a:lstStyle/>
                    <a:p>
                      <a:pPr algn="ctr"/>
                      <a:r>
                        <a:rPr lang="en-CA" sz="1400" b="1" kern="1200" dirty="0" smtClean="0">
                          <a:solidFill>
                            <a:schemeClr val="bg1"/>
                          </a:solidFill>
                          <a:latin typeface="+mn-lt"/>
                          <a:ea typeface="+mn-ea"/>
                          <a:cs typeface="+mn-cs"/>
                        </a:rPr>
                        <a:t>term</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r h="523717">
                <a:tc>
                  <a:txBody>
                    <a:bodyPr/>
                    <a:lstStyle/>
                    <a:p>
                      <a:pPr algn="ctr"/>
                      <a:r>
                        <a:rPr lang="en-CA" sz="1400" b="1" kern="1200" dirty="0" smtClean="0">
                          <a:solidFill>
                            <a:schemeClr val="bg1"/>
                          </a:solidFill>
                          <a:latin typeface="+mn-lt"/>
                          <a:ea typeface="+mn-ea"/>
                          <a:cs typeface="+mn-cs"/>
                        </a:rPr>
                        <a:t>term’</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400" dirty="0" smtClean="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smtClean="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400" dirty="0" smtClean="0"/>
                    </a:p>
                  </a:txBody>
                  <a:tcPr marT="45739" marB="45739"/>
                </a:tc>
              </a:tr>
              <a:tr h="523717">
                <a:tc>
                  <a:txBody>
                    <a:bodyPr/>
                    <a:lstStyle/>
                    <a:p>
                      <a:pPr algn="ctr"/>
                      <a:r>
                        <a:rPr lang="en-CA" sz="1400" b="1" kern="1200" dirty="0" smtClean="0">
                          <a:solidFill>
                            <a:schemeClr val="bg1"/>
                          </a:solidFill>
                          <a:latin typeface="+mn-lt"/>
                          <a:ea typeface="+mn-ea"/>
                          <a:cs typeface="+mn-cs"/>
                        </a:rPr>
                        <a:t>factor</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bl>
          </a:graphicData>
        </a:graphic>
      </p:graphicFrame>
      <p:grpSp>
        <p:nvGrpSpPr>
          <p:cNvPr id="45129" name="Group 12"/>
          <p:cNvGrpSpPr>
            <a:grpSpLocks/>
          </p:cNvGrpSpPr>
          <p:nvPr/>
        </p:nvGrpSpPr>
        <p:grpSpPr bwMode="auto">
          <a:xfrm>
            <a:off x="6694488" y="1431925"/>
            <a:ext cx="2197100" cy="2068513"/>
            <a:chOff x="6228184" y="1285628"/>
            <a:chExt cx="2664296" cy="2503412"/>
          </a:xfrm>
        </p:grpSpPr>
        <p:grpSp>
          <p:nvGrpSpPr>
            <p:cNvPr id="45134" name="Group 13"/>
            <p:cNvGrpSpPr>
              <a:grpSpLocks/>
            </p:cNvGrpSpPr>
            <p:nvPr/>
          </p:nvGrpSpPr>
          <p:grpSpPr bwMode="auto">
            <a:xfrm>
              <a:off x="6228184" y="1556792"/>
              <a:ext cx="2664296" cy="2232248"/>
              <a:chOff x="5796136" y="1556792"/>
              <a:chExt cx="3151813" cy="3168352"/>
            </a:xfrm>
          </p:grpSpPr>
          <p:grpSp>
            <p:nvGrpSpPr>
              <p:cNvPr id="45136" name="Group 15"/>
              <p:cNvGrpSpPr>
                <a:grpSpLocks/>
              </p:cNvGrpSpPr>
              <p:nvPr/>
            </p:nvGrpSpPr>
            <p:grpSpPr bwMode="auto">
              <a:xfrm>
                <a:off x="5796136" y="1628800"/>
                <a:ext cx="3151813" cy="3096344"/>
                <a:chOff x="5796136" y="1628800"/>
                <a:chExt cx="3151813" cy="3096344"/>
              </a:xfrm>
            </p:grpSpPr>
            <p:pic>
              <p:nvPicPr>
                <p:cNvPr id="45138" name="Picture 3"/>
                <p:cNvPicPr>
                  <a:picLocks noChangeAspect="1" noChangeArrowheads="1"/>
                </p:cNvPicPr>
                <p:nvPr/>
              </p:nvPicPr>
              <p:blipFill>
                <a:blip r:embed="rId2">
                  <a:extLst>
                    <a:ext uri="{28A0092B-C50C-407E-A947-70E740481C1C}">
                      <a14:useLocalDpi xmlns:a14="http://schemas.microsoft.com/office/drawing/2010/main" val="0"/>
                    </a:ext>
                  </a:extLst>
                </a:blip>
                <a:srcRect b="3148"/>
                <a:stretch>
                  <a:fillRect/>
                </a:stretch>
              </p:blipFill>
              <p:spPr bwMode="auto">
                <a:xfrm>
                  <a:off x="5796136" y="1628800"/>
                  <a:ext cx="3125788" cy="24828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0000"/>
                      </a:solidFill>
                      <a:miter lim="800000"/>
                      <a:headEnd/>
                      <a:tailEnd/>
                    </a14:hiddenLine>
                  </a:ext>
                </a:extLst>
              </p:spPr>
            </p:pic>
            <p:pic>
              <p:nvPicPr>
                <p:cNvPr id="45139" name="Picture 2"/>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t="73535"/>
                <a:stretch>
                  <a:fillRect/>
                </a:stretch>
              </p:blipFill>
              <p:spPr bwMode="auto">
                <a:xfrm>
                  <a:off x="5868144" y="4094489"/>
                  <a:ext cx="3079805" cy="63065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17" name="Rectangle 16"/>
              <p:cNvSpPr/>
              <p:nvPr/>
            </p:nvSpPr>
            <p:spPr>
              <a:xfrm>
                <a:off x="5869010" y="1556416"/>
                <a:ext cx="3053887" cy="3168728"/>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grpSp>
        <p:sp>
          <p:nvSpPr>
            <p:cNvPr id="45135" name="TextBox 14"/>
            <p:cNvSpPr txBox="1">
              <a:spLocks noChangeArrowheads="1"/>
            </p:cNvSpPr>
            <p:nvPr/>
          </p:nvSpPr>
          <p:spPr bwMode="auto">
            <a:xfrm>
              <a:off x="6488378" y="1285628"/>
              <a:ext cx="1004227" cy="30482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100">
                  <a:solidFill>
                    <a:srgbClr val="000000"/>
                  </a:solidFill>
                  <a:cs typeface="Arial" charset="0"/>
                </a:rPr>
                <a:t>Grammar</a:t>
              </a:r>
              <a:endParaRPr lang="fr-CA" altLang="fr-FR" sz="1100">
                <a:solidFill>
                  <a:srgbClr val="000000"/>
                </a:solidFill>
                <a:cs typeface="Arial" charset="0"/>
              </a:endParaRPr>
            </a:p>
          </p:txBody>
        </p:sp>
      </p:grpSp>
      <p:sp>
        <p:nvSpPr>
          <p:cNvPr id="45130" name="TextBox 26"/>
          <p:cNvSpPr txBox="1">
            <a:spLocks noChangeArrowheads="1"/>
          </p:cNvSpPr>
          <p:nvPr/>
        </p:nvSpPr>
        <p:spPr bwMode="auto">
          <a:xfrm>
            <a:off x="341313" y="1441450"/>
            <a:ext cx="971550" cy="2508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100">
                <a:solidFill>
                  <a:srgbClr val="000000"/>
                </a:solidFill>
                <a:cs typeface="Arial" charset="0"/>
              </a:rPr>
              <a:t>FIRST Sets</a:t>
            </a:r>
            <a:endParaRPr lang="fr-CA" altLang="fr-FR" sz="1100">
              <a:solidFill>
                <a:srgbClr val="000000"/>
              </a:solidFill>
              <a:cs typeface="Arial" charset="0"/>
            </a:endParaRPr>
          </a:p>
        </p:txBody>
      </p:sp>
      <p:sp>
        <p:nvSpPr>
          <p:cNvPr id="45131" name="TextBox 27"/>
          <p:cNvSpPr txBox="1">
            <a:spLocks noChangeArrowheads="1"/>
          </p:cNvSpPr>
          <p:nvPr/>
        </p:nvSpPr>
        <p:spPr bwMode="auto">
          <a:xfrm>
            <a:off x="3132138" y="1466850"/>
            <a:ext cx="1150937" cy="2524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100">
                <a:solidFill>
                  <a:srgbClr val="000000"/>
                </a:solidFill>
                <a:cs typeface="Arial" charset="0"/>
              </a:rPr>
              <a:t>FOLLOW Sets</a:t>
            </a:r>
            <a:endParaRPr lang="fr-CA" altLang="fr-FR" sz="1100">
              <a:solidFill>
                <a:srgbClr val="000000"/>
              </a:solidFill>
              <a:cs typeface="Arial" charset="0"/>
            </a:endParaRPr>
          </a:p>
        </p:txBody>
      </p:sp>
      <p:sp>
        <p:nvSpPr>
          <p:cNvPr id="31" name="Rectangle 30"/>
          <p:cNvSpPr/>
          <p:nvPr/>
        </p:nvSpPr>
        <p:spPr>
          <a:xfrm>
            <a:off x="200025" y="2111375"/>
            <a:ext cx="2500313" cy="238125"/>
          </a:xfrm>
          <a:prstGeom prst="rect">
            <a:avLst/>
          </a:prstGeom>
          <a:solidFill>
            <a:srgbClr val="FFFF00">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sp>
        <p:nvSpPr>
          <p:cNvPr id="45133" name="TextBox 19"/>
          <p:cNvSpPr txBox="1">
            <a:spLocks noChangeArrowheads="1"/>
          </p:cNvSpPr>
          <p:nvPr/>
        </p:nvSpPr>
        <p:spPr bwMode="auto">
          <a:xfrm>
            <a:off x="107950" y="2924175"/>
            <a:ext cx="55435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800" b="0">
                <a:solidFill>
                  <a:srgbClr val="000000"/>
                </a:solidFill>
                <a:cs typeface="Arial" charset="0"/>
              </a:rPr>
              <a:t>No, epsilon, just use the FIRST set</a:t>
            </a:r>
            <a:endParaRPr lang="fr-CA" altLang="fr-FR" sz="1800" b="0">
              <a:solidFill>
                <a:srgbClr val="000000"/>
              </a:solidFill>
              <a:cs typeface="Arial" charset="0"/>
            </a:endParaRPr>
          </a:p>
        </p:txBody>
      </p:sp>
      <p:sp>
        <p:nvSpPr>
          <p:cNvPr id="9" name="Slide Number Placeholder 8"/>
          <p:cNvSpPr>
            <a:spLocks noGrp="1"/>
          </p:cNvSpPr>
          <p:nvPr>
            <p:ph type="sldNum" sz="quarter" idx="11"/>
          </p:nvPr>
        </p:nvSpPr>
        <p:spPr/>
        <p:txBody>
          <a:bodyPr/>
          <a:lstStyle/>
          <a:p>
            <a:pPr>
              <a:defRPr/>
            </a:pPr>
            <a:fld id="{C0F85434-72BD-456E-A883-0F005E178622}" type="slidenum">
              <a:rPr lang="fr-CA" smtClean="0"/>
              <a:pPr>
                <a:defRPr/>
              </a:pPr>
              <a:t>350</a:t>
            </a:fld>
            <a:endParaRPr lang="fr-CA"/>
          </a:p>
        </p:txBody>
      </p:sp>
    </p:spTree>
    <p:extLst>
      <p:ext uri="{BB962C8B-B14F-4D97-AF65-F5344CB8AC3E}">
        <p14:creationId xmlns:p14="http://schemas.microsoft.com/office/powerpoint/2010/main" val="238407312"/>
      </p:ext>
    </p:extLst>
  </p:cSld>
  <p:clrMapOvr>
    <a:masterClrMapping/>
  </p:clrMapOvr>
  <p:timing>
    <p:tnLst>
      <p:par>
        <p:cTn id="1" dur="indefinite" restart="never" nodeType="tmRoot"/>
      </p:par>
    </p:tn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044575"/>
          </a:xfrm>
        </p:spPr>
        <p:txBody>
          <a:bodyPr/>
          <a:lstStyle/>
          <a:p>
            <a:pPr>
              <a:defRPr/>
            </a:pPr>
            <a:r>
              <a:rPr lang="en-CA" dirty="0" smtClean="0"/>
              <a:t>Parse Table</a:t>
            </a:r>
            <a:endParaRPr lang="fr-CA" dirty="0"/>
          </a:p>
        </p:txBody>
      </p:sp>
      <p:sp>
        <p:nvSpPr>
          <p:cNvPr id="6" name="TextBox 5"/>
          <p:cNvSpPr txBox="1"/>
          <p:nvPr/>
        </p:nvSpPr>
        <p:spPr>
          <a:xfrm>
            <a:off x="107950" y="1674813"/>
            <a:ext cx="2808288" cy="1169987"/>
          </a:xfrm>
          <a:prstGeom prst="rect">
            <a:avLst/>
          </a:prstGeom>
          <a:noFill/>
          <a:ln w="28575">
            <a:solidFill>
              <a:schemeClr val="accent5"/>
            </a:solidFill>
          </a:ln>
        </p:spPr>
        <p:txBody>
          <a:bodyPr>
            <a:spAutoFit/>
          </a:bodyPr>
          <a:lstStyle/>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FIRST(expr)= {num, id}</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FIRST(expr’)= {+, -, </a:t>
            </a:r>
            <a:r>
              <a:rPr lang="el-GR" altLang="fr-FR" sz="1400" dirty="0">
                <a:solidFill>
                  <a:srgbClr val="000000"/>
                </a:solidFill>
                <a:latin typeface="Courier New" panose="02070309020205020404" pitchFamily="49" charset="0"/>
                <a:cs typeface="Courier New" panose="02070309020205020404" pitchFamily="49" charset="0"/>
              </a:rPr>
              <a:t>ε</a:t>
            </a:r>
            <a:r>
              <a:rPr lang="en-CA" altLang="fr-FR" sz="1400" dirty="0">
                <a:solidFill>
                  <a:srgbClr val="000000"/>
                </a:solidFill>
                <a:latin typeface="Courier New" panose="02070309020205020404" pitchFamily="49" charset="0"/>
                <a:cs typeface="Courier New" panose="02070309020205020404" pitchFamily="49" charset="0"/>
              </a:rPr>
              <a:t>}</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FIRST(term)= {num, id}</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FIRST(term’)= {*, /, </a:t>
            </a:r>
            <a:r>
              <a:rPr lang="el-GR" altLang="fr-FR" sz="1400" dirty="0">
                <a:solidFill>
                  <a:srgbClr val="000000"/>
                </a:solidFill>
                <a:latin typeface="Courier New" panose="02070309020205020404" pitchFamily="49" charset="0"/>
                <a:cs typeface="Courier New" panose="02070309020205020404" pitchFamily="49" charset="0"/>
              </a:rPr>
              <a:t>ε</a:t>
            </a:r>
            <a:r>
              <a:rPr lang="en-CA" altLang="fr-FR" sz="1400" dirty="0">
                <a:solidFill>
                  <a:srgbClr val="000000"/>
                </a:solidFill>
                <a:latin typeface="Courier New" panose="02070309020205020404" pitchFamily="49" charset="0"/>
                <a:cs typeface="Courier New" panose="02070309020205020404" pitchFamily="49" charset="0"/>
              </a:rPr>
              <a:t>}</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FIRST(factor)= {num, id} </a:t>
            </a:r>
          </a:p>
        </p:txBody>
      </p:sp>
      <p:sp>
        <p:nvSpPr>
          <p:cNvPr id="7" name="TextBox 6"/>
          <p:cNvSpPr txBox="1"/>
          <p:nvPr/>
        </p:nvSpPr>
        <p:spPr>
          <a:xfrm>
            <a:off x="2916238" y="1674813"/>
            <a:ext cx="3671887" cy="1169987"/>
          </a:xfrm>
          <a:prstGeom prst="rect">
            <a:avLst/>
          </a:prstGeom>
          <a:noFill/>
          <a:ln w="28575">
            <a:solidFill>
              <a:schemeClr val="accent5"/>
            </a:solidFill>
          </a:ln>
        </p:spPr>
        <p:txBody>
          <a:bodyPr>
            <a:spAutoFit/>
          </a:bodyPr>
          <a:lstStyle/>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FOLLOW(expr)={$}</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FOLLOW(expr’)={$}</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FOLLOW(term)= {+, -, $}</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FOLLOW(term’)= {+, -, $}</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FOLLOW(factor)= {*, /, +, -, $}</a:t>
            </a:r>
          </a:p>
        </p:txBody>
      </p:sp>
      <p:graphicFrame>
        <p:nvGraphicFramePr>
          <p:cNvPr id="8" name="Table 7"/>
          <p:cNvGraphicFramePr>
            <a:graphicFrameLocks noGrp="1"/>
          </p:cNvGraphicFramePr>
          <p:nvPr/>
        </p:nvGraphicFramePr>
        <p:xfrm>
          <a:off x="0" y="3716338"/>
          <a:ext cx="9144000" cy="2984500"/>
        </p:xfrm>
        <a:graphic>
          <a:graphicData uri="http://schemas.openxmlformats.org/drawingml/2006/table">
            <a:tbl>
              <a:tblPr firstRow="1" bandRow="1">
                <a:tableStyleId>{7DF18680-E054-41AD-8BC1-D1AEF772440D}</a:tableStyleId>
              </a:tblPr>
              <a:tblGrid>
                <a:gridCol w="683568"/>
                <a:gridCol w="1512168"/>
                <a:gridCol w="1440160"/>
                <a:gridCol w="1080120"/>
                <a:gridCol w="998984"/>
                <a:gridCol w="1143000"/>
                <a:gridCol w="1143000"/>
                <a:gridCol w="1143000"/>
              </a:tblGrid>
              <a:tr h="365915">
                <a:tc>
                  <a:txBody>
                    <a:bodyPr/>
                    <a:lstStyle/>
                    <a:p>
                      <a:pPr algn="ctr"/>
                      <a:endParaRPr lang="fr-CA" sz="1800" dirty="0"/>
                    </a:p>
                  </a:txBody>
                  <a:tcPr marT="45739" marB="45739"/>
                </a:tc>
                <a:tc>
                  <a:txBody>
                    <a:bodyPr/>
                    <a:lstStyle/>
                    <a:p>
                      <a:pPr algn="ctr"/>
                      <a:r>
                        <a:rPr lang="en-CA" sz="1400" dirty="0" smtClean="0"/>
                        <a:t>num</a:t>
                      </a:r>
                      <a:endParaRPr lang="fr-CA" sz="1400" dirty="0"/>
                    </a:p>
                  </a:txBody>
                  <a:tcPr marT="45739" marB="45739"/>
                </a:tc>
                <a:tc>
                  <a:txBody>
                    <a:bodyPr/>
                    <a:lstStyle/>
                    <a:p>
                      <a:pPr algn="ctr"/>
                      <a:r>
                        <a:rPr lang="en-CA" sz="1400" dirty="0" smtClean="0"/>
                        <a:t>id</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r>
              <a:tr h="523717">
                <a:tc>
                  <a:txBody>
                    <a:bodyPr/>
                    <a:lstStyle/>
                    <a:p>
                      <a:pPr algn="ctr"/>
                      <a:r>
                        <a:rPr lang="en-CA" sz="1400" b="1" dirty="0" smtClean="0">
                          <a:solidFill>
                            <a:schemeClr val="bg1"/>
                          </a:solidFill>
                        </a:rPr>
                        <a:t>expr</a:t>
                      </a:r>
                      <a:endParaRPr lang="fr-CA" sz="1400" b="1" dirty="0">
                        <a:solidFill>
                          <a:schemeClr val="bg1"/>
                        </a:solidFill>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sym typeface="Wingdings" panose="05000000000000000000" pitchFamily="2" charset="2"/>
                        </a:rPr>
                        <a:t>&lt;expr&gt;</a:t>
                      </a:r>
                    </a:p>
                    <a:p>
                      <a:pPr algn="ctr"/>
                      <a:r>
                        <a:rPr lang="en-CA" sz="1400" dirty="0" smtClean="0">
                          <a:sym typeface="Wingdings" panose="05000000000000000000" pitchFamily="2" charset="2"/>
                        </a:rPr>
                        <a:t>&lt;term&gt;&lt;expr'&gt;</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sym typeface="Wingdings" panose="05000000000000000000" pitchFamily="2" charset="2"/>
                        </a:rPr>
                        <a:t>&lt;expr&gt;</a:t>
                      </a:r>
                    </a:p>
                    <a:p>
                      <a:pPr algn="ctr"/>
                      <a:r>
                        <a:rPr lang="en-CA" sz="1400" dirty="0" smtClean="0">
                          <a:sym typeface="Wingdings" panose="05000000000000000000" pitchFamily="2" charset="2"/>
                        </a:rPr>
                        <a:t>&lt;term&gt;&lt;expr'&gt;</a:t>
                      </a: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r h="523717">
                <a:tc>
                  <a:txBody>
                    <a:bodyPr/>
                    <a:lstStyle/>
                    <a:p>
                      <a:pPr algn="ctr"/>
                      <a:r>
                        <a:rPr lang="en-CA" sz="1400" b="1" dirty="0" smtClean="0">
                          <a:solidFill>
                            <a:schemeClr val="bg1"/>
                          </a:solidFill>
                        </a:rPr>
                        <a:t>expr’</a:t>
                      </a:r>
                      <a:endParaRPr lang="fr-CA" sz="1400" b="1" dirty="0">
                        <a:solidFill>
                          <a:schemeClr val="bg1"/>
                        </a:solidFill>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algn="ctr"/>
                      <a:r>
                        <a:rPr lang="en-CA" sz="1400" dirty="0" smtClean="0"/>
                        <a:t>&lt;expr’&gt;</a:t>
                      </a:r>
                      <a:r>
                        <a:rPr lang="en-CA" sz="1400" dirty="0" smtClean="0">
                          <a:sym typeface="Wingdings" panose="05000000000000000000" pitchFamily="2" charset="2"/>
                        </a:rPr>
                        <a:t></a:t>
                      </a:r>
                    </a:p>
                    <a:p>
                      <a:pPr algn="ctr"/>
                      <a:r>
                        <a:rPr lang="en-CA" sz="1400" dirty="0" smtClean="0">
                          <a:sym typeface="Wingdings" panose="05000000000000000000" pitchFamily="2" charset="2"/>
                        </a:rPr>
                        <a:t>+&lt;expr&gt;</a:t>
                      </a:r>
                      <a:endParaRPr lang="fr-CA" sz="1400" dirty="0"/>
                    </a:p>
                  </a:txBody>
                  <a:tcPr marT="45739" marB="45739"/>
                </a:tc>
                <a:tc>
                  <a:txBody>
                    <a:bodyPr/>
                    <a:lstStyle/>
                    <a:p>
                      <a:pPr algn="ctr"/>
                      <a:r>
                        <a:rPr lang="en-CA" sz="1400" dirty="0" smtClean="0"/>
                        <a:t>&lt;expr’&gt;</a:t>
                      </a:r>
                      <a:r>
                        <a:rPr lang="en-CA" sz="1400" dirty="0" smtClean="0">
                          <a:sym typeface="Wingdings" panose="05000000000000000000" pitchFamily="2" charset="2"/>
                        </a:rPr>
                        <a:t></a:t>
                      </a:r>
                    </a:p>
                    <a:p>
                      <a:pPr algn="ctr"/>
                      <a:r>
                        <a:rPr lang="en-CA" sz="1400" dirty="0" smtClean="0">
                          <a:sym typeface="Wingdings" panose="05000000000000000000" pitchFamily="2" charset="2"/>
                        </a:rPr>
                        <a:t>-&lt;expr&gt;</a:t>
                      </a: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dirty="0" smtClean="0"/>
                        <a:t>&lt;expr’&gt;</a:t>
                      </a:r>
                      <a:r>
                        <a:rPr lang="en-CA" sz="1400" dirty="0" smtClean="0">
                          <a:sym typeface="Wingdings" panose="05000000000000000000" pitchFamily="2" charset="2"/>
                        </a:rPr>
                        <a:t></a:t>
                      </a:r>
                    </a:p>
                    <a:p>
                      <a:pPr algn="ctr"/>
                      <a:r>
                        <a:rPr lang="el-GR" sz="1400" dirty="0" smtClean="0"/>
                        <a:t>ε</a:t>
                      </a:r>
                      <a:endParaRPr lang="fr-CA" sz="1400" dirty="0" smtClean="0"/>
                    </a:p>
                  </a:txBody>
                  <a:tcPr marT="45739" marB="45739"/>
                </a:tc>
              </a:tr>
              <a:tr h="523717">
                <a:tc>
                  <a:txBody>
                    <a:bodyPr/>
                    <a:lstStyle/>
                    <a:p>
                      <a:pPr algn="ctr"/>
                      <a:r>
                        <a:rPr lang="en-CA" sz="1400" b="1" kern="1200" dirty="0" smtClean="0">
                          <a:solidFill>
                            <a:schemeClr val="bg1"/>
                          </a:solidFill>
                          <a:latin typeface="+mn-lt"/>
                          <a:ea typeface="+mn-ea"/>
                          <a:cs typeface="+mn-cs"/>
                        </a:rPr>
                        <a:t>term</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t>&lt;term&gt;</a:t>
                      </a:r>
                      <a:r>
                        <a:rPr lang="en-CA" sz="1400" dirty="0" smtClean="0">
                          <a:sym typeface="Wingdings" panose="05000000000000000000" pitchFamily="2" charset="2"/>
                        </a:rPr>
                        <a:t></a:t>
                      </a:r>
                    </a:p>
                    <a:p>
                      <a:pPr algn="ctr"/>
                      <a:r>
                        <a:rPr lang="en-CA" sz="1400" dirty="0" smtClean="0">
                          <a:sym typeface="Wingdings" panose="05000000000000000000" pitchFamily="2" charset="2"/>
                        </a:rPr>
                        <a:t>&lt;factor&gt;&lt;term’&gt;</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t>&lt;term&gt;</a:t>
                      </a:r>
                      <a:r>
                        <a:rPr lang="en-CA" sz="1400" dirty="0" smtClean="0">
                          <a:sym typeface="Wingdings" panose="05000000000000000000" pitchFamily="2" charset="2"/>
                        </a:rPr>
                        <a:t></a:t>
                      </a:r>
                    </a:p>
                    <a:p>
                      <a:pPr algn="ctr"/>
                      <a:r>
                        <a:rPr lang="en-CA" sz="1400" dirty="0" smtClean="0">
                          <a:sym typeface="Wingdings" panose="05000000000000000000" pitchFamily="2" charset="2"/>
                        </a:rPr>
                        <a:t>&lt;factor&gt;&lt;term’&gt;</a:t>
                      </a: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r h="523717">
                <a:tc>
                  <a:txBody>
                    <a:bodyPr/>
                    <a:lstStyle/>
                    <a:p>
                      <a:pPr algn="ctr"/>
                      <a:r>
                        <a:rPr lang="en-CA" sz="1400" b="1" kern="1200" dirty="0" smtClean="0">
                          <a:solidFill>
                            <a:schemeClr val="bg1"/>
                          </a:solidFill>
                          <a:latin typeface="+mn-lt"/>
                          <a:ea typeface="+mn-ea"/>
                          <a:cs typeface="+mn-cs"/>
                        </a:rPr>
                        <a:t>term’</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400" dirty="0" smtClean="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smtClean="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400" dirty="0" smtClean="0"/>
                    </a:p>
                  </a:txBody>
                  <a:tcPr marT="45739" marB="45739"/>
                </a:tc>
              </a:tr>
              <a:tr h="523717">
                <a:tc>
                  <a:txBody>
                    <a:bodyPr/>
                    <a:lstStyle/>
                    <a:p>
                      <a:pPr algn="ctr"/>
                      <a:r>
                        <a:rPr lang="en-CA" sz="1400" b="1" kern="1200" dirty="0" smtClean="0">
                          <a:solidFill>
                            <a:schemeClr val="bg1"/>
                          </a:solidFill>
                          <a:latin typeface="+mn-lt"/>
                          <a:ea typeface="+mn-ea"/>
                          <a:cs typeface="+mn-cs"/>
                        </a:rPr>
                        <a:t>factor</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bl>
          </a:graphicData>
        </a:graphic>
      </p:graphicFrame>
      <p:grpSp>
        <p:nvGrpSpPr>
          <p:cNvPr id="46153" name="Group 12"/>
          <p:cNvGrpSpPr>
            <a:grpSpLocks/>
          </p:cNvGrpSpPr>
          <p:nvPr/>
        </p:nvGrpSpPr>
        <p:grpSpPr bwMode="auto">
          <a:xfrm>
            <a:off x="6694488" y="1431925"/>
            <a:ext cx="2197100" cy="2068513"/>
            <a:chOff x="6228184" y="1285628"/>
            <a:chExt cx="2664296" cy="2503412"/>
          </a:xfrm>
        </p:grpSpPr>
        <p:grpSp>
          <p:nvGrpSpPr>
            <p:cNvPr id="46158" name="Group 13"/>
            <p:cNvGrpSpPr>
              <a:grpSpLocks/>
            </p:cNvGrpSpPr>
            <p:nvPr/>
          </p:nvGrpSpPr>
          <p:grpSpPr bwMode="auto">
            <a:xfrm>
              <a:off x="6228184" y="1556792"/>
              <a:ext cx="2664296" cy="2232248"/>
              <a:chOff x="5796136" y="1556792"/>
              <a:chExt cx="3151813" cy="3168352"/>
            </a:xfrm>
          </p:grpSpPr>
          <p:grpSp>
            <p:nvGrpSpPr>
              <p:cNvPr id="46160" name="Group 15"/>
              <p:cNvGrpSpPr>
                <a:grpSpLocks/>
              </p:cNvGrpSpPr>
              <p:nvPr/>
            </p:nvGrpSpPr>
            <p:grpSpPr bwMode="auto">
              <a:xfrm>
                <a:off x="5796136" y="1628800"/>
                <a:ext cx="3151813" cy="3096344"/>
                <a:chOff x="5796136" y="1628800"/>
                <a:chExt cx="3151813" cy="3096344"/>
              </a:xfrm>
            </p:grpSpPr>
            <p:pic>
              <p:nvPicPr>
                <p:cNvPr id="46162" name="Picture 3"/>
                <p:cNvPicPr>
                  <a:picLocks noChangeAspect="1" noChangeArrowheads="1"/>
                </p:cNvPicPr>
                <p:nvPr/>
              </p:nvPicPr>
              <p:blipFill>
                <a:blip r:embed="rId2">
                  <a:extLst>
                    <a:ext uri="{28A0092B-C50C-407E-A947-70E740481C1C}">
                      <a14:useLocalDpi xmlns:a14="http://schemas.microsoft.com/office/drawing/2010/main" val="0"/>
                    </a:ext>
                  </a:extLst>
                </a:blip>
                <a:srcRect b="3148"/>
                <a:stretch>
                  <a:fillRect/>
                </a:stretch>
              </p:blipFill>
              <p:spPr bwMode="auto">
                <a:xfrm>
                  <a:off x="5796136" y="1628800"/>
                  <a:ext cx="3125788" cy="24828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0000"/>
                      </a:solidFill>
                      <a:miter lim="800000"/>
                      <a:headEnd/>
                      <a:tailEnd/>
                    </a14:hiddenLine>
                  </a:ext>
                </a:extLst>
              </p:spPr>
            </p:pic>
            <p:pic>
              <p:nvPicPr>
                <p:cNvPr id="46163" name="Picture 2"/>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t="73535"/>
                <a:stretch>
                  <a:fillRect/>
                </a:stretch>
              </p:blipFill>
              <p:spPr bwMode="auto">
                <a:xfrm>
                  <a:off x="5868144" y="4094489"/>
                  <a:ext cx="3079805" cy="63065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17" name="Rectangle 16"/>
              <p:cNvSpPr/>
              <p:nvPr/>
            </p:nvSpPr>
            <p:spPr>
              <a:xfrm>
                <a:off x="5869010" y="1556416"/>
                <a:ext cx="3053887" cy="3168728"/>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grpSp>
        <p:sp>
          <p:nvSpPr>
            <p:cNvPr id="46159" name="TextBox 14"/>
            <p:cNvSpPr txBox="1">
              <a:spLocks noChangeArrowheads="1"/>
            </p:cNvSpPr>
            <p:nvPr/>
          </p:nvSpPr>
          <p:spPr bwMode="auto">
            <a:xfrm>
              <a:off x="6488378" y="1285628"/>
              <a:ext cx="1004227" cy="30482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100">
                  <a:solidFill>
                    <a:srgbClr val="000000"/>
                  </a:solidFill>
                  <a:cs typeface="Arial" charset="0"/>
                </a:rPr>
                <a:t>Grammar</a:t>
              </a:r>
              <a:endParaRPr lang="fr-CA" altLang="fr-FR" sz="1100">
                <a:solidFill>
                  <a:srgbClr val="000000"/>
                </a:solidFill>
                <a:cs typeface="Arial" charset="0"/>
              </a:endParaRPr>
            </a:p>
          </p:txBody>
        </p:sp>
      </p:grpSp>
      <p:sp>
        <p:nvSpPr>
          <p:cNvPr id="46154" name="TextBox 26"/>
          <p:cNvSpPr txBox="1">
            <a:spLocks noChangeArrowheads="1"/>
          </p:cNvSpPr>
          <p:nvPr/>
        </p:nvSpPr>
        <p:spPr bwMode="auto">
          <a:xfrm>
            <a:off x="341313" y="1441450"/>
            <a:ext cx="971550" cy="2508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100">
                <a:solidFill>
                  <a:srgbClr val="000000"/>
                </a:solidFill>
                <a:cs typeface="Arial" charset="0"/>
              </a:rPr>
              <a:t>FIRST Sets</a:t>
            </a:r>
            <a:endParaRPr lang="fr-CA" altLang="fr-FR" sz="1100">
              <a:solidFill>
                <a:srgbClr val="000000"/>
              </a:solidFill>
              <a:cs typeface="Arial" charset="0"/>
            </a:endParaRPr>
          </a:p>
        </p:txBody>
      </p:sp>
      <p:sp>
        <p:nvSpPr>
          <p:cNvPr id="46155" name="TextBox 27"/>
          <p:cNvSpPr txBox="1">
            <a:spLocks noChangeArrowheads="1"/>
          </p:cNvSpPr>
          <p:nvPr/>
        </p:nvSpPr>
        <p:spPr bwMode="auto">
          <a:xfrm>
            <a:off x="3132138" y="1466850"/>
            <a:ext cx="1150937" cy="2524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100">
                <a:solidFill>
                  <a:srgbClr val="000000"/>
                </a:solidFill>
                <a:cs typeface="Arial" charset="0"/>
              </a:rPr>
              <a:t>FOLLOW Sets</a:t>
            </a:r>
            <a:endParaRPr lang="fr-CA" altLang="fr-FR" sz="1100">
              <a:solidFill>
                <a:srgbClr val="000000"/>
              </a:solidFill>
              <a:cs typeface="Arial" charset="0"/>
            </a:endParaRPr>
          </a:p>
        </p:txBody>
      </p:sp>
      <p:sp>
        <p:nvSpPr>
          <p:cNvPr id="31" name="Rectangle 30"/>
          <p:cNvSpPr/>
          <p:nvPr/>
        </p:nvSpPr>
        <p:spPr>
          <a:xfrm>
            <a:off x="200025" y="2111375"/>
            <a:ext cx="2500313" cy="238125"/>
          </a:xfrm>
          <a:prstGeom prst="rect">
            <a:avLst/>
          </a:prstGeom>
          <a:solidFill>
            <a:srgbClr val="FFFF00">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sp>
        <p:nvSpPr>
          <p:cNvPr id="46157" name="TextBox 19"/>
          <p:cNvSpPr txBox="1">
            <a:spLocks noChangeArrowheads="1"/>
          </p:cNvSpPr>
          <p:nvPr/>
        </p:nvSpPr>
        <p:spPr bwMode="auto">
          <a:xfrm>
            <a:off x="107950" y="2924175"/>
            <a:ext cx="55435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800" b="0">
                <a:solidFill>
                  <a:srgbClr val="000000"/>
                </a:solidFill>
                <a:cs typeface="Arial" charset="0"/>
              </a:rPr>
              <a:t>No, epsilon, just use the FIRST set</a:t>
            </a:r>
            <a:endParaRPr lang="fr-CA" altLang="fr-FR" sz="1800" b="0">
              <a:solidFill>
                <a:srgbClr val="000000"/>
              </a:solidFill>
              <a:cs typeface="Arial" charset="0"/>
            </a:endParaRPr>
          </a:p>
        </p:txBody>
      </p:sp>
      <p:sp>
        <p:nvSpPr>
          <p:cNvPr id="9" name="Slide Number Placeholder 8"/>
          <p:cNvSpPr>
            <a:spLocks noGrp="1"/>
          </p:cNvSpPr>
          <p:nvPr>
            <p:ph type="sldNum" sz="quarter" idx="11"/>
          </p:nvPr>
        </p:nvSpPr>
        <p:spPr/>
        <p:txBody>
          <a:bodyPr/>
          <a:lstStyle/>
          <a:p>
            <a:pPr>
              <a:defRPr/>
            </a:pPr>
            <a:fld id="{C0F85434-72BD-456E-A883-0F005E178622}" type="slidenum">
              <a:rPr lang="fr-CA" smtClean="0"/>
              <a:pPr>
                <a:defRPr/>
              </a:pPr>
              <a:t>351</a:t>
            </a:fld>
            <a:endParaRPr lang="fr-CA"/>
          </a:p>
        </p:txBody>
      </p:sp>
    </p:spTree>
    <p:extLst>
      <p:ext uri="{BB962C8B-B14F-4D97-AF65-F5344CB8AC3E}">
        <p14:creationId xmlns:p14="http://schemas.microsoft.com/office/powerpoint/2010/main" val="2714202045"/>
      </p:ext>
    </p:extLst>
  </p:cSld>
  <p:clrMapOvr>
    <a:masterClrMapping/>
  </p:clrMapOvr>
  <p:timing>
    <p:tnLst>
      <p:par>
        <p:cTn id="1" dur="indefinite" restart="never" nodeType="tmRoot"/>
      </p:par>
    </p:tn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044575"/>
          </a:xfrm>
        </p:spPr>
        <p:txBody>
          <a:bodyPr/>
          <a:lstStyle/>
          <a:p>
            <a:pPr>
              <a:defRPr/>
            </a:pPr>
            <a:r>
              <a:rPr lang="en-CA" dirty="0" smtClean="0"/>
              <a:t>Parse Table</a:t>
            </a:r>
            <a:endParaRPr lang="fr-CA" dirty="0"/>
          </a:p>
        </p:txBody>
      </p:sp>
      <p:sp>
        <p:nvSpPr>
          <p:cNvPr id="6" name="TextBox 5"/>
          <p:cNvSpPr txBox="1"/>
          <p:nvPr/>
        </p:nvSpPr>
        <p:spPr>
          <a:xfrm>
            <a:off x="107950" y="1674813"/>
            <a:ext cx="2808288" cy="1169987"/>
          </a:xfrm>
          <a:prstGeom prst="rect">
            <a:avLst/>
          </a:prstGeom>
          <a:noFill/>
          <a:ln w="28575">
            <a:solidFill>
              <a:schemeClr val="accent5"/>
            </a:solidFill>
          </a:ln>
        </p:spPr>
        <p:txBody>
          <a:bodyPr>
            <a:spAutoFit/>
          </a:bodyPr>
          <a:lstStyle/>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FIRST(expr)= {num, id}</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FIRST(expr’)= {+, -, </a:t>
            </a:r>
            <a:r>
              <a:rPr lang="el-GR" altLang="fr-FR" sz="1400" dirty="0">
                <a:solidFill>
                  <a:srgbClr val="000000"/>
                </a:solidFill>
                <a:latin typeface="Courier New" panose="02070309020205020404" pitchFamily="49" charset="0"/>
                <a:cs typeface="Courier New" panose="02070309020205020404" pitchFamily="49" charset="0"/>
              </a:rPr>
              <a:t>ε</a:t>
            </a:r>
            <a:r>
              <a:rPr lang="en-CA" altLang="fr-FR" sz="1400" dirty="0">
                <a:solidFill>
                  <a:srgbClr val="000000"/>
                </a:solidFill>
                <a:latin typeface="Courier New" panose="02070309020205020404" pitchFamily="49" charset="0"/>
                <a:cs typeface="Courier New" panose="02070309020205020404" pitchFamily="49" charset="0"/>
              </a:rPr>
              <a:t>}</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FIRST(term)= {num, id}</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FIRST(term’)= {*, /, </a:t>
            </a:r>
            <a:r>
              <a:rPr lang="el-GR" altLang="fr-FR" sz="1400" dirty="0">
                <a:solidFill>
                  <a:srgbClr val="000000"/>
                </a:solidFill>
                <a:latin typeface="Courier New" panose="02070309020205020404" pitchFamily="49" charset="0"/>
                <a:cs typeface="Courier New" panose="02070309020205020404" pitchFamily="49" charset="0"/>
              </a:rPr>
              <a:t>ε</a:t>
            </a:r>
            <a:r>
              <a:rPr lang="en-CA" altLang="fr-FR" sz="1400" dirty="0">
                <a:solidFill>
                  <a:srgbClr val="000000"/>
                </a:solidFill>
                <a:latin typeface="Courier New" panose="02070309020205020404" pitchFamily="49" charset="0"/>
                <a:cs typeface="Courier New" panose="02070309020205020404" pitchFamily="49" charset="0"/>
              </a:rPr>
              <a:t>}</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FIRST(factor)= {num, id} </a:t>
            </a:r>
          </a:p>
        </p:txBody>
      </p:sp>
      <p:sp>
        <p:nvSpPr>
          <p:cNvPr id="7" name="TextBox 6"/>
          <p:cNvSpPr txBox="1"/>
          <p:nvPr/>
        </p:nvSpPr>
        <p:spPr>
          <a:xfrm>
            <a:off x="2916238" y="1674813"/>
            <a:ext cx="3671887" cy="1169987"/>
          </a:xfrm>
          <a:prstGeom prst="rect">
            <a:avLst/>
          </a:prstGeom>
          <a:noFill/>
          <a:ln w="28575">
            <a:solidFill>
              <a:schemeClr val="accent5"/>
            </a:solidFill>
          </a:ln>
        </p:spPr>
        <p:txBody>
          <a:bodyPr>
            <a:spAutoFit/>
          </a:bodyPr>
          <a:lstStyle/>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FOLLOW(expr)={$}</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FOLLOW(expr’)={$}</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FOLLOW(term)= {+, -, $}</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FOLLOW(term’)= {+, -, $}</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FOLLOW(factor)= {*, /, +, -, $}</a:t>
            </a:r>
          </a:p>
        </p:txBody>
      </p:sp>
      <p:graphicFrame>
        <p:nvGraphicFramePr>
          <p:cNvPr id="8" name="Table 7"/>
          <p:cNvGraphicFramePr>
            <a:graphicFrameLocks noGrp="1"/>
          </p:cNvGraphicFramePr>
          <p:nvPr/>
        </p:nvGraphicFramePr>
        <p:xfrm>
          <a:off x="0" y="3716338"/>
          <a:ext cx="9144000" cy="2984500"/>
        </p:xfrm>
        <a:graphic>
          <a:graphicData uri="http://schemas.openxmlformats.org/drawingml/2006/table">
            <a:tbl>
              <a:tblPr firstRow="1" bandRow="1">
                <a:tableStyleId>{7DF18680-E054-41AD-8BC1-D1AEF772440D}</a:tableStyleId>
              </a:tblPr>
              <a:tblGrid>
                <a:gridCol w="683568"/>
                <a:gridCol w="1512168"/>
                <a:gridCol w="1440160"/>
                <a:gridCol w="1080120"/>
                <a:gridCol w="998984"/>
                <a:gridCol w="1143000"/>
                <a:gridCol w="1143000"/>
                <a:gridCol w="1143000"/>
              </a:tblGrid>
              <a:tr h="365915">
                <a:tc>
                  <a:txBody>
                    <a:bodyPr/>
                    <a:lstStyle/>
                    <a:p>
                      <a:pPr algn="ctr"/>
                      <a:endParaRPr lang="fr-CA" sz="1800" dirty="0"/>
                    </a:p>
                  </a:txBody>
                  <a:tcPr marT="45739" marB="45739"/>
                </a:tc>
                <a:tc>
                  <a:txBody>
                    <a:bodyPr/>
                    <a:lstStyle/>
                    <a:p>
                      <a:pPr algn="ctr"/>
                      <a:r>
                        <a:rPr lang="en-CA" sz="1400" dirty="0" smtClean="0"/>
                        <a:t>num</a:t>
                      </a:r>
                      <a:endParaRPr lang="fr-CA" sz="1400" dirty="0"/>
                    </a:p>
                  </a:txBody>
                  <a:tcPr marT="45739" marB="45739"/>
                </a:tc>
                <a:tc>
                  <a:txBody>
                    <a:bodyPr/>
                    <a:lstStyle/>
                    <a:p>
                      <a:pPr algn="ctr"/>
                      <a:r>
                        <a:rPr lang="en-CA" sz="1400" dirty="0" smtClean="0"/>
                        <a:t>id</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r>
              <a:tr h="523717">
                <a:tc>
                  <a:txBody>
                    <a:bodyPr/>
                    <a:lstStyle/>
                    <a:p>
                      <a:pPr algn="ctr"/>
                      <a:r>
                        <a:rPr lang="en-CA" sz="1400" b="1" dirty="0" smtClean="0">
                          <a:solidFill>
                            <a:schemeClr val="bg1"/>
                          </a:solidFill>
                        </a:rPr>
                        <a:t>expr</a:t>
                      </a:r>
                      <a:endParaRPr lang="fr-CA" sz="1400" b="1" dirty="0">
                        <a:solidFill>
                          <a:schemeClr val="bg1"/>
                        </a:solidFill>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sym typeface="Wingdings" panose="05000000000000000000" pitchFamily="2" charset="2"/>
                        </a:rPr>
                        <a:t>&lt;expr&gt;</a:t>
                      </a:r>
                    </a:p>
                    <a:p>
                      <a:pPr algn="ctr"/>
                      <a:r>
                        <a:rPr lang="en-CA" sz="1400" dirty="0" smtClean="0">
                          <a:sym typeface="Wingdings" panose="05000000000000000000" pitchFamily="2" charset="2"/>
                        </a:rPr>
                        <a:t>&lt;term&gt;&lt;expr'&gt;</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sym typeface="Wingdings" panose="05000000000000000000" pitchFamily="2" charset="2"/>
                        </a:rPr>
                        <a:t>&lt;expr&gt;</a:t>
                      </a:r>
                    </a:p>
                    <a:p>
                      <a:pPr algn="ctr"/>
                      <a:r>
                        <a:rPr lang="en-CA" sz="1400" dirty="0" smtClean="0">
                          <a:sym typeface="Wingdings" panose="05000000000000000000" pitchFamily="2" charset="2"/>
                        </a:rPr>
                        <a:t>&lt;term&gt;&lt;expr'&gt;</a:t>
                      </a: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r h="523717">
                <a:tc>
                  <a:txBody>
                    <a:bodyPr/>
                    <a:lstStyle/>
                    <a:p>
                      <a:pPr algn="ctr"/>
                      <a:r>
                        <a:rPr lang="en-CA" sz="1400" b="1" dirty="0" smtClean="0">
                          <a:solidFill>
                            <a:schemeClr val="bg1"/>
                          </a:solidFill>
                        </a:rPr>
                        <a:t>expr’</a:t>
                      </a:r>
                      <a:endParaRPr lang="fr-CA" sz="1400" b="1" dirty="0">
                        <a:solidFill>
                          <a:schemeClr val="bg1"/>
                        </a:solidFill>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algn="ctr"/>
                      <a:r>
                        <a:rPr lang="en-CA" sz="1400" dirty="0" smtClean="0"/>
                        <a:t>&lt;expr’&gt;</a:t>
                      </a:r>
                      <a:r>
                        <a:rPr lang="en-CA" sz="1400" dirty="0" smtClean="0">
                          <a:sym typeface="Wingdings" panose="05000000000000000000" pitchFamily="2" charset="2"/>
                        </a:rPr>
                        <a:t></a:t>
                      </a:r>
                    </a:p>
                    <a:p>
                      <a:pPr algn="ctr"/>
                      <a:r>
                        <a:rPr lang="en-CA" sz="1400" dirty="0" smtClean="0">
                          <a:sym typeface="Wingdings" panose="05000000000000000000" pitchFamily="2" charset="2"/>
                        </a:rPr>
                        <a:t>+&lt;expr&gt;</a:t>
                      </a:r>
                      <a:endParaRPr lang="fr-CA" sz="1400" dirty="0"/>
                    </a:p>
                  </a:txBody>
                  <a:tcPr marT="45739" marB="45739"/>
                </a:tc>
                <a:tc>
                  <a:txBody>
                    <a:bodyPr/>
                    <a:lstStyle/>
                    <a:p>
                      <a:pPr algn="ctr"/>
                      <a:r>
                        <a:rPr lang="en-CA" sz="1400" dirty="0" smtClean="0"/>
                        <a:t>&lt;expr’&gt;</a:t>
                      </a:r>
                      <a:r>
                        <a:rPr lang="en-CA" sz="1400" dirty="0" smtClean="0">
                          <a:sym typeface="Wingdings" panose="05000000000000000000" pitchFamily="2" charset="2"/>
                        </a:rPr>
                        <a:t></a:t>
                      </a:r>
                    </a:p>
                    <a:p>
                      <a:pPr algn="ctr"/>
                      <a:r>
                        <a:rPr lang="en-CA" sz="1400" dirty="0" smtClean="0">
                          <a:sym typeface="Wingdings" panose="05000000000000000000" pitchFamily="2" charset="2"/>
                        </a:rPr>
                        <a:t>-&lt;expr&gt;</a:t>
                      </a: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dirty="0" smtClean="0"/>
                        <a:t>&lt;expr’&gt;</a:t>
                      </a:r>
                      <a:r>
                        <a:rPr lang="en-CA" sz="1400" dirty="0" smtClean="0">
                          <a:sym typeface="Wingdings" panose="05000000000000000000" pitchFamily="2" charset="2"/>
                        </a:rPr>
                        <a:t></a:t>
                      </a:r>
                    </a:p>
                    <a:p>
                      <a:pPr algn="ctr"/>
                      <a:r>
                        <a:rPr lang="el-GR" sz="1400" dirty="0" smtClean="0"/>
                        <a:t>ε</a:t>
                      </a:r>
                      <a:endParaRPr lang="fr-CA" sz="1400" dirty="0" smtClean="0"/>
                    </a:p>
                  </a:txBody>
                  <a:tcPr marT="45739" marB="45739"/>
                </a:tc>
              </a:tr>
              <a:tr h="523717">
                <a:tc>
                  <a:txBody>
                    <a:bodyPr/>
                    <a:lstStyle/>
                    <a:p>
                      <a:pPr algn="ctr"/>
                      <a:r>
                        <a:rPr lang="en-CA" sz="1400" b="1" kern="1200" dirty="0" smtClean="0">
                          <a:solidFill>
                            <a:schemeClr val="bg1"/>
                          </a:solidFill>
                          <a:latin typeface="+mn-lt"/>
                          <a:ea typeface="+mn-ea"/>
                          <a:cs typeface="+mn-cs"/>
                        </a:rPr>
                        <a:t>term</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t>&lt;term&gt;</a:t>
                      </a:r>
                      <a:r>
                        <a:rPr lang="en-CA" sz="1400" dirty="0" smtClean="0">
                          <a:sym typeface="Wingdings" panose="05000000000000000000" pitchFamily="2" charset="2"/>
                        </a:rPr>
                        <a:t></a:t>
                      </a:r>
                    </a:p>
                    <a:p>
                      <a:pPr algn="ctr"/>
                      <a:r>
                        <a:rPr lang="en-CA" sz="1400" dirty="0" smtClean="0">
                          <a:sym typeface="Wingdings" panose="05000000000000000000" pitchFamily="2" charset="2"/>
                        </a:rPr>
                        <a:t>&lt;factor&gt;&lt;term’&gt;</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t>&lt;term&gt;</a:t>
                      </a:r>
                      <a:r>
                        <a:rPr lang="en-CA" sz="1400" dirty="0" smtClean="0">
                          <a:sym typeface="Wingdings" panose="05000000000000000000" pitchFamily="2" charset="2"/>
                        </a:rPr>
                        <a:t></a:t>
                      </a:r>
                    </a:p>
                    <a:p>
                      <a:pPr algn="ctr"/>
                      <a:r>
                        <a:rPr lang="en-CA" sz="1400" dirty="0" smtClean="0">
                          <a:sym typeface="Wingdings" panose="05000000000000000000" pitchFamily="2" charset="2"/>
                        </a:rPr>
                        <a:t>&lt;factor&gt;&lt;term’&gt;</a:t>
                      </a: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r h="523717">
                <a:tc>
                  <a:txBody>
                    <a:bodyPr/>
                    <a:lstStyle/>
                    <a:p>
                      <a:pPr algn="ctr"/>
                      <a:r>
                        <a:rPr lang="en-CA" sz="1400" b="1" kern="1200" dirty="0" smtClean="0">
                          <a:solidFill>
                            <a:schemeClr val="bg1"/>
                          </a:solidFill>
                          <a:latin typeface="+mn-lt"/>
                          <a:ea typeface="+mn-ea"/>
                          <a:cs typeface="+mn-cs"/>
                        </a:rPr>
                        <a:t>term’</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400" dirty="0" smtClean="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smtClean="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400" dirty="0" smtClean="0"/>
                    </a:p>
                  </a:txBody>
                  <a:tcPr marT="45739" marB="45739"/>
                </a:tc>
              </a:tr>
              <a:tr h="523717">
                <a:tc>
                  <a:txBody>
                    <a:bodyPr/>
                    <a:lstStyle/>
                    <a:p>
                      <a:pPr algn="ctr"/>
                      <a:r>
                        <a:rPr lang="en-CA" sz="1400" b="1" kern="1200" dirty="0" smtClean="0">
                          <a:solidFill>
                            <a:schemeClr val="bg1"/>
                          </a:solidFill>
                          <a:latin typeface="+mn-lt"/>
                          <a:ea typeface="+mn-ea"/>
                          <a:cs typeface="+mn-cs"/>
                        </a:rPr>
                        <a:t>factor</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bl>
          </a:graphicData>
        </a:graphic>
      </p:graphicFrame>
      <p:grpSp>
        <p:nvGrpSpPr>
          <p:cNvPr id="47177" name="Group 12"/>
          <p:cNvGrpSpPr>
            <a:grpSpLocks/>
          </p:cNvGrpSpPr>
          <p:nvPr/>
        </p:nvGrpSpPr>
        <p:grpSpPr bwMode="auto">
          <a:xfrm>
            <a:off x="6694488" y="1431925"/>
            <a:ext cx="2197100" cy="2068513"/>
            <a:chOff x="6228184" y="1285628"/>
            <a:chExt cx="2664296" cy="2503412"/>
          </a:xfrm>
        </p:grpSpPr>
        <p:grpSp>
          <p:nvGrpSpPr>
            <p:cNvPr id="47182" name="Group 13"/>
            <p:cNvGrpSpPr>
              <a:grpSpLocks/>
            </p:cNvGrpSpPr>
            <p:nvPr/>
          </p:nvGrpSpPr>
          <p:grpSpPr bwMode="auto">
            <a:xfrm>
              <a:off x="6228184" y="1556792"/>
              <a:ext cx="2664296" cy="2232248"/>
              <a:chOff x="5796136" y="1556792"/>
              <a:chExt cx="3151813" cy="3168352"/>
            </a:xfrm>
          </p:grpSpPr>
          <p:grpSp>
            <p:nvGrpSpPr>
              <p:cNvPr id="47184" name="Group 15"/>
              <p:cNvGrpSpPr>
                <a:grpSpLocks/>
              </p:cNvGrpSpPr>
              <p:nvPr/>
            </p:nvGrpSpPr>
            <p:grpSpPr bwMode="auto">
              <a:xfrm>
                <a:off x="5796136" y="1628800"/>
                <a:ext cx="3151813" cy="3096344"/>
                <a:chOff x="5796136" y="1628800"/>
                <a:chExt cx="3151813" cy="3096344"/>
              </a:xfrm>
            </p:grpSpPr>
            <p:pic>
              <p:nvPicPr>
                <p:cNvPr id="47186" name="Picture 3"/>
                <p:cNvPicPr>
                  <a:picLocks noChangeAspect="1" noChangeArrowheads="1"/>
                </p:cNvPicPr>
                <p:nvPr/>
              </p:nvPicPr>
              <p:blipFill>
                <a:blip r:embed="rId2">
                  <a:extLst>
                    <a:ext uri="{28A0092B-C50C-407E-A947-70E740481C1C}">
                      <a14:useLocalDpi xmlns:a14="http://schemas.microsoft.com/office/drawing/2010/main" val="0"/>
                    </a:ext>
                  </a:extLst>
                </a:blip>
                <a:srcRect b="3148"/>
                <a:stretch>
                  <a:fillRect/>
                </a:stretch>
              </p:blipFill>
              <p:spPr bwMode="auto">
                <a:xfrm>
                  <a:off x="5796136" y="1628800"/>
                  <a:ext cx="3125788" cy="24828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0000"/>
                      </a:solidFill>
                      <a:miter lim="800000"/>
                      <a:headEnd/>
                      <a:tailEnd/>
                    </a14:hiddenLine>
                  </a:ext>
                </a:extLst>
              </p:spPr>
            </p:pic>
            <p:pic>
              <p:nvPicPr>
                <p:cNvPr id="47187" name="Picture 2"/>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t="73535"/>
                <a:stretch>
                  <a:fillRect/>
                </a:stretch>
              </p:blipFill>
              <p:spPr bwMode="auto">
                <a:xfrm>
                  <a:off x="5868144" y="4094489"/>
                  <a:ext cx="3079805" cy="63065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17" name="Rectangle 16"/>
              <p:cNvSpPr/>
              <p:nvPr/>
            </p:nvSpPr>
            <p:spPr>
              <a:xfrm>
                <a:off x="5869010" y="1556416"/>
                <a:ext cx="3053887" cy="3168728"/>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grpSp>
        <p:sp>
          <p:nvSpPr>
            <p:cNvPr id="47183" name="TextBox 14"/>
            <p:cNvSpPr txBox="1">
              <a:spLocks noChangeArrowheads="1"/>
            </p:cNvSpPr>
            <p:nvPr/>
          </p:nvSpPr>
          <p:spPr bwMode="auto">
            <a:xfrm>
              <a:off x="6488378" y="1285628"/>
              <a:ext cx="1004227" cy="30482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100">
                  <a:solidFill>
                    <a:srgbClr val="000000"/>
                  </a:solidFill>
                  <a:cs typeface="Arial" charset="0"/>
                </a:rPr>
                <a:t>Grammar</a:t>
              </a:r>
              <a:endParaRPr lang="fr-CA" altLang="fr-FR" sz="1100">
                <a:solidFill>
                  <a:srgbClr val="000000"/>
                </a:solidFill>
                <a:cs typeface="Arial" charset="0"/>
              </a:endParaRPr>
            </a:p>
          </p:txBody>
        </p:sp>
      </p:grpSp>
      <p:sp>
        <p:nvSpPr>
          <p:cNvPr id="47178" name="TextBox 26"/>
          <p:cNvSpPr txBox="1">
            <a:spLocks noChangeArrowheads="1"/>
          </p:cNvSpPr>
          <p:nvPr/>
        </p:nvSpPr>
        <p:spPr bwMode="auto">
          <a:xfrm>
            <a:off x="341313" y="1441450"/>
            <a:ext cx="971550" cy="2508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100">
                <a:solidFill>
                  <a:srgbClr val="000000"/>
                </a:solidFill>
                <a:cs typeface="Arial" charset="0"/>
              </a:rPr>
              <a:t>FIRST Sets</a:t>
            </a:r>
            <a:endParaRPr lang="fr-CA" altLang="fr-FR" sz="1100">
              <a:solidFill>
                <a:srgbClr val="000000"/>
              </a:solidFill>
              <a:cs typeface="Arial" charset="0"/>
            </a:endParaRPr>
          </a:p>
        </p:txBody>
      </p:sp>
      <p:sp>
        <p:nvSpPr>
          <p:cNvPr id="47179" name="TextBox 27"/>
          <p:cNvSpPr txBox="1">
            <a:spLocks noChangeArrowheads="1"/>
          </p:cNvSpPr>
          <p:nvPr/>
        </p:nvSpPr>
        <p:spPr bwMode="auto">
          <a:xfrm>
            <a:off x="3132138" y="1466850"/>
            <a:ext cx="1150937" cy="2524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100">
                <a:solidFill>
                  <a:srgbClr val="000000"/>
                </a:solidFill>
                <a:cs typeface="Arial" charset="0"/>
              </a:rPr>
              <a:t>FOLLOW Sets</a:t>
            </a:r>
            <a:endParaRPr lang="fr-CA" altLang="fr-FR" sz="1100">
              <a:solidFill>
                <a:srgbClr val="000000"/>
              </a:solidFill>
              <a:cs typeface="Arial" charset="0"/>
            </a:endParaRPr>
          </a:p>
        </p:txBody>
      </p:sp>
      <p:sp>
        <p:nvSpPr>
          <p:cNvPr id="31" name="Rectangle 30"/>
          <p:cNvSpPr/>
          <p:nvPr/>
        </p:nvSpPr>
        <p:spPr>
          <a:xfrm>
            <a:off x="200025" y="2349500"/>
            <a:ext cx="2500313" cy="236538"/>
          </a:xfrm>
          <a:prstGeom prst="rect">
            <a:avLst/>
          </a:prstGeom>
          <a:solidFill>
            <a:srgbClr val="FFFF00">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sp>
        <p:nvSpPr>
          <p:cNvPr id="47181" name="TextBox 19"/>
          <p:cNvSpPr txBox="1">
            <a:spLocks noChangeArrowheads="1"/>
          </p:cNvSpPr>
          <p:nvPr/>
        </p:nvSpPr>
        <p:spPr bwMode="auto">
          <a:xfrm>
            <a:off x="107950" y="2924175"/>
            <a:ext cx="554355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800" b="0">
                <a:solidFill>
                  <a:srgbClr val="000000"/>
                </a:solidFill>
                <a:cs typeface="Arial" charset="0"/>
              </a:rPr>
              <a:t>This one has an epsilon, use the FIRST and FOLLOW sets</a:t>
            </a:r>
            <a:endParaRPr lang="fr-CA" altLang="fr-FR" sz="1800" b="0">
              <a:solidFill>
                <a:srgbClr val="000000"/>
              </a:solidFill>
              <a:cs typeface="Arial" charset="0"/>
            </a:endParaRPr>
          </a:p>
        </p:txBody>
      </p:sp>
      <p:sp>
        <p:nvSpPr>
          <p:cNvPr id="9" name="Slide Number Placeholder 8"/>
          <p:cNvSpPr>
            <a:spLocks noGrp="1"/>
          </p:cNvSpPr>
          <p:nvPr>
            <p:ph type="sldNum" sz="quarter" idx="11"/>
          </p:nvPr>
        </p:nvSpPr>
        <p:spPr/>
        <p:txBody>
          <a:bodyPr/>
          <a:lstStyle/>
          <a:p>
            <a:pPr>
              <a:defRPr/>
            </a:pPr>
            <a:fld id="{C0F85434-72BD-456E-A883-0F005E178622}" type="slidenum">
              <a:rPr lang="fr-CA" smtClean="0"/>
              <a:pPr>
                <a:defRPr/>
              </a:pPr>
              <a:t>352</a:t>
            </a:fld>
            <a:endParaRPr lang="fr-CA"/>
          </a:p>
        </p:txBody>
      </p:sp>
    </p:spTree>
    <p:extLst>
      <p:ext uri="{BB962C8B-B14F-4D97-AF65-F5344CB8AC3E}">
        <p14:creationId xmlns:p14="http://schemas.microsoft.com/office/powerpoint/2010/main" val="3534994500"/>
      </p:ext>
    </p:extLst>
  </p:cSld>
  <p:clrMapOvr>
    <a:masterClrMapping/>
  </p:clrMapOvr>
  <p:timing>
    <p:tnLst>
      <p:par>
        <p:cTn id="1" dur="indefinite" restart="never" nodeType="tmRoot"/>
      </p:par>
    </p:tn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044575"/>
          </a:xfrm>
        </p:spPr>
        <p:txBody>
          <a:bodyPr/>
          <a:lstStyle/>
          <a:p>
            <a:pPr>
              <a:defRPr/>
            </a:pPr>
            <a:r>
              <a:rPr lang="en-CA" dirty="0" smtClean="0"/>
              <a:t>Parse Table</a:t>
            </a:r>
            <a:endParaRPr lang="fr-CA" dirty="0"/>
          </a:p>
        </p:txBody>
      </p:sp>
      <p:sp>
        <p:nvSpPr>
          <p:cNvPr id="6" name="TextBox 5"/>
          <p:cNvSpPr txBox="1"/>
          <p:nvPr/>
        </p:nvSpPr>
        <p:spPr>
          <a:xfrm>
            <a:off x="107950" y="1674813"/>
            <a:ext cx="2808288" cy="1169987"/>
          </a:xfrm>
          <a:prstGeom prst="rect">
            <a:avLst/>
          </a:prstGeom>
          <a:noFill/>
          <a:ln w="28575">
            <a:solidFill>
              <a:schemeClr val="accent5"/>
            </a:solidFill>
          </a:ln>
        </p:spPr>
        <p:txBody>
          <a:bodyPr>
            <a:spAutoFit/>
          </a:bodyPr>
          <a:lstStyle/>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FIRST(expr)= {num, id}</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FIRST(expr’)= {+, -, </a:t>
            </a:r>
            <a:r>
              <a:rPr lang="el-GR" altLang="fr-FR" sz="1400" dirty="0">
                <a:solidFill>
                  <a:srgbClr val="000000"/>
                </a:solidFill>
                <a:latin typeface="Courier New" panose="02070309020205020404" pitchFamily="49" charset="0"/>
                <a:cs typeface="Courier New" panose="02070309020205020404" pitchFamily="49" charset="0"/>
              </a:rPr>
              <a:t>ε</a:t>
            </a:r>
            <a:r>
              <a:rPr lang="en-CA" altLang="fr-FR" sz="1400" dirty="0">
                <a:solidFill>
                  <a:srgbClr val="000000"/>
                </a:solidFill>
                <a:latin typeface="Courier New" panose="02070309020205020404" pitchFamily="49" charset="0"/>
                <a:cs typeface="Courier New" panose="02070309020205020404" pitchFamily="49" charset="0"/>
              </a:rPr>
              <a:t>}</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FIRST(term)= {num, id}</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FIRST(term’)= {*, /, </a:t>
            </a:r>
            <a:r>
              <a:rPr lang="el-GR" altLang="fr-FR" sz="1400" dirty="0">
                <a:solidFill>
                  <a:srgbClr val="000000"/>
                </a:solidFill>
                <a:latin typeface="Courier New" panose="02070309020205020404" pitchFamily="49" charset="0"/>
                <a:cs typeface="Courier New" panose="02070309020205020404" pitchFamily="49" charset="0"/>
              </a:rPr>
              <a:t>ε</a:t>
            </a:r>
            <a:r>
              <a:rPr lang="en-CA" altLang="fr-FR" sz="1400" dirty="0">
                <a:solidFill>
                  <a:srgbClr val="000000"/>
                </a:solidFill>
                <a:latin typeface="Courier New" panose="02070309020205020404" pitchFamily="49" charset="0"/>
                <a:cs typeface="Courier New" panose="02070309020205020404" pitchFamily="49" charset="0"/>
              </a:rPr>
              <a:t>}</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FIRST(factor)= {num, id} </a:t>
            </a:r>
          </a:p>
        </p:txBody>
      </p:sp>
      <p:sp>
        <p:nvSpPr>
          <p:cNvPr id="7" name="TextBox 6"/>
          <p:cNvSpPr txBox="1"/>
          <p:nvPr/>
        </p:nvSpPr>
        <p:spPr>
          <a:xfrm>
            <a:off x="2916238" y="1674813"/>
            <a:ext cx="3671887" cy="1169987"/>
          </a:xfrm>
          <a:prstGeom prst="rect">
            <a:avLst/>
          </a:prstGeom>
          <a:noFill/>
          <a:ln w="28575">
            <a:solidFill>
              <a:schemeClr val="accent5"/>
            </a:solidFill>
          </a:ln>
        </p:spPr>
        <p:txBody>
          <a:bodyPr>
            <a:spAutoFit/>
          </a:bodyPr>
          <a:lstStyle/>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FOLLOW(expr)={$}</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FOLLOW(expr’)={$}</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FOLLOW(term)= {+, -, $}</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FOLLOW(term’)= {+, -, $}</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FOLLOW(factor)= {*, /, +, -, $}</a:t>
            </a:r>
          </a:p>
        </p:txBody>
      </p:sp>
      <p:graphicFrame>
        <p:nvGraphicFramePr>
          <p:cNvPr id="8" name="Table 7"/>
          <p:cNvGraphicFramePr>
            <a:graphicFrameLocks noGrp="1"/>
          </p:cNvGraphicFramePr>
          <p:nvPr/>
        </p:nvGraphicFramePr>
        <p:xfrm>
          <a:off x="0" y="3716338"/>
          <a:ext cx="9144000" cy="2984500"/>
        </p:xfrm>
        <a:graphic>
          <a:graphicData uri="http://schemas.openxmlformats.org/drawingml/2006/table">
            <a:tbl>
              <a:tblPr firstRow="1" bandRow="1">
                <a:tableStyleId>{7DF18680-E054-41AD-8BC1-D1AEF772440D}</a:tableStyleId>
              </a:tblPr>
              <a:tblGrid>
                <a:gridCol w="683568"/>
                <a:gridCol w="1512168"/>
                <a:gridCol w="1440160"/>
                <a:gridCol w="1080120"/>
                <a:gridCol w="998984"/>
                <a:gridCol w="1143000"/>
                <a:gridCol w="1143000"/>
                <a:gridCol w="1143000"/>
              </a:tblGrid>
              <a:tr h="365915">
                <a:tc>
                  <a:txBody>
                    <a:bodyPr/>
                    <a:lstStyle/>
                    <a:p>
                      <a:pPr algn="ctr"/>
                      <a:endParaRPr lang="fr-CA" sz="1800" dirty="0"/>
                    </a:p>
                  </a:txBody>
                  <a:tcPr marT="45739" marB="45739"/>
                </a:tc>
                <a:tc>
                  <a:txBody>
                    <a:bodyPr/>
                    <a:lstStyle/>
                    <a:p>
                      <a:pPr algn="ctr"/>
                      <a:r>
                        <a:rPr lang="en-CA" sz="1400" dirty="0" smtClean="0"/>
                        <a:t>num</a:t>
                      </a:r>
                      <a:endParaRPr lang="fr-CA" sz="1400" dirty="0"/>
                    </a:p>
                  </a:txBody>
                  <a:tcPr marT="45739" marB="45739"/>
                </a:tc>
                <a:tc>
                  <a:txBody>
                    <a:bodyPr/>
                    <a:lstStyle/>
                    <a:p>
                      <a:pPr algn="ctr"/>
                      <a:r>
                        <a:rPr lang="en-CA" sz="1400" dirty="0" smtClean="0"/>
                        <a:t>id</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r>
              <a:tr h="523717">
                <a:tc>
                  <a:txBody>
                    <a:bodyPr/>
                    <a:lstStyle/>
                    <a:p>
                      <a:pPr algn="ctr"/>
                      <a:r>
                        <a:rPr lang="en-CA" sz="1400" b="1" dirty="0" smtClean="0">
                          <a:solidFill>
                            <a:schemeClr val="bg1"/>
                          </a:solidFill>
                        </a:rPr>
                        <a:t>expr</a:t>
                      </a:r>
                      <a:endParaRPr lang="fr-CA" sz="1400" b="1" dirty="0">
                        <a:solidFill>
                          <a:schemeClr val="bg1"/>
                        </a:solidFill>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sym typeface="Wingdings" panose="05000000000000000000" pitchFamily="2" charset="2"/>
                        </a:rPr>
                        <a:t>&lt;expr&gt;</a:t>
                      </a:r>
                    </a:p>
                    <a:p>
                      <a:pPr algn="ctr"/>
                      <a:r>
                        <a:rPr lang="en-CA" sz="1400" dirty="0" smtClean="0">
                          <a:sym typeface="Wingdings" panose="05000000000000000000" pitchFamily="2" charset="2"/>
                        </a:rPr>
                        <a:t>&lt;term&gt;&lt;expr'&gt;</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sym typeface="Wingdings" panose="05000000000000000000" pitchFamily="2" charset="2"/>
                        </a:rPr>
                        <a:t>&lt;expr&gt;</a:t>
                      </a:r>
                    </a:p>
                    <a:p>
                      <a:pPr algn="ctr"/>
                      <a:r>
                        <a:rPr lang="en-CA" sz="1400" dirty="0" smtClean="0">
                          <a:sym typeface="Wingdings" panose="05000000000000000000" pitchFamily="2" charset="2"/>
                        </a:rPr>
                        <a:t>&lt;term&gt;&lt;expr'&gt;</a:t>
                      </a: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r h="523717">
                <a:tc>
                  <a:txBody>
                    <a:bodyPr/>
                    <a:lstStyle/>
                    <a:p>
                      <a:pPr algn="ctr"/>
                      <a:r>
                        <a:rPr lang="en-CA" sz="1400" b="1" dirty="0" smtClean="0">
                          <a:solidFill>
                            <a:schemeClr val="bg1"/>
                          </a:solidFill>
                        </a:rPr>
                        <a:t>expr’</a:t>
                      </a:r>
                      <a:endParaRPr lang="fr-CA" sz="1400" b="1" dirty="0">
                        <a:solidFill>
                          <a:schemeClr val="bg1"/>
                        </a:solidFill>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algn="ctr"/>
                      <a:r>
                        <a:rPr lang="en-CA" sz="1400" dirty="0" smtClean="0"/>
                        <a:t>&lt;expr’&gt;</a:t>
                      </a:r>
                      <a:r>
                        <a:rPr lang="en-CA" sz="1400" dirty="0" smtClean="0">
                          <a:sym typeface="Wingdings" panose="05000000000000000000" pitchFamily="2" charset="2"/>
                        </a:rPr>
                        <a:t></a:t>
                      </a:r>
                    </a:p>
                    <a:p>
                      <a:pPr algn="ctr"/>
                      <a:r>
                        <a:rPr lang="en-CA" sz="1400" dirty="0" smtClean="0">
                          <a:sym typeface="Wingdings" panose="05000000000000000000" pitchFamily="2" charset="2"/>
                        </a:rPr>
                        <a:t>+&lt;expr&gt;</a:t>
                      </a:r>
                      <a:endParaRPr lang="fr-CA" sz="1400" dirty="0"/>
                    </a:p>
                  </a:txBody>
                  <a:tcPr marT="45739" marB="45739"/>
                </a:tc>
                <a:tc>
                  <a:txBody>
                    <a:bodyPr/>
                    <a:lstStyle/>
                    <a:p>
                      <a:pPr algn="ctr"/>
                      <a:r>
                        <a:rPr lang="en-CA" sz="1400" dirty="0" smtClean="0"/>
                        <a:t>&lt;expr’&gt;</a:t>
                      </a:r>
                      <a:r>
                        <a:rPr lang="en-CA" sz="1400" dirty="0" smtClean="0">
                          <a:sym typeface="Wingdings" panose="05000000000000000000" pitchFamily="2" charset="2"/>
                        </a:rPr>
                        <a:t></a:t>
                      </a:r>
                    </a:p>
                    <a:p>
                      <a:pPr algn="ctr"/>
                      <a:r>
                        <a:rPr lang="en-CA" sz="1400" dirty="0" smtClean="0">
                          <a:sym typeface="Wingdings" panose="05000000000000000000" pitchFamily="2" charset="2"/>
                        </a:rPr>
                        <a:t>-&lt;expr&gt;</a:t>
                      </a: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dirty="0" smtClean="0"/>
                        <a:t>&lt;expr’&gt;</a:t>
                      </a:r>
                      <a:r>
                        <a:rPr lang="en-CA" sz="1400" dirty="0" smtClean="0">
                          <a:sym typeface="Wingdings" panose="05000000000000000000" pitchFamily="2" charset="2"/>
                        </a:rPr>
                        <a:t></a:t>
                      </a:r>
                    </a:p>
                    <a:p>
                      <a:pPr algn="ctr"/>
                      <a:r>
                        <a:rPr lang="el-GR" sz="1400" dirty="0" smtClean="0"/>
                        <a:t>ε</a:t>
                      </a:r>
                      <a:endParaRPr lang="fr-CA" sz="1400" dirty="0" smtClean="0"/>
                    </a:p>
                  </a:txBody>
                  <a:tcPr marT="45739" marB="45739"/>
                </a:tc>
              </a:tr>
              <a:tr h="523717">
                <a:tc>
                  <a:txBody>
                    <a:bodyPr/>
                    <a:lstStyle/>
                    <a:p>
                      <a:pPr algn="ctr"/>
                      <a:r>
                        <a:rPr lang="en-CA" sz="1400" b="1" kern="1200" dirty="0" smtClean="0">
                          <a:solidFill>
                            <a:schemeClr val="bg1"/>
                          </a:solidFill>
                          <a:latin typeface="+mn-lt"/>
                          <a:ea typeface="+mn-ea"/>
                          <a:cs typeface="+mn-cs"/>
                        </a:rPr>
                        <a:t>term</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t>&lt;term&gt;</a:t>
                      </a:r>
                      <a:r>
                        <a:rPr lang="en-CA" sz="1400" dirty="0" smtClean="0">
                          <a:sym typeface="Wingdings" panose="05000000000000000000" pitchFamily="2" charset="2"/>
                        </a:rPr>
                        <a:t></a:t>
                      </a:r>
                    </a:p>
                    <a:p>
                      <a:pPr algn="ctr"/>
                      <a:r>
                        <a:rPr lang="en-CA" sz="1400" dirty="0" smtClean="0">
                          <a:sym typeface="Wingdings" panose="05000000000000000000" pitchFamily="2" charset="2"/>
                        </a:rPr>
                        <a:t>&lt;factor&gt;&lt;term’&gt;</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t>&lt;term&gt;</a:t>
                      </a:r>
                      <a:r>
                        <a:rPr lang="en-CA" sz="1400" dirty="0" smtClean="0">
                          <a:sym typeface="Wingdings" panose="05000000000000000000" pitchFamily="2" charset="2"/>
                        </a:rPr>
                        <a:t></a:t>
                      </a:r>
                    </a:p>
                    <a:p>
                      <a:pPr algn="ctr"/>
                      <a:r>
                        <a:rPr lang="en-CA" sz="1400" dirty="0" smtClean="0">
                          <a:sym typeface="Wingdings" panose="05000000000000000000" pitchFamily="2" charset="2"/>
                        </a:rPr>
                        <a:t>&lt;factor&gt;&lt;term’&gt;</a:t>
                      </a: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r h="523717">
                <a:tc>
                  <a:txBody>
                    <a:bodyPr/>
                    <a:lstStyle/>
                    <a:p>
                      <a:pPr algn="ctr"/>
                      <a:r>
                        <a:rPr lang="en-CA" sz="1400" b="1" kern="1200" dirty="0" smtClean="0">
                          <a:solidFill>
                            <a:schemeClr val="bg1"/>
                          </a:solidFill>
                          <a:latin typeface="+mn-lt"/>
                          <a:ea typeface="+mn-ea"/>
                          <a:cs typeface="+mn-cs"/>
                        </a:rPr>
                        <a:t>term’</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dirty="0" smtClean="0"/>
                        <a:t>&lt;term’&gt;</a:t>
                      </a:r>
                      <a:r>
                        <a:rPr lang="en-CA" sz="1400" dirty="0" smtClean="0">
                          <a:sym typeface="Wingdings" panose="05000000000000000000" pitchFamily="2" charset="2"/>
                        </a:rPr>
                        <a:t></a:t>
                      </a:r>
                    </a:p>
                    <a:p>
                      <a:pPr algn="ctr"/>
                      <a:r>
                        <a:rPr lang="el-GR" sz="1400" dirty="0" smtClean="0"/>
                        <a:t>ε</a:t>
                      </a:r>
                      <a:endParaRPr lang="fr-CA" sz="1400" dirty="0" smtClean="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dirty="0" smtClean="0"/>
                        <a:t>&lt;term’&gt;</a:t>
                      </a:r>
                      <a:r>
                        <a:rPr lang="en-CA" sz="1400" dirty="0" smtClean="0">
                          <a:sym typeface="Wingdings" panose="05000000000000000000" pitchFamily="2" charset="2"/>
                        </a:rPr>
                        <a:t></a:t>
                      </a:r>
                    </a:p>
                    <a:p>
                      <a:pPr algn="ctr"/>
                      <a:r>
                        <a:rPr lang="el-GR" sz="1400" dirty="0" smtClean="0"/>
                        <a:t>ε</a:t>
                      </a:r>
                      <a:endParaRPr lang="fr-CA" sz="1400" dirty="0" smtClean="0"/>
                    </a:p>
                  </a:txBody>
                  <a:tcPr marT="45739" marB="45739"/>
                </a:tc>
                <a:tc>
                  <a:txBody>
                    <a:bodyPr/>
                    <a:lstStyle/>
                    <a:p>
                      <a:pPr algn="ctr"/>
                      <a:r>
                        <a:rPr lang="en-CA" sz="1400" dirty="0" smtClean="0"/>
                        <a:t>&lt;term’&gt;</a:t>
                      </a:r>
                      <a:r>
                        <a:rPr lang="en-CA" sz="1400" dirty="0" smtClean="0">
                          <a:sym typeface="Wingdings" panose="05000000000000000000" pitchFamily="2" charset="2"/>
                        </a:rPr>
                        <a:t></a:t>
                      </a:r>
                    </a:p>
                    <a:p>
                      <a:pPr algn="ctr"/>
                      <a:r>
                        <a:rPr lang="en-CA" sz="1400" dirty="0" smtClean="0">
                          <a:sym typeface="Wingdings" panose="05000000000000000000" pitchFamily="2" charset="2"/>
                        </a:rPr>
                        <a:t>*&lt;term&gt;</a:t>
                      </a:r>
                      <a:endParaRPr lang="fr-CA" sz="1400" dirty="0"/>
                    </a:p>
                  </a:txBody>
                  <a:tcPr marT="45739" marB="45739"/>
                </a:tc>
                <a:tc>
                  <a:txBody>
                    <a:bodyPr/>
                    <a:lstStyle/>
                    <a:p>
                      <a:pPr algn="ctr"/>
                      <a:r>
                        <a:rPr lang="en-CA" sz="1400" dirty="0" smtClean="0"/>
                        <a:t>&lt;term’&gt;</a:t>
                      </a:r>
                      <a:r>
                        <a:rPr lang="en-CA" sz="1400" dirty="0" smtClean="0">
                          <a:sym typeface="Wingdings" panose="05000000000000000000" pitchFamily="2" charset="2"/>
                        </a:rPr>
                        <a:t></a:t>
                      </a:r>
                    </a:p>
                    <a:p>
                      <a:pPr algn="ctr"/>
                      <a:r>
                        <a:rPr lang="en-CA" sz="1400" dirty="0" smtClean="0">
                          <a:sym typeface="Wingdings" panose="05000000000000000000" pitchFamily="2" charset="2"/>
                        </a:rPr>
                        <a:t>/&lt;term&gt;</a:t>
                      </a:r>
                      <a:endParaRPr lang="fr-CA" sz="1400" dirty="0" smtClean="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dirty="0" smtClean="0"/>
                        <a:t>&lt;term’&gt;</a:t>
                      </a:r>
                      <a:r>
                        <a:rPr lang="en-CA" sz="1400" dirty="0" smtClean="0">
                          <a:sym typeface="Wingdings" panose="05000000000000000000" pitchFamily="2" charset="2"/>
                        </a:rPr>
                        <a:t></a:t>
                      </a:r>
                    </a:p>
                    <a:p>
                      <a:pPr algn="ctr"/>
                      <a:r>
                        <a:rPr lang="el-GR" sz="1400" dirty="0" smtClean="0"/>
                        <a:t>ε</a:t>
                      </a:r>
                      <a:endParaRPr lang="fr-CA" sz="1400" dirty="0" smtClean="0"/>
                    </a:p>
                  </a:txBody>
                  <a:tcPr marT="45739" marB="45739"/>
                </a:tc>
              </a:tr>
              <a:tr h="523717">
                <a:tc>
                  <a:txBody>
                    <a:bodyPr/>
                    <a:lstStyle/>
                    <a:p>
                      <a:pPr algn="ctr"/>
                      <a:r>
                        <a:rPr lang="en-CA" sz="1400" b="1" kern="1200" dirty="0" smtClean="0">
                          <a:solidFill>
                            <a:schemeClr val="bg1"/>
                          </a:solidFill>
                          <a:latin typeface="+mn-lt"/>
                          <a:ea typeface="+mn-ea"/>
                          <a:cs typeface="+mn-cs"/>
                        </a:rPr>
                        <a:t>factor</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bl>
          </a:graphicData>
        </a:graphic>
      </p:graphicFrame>
      <p:grpSp>
        <p:nvGrpSpPr>
          <p:cNvPr id="48201" name="Group 12"/>
          <p:cNvGrpSpPr>
            <a:grpSpLocks/>
          </p:cNvGrpSpPr>
          <p:nvPr/>
        </p:nvGrpSpPr>
        <p:grpSpPr bwMode="auto">
          <a:xfrm>
            <a:off x="6694488" y="1431925"/>
            <a:ext cx="2197100" cy="2068513"/>
            <a:chOff x="6228184" y="1285628"/>
            <a:chExt cx="2664296" cy="2503412"/>
          </a:xfrm>
        </p:grpSpPr>
        <p:grpSp>
          <p:nvGrpSpPr>
            <p:cNvPr id="48206" name="Group 13"/>
            <p:cNvGrpSpPr>
              <a:grpSpLocks/>
            </p:cNvGrpSpPr>
            <p:nvPr/>
          </p:nvGrpSpPr>
          <p:grpSpPr bwMode="auto">
            <a:xfrm>
              <a:off x="6228184" y="1556792"/>
              <a:ext cx="2664296" cy="2232248"/>
              <a:chOff x="5796136" y="1556792"/>
              <a:chExt cx="3151813" cy="3168352"/>
            </a:xfrm>
          </p:grpSpPr>
          <p:grpSp>
            <p:nvGrpSpPr>
              <p:cNvPr id="48208" name="Group 15"/>
              <p:cNvGrpSpPr>
                <a:grpSpLocks/>
              </p:cNvGrpSpPr>
              <p:nvPr/>
            </p:nvGrpSpPr>
            <p:grpSpPr bwMode="auto">
              <a:xfrm>
                <a:off x="5796136" y="1628800"/>
                <a:ext cx="3151813" cy="3096344"/>
                <a:chOff x="5796136" y="1628800"/>
                <a:chExt cx="3151813" cy="3096344"/>
              </a:xfrm>
            </p:grpSpPr>
            <p:pic>
              <p:nvPicPr>
                <p:cNvPr id="48210" name="Picture 3"/>
                <p:cNvPicPr>
                  <a:picLocks noChangeAspect="1" noChangeArrowheads="1"/>
                </p:cNvPicPr>
                <p:nvPr/>
              </p:nvPicPr>
              <p:blipFill>
                <a:blip r:embed="rId2">
                  <a:extLst>
                    <a:ext uri="{28A0092B-C50C-407E-A947-70E740481C1C}">
                      <a14:useLocalDpi xmlns:a14="http://schemas.microsoft.com/office/drawing/2010/main" val="0"/>
                    </a:ext>
                  </a:extLst>
                </a:blip>
                <a:srcRect b="3148"/>
                <a:stretch>
                  <a:fillRect/>
                </a:stretch>
              </p:blipFill>
              <p:spPr bwMode="auto">
                <a:xfrm>
                  <a:off x="5796136" y="1628800"/>
                  <a:ext cx="3125788" cy="24828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0000"/>
                      </a:solidFill>
                      <a:miter lim="800000"/>
                      <a:headEnd/>
                      <a:tailEnd/>
                    </a14:hiddenLine>
                  </a:ext>
                </a:extLst>
              </p:spPr>
            </p:pic>
            <p:pic>
              <p:nvPicPr>
                <p:cNvPr id="48211" name="Picture 2"/>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t="73535"/>
                <a:stretch>
                  <a:fillRect/>
                </a:stretch>
              </p:blipFill>
              <p:spPr bwMode="auto">
                <a:xfrm>
                  <a:off x="5868144" y="4094489"/>
                  <a:ext cx="3079805" cy="63065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17" name="Rectangle 16"/>
              <p:cNvSpPr/>
              <p:nvPr/>
            </p:nvSpPr>
            <p:spPr>
              <a:xfrm>
                <a:off x="5869010" y="1556416"/>
                <a:ext cx="3053887" cy="3168728"/>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grpSp>
        <p:sp>
          <p:nvSpPr>
            <p:cNvPr id="48207" name="TextBox 14"/>
            <p:cNvSpPr txBox="1">
              <a:spLocks noChangeArrowheads="1"/>
            </p:cNvSpPr>
            <p:nvPr/>
          </p:nvSpPr>
          <p:spPr bwMode="auto">
            <a:xfrm>
              <a:off x="6488378" y="1285628"/>
              <a:ext cx="1004227" cy="30482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100">
                  <a:solidFill>
                    <a:srgbClr val="000000"/>
                  </a:solidFill>
                  <a:cs typeface="Arial" charset="0"/>
                </a:rPr>
                <a:t>Grammar</a:t>
              </a:r>
              <a:endParaRPr lang="fr-CA" altLang="fr-FR" sz="1100">
                <a:solidFill>
                  <a:srgbClr val="000000"/>
                </a:solidFill>
                <a:cs typeface="Arial" charset="0"/>
              </a:endParaRPr>
            </a:p>
          </p:txBody>
        </p:sp>
      </p:grpSp>
      <p:sp>
        <p:nvSpPr>
          <p:cNvPr id="48202" name="TextBox 26"/>
          <p:cNvSpPr txBox="1">
            <a:spLocks noChangeArrowheads="1"/>
          </p:cNvSpPr>
          <p:nvPr/>
        </p:nvSpPr>
        <p:spPr bwMode="auto">
          <a:xfrm>
            <a:off x="341313" y="1441450"/>
            <a:ext cx="971550" cy="2508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100">
                <a:solidFill>
                  <a:srgbClr val="000000"/>
                </a:solidFill>
                <a:cs typeface="Arial" charset="0"/>
              </a:rPr>
              <a:t>FIRST Sets</a:t>
            </a:r>
            <a:endParaRPr lang="fr-CA" altLang="fr-FR" sz="1100">
              <a:solidFill>
                <a:srgbClr val="000000"/>
              </a:solidFill>
              <a:cs typeface="Arial" charset="0"/>
            </a:endParaRPr>
          </a:p>
        </p:txBody>
      </p:sp>
      <p:sp>
        <p:nvSpPr>
          <p:cNvPr id="48203" name="TextBox 27"/>
          <p:cNvSpPr txBox="1">
            <a:spLocks noChangeArrowheads="1"/>
          </p:cNvSpPr>
          <p:nvPr/>
        </p:nvSpPr>
        <p:spPr bwMode="auto">
          <a:xfrm>
            <a:off x="3132138" y="1466850"/>
            <a:ext cx="1150937" cy="2524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100">
                <a:solidFill>
                  <a:srgbClr val="000000"/>
                </a:solidFill>
                <a:cs typeface="Arial" charset="0"/>
              </a:rPr>
              <a:t>FOLLOW Sets</a:t>
            </a:r>
            <a:endParaRPr lang="fr-CA" altLang="fr-FR" sz="1100">
              <a:solidFill>
                <a:srgbClr val="000000"/>
              </a:solidFill>
              <a:cs typeface="Arial" charset="0"/>
            </a:endParaRPr>
          </a:p>
        </p:txBody>
      </p:sp>
      <p:sp>
        <p:nvSpPr>
          <p:cNvPr id="31" name="Rectangle 30"/>
          <p:cNvSpPr/>
          <p:nvPr/>
        </p:nvSpPr>
        <p:spPr>
          <a:xfrm>
            <a:off x="200025" y="2349500"/>
            <a:ext cx="2500313" cy="236538"/>
          </a:xfrm>
          <a:prstGeom prst="rect">
            <a:avLst/>
          </a:prstGeom>
          <a:solidFill>
            <a:srgbClr val="FFFF00">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sp>
        <p:nvSpPr>
          <p:cNvPr id="48205" name="TextBox 19"/>
          <p:cNvSpPr txBox="1">
            <a:spLocks noChangeArrowheads="1"/>
          </p:cNvSpPr>
          <p:nvPr/>
        </p:nvSpPr>
        <p:spPr bwMode="auto">
          <a:xfrm>
            <a:off x="107950" y="2924175"/>
            <a:ext cx="554355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800" b="0">
                <a:solidFill>
                  <a:srgbClr val="000000"/>
                </a:solidFill>
                <a:cs typeface="Arial" charset="0"/>
              </a:rPr>
              <a:t>This one has an epsilon, use the FIRST and FOLLOW sets</a:t>
            </a:r>
            <a:endParaRPr lang="fr-CA" altLang="fr-FR" sz="1800" b="0">
              <a:solidFill>
                <a:srgbClr val="000000"/>
              </a:solidFill>
              <a:cs typeface="Arial" charset="0"/>
            </a:endParaRPr>
          </a:p>
        </p:txBody>
      </p:sp>
      <p:sp>
        <p:nvSpPr>
          <p:cNvPr id="9" name="Slide Number Placeholder 8"/>
          <p:cNvSpPr>
            <a:spLocks noGrp="1"/>
          </p:cNvSpPr>
          <p:nvPr>
            <p:ph type="sldNum" sz="quarter" idx="11"/>
          </p:nvPr>
        </p:nvSpPr>
        <p:spPr/>
        <p:txBody>
          <a:bodyPr/>
          <a:lstStyle/>
          <a:p>
            <a:pPr>
              <a:defRPr/>
            </a:pPr>
            <a:fld id="{C0F85434-72BD-456E-A883-0F005E178622}" type="slidenum">
              <a:rPr lang="fr-CA" smtClean="0"/>
              <a:pPr>
                <a:defRPr/>
              </a:pPr>
              <a:t>353</a:t>
            </a:fld>
            <a:endParaRPr lang="fr-CA"/>
          </a:p>
        </p:txBody>
      </p:sp>
    </p:spTree>
    <p:extLst>
      <p:ext uri="{BB962C8B-B14F-4D97-AF65-F5344CB8AC3E}">
        <p14:creationId xmlns:p14="http://schemas.microsoft.com/office/powerpoint/2010/main" val="1850918734"/>
      </p:ext>
    </p:extLst>
  </p:cSld>
  <p:clrMapOvr>
    <a:masterClrMapping/>
  </p:clrMapOvr>
  <p:timing>
    <p:tnLst>
      <p:par>
        <p:cTn id="1" dur="indefinite" restart="never" nodeType="tmRoot"/>
      </p:par>
    </p:tn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044575"/>
          </a:xfrm>
        </p:spPr>
        <p:txBody>
          <a:bodyPr/>
          <a:lstStyle/>
          <a:p>
            <a:pPr>
              <a:defRPr/>
            </a:pPr>
            <a:r>
              <a:rPr lang="en-CA" dirty="0" smtClean="0"/>
              <a:t>Parse Table</a:t>
            </a:r>
            <a:endParaRPr lang="fr-CA" dirty="0"/>
          </a:p>
        </p:txBody>
      </p:sp>
      <p:sp>
        <p:nvSpPr>
          <p:cNvPr id="6" name="TextBox 5"/>
          <p:cNvSpPr txBox="1"/>
          <p:nvPr/>
        </p:nvSpPr>
        <p:spPr>
          <a:xfrm>
            <a:off x="107950" y="1674813"/>
            <a:ext cx="2808288" cy="1169987"/>
          </a:xfrm>
          <a:prstGeom prst="rect">
            <a:avLst/>
          </a:prstGeom>
          <a:noFill/>
          <a:ln w="28575">
            <a:solidFill>
              <a:schemeClr val="accent5"/>
            </a:solidFill>
          </a:ln>
        </p:spPr>
        <p:txBody>
          <a:bodyPr>
            <a:spAutoFit/>
          </a:bodyPr>
          <a:lstStyle/>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FIRST(expr)= {num, id}</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FIRST(expr’)= {+, -, </a:t>
            </a:r>
            <a:r>
              <a:rPr lang="el-GR" altLang="fr-FR" sz="1400" dirty="0">
                <a:solidFill>
                  <a:srgbClr val="000000"/>
                </a:solidFill>
                <a:latin typeface="Courier New" panose="02070309020205020404" pitchFamily="49" charset="0"/>
                <a:cs typeface="Courier New" panose="02070309020205020404" pitchFamily="49" charset="0"/>
              </a:rPr>
              <a:t>ε</a:t>
            </a:r>
            <a:r>
              <a:rPr lang="en-CA" altLang="fr-FR" sz="1400" dirty="0">
                <a:solidFill>
                  <a:srgbClr val="000000"/>
                </a:solidFill>
                <a:latin typeface="Courier New" panose="02070309020205020404" pitchFamily="49" charset="0"/>
                <a:cs typeface="Courier New" panose="02070309020205020404" pitchFamily="49" charset="0"/>
              </a:rPr>
              <a:t>}</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FIRST(term)= {num, id}</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FIRST(term’)= {*, /, </a:t>
            </a:r>
            <a:r>
              <a:rPr lang="el-GR" altLang="fr-FR" sz="1400" dirty="0">
                <a:solidFill>
                  <a:srgbClr val="000000"/>
                </a:solidFill>
                <a:latin typeface="Courier New" panose="02070309020205020404" pitchFamily="49" charset="0"/>
                <a:cs typeface="Courier New" panose="02070309020205020404" pitchFamily="49" charset="0"/>
              </a:rPr>
              <a:t>ε</a:t>
            </a:r>
            <a:r>
              <a:rPr lang="en-CA" altLang="fr-FR" sz="1400" dirty="0">
                <a:solidFill>
                  <a:srgbClr val="000000"/>
                </a:solidFill>
                <a:latin typeface="Courier New" panose="02070309020205020404" pitchFamily="49" charset="0"/>
                <a:cs typeface="Courier New" panose="02070309020205020404" pitchFamily="49" charset="0"/>
              </a:rPr>
              <a:t>}</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FIRST(factor)= {num, id} </a:t>
            </a:r>
          </a:p>
        </p:txBody>
      </p:sp>
      <p:sp>
        <p:nvSpPr>
          <p:cNvPr id="7" name="TextBox 6"/>
          <p:cNvSpPr txBox="1"/>
          <p:nvPr/>
        </p:nvSpPr>
        <p:spPr>
          <a:xfrm>
            <a:off x="2916238" y="1674813"/>
            <a:ext cx="3671887" cy="1169987"/>
          </a:xfrm>
          <a:prstGeom prst="rect">
            <a:avLst/>
          </a:prstGeom>
          <a:noFill/>
          <a:ln w="28575">
            <a:solidFill>
              <a:schemeClr val="accent5"/>
            </a:solidFill>
          </a:ln>
        </p:spPr>
        <p:txBody>
          <a:bodyPr>
            <a:spAutoFit/>
          </a:bodyPr>
          <a:lstStyle/>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FOLLOW(expr)={$}</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FOLLOW(expr’)={$}</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FOLLOW(term)= {+, -, $}</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FOLLOW(term’)= {+, -, $}</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FOLLOW(factor)= {*, /, +, -, $}</a:t>
            </a:r>
          </a:p>
        </p:txBody>
      </p:sp>
      <p:graphicFrame>
        <p:nvGraphicFramePr>
          <p:cNvPr id="8" name="Table 7"/>
          <p:cNvGraphicFramePr>
            <a:graphicFrameLocks noGrp="1"/>
          </p:cNvGraphicFramePr>
          <p:nvPr/>
        </p:nvGraphicFramePr>
        <p:xfrm>
          <a:off x="0" y="3716338"/>
          <a:ext cx="9144000" cy="2984500"/>
        </p:xfrm>
        <a:graphic>
          <a:graphicData uri="http://schemas.openxmlformats.org/drawingml/2006/table">
            <a:tbl>
              <a:tblPr firstRow="1" bandRow="1">
                <a:tableStyleId>{7DF18680-E054-41AD-8BC1-D1AEF772440D}</a:tableStyleId>
              </a:tblPr>
              <a:tblGrid>
                <a:gridCol w="683568"/>
                <a:gridCol w="1512168"/>
                <a:gridCol w="1440160"/>
                <a:gridCol w="1080120"/>
                <a:gridCol w="998984"/>
                <a:gridCol w="1143000"/>
                <a:gridCol w="1143000"/>
                <a:gridCol w="1143000"/>
              </a:tblGrid>
              <a:tr h="365915">
                <a:tc>
                  <a:txBody>
                    <a:bodyPr/>
                    <a:lstStyle/>
                    <a:p>
                      <a:pPr algn="ctr"/>
                      <a:endParaRPr lang="fr-CA" sz="1800" dirty="0"/>
                    </a:p>
                  </a:txBody>
                  <a:tcPr marT="45739" marB="45739"/>
                </a:tc>
                <a:tc>
                  <a:txBody>
                    <a:bodyPr/>
                    <a:lstStyle/>
                    <a:p>
                      <a:pPr algn="ctr"/>
                      <a:r>
                        <a:rPr lang="en-CA" sz="1400" dirty="0" smtClean="0"/>
                        <a:t>num</a:t>
                      </a:r>
                      <a:endParaRPr lang="fr-CA" sz="1400" dirty="0"/>
                    </a:p>
                  </a:txBody>
                  <a:tcPr marT="45739" marB="45739"/>
                </a:tc>
                <a:tc>
                  <a:txBody>
                    <a:bodyPr/>
                    <a:lstStyle/>
                    <a:p>
                      <a:pPr algn="ctr"/>
                      <a:r>
                        <a:rPr lang="en-CA" sz="1400" dirty="0" smtClean="0"/>
                        <a:t>id</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r>
              <a:tr h="523717">
                <a:tc>
                  <a:txBody>
                    <a:bodyPr/>
                    <a:lstStyle/>
                    <a:p>
                      <a:pPr algn="ctr"/>
                      <a:r>
                        <a:rPr lang="en-CA" sz="1400" b="1" dirty="0" smtClean="0">
                          <a:solidFill>
                            <a:schemeClr val="bg1"/>
                          </a:solidFill>
                        </a:rPr>
                        <a:t>expr</a:t>
                      </a:r>
                      <a:endParaRPr lang="fr-CA" sz="1400" b="1" dirty="0">
                        <a:solidFill>
                          <a:schemeClr val="bg1"/>
                        </a:solidFill>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sym typeface="Wingdings" panose="05000000000000000000" pitchFamily="2" charset="2"/>
                        </a:rPr>
                        <a:t>&lt;expr&gt;</a:t>
                      </a:r>
                    </a:p>
                    <a:p>
                      <a:pPr algn="ctr"/>
                      <a:r>
                        <a:rPr lang="en-CA" sz="1400" dirty="0" smtClean="0">
                          <a:sym typeface="Wingdings" panose="05000000000000000000" pitchFamily="2" charset="2"/>
                        </a:rPr>
                        <a:t>&lt;term&gt;&lt;expr'&gt;</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sym typeface="Wingdings" panose="05000000000000000000" pitchFamily="2" charset="2"/>
                        </a:rPr>
                        <a:t>&lt;expr&gt;</a:t>
                      </a:r>
                    </a:p>
                    <a:p>
                      <a:pPr algn="ctr"/>
                      <a:r>
                        <a:rPr lang="en-CA" sz="1400" dirty="0" smtClean="0">
                          <a:sym typeface="Wingdings" panose="05000000000000000000" pitchFamily="2" charset="2"/>
                        </a:rPr>
                        <a:t>&lt;term&gt;&lt;expr'&gt;</a:t>
                      </a: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r h="523717">
                <a:tc>
                  <a:txBody>
                    <a:bodyPr/>
                    <a:lstStyle/>
                    <a:p>
                      <a:pPr algn="ctr"/>
                      <a:r>
                        <a:rPr lang="en-CA" sz="1400" b="1" dirty="0" smtClean="0">
                          <a:solidFill>
                            <a:schemeClr val="bg1"/>
                          </a:solidFill>
                        </a:rPr>
                        <a:t>expr’</a:t>
                      </a:r>
                      <a:endParaRPr lang="fr-CA" sz="1400" b="1" dirty="0">
                        <a:solidFill>
                          <a:schemeClr val="bg1"/>
                        </a:solidFill>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algn="ctr"/>
                      <a:r>
                        <a:rPr lang="en-CA" sz="1400" dirty="0" smtClean="0"/>
                        <a:t>&lt;expr’&gt;</a:t>
                      </a:r>
                      <a:r>
                        <a:rPr lang="en-CA" sz="1400" dirty="0" smtClean="0">
                          <a:sym typeface="Wingdings" panose="05000000000000000000" pitchFamily="2" charset="2"/>
                        </a:rPr>
                        <a:t></a:t>
                      </a:r>
                    </a:p>
                    <a:p>
                      <a:pPr algn="ctr"/>
                      <a:r>
                        <a:rPr lang="en-CA" sz="1400" dirty="0" smtClean="0">
                          <a:sym typeface="Wingdings" panose="05000000000000000000" pitchFamily="2" charset="2"/>
                        </a:rPr>
                        <a:t>+&lt;expr&gt;</a:t>
                      </a:r>
                      <a:endParaRPr lang="fr-CA" sz="1400" dirty="0"/>
                    </a:p>
                  </a:txBody>
                  <a:tcPr marT="45739" marB="45739"/>
                </a:tc>
                <a:tc>
                  <a:txBody>
                    <a:bodyPr/>
                    <a:lstStyle/>
                    <a:p>
                      <a:pPr algn="ctr"/>
                      <a:r>
                        <a:rPr lang="en-CA" sz="1400" dirty="0" smtClean="0"/>
                        <a:t>&lt;expr’&gt;</a:t>
                      </a:r>
                      <a:r>
                        <a:rPr lang="en-CA" sz="1400" dirty="0" smtClean="0">
                          <a:sym typeface="Wingdings" panose="05000000000000000000" pitchFamily="2" charset="2"/>
                        </a:rPr>
                        <a:t></a:t>
                      </a:r>
                    </a:p>
                    <a:p>
                      <a:pPr algn="ctr"/>
                      <a:r>
                        <a:rPr lang="en-CA" sz="1400" dirty="0" smtClean="0">
                          <a:sym typeface="Wingdings" panose="05000000000000000000" pitchFamily="2" charset="2"/>
                        </a:rPr>
                        <a:t>-&lt;expr&gt;</a:t>
                      </a: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dirty="0" smtClean="0"/>
                        <a:t>&lt;expr’&gt;</a:t>
                      </a:r>
                      <a:r>
                        <a:rPr lang="en-CA" sz="1400" dirty="0" smtClean="0">
                          <a:sym typeface="Wingdings" panose="05000000000000000000" pitchFamily="2" charset="2"/>
                        </a:rPr>
                        <a:t></a:t>
                      </a:r>
                    </a:p>
                    <a:p>
                      <a:pPr algn="ctr"/>
                      <a:r>
                        <a:rPr lang="el-GR" sz="1400" dirty="0" smtClean="0"/>
                        <a:t>ε</a:t>
                      </a:r>
                      <a:endParaRPr lang="fr-CA" sz="1400" dirty="0" smtClean="0"/>
                    </a:p>
                  </a:txBody>
                  <a:tcPr marT="45739" marB="45739"/>
                </a:tc>
              </a:tr>
              <a:tr h="523717">
                <a:tc>
                  <a:txBody>
                    <a:bodyPr/>
                    <a:lstStyle/>
                    <a:p>
                      <a:pPr algn="ctr"/>
                      <a:r>
                        <a:rPr lang="en-CA" sz="1400" b="1" kern="1200" dirty="0" smtClean="0">
                          <a:solidFill>
                            <a:schemeClr val="bg1"/>
                          </a:solidFill>
                          <a:latin typeface="+mn-lt"/>
                          <a:ea typeface="+mn-ea"/>
                          <a:cs typeface="+mn-cs"/>
                        </a:rPr>
                        <a:t>term</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t>&lt;term&gt;</a:t>
                      </a:r>
                      <a:r>
                        <a:rPr lang="en-CA" sz="1400" dirty="0" smtClean="0">
                          <a:sym typeface="Wingdings" panose="05000000000000000000" pitchFamily="2" charset="2"/>
                        </a:rPr>
                        <a:t></a:t>
                      </a:r>
                    </a:p>
                    <a:p>
                      <a:pPr algn="ctr"/>
                      <a:r>
                        <a:rPr lang="en-CA" sz="1400" dirty="0" smtClean="0">
                          <a:sym typeface="Wingdings" panose="05000000000000000000" pitchFamily="2" charset="2"/>
                        </a:rPr>
                        <a:t>&lt;factor&gt;&lt;term’&gt;</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t>&lt;term&gt;</a:t>
                      </a:r>
                      <a:r>
                        <a:rPr lang="en-CA" sz="1400" dirty="0" smtClean="0">
                          <a:sym typeface="Wingdings" panose="05000000000000000000" pitchFamily="2" charset="2"/>
                        </a:rPr>
                        <a:t></a:t>
                      </a:r>
                    </a:p>
                    <a:p>
                      <a:pPr algn="ctr"/>
                      <a:r>
                        <a:rPr lang="en-CA" sz="1400" dirty="0" smtClean="0">
                          <a:sym typeface="Wingdings" panose="05000000000000000000" pitchFamily="2" charset="2"/>
                        </a:rPr>
                        <a:t>&lt;factor&gt;&lt;term’&gt;</a:t>
                      </a: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r h="523717">
                <a:tc>
                  <a:txBody>
                    <a:bodyPr/>
                    <a:lstStyle/>
                    <a:p>
                      <a:pPr algn="ctr"/>
                      <a:r>
                        <a:rPr lang="en-CA" sz="1400" b="1" kern="1200" dirty="0" smtClean="0">
                          <a:solidFill>
                            <a:schemeClr val="bg1"/>
                          </a:solidFill>
                          <a:latin typeface="+mn-lt"/>
                          <a:ea typeface="+mn-ea"/>
                          <a:cs typeface="+mn-cs"/>
                        </a:rPr>
                        <a:t>term’</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dirty="0" smtClean="0"/>
                        <a:t>&lt;term’&gt;</a:t>
                      </a:r>
                      <a:r>
                        <a:rPr lang="en-CA" sz="1400" dirty="0" smtClean="0">
                          <a:sym typeface="Wingdings" panose="05000000000000000000" pitchFamily="2" charset="2"/>
                        </a:rPr>
                        <a:t></a:t>
                      </a:r>
                    </a:p>
                    <a:p>
                      <a:pPr algn="ctr"/>
                      <a:r>
                        <a:rPr lang="el-GR" sz="1400" dirty="0" smtClean="0"/>
                        <a:t>ε</a:t>
                      </a:r>
                      <a:endParaRPr lang="fr-CA" sz="1400" dirty="0" smtClean="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dirty="0" smtClean="0"/>
                        <a:t>&lt;term’&gt;</a:t>
                      </a:r>
                      <a:r>
                        <a:rPr lang="en-CA" sz="1400" dirty="0" smtClean="0">
                          <a:sym typeface="Wingdings" panose="05000000000000000000" pitchFamily="2" charset="2"/>
                        </a:rPr>
                        <a:t></a:t>
                      </a:r>
                    </a:p>
                    <a:p>
                      <a:pPr algn="ctr"/>
                      <a:r>
                        <a:rPr lang="el-GR" sz="1400" dirty="0" smtClean="0"/>
                        <a:t>ε</a:t>
                      </a:r>
                      <a:endParaRPr lang="fr-CA" sz="1400" dirty="0" smtClean="0"/>
                    </a:p>
                  </a:txBody>
                  <a:tcPr marT="45739" marB="45739"/>
                </a:tc>
                <a:tc>
                  <a:txBody>
                    <a:bodyPr/>
                    <a:lstStyle/>
                    <a:p>
                      <a:pPr algn="ctr"/>
                      <a:r>
                        <a:rPr lang="en-CA" sz="1400" dirty="0" smtClean="0"/>
                        <a:t>&lt;term’&gt;</a:t>
                      </a:r>
                      <a:r>
                        <a:rPr lang="en-CA" sz="1400" dirty="0" smtClean="0">
                          <a:sym typeface="Wingdings" panose="05000000000000000000" pitchFamily="2" charset="2"/>
                        </a:rPr>
                        <a:t></a:t>
                      </a:r>
                    </a:p>
                    <a:p>
                      <a:pPr algn="ctr"/>
                      <a:r>
                        <a:rPr lang="en-CA" sz="1400" dirty="0" smtClean="0">
                          <a:sym typeface="Wingdings" panose="05000000000000000000" pitchFamily="2" charset="2"/>
                        </a:rPr>
                        <a:t>*&lt;term&gt;</a:t>
                      </a:r>
                      <a:endParaRPr lang="fr-CA" sz="1400" dirty="0"/>
                    </a:p>
                  </a:txBody>
                  <a:tcPr marT="45739" marB="45739"/>
                </a:tc>
                <a:tc>
                  <a:txBody>
                    <a:bodyPr/>
                    <a:lstStyle/>
                    <a:p>
                      <a:pPr algn="ctr"/>
                      <a:r>
                        <a:rPr lang="en-CA" sz="1400" dirty="0" smtClean="0"/>
                        <a:t>&lt;term’&gt;</a:t>
                      </a:r>
                      <a:r>
                        <a:rPr lang="en-CA" sz="1400" dirty="0" smtClean="0">
                          <a:sym typeface="Wingdings" panose="05000000000000000000" pitchFamily="2" charset="2"/>
                        </a:rPr>
                        <a:t></a:t>
                      </a:r>
                    </a:p>
                    <a:p>
                      <a:pPr algn="ctr"/>
                      <a:r>
                        <a:rPr lang="en-CA" sz="1400" dirty="0" smtClean="0">
                          <a:sym typeface="Wingdings" panose="05000000000000000000" pitchFamily="2" charset="2"/>
                        </a:rPr>
                        <a:t>/&lt;term&gt;</a:t>
                      </a:r>
                      <a:endParaRPr lang="fr-CA" sz="1400" dirty="0" smtClean="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dirty="0" smtClean="0"/>
                        <a:t>&lt;term’&gt;</a:t>
                      </a:r>
                      <a:r>
                        <a:rPr lang="en-CA" sz="1400" dirty="0" smtClean="0">
                          <a:sym typeface="Wingdings" panose="05000000000000000000" pitchFamily="2" charset="2"/>
                        </a:rPr>
                        <a:t></a:t>
                      </a:r>
                    </a:p>
                    <a:p>
                      <a:pPr algn="ctr"/>
                      <a:r>
                        <a:rPr lang="el-GR" sz="1400" dirty="0" smtClean="0"/>
                        <a:t>ε</a:t>
                      </a:r>
                      <a:endParaRPr lang="fr-CA" sz="1400" dirty="0" smtClean="0"/>
                    </a:p>
                  </a:txBody>
                  <a:tcPr marT="45739" marB="45739"/>
                </a:tc>
              </a:tr>
              <a:tr h="523717">
                <a:tc>
                  <a:txBody>
                    <a:bodyPr/>
                    <a:lstStyle/>
                    <a:p>
                      <a:pPr algn="ctr"/>
                      <a:r>
                        <a:rPr lang="en-CA" sz="1400" b="1" kern="1200" dirty="0" smtClean="0">
                          <a:solidFill>
                            <a:schemeClr val="bg1"/>
                          </a:solidFill>
                          <a:latin typeface="+mn-lt"/>
                          <a:ea typeface="+mn-ea"/>
                          <a:cs typeface="+mn-cs"/>
                        </a:rPr>
                        <a:t>factor</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bl>
          </a:graphicData>
        </a:graphic>
      </p:graphicFrame>
      <p:grpSp>
        <p:nvGrpSpPr>
          <p:cNvPr id="49225" name="Group 12"/>
          <p:cNvGrpSpPr>
            <a:grpSpLocks/>
          </p:cNvGrpSpPr>
          <p:nvPr/>
        </p:nvGrpSpPr>
        <p:grpSpPr bwMode="auto">
          <a:xfrm>
            <a:off x="6694488" y="1431925"/>
            <a:ext cx="2197100" cy="2068513"/>
            <a:chOff x="6228184" y="1285628"/>
            <a:chExt cx="2664296" cy="2503412"/>
          </a:xfrm>
        </p:grpSpPr>
        <p:grpSp>
          <p:nvGrpSpPr>
            <p:cNvPr id="49230" name="Group 13"/>
            <p:cNvGrpSpPr>
              <a:grpSpLocks/>
            </p:cNvGrpSpPr>
            <p:nvPr/>
          </p:nvGrpSpPr>
          <p:grpSpPr bwMode="auto">
            <a:xfrm>
              <a:off x="6228184" y="1556792"/>
              <a:ext cx="2664296" cy="2232248"/>
              <a:chOff x="5796136" y="1556792"/>
              <a:chExt cx="3151813" cy="3168352"/>
            </a:xfrm>
          </p:grpSpPr>
          <p:grpSp>
            <p:nvGrpSpPr>
              <p:cNvPr id="49232" name="Group 15"/>
              <p:cNvGrpSpPr>
                <a:grpSpLocks/>
              </p:cNvGrpSpPr>
              <p:nvPr/>
            </p:nvGrpSpPr>
            <p:grpSpPr bwMode="auto">
              <a:xfrm>
                <a:off x="5796136" y="1628800"/>
                <a:ext cx="3151813" cy="3096344"/>
                <a:chOff x="5796136" y="1628800"/>
                <a:chExt cx="3151813" cy="3096344"/>
              </a:xfrm>
            </p:grpSpPr>
            <p:pic>
              <p:nvPicPr>
                <p:cNvPr id="49234" name="Picture 3"/>
                <p:cNvPicPr>
                  <a:picLocks noChangeAspect="1" noChangeArrowheads="1"/>
                </p:cNvPicPr>
                <p:nvPr/>
              </p:nvPicPr>
              <p:blipFill>
                <a:blip r:embed="rId2">
                  <a:extLst>
                    <a:ext uri="{28A0092B-C50C-407E-A947-70E740481C1C}">
                      <a14:useLocalDpi xmlns:a14="http://schemas.microsoft.com/office/drawing/2010/main" val="0"/>
                    </a:ext>
                  </a:extLst>
                </a:blip>
                <a:srcRect b="3148"/>
                <a:stretch>
                  <a:fillRect/>
                </a:stretch>
              </p:blipFill>
              <p:spPr bwMode="auto">
                <a:xfrm>
                  <a:off x="5796136" y="1628800"/>
                  <a:ext cx="3125788" cy="24828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0000"/>
                      </a:solidFill>
                      <a:miter lim="800000"/>
                      <a:headEnd/>
                      <a:tailEnd/>
                    </a14:hiddenLine>
                  </a:ext>
                </a:extLst>
              </p:spPr>
            </p:pic>
            <p:pic>
              <p:nvPicPr>
                <p:cNvPr id="49235" name="Picture 2"/>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t="73535"/>
                <a:stretch>
                  <a:fillRect/>
                </a:stretch>
              </p:blipFill>
              <p:spPr bwMode="auto">
                <a:xfrm>
                  <a:off x="5868144" y="4094489"/>
                  <a:ext cx="3079805" cy="63065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17" name="Rectangle 16"/>
              <p:cNvSpPr/>
              <p:nvPr/>
            </p:nvSpPr>
            <p:spPr>
              <a:xfrm>
                <a:off x="5869010" y="1556416"/>
                <a:ext cx="3053887" cy="3168728"/>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grpSp>
        <p:sp>
          <p:nvSpPr>
            <p:cNvPr id="49231" name="TextBox 14"/>
            <p:cNvSpPr txBox="1">
              <a:spLocks noChangeArrowheads="1"/>
            </p:cNvSpPr>
            <p:nvPr/>
          </p:nvSpPr>
          <p:spPr bwMode="auto">
            <a:xfrm>
              <a:off x="6488378" y="1285628"/>
              <a:ext cx="1004227" cy="30482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100">
                  <a:solidFill>
                    <a:srgbClr val="000000"/>
                  </a:solidFill>
                  <a:cs typeface="Arial" charset="0"/>
                </a:rPr>
                <a:t>Grammar</a:t>
              </a:r>
              <a:endParaRPr lang="fr-CA" altLang="fr-FR" sz="1100">
                <a:solidFill>
                  <a:srgbClr val="000000"/>
                </a:solidFill>
                <a:cs typeface="Arial" charset="0"/>
              </a:endParaRPr>
            </a:p>
          </p:txBody>
        </p:sp>
      </p:grpSp>
      <p:sp>
        <p:nvSpPr>
          <p:cNvPr id="49226" name="TextBox 26"/>
          <p:cNvSpPr txBox="1">
            <a:spLocks noChangeArrowheads="1"/>
          </p:cNvSpPr>
          <p:nvPr/>
        </p:nvSpPr>
        <p:spPr bwMode="auto">
          <a:xfrm>
            <a:off x="341313" y="1441450"/>
            <a:ext cx="971550" cy="2508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100">
                <a:solidFill>
                  <a:srgbClr val="000000"/>
                </a:solidFill>
                <a:cs typeface="Arial" charset="0"/>
              </a:rPr>
              <a:t>FIRST Sets</a:t>
            </a:r>
            <a:endParaRPr lang="fr-CA" altLang="fr-FR" sz="1100">
              <a:solidFill>
                <a:srgbClr val="000000"/>
              </a:solidFill>
              <a:cs typeface="Arial" charset="0"/>
            </a:endParaRPr>
          </a:p>
        </p:txBody>
      </p:sp>
      <p:sp>
        <p:nvSpPr>
          <p:cNvPr id="49227" name="TextBox 27"/>
          <p:cNvSpPr txBox="1">
            <a:spLocks noChangeArrowheads="1"/>
          </p:cNvSpPr>
          <p:nvPr/>
        </p:nvSpPr>
        <p:spPr bwMode="auto">
          <a:xfrm>
            <a:off x="3132138" y="1466850"/>
            <a:ext cx="1150937" cy="2524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100">
                <a:solidFill>
                  <a:srgbClr val="000000"/>
                </a:solidFill>
                <a:cs typeface="Arial" charset="0"/>
              </a:rPr>
              <a:t>FOLLOW Sets</a:t>
            </a:r>
            <a:endParaRPr lang="fr-CA" altLang="fr-FR" sz="1100">
              <a:solidFill>
                <a:srgbClr val="000000"/>
              </a:solidFill>
              <a:cs typeface="Arial" charset="0"/>
            </a:endParaRPr>
          </a:p>
        </p:txBody>
      </p:sp>
      <p:sp>
        <p:nvSpPr>
          <p:cNvPr id="31" name="Rectangle 30"/>
          <p:cNvSpPr/>
          <p:nvPr/>
        </p:nvSpPr>
        <p:spPr>
          <a:xfrm>
            <a:off x="200025" y="2543175"/>
            <a:ext cx="2500313" cy="238125"/>
          </a:xfrm>
          <a:prstGeom prst="rect">
            <a:avLst/>
          </a:prstGeom>
          <a:solidFill>
            <a:srgbClr val="FFFF00">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sp>
        <p:nvSpPr>
          <p:cNvPr id="49229" name="TextBox 19"/>
          <p:cNvSpPr txBox="1">
            <a:spLocks noChangeArrowheads="1"/>
          </p:cNvSpPr>
          <p:nvPr/>
        </p:nvSpPr>
        <p:spPr bwMode="auto">
          <a:xfrm>
            <a:off x="107950" y="2924175"/>
            <a:ext cx="55435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800" b="0">
                <a:solidFill>
                  <a:srgbClr val="000000"/>
                </a:solidFill>
                <a:cs typeface="Arial" charset="0"/>
              </a:rPr>
              <a:t>Fill the row for factor…</a:t>
            </a:r>
            <a:endParaRPr lang="fr-CA" altLang="fr-FR" sz="1800" b="0">
              <a:solidFill>
                <a:srgbClr val="000000"/>
              </a:solidFill>
              <a:cs typeface="Arial" charset="0"/>
            </a:endParaRPr>
          </a:p>
        </p:txBody>
      </p:sp>
      <p:sp>
        <p:nvSpPr>
          <p:cNvPr id="9" name="Slide Number Placeholder 8"/>
          <p:cNvSpPr>
            <a:spLocks noGrp="1"/>
          </p:cNvSpPr>
          <p:nvPr>
            <p:ph type="sldNum" sz="quarter" idx="11"/>
          </p:nvPr>
        </p:nvSpPr>
        <p:spPr/>
        <p:txBody>
          <a:bodyPr/>
          <a:lstStyle/>
          <a:p>
            <a:pPr>
              <a:defRPr/>
            </a:pPr>
            <a:fld id="{C0F85434-72BD-456E-A883-0F005E178622}" type="slidenum">
              <a:rPr lang="fr-CA" smtClean="0"/>
              <a:pPr>
                <a:defRPr/>
              </a:pPr>
              <a:t>354</a:t>
            </a:fld>
            <a:endParaRPr lang="fr-CA"/>
          </a:p>
        </p:txBody>
      </p:sp>
    </p:spTree>
    <p:extLst>
      <p:ext uri="{BB962C8B-B14F-4D97-AF65-F5344CB8AC3E}">
        <p14:creationId xmlns:p14="http://schemas.microsoft.com/office/powerpoint/2010/main" val="2677948481"/>
      </p:ext>
    </p:extLst>
  </p:cSld>
  <p:clrMapOvr>
    <a:masterClrMapping/>
  </p:clrMapOvr>
  <p:timing>
    <p:tnLst>
      <p:par>
        <p:cTn id="1" dur="indefinite" restart="never" nodeType="tmRoot"/>
      </p:par>
    </p:tn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044575"/>
          </a:xfrm>
        </p:spPr>
        <p:txBody>
          <a:bodyPr/>
          <a:lstStyle/>
          <a:p>
            <a:pPr>
              <a:defRPr/>
            </a:pPr>
            <a:r>
              <a:rPr lang="en-CA" dirty="0" smtClean="0"/>
              <a:t>Parse Table</a:t>
            </a:r>
            <a:endParaRPr lang="fr-CA" dirty="0"/>
          </a:p>
        </p:txBody>
      </p:sp>
      <p:sp>
        <p:nvSpPr>
          <p:cNvPr id="6" name="TextBox 5"/>
          <p:cNvSpPr txBox="1"/>
          <p:nvPr/>
        </p:nvSpPr>
        <p:spPr>
          <a:xfrm>
            <a:off x="107950" y="1674813"/>
            <a:ext cx="2808288" cy="1169987"/>
          </a:xfrm>
          <a:prstGeom prst="rect">
            <a:avLst/>
          </a:prstGeom>
          <a:noFill/>
          <a:ln w="28575">
            <a:solidFill>
              <a:schemeClr val="accent5"/>
            </a:solidFill>
          </a:ln>
        </p:spPr>
        <p:txBody>
          <a:bodyPr>
            <a:spAutoFit/>
          </a:bodyPr>
          <a:lstStyle/>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FIRST(expr)= {num, id}</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FIRST(expr’)= {+, -, </a:t>
            </a:r>
            <a:r>
              <a:rPr lang="el-GR" altLang="fr-FR" sz="1400" dirty="0">
                <a:solidFill>
                  <a:srgbClr val="000000"/>
                </a:solidFill>
                <a:latin typeface="Courier New" panose="02070309020205020404" pitchFamily="49" charset="0"/>
                <a:cs typeface="Courier New" panose="02070309020205020404" pitchFamily="49" charset="0"/>
              </a:rPr>
              <a:t>ε</a:t>
            </a:r>
            <a:r>
              <a:rPr lang="en-CA" altLang="fr-FR" sz="1400" dirty="0">
                <a:solidFill>
                  <a:srgbClr val="000000"/>
                </a:solidFill>
                <a:latin typeface="Courier New" panose="02070309020205020404" pitchFamily="49" charset="0"/>
                <a:cs typeface="Courier New" panose="02070309020205020404" pitchFamily="49" charset="0"/>
              </a:rPr>
              <a:t>}</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FIRST(term)= {num, id}</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FIRST(term’)= {*, /, </a:t>
            </a:r>
            <a:r>
              <a:rPr lang="el-GR" altLang="fr-FR" sz="1400" dirty="0">
                <a:solidFill>
                  <a:srgbClr val="000000"/>
                </a:solidFill>
                <a:latin typeface="Courier New" panose="02070309020205020404" pitchFamily="49" charset="0"/>
                <a:cs typeface="Courier New" panose="02070309020205020404" pitchFamily="49" charset="0"/>
              </a:rPr>
              <a:t>ε</a:t>
            </a:r>
            <a:r>
              <a:rPr lang="en-CA" altLang="fr-FR" sz="1400" dirty="0">
                <a:solidFill>
                  <a:srgbClr val="000000"/>
                </a:solidFill>
                <a:latin typeface="Courier New" panose="02070309020205020404" pitchFamily="49" charset="0"/>
                <a:cs typeface="Courier New" panose="02070309020205020404" pitchFamily="49" charset="0"/>
              </a:rPr>
              <a:t>}</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FIRST(factor)= {num, id} </a:t>
            </a:r>
          </a:p>
        </p:txBody>
      </p:sp>
      <p:sp>
        <p:nvSpPr>
          <p:cNvPr id="7" name="TextBox 6"/>
          <p:cNvSpPr txBox="1"/>
          <p:nvPr/>
        </p:nvSpPr>
        <p:spPr>
          <a:xfrm>
            <a:off x="2916238" y="1674813"/>
            <a:ext cx="3671887" cy="1169987"/>
          </a:xfrm>
          <a:prstGeom prst="rect">
            <a:avLst/>
          </a:prstGeom>
          <a:noFill/>
          <a:ln w="28575">
            <a:solidFill>
              <a:schemeClr val="accent5"/>
            </a:solidFill>
          </a:ln>
        </p:spPr>
        <p:txBody>
          <a:bodyPr>
            <a:spAutoFit/>
          </a:bodyPr>
          <a:lstStyle/>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FOLLOW(expr)={$}</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FOLLOW(expr’)={$}</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FOLLOW(term)= {+, -, $}</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FOLLOW(term’)= {+, -, $}</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FOLLOW(factor)= {*, /, +, -, $}</a:t>
            </a:r>
          </a:p>
        </p:txBody>
      </p:sp>
      <p:graphicFrame>
        <p:nvGraphicFramePr>
          <p:cNvPr id="8" name="Table 7"/>
          <p:cNvGraphicFramePr>
            <a:graphicFrameLocks noGrp="1"/>
          </p:cNvGraphicFramePr>
          <p:nvPr/>
        </p:nvGraphicFramePr>
        <p:xfrm>
          <a:off x="0" y="3716338"/>
          <a:ext cx="9144000" cy="2984500"/>
        </p:xfrm>
        <a:graphic>
          <a:graphicData uri="http://schemas.openxmlformats.org/drawingml/2006/table">
            <a:tbl>
              <a:tblPr firstRow="1" bandRow="1">
                <a:tableStyleId>{7DF18680-E054-41AD-8BC1-D1AEF772440D}</a:tableStyleId>
              </a:tblPr>
              <a:tblGrid>
                <a:gridCol w="683568"/>
                <a:gridCol w="1512168"/>
                <a:gridCol w="1440160"/>
                <a:gridCol w="1080120"/>
                <a:gridCol w="998984"/>
                <a:gridCol w="1143000"/>
                <a:gridCol w="1143000"/>
                <a:gridCol w="1143000"/>
              </a:tblGrid>
              <a:tr h="365915">
                <a:tc>
                  <a:txBody>
                    <a:bodyPr/>
                    <a:lstStyle/>
                    <a:p>
                      <a:pPr algn="ctr"/>
                      <a:endParaRPr lang="fr-CA" sz="1800" dirty="0"/>
                    </a:p>
                  </a:txBody>
                  <a:tcPr marT="45739" marB="45739"/>
                </a:tc>
                <a:tc>
                  <a:txBody>
                    <a:bodyPr/>
                    <a:lstStyle/>
                    <a:p>
                      <a:pPr algn="ctr"/>
                      <a:r>
                        <a:rPr lang="en-CA" sz="1400" dirty="0" smtClean="0"/>
                        <a:t>num</a:t>
                      </a:r>
                      <a:endParaRPr lang="fr-CA" sz="1400" dirty="0"/>
                    </a:p>
                  </a:txBody>
                  <a:tcPr marT="45739" marB="45739"/>
                </a:tc>
                <a:tc>
                  <a:txBody>
                    <a:bodyPr/>
                    <a:lstStyle/>
                    <a:p>
                      <a:pPr algn="ctr"/>
                      <a:r>
                        <a:rPr lang="en-CA" sz="1400" dirty="0" smtClean="0"/>
                        <a:t>id</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r>
              <a:tr h="523717">
                <a:tc>
                  <a:txBody>
                    <a:bodyPr/>
                    <a:lstStyle/>
                    <a:p>
                      <a:pPr algn="ctr"/>
                      <a:r>
                        <a:rPr lang="en-CA" sz="1400" b="1" dirty="0" smtClean="0">
                          <a:solidFill>
                            <a:schemeClr val="bg1"/>
                          </a:solidFill>
                        </a:rPr>
                        <a:t>expr</a:t>
                      </a:r>
                      <a:endParaRPr lang="fr-CA" sz="1400" b="1" dirty="0">
                        <a:solidFill>
                          <a:schemeClr val="bg1"/>
                        </a:solidFill>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sym typeface="Wingdings" panose="05000000000000000000" pitchFamily="2" charset="2"/>
                        </a:rPr>
                        <a:t>&lt;expr&gt;</a:t>
                      </a:r>
                    </a:p>
                    <a:p>
                      <a:pPr algn="ctr"/>
                      <a:r>
                        <a:rPr lang="en-CA" sz="1400" dirty="0" smtClean="0">
                          <a:sym typeface="Wingdings" panose="05000000000000000000" pitchFamily="2" charset="2"/>
                        </a:rPr>
                        <a:t>&lt;term&gt;&lt;expr'&gt;</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sym typeface="Wingdings" panose="05000000000000000000" pitchFamily="2" charset="2"/>
                        </a:rPr>
                        <a:t>&lt;expr&gt;</a:t>
                      </a:r>
                    </a:p>
                    <a:p>
                      <a:pPr algn="ctr"/>
                      <a:r>
                        <a:rPr lang="en-CA" sz="1400" dirty="0" smtClean="0">
                          <a:sym typeface="Wingdings" panose="05000000000000000000" pitchFamily="2" charset="2"/>
                        </a:rPr>
                        <a:t>&lt;term&gt;&lt;expr'&gt;</a:t>
                      </a: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r h="523717">
                <a:tc>
                  <a:txBody>
                    <a:bodyPr/>
                    <a:lstStyle/>
                    <a:p>
                      <a:pPr algn="ctr"/>
                      <a:r>
                        <a:rPr lang="en-CA" sz="1400" b="1" dirty="0" smtClean="0">
                          <a:solidFill>
                            <a:schemeClr val="bg1"/>
                          </a:solidFill>
                        </a:rPr>
                        <a:t>expr’</a:t>
                      </a:r>
                      <a:endParaRPr lang="fr-CA" sz="1400" b="1" dirty="0">
                        <a:solidFill>
                          <a:schemeClr val="bg1"/>
                        </a:solidFill>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algn="ctr"/>
                      <a:r>
                        <a:rPr lang="en-CA" sz="1400" dirty="0" smtClean="0"/>
                        <a:t>&lt;expr’&gt;</a:t>
                      </a:r>
                      <a:r>
                        <a:rPr lang="en-CA" sz="1400" dirty="0" smtClean="0">
                          <a:sym typeface="Wingdings" panose="05000000000000000000" pitchFamily="2" charset="2"/>
                        </a:rPr>
                        <a:t></a:t>
                      </a:r>
                    </a:p>
                    <a:p>
                      <a:pPr algn="ctr"/>
                      <a:r>
                        <a:rPr lang="en-CA" sz="1400" dirty="0" smtClean="0">
                          <a:sym typeface="Wingdings" panose="05000000000000000000" pitchFamily="2" charset="2"/>
                        </a:rPr>
                        <a:t>+&lt;expr&gt;</a:t>
                      </a:r>
                      <a:endParaRPr lang="fr-CA" sz="1400" dirty="0"/>
                    </a:p>
                  </a:txBody>
                  <a:tcPr marT="45739" marB="45739"/>
                </a:tc>
                <a:tc>
                  <a:txBody>
                    <a:bodyPr/>
                    <a:lstStyle/>
                    <a:p>
                      <a:pPr algn="ctr"/>
                      <a:r>
                        <a:rPr lang="en-CA" sz="1400" dirty="0" smtClean="0"/>
                        <a:t>&lt;expr’&gt;</a:t>
                      </a:r>
                      <a:r>
                        <a:rPr lang="en-CA" sz="1400" dirty="0" smtClean="0">
                          <a:sym typeface="Wingdings" panose="05000000000000000000" pitchFamily="2" charset="2"/>
                        </a:rPr>
                        <a:t></a:t>
                      </a:r>
                    </a:p>
                    <a:p>
                      <a:pPr algn="ctr"/>
                      <a:r>
                        <a:rPr lang="en-CA" sz="1400" dirty="0" smtClean="0">
                          <a:sym typeface="Wingdings" panose="05000000000000000000" pitchFamily="2" charset="2"/>
                        </a:rPr>
                        <a:t>-&lt;expr&gt;</a:t>
                      </a: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dirty="0" smtClean="0"/>
                        <a:t>&lt;expr’&gt;</a:t>
                      </a:r>
                      <a:r>
                        <a:rPr lang="en-CA" sz="1400" dirty="0" smtClean="0">
                          <a:sym typeface="Wingdings" panose="05000000000000000000" pitchFamily="2" charset="2"/>
                        </a:rPr>
                        <a:t></a:t>
                      </a:r>
                    </a:p>
                    <a:p>
                      <a:pPr algn="ctr"/>
                      <a:r>
                        <a:rPr lang="el-GR" sz="1400" dirty="0" smtClean="0"/>
                        <a:t>ε</a:t>
                      </a:r>
                      <a:endParaRPr lang="fr-CA" sz="1400" dirty="0" smtClean="0"/>
                    </a:p>
                  </a:txBody>
                  <a:tcPr marT="45739" marB="45739"/>
                </a:tc>
              </a:tr>
              <a:tr h="523717">
                <a:tc>
                  <a:txBody>
                    <a:bodyPr/>
                    <a:lstStyle/>
                    <a:p>
                      <a:pPr algn="ctr"/>
                      <a:r>
                        <a:rPr lang="en-CA" sz="1400" b="1" kern="1200" dirty="0" smtClean="0">
                          <a:solidFill>
                            <a:schemeClr val="bg1"/>
                          </a:solidFill>
                          <a:latin typeface="+mn-lt"/>
                          <a:ea typeface="+mn-ea"/>
                          <a:cs typeface="+mn-cs"/>
                        </a:rPr>
                        <a:t>term</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t>&lt;term&gt;</a:t>
                      </a:r>
                      <a:r>
                        <a:rPr lang="en-CA" sz="1400" dirty="0" smtClean="0">
                          <a:sym typeface="Wingdings" panose="05000000000000000000" pitchFamily="2" charset="2"/>
                        </a:rPr>
                        <a:t></a:t>
                      </a:r>
                    </a:p>
                    <a:p>
                      <a:pPr algn="ctr"/>
                      <a:r>
                        <a:rPr lang="en-CA" sz="1400" dirty="0" smtClean="0">
                          <a:sym typeface="Wingdings" panose="05000000000000000000" pitchFamily="2" charset="2"/>
                        </a:rPr>
                        <a:t>&lt;factor&gt;&lt;term’&gt;</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t>&lt;term&gt;</a:t>
                      </a:r>
                      <a:r>
                        <a:rPr lang="en-CA" sz="1400" dirty="0" smtClean="0">
                          <a:sym typeface="Wingdings" panose="05000000000000000000" pitchFamily="2" charset="2"/>
                        </a:rPr>
                        <a:t></a:t>
                      </a:r>
                    </a:p>
                    <a:p>
                      <a:pPr algn="ctr"/>
                      <a:r>
                        <a:rPr lang="en-CA" sz="1400" dirty="0" smtClean="0">
                          <a:sym typeface="Wingdings" panose="05000000000000000000" pitchFamily="2" charset="2"/>
                        </a:rPr>
                        <a:t>&lt;factor&gt;&lt;term’&gt;</a:t>
                      </a: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r h="523717">
                <a:tc>
                  <a:txBody>
                    <a:bodyPr/>
                    <a:lstStyle/>
                    <a:p>
                      <a:pPr algn="ctr"/>
                      <a:r>
                        <a:rPr lang="en-CA" sz="1400" b="1" kern="1200" dirty="0" smtClean="0">
                          <a:solidFill>
                            <a:schemeClr val="bg1"/>
                          </a:solidFill>
                          <a:latin typeface="+mn-lt"/>
                          <a:ea typeface="+mn-ea"/>
                          <a:cs typeface="+mn-cs"/>
                        </a:rPr>
                        <a:t>term’</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dirty="0" smtClean="0"/>
                        <a:t>&lt;term’&gt;</a:t>
                      </a:r>
                      <a:r>
                        <a:rPr lang="en-CA" sz="1400" dirty="0" smtClean="0">
                          <a:sym typeface="Wingdings" panose="05000000000000000000" pitchFamily="2" charset="2"/>
                        </a:rPr>
                        <a:t></a:t>
                      </a:r>
                    </a:p>
                    <a:p>
                      <a:pPr algn="ctr"/>
                      <a:r>
                        <a:rPr lang="el-GR" sz="1400" dirty="0" smtClean="0"/>
                        <a:t>ε</a:t>
                      </a:r>
                      <a:endParaRPr lang="fr-CA" sz="1400" dirty="0" smtClean="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dirty="0" smtClean="0"/>
                        <a:t>&lt;term’&gt;</a:t>
                      </a:r>
                      <a:r>
                        <a:rPr lang="en-CA" sz="1400" dirty="0" smtClean="0">
                          <a:sym typeface="Wingdings" panose="05000000000000000000" pitchFamily="2" charset="2"/>
                        </a:rPr>
                        <a:t></a:t>
                      </a:r>
                    </a:p>
                    <a:p>
                      <a:pPr algn="ctr"/>
                      <a:r>
                        <a:rPr lang="el-GR" sz="1400" dirty="0" smtClean="0"/>
                        <a:t>ε</a:t>
                      </a:r>
                      <a:endParaRPr lang="fr-CA" sz="1400" dirty="0" smtClean="0"/>
                    </a:p>
                  </a:txBody>
                  <a:tcPr marT="45739" marB="45739"/>
                </a:tc>
                <a:tc>
                  <a:txBody>
                    <a:bodyPr/>
                    <a:lstStyle/>
                    <a:p>
                      <a:pPr algn="ctr"/>
                      <a:r>
                        <a:rPr lang="en-CA" sz="1400" dirty="0" smtClean="0"/>
                        <a:t>&lt;term’&gt;</a:t>
                      </a:r>
                      <a:r>
                        <a:rPr lang="en-CA" sz="1400" dirty="0" smtClean="0">
                          <a:sym typeface="Wingdings" panose="05000000000000000000" pitchFamily="2" charset="2"/>
                        </a:rPr>
                        <a:t></a:t>
                      </a:r>
                    </a:p>
                    <a:p>
                      <a:pPr algn="ctr"/>
                      <a:r>
                        <a:rPr lang="en-CA" sz="1400" dirty="0" smtClean="0">
                          <a:sym typeface="Wingdings" panose="05000000000000000000" pitchFamily="2" charset="2"/>
                        </a:rPr>
                        <a:t>*&lt;term&gt;</a:t>
                      </a:r>
                      <a:endParaRPr lang="fr-CA" sz="1400" dirty="0"/>
                    </a:p>
                  </a:txBody>
                  <a:tcPr marT="45739" marB="45739"/>
                </a:tc>
                <a:tc>
                  <a:txBody>
                    <a:bodyPr/>
                    <a:lstStyle/>
                    <a:p>
                      <a:pPr algn="ctr"/>
                      <a:r>
                        <a:rPr lang="en-CA" sz="1400" dirty="0" smtClean="0"/>
                        <a:t>&lt;term’&gt;</a:t>
                      </a:r>
                      <a:r>
                        <a:rPr lang="en-CA" sz="1400" dirty="0" smtClean="0">
                          <a:sym typeface="Wingdings" panose="05000000000000000000" pitchFamily="2" charset="2"/>
                        </a:rPr>
                        <a:t></a:t>
                      </a:r>
                    </a:p>
                    <a:p>
                      <a:pPr algn="ctr"/>
                      <a:r>
                        <a:rPr lang="en-CA" sz="1400" dirty="0" smtClean="0">
                          <a:sym typeface="Wingdings" panose="05000000000000000000" pitchFamily="2" charset="2"/>
                        </a:rPr>
                        <a:t>/&lt;term&gt;</a:t>
                      </a:r>
                      <a:endParaRPr lang="fr-CA" sz="1400" dirty="0" smtClean="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dirty="0" smtClean="0"/>
                        <a:t>&lt;term’&gt;</a:t>
                      </a:r>
                      <a:r>
                        <a:rPr lang="en-CA" sz="1400" dirty="0" smtClean="0">
                          <a:sym typeface="Wingdings" panose="05000000000000000000" pitchFamily="2" charset="2"/>
                        </a:rPr>
                        <a:t></a:t>
                      </a:r>
                    </a:p>
                    <a:p>
                      <a:pPr algn="ctr"/>
                      <a:r>
                        <a:rPr lang="el-GR" sz="1400" dirty="0" smtClean="0"/>
                        <a:t>ε</a:t>
                      </a:r>
                      <a:endParaRPr lang="fr-CA" sz="1400" dirty="0" smtClean="0"/>
                    </a:p>
                  </a:txBody>
                  <a:tcPr marT="45739" marB="45739"/>
                </a:tc>
              </a:tr>
              <a:tr h="523717">
                <a:tc>
                  <a:txBody>
                    <a:bodyPr/>
                    <a:lstStyle/>
                    <a:p>
                      <a:pPr algn="ctr"/>
                      <a:r>
                        <a:rPr lang="en-CA" sz="1400" b="1" kern="1200" dirty="0" smtClean="0">
                          <a:solidFill>
                            <a:schemeClr val="bg1"/>
                          </a:solidFill>
                          <a:latin typeface="+mn-lt"/>
                          <a:ea typeface="+mn-ea"/>
                          <a:cs typeface="+mn-cs"/>
                        </a:rPr>
                        <a:t>factor</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t>factor</a:t>
                      </a:r>
                      <a:r>
                        <a:rPr lang="en-CA" sz="1400" dirty="0" smtClean="0">
                          <a:sym typeface="Wingdings" panose="05000000000000000000" pitchFamily="2" charset="2"/>
                        </a:rPr>
                        <a:t> num</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t>factor </a:t>
                      </a:r>
                      <a:r>
                        <a:rPr lang="en-CA" sz="1400" dirty="0" smtClean="0">
                          <a:sym typeface="Wingdings" panose="05000000000000000000" pitchFamily="2" charset="2"/>
                        </a:rPr>
                        <a:t> id</a:t>
                      </a: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bl>
          </a:graphicData>
        </a:graphic>
      </p:graphicFrame>
      <p:grpSp>
        <p:nvGrpSpPr>
          <p:cNvPr id="50249" name="Group 12"/>
          <p:cNvGrpSpPr>
            <a:grpSpLocks/>
          </p:cNvGrpSpPr>
          <p:nvPr/>
        </p:nvGrpSpPr>
        <p:grpSpPr bwMode="auto">
          <a:xfrm>
            <a:off x="6694488" y="1431925"/>
            <a:ext cx="2197100" cy="2068513"/>
            <a:chOff x="6228184" y="1285628"/>
            <a:chExt cx="2664296" cy="2503412"/>
          </a:xfrm>
        </p:grpSpPr>
        <p:grpSp>
          <p:nvGrpSpPr>
            <p:cNvPr id="50254" name="Group 13"/>
            <p:cNvGrpSpPr>
              <a:grpSpLocks/>
            </p:cNvGrpSpPr>
            <p:nvPr/>
          </p:nvGrpSpPr>
          <p:grpSpPr bwMode="auto">
            <a:xfrm>
              <a:off x="6228184" y="1556792"/>
              <a:ext cx="2664296" cy="2232248"/>
              <a:chOff x="5796136" y="1556792"/>
              <a:chExt cx="3151813" cy="3168352"/>
            </a:xfrm>
          </p:grpSpPr>
          <p:grpSp>
            <p:nvGrpSpPr>
              <p:cNvPr id="50256" name="Group 15"/>
              <p:cNvGrpSpPr>
                <a:grpSpLocks/>
              </p:cNvGrpSpPr>
              <p:nvPr/>
            </p:nvGrpSpPr>
            <p:grpSpPr bwMode="auto">
              <a:xfrm>
                <a:off x="5796136" y="1628800"/>
                <a:ext cx="3151813" cy="3096344"/>
                <a:chOff x="5796136" y="1628800"/>
                <a:chExt cx="3151813" cy="3096344"/>
              </a:xfrm>
            </p:grpSpPr>
            <p:pic>
              <p:nvPicPr>
                <p:cNvPr id="50258" name="Picture 3"/>
                <p:cNvPicPr>
                  <a:picLocks noChangeAspect="1" noChangeArrowheads="1"/>
                </p:cNvPicPr>
                <p:nvPr/>
              </p:nvPicPr>
              <p:blipFill>
                <a:blip r:embed="rId2">
                  <a:extLst>
                    <a:ext uri="{28A0092B-C50C-407E-A947-70E740481C1C}">
                      <a14:useLocalDpi xmlns:a14="http://schemas.microsoft.com/office/drawing/2010/main" val="0"/>
                    </a:ext>
                  </a:extLst>
                </a:blip>
                <a:srcRect b="3148"/>
                <a:stretch>
                  <a:fillRect/>
                </a:stretch>
              </p:blipFill>
              <p:spPr bwMode="auto">
                <a:xfrm>
                  <a:off x="5796136" y="1628800"/>
                  <a:ext cx="3125788" cy="24828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0000"/>
                      </a:solidFill>
                      <a:miter lim="800000"/>
                      <a:headEnd/>
                      <a:tailEnd/>
                    </a14:hiddenLine>
                  </a:ext>
                </a:extLst>
              </p:spPr>
            </p:pic>
            <p:pic>
              <p:nvPicPr>
                <p:cNvPr id="50259" name="Picture 2"/>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t="73535"/>
                <a:stretch>
                  <a:fillRect/>
                </a:stretch>
              </p:blipFill>
              <p:spPr bwMode="auto">
                <a:xfrm>
                  <a:off x="5868144" y="4094489"/>
                  <a:ext cx="3079805" cy="63065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17" name="Rectangle 16"/>
              <p:cNvSpPr/>
              <p:nvPr/>
            </p:nvSpPr>
            <p:spPr>
              <a:xfrm>
                <a:off x="5869010" y="1556416"/>
                <a:ext cx="3053887" cy="3168728"/>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grpSp>
        <p:sp>
          <p:nvSpPr>
            <p:cNvPr id="50255" name="TextBox 14"/>
            <p:cNvSpPr txBox="1">
              <a:spLocks noChangeArrowheads="1"/>
            </p:cNvSpPr>
            <p:nvPr/>
          </p:nvSpPr>
          <p:spPr bwMode="auto">
            <a:xfrm>
              <a:off x="6488378" y="1285628"/>
              <a:ext cx="1004227" cy="30482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100">
                  <a:solidFill>
                    <a:srgbClr val="000000"/>
                  </a:solidFill>
                  <a:cs typeface="Arial" charset="0"/>
                </a:rPr>
                <a:t>Grammar</a:t>
              </a:r>
              <a:endParaRPr lang="fr-CA" altLang="fr-FR" sz="1100">
                <a:solidFill>
                  <a:srgbClr val="000000"/>
                </a:solidFill>
                <a:cs typeface="Arial" charset="0"/>
              </a:endParaRPr>
            </a:p>
          </p:txBody>
        </p:sp>
      </p:grpSp>
      <p:sp>
        <p:nvSpPr>
          <p:cNvPr id="50250" name="TextBox 26"/>
          <p:cNvSpPr txBox="1">
            <a:spLocks noChangeArrowheads="1"/>
          </p:cNvSpPr>
          <p:nvPr/>
        </p:nvSpPr>
        <p:spPr bwMode="auto">
          <a:xfrm>
            <a:off x="341313" y="1441450"/>
            <a:ext cx="971550" cy="2508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100">
                <a:solidFill>
                  <a:srgbClr val="000000"/>
                </a:solidFill>
                <a:cs typeface="Arial" charset="0"/>
              </a:rPr>
              <a:t>FIRST Sets</a:t>
            </a:r>
            <a:endParaRPr lang="fr-CA" altLang="fr-FR" sz="1100">
              <a:solidFill>
                <a:srgbClr val="000000"/>
              </a:solidFill>
              <a:cs typeface="Arial" charset="0"/>
            </a:endParaRPr>
          </a:p>
        </p:txBody>
      </p:sp>
      <p:sp>
        <p:nvSpPr>
          <p:cNvPr id="50251" name="TextBox 27"/>
          <p:cNvSpPr txBox="1">
            <a:spLocks noChangeArrowheads="1"/>
          </p:cNvSpPr>
          <p:nvPr/>
        </p:nvSpPr>
        <p:spPr bwMode="auto">
          <a:xfrm>
            <a:off x="3132138" y="1466850"/>
            <a:ext cx="1150937" cy="2524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100">
                <a:solidFill>
                  <a:srgbClr val="000000"/>
                </a:solidFill>
                <a:cs typeface="Arial" charset="0"/>
              </a:rPr>
              <a:t>FOLLOW Sets</a:t>
            </a:r>
            <a:endParaRPr lang="fr-CA" altLang="fr-FR" sz="1100">
              <a:solidFill>
                <a:srgbClr val="000000"/>
              </a:solidFill>
              <a:cs typeface="Arial" charset="0"/>
            </a:endParaRPr>
          </a:p>
        </p:txBody>
      </p:sp>
      <p:sp>
        <p:nvSpPr>
          <p:cNvPr id="31" name="Rectangle 30"/>
          <p:cNvSpPr/>
          <p:nvPr/>
        </p:nvSpPr>
        <p:spPr>
          <a:xfrm>
            <a:off x="200025" y="2543175"/>
            <a:ext cx="2500313" cy="238125"/>
          </a:xfrm>
          <a:prstGeom prst="rect">
            <a:avLst/>
          </a:prstGeom>
          <a:solidFill>
            <a:srgbClr val="FFFF00">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sp>
        <p:nvSpPr>
          <p:cNvPr id="50253" name="TextBox 19"/>
          <p:cNvSpPr txBox="1">
            <a:spLocks noChangeArrowheads="1"/>
          </p:cNvSpPr>
          <p:nvPr/>
        </p:nvSpPr>
        <p:spPr bwMode="auto">
          <a:xfrm>
            <a:off x="107950" y="2924175"/>
            <a:ext cx="55435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800" b="0">
                <a:solidFill>
                  <a:srgbClr val="000000"/>
                </a:solidFill>
                <a:cs typeface="Arial" charset="0"/>
              </a:rPr>
              <a:t>Fill the row for factor…</a:t>
            </a:r>
            <a:endParaRPr lang="fr-CA" altLang="fr-FR" sz="1800" b="0">
              <a:solidFill>
                <a:srgbClr val="000000"/>
              </a:solidFill>
              <a:cs typeface="Arial" charset="0"/>
            </a:endParaRPr>
          </a:p>
        </p:txBody>
      </p:sp>
      <p:sp>
        <p:nvSpPr>
          <p:cNvPr id="9" name="Slide Number Placeholder 8"/>
          <p:cNvSpPr>
            <a:spLocks noGrp="1"/>
          </p:cNvSpPr>
          <p:nvPr>
            <p:ph type="sldNum" sz="quarter" idx="11"/>
          </p:nvPr>
        </p:nvSpPr>
        <p:spPr/>
        <p:txBody>
          <a:bodyPr/>
          <a:lstStyle/>
          <a:p>
            <a:pPr>
              <a:defRPr/>
            </a:pPr>
            <a:fld id="{C0F85434-72BD-456E-A883-0F005E178622}" type="slidenum">
              <a:rPr lang="fr-CA" smtClean="0"/>
              <a:pPr>
                <a:defRPr/>
              </a:pPr>
              <a:t>355</a:t>
            </a:fld>
            <a:endParaRPr lang="fr-CA"/>
          </a:p>
        </p:txBody>
      </p:sp>
    </p:spTree>
    <p:extLst>
      <p:ext uri="{BB962C8B-B14F-4D97-AF65-F5344CB8AC3E}">
        <p14:creationId xmlns:p14="http://schemas.microsoft.com/office/powerpoint/2010/main" val="3122581430"/>
      </p:ext>
    </p:extLst>
  </p:cSld>
  <p:clrMapOvr>
    <a:masterClrMapping/>
  </p:clrMapOvr>
  <p:timing>
    <p:tnLst>
      <p:par>
        <p:cTn id="1" dur="indefinite" restart="never" nodeType="tmRoot"/>
      </p:par>
    </p:tn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044575"/>
          </a:xfrm>
        </p:spPr>
        <p:txBody>
          <a:bodyPr/>
          <a:lstStyle/>
          <a:p>
            <a:pPr>
              <a:defRPr/>
            </a:pPr>
            <a:r>
              <a:rPr lang="en-CA" dirty="0" smtClean="0"/>
              <a:t>Parse Table</a:t>
            </a:r>
            <a:endParaRPr lang="fr-CA" dirty="0"/>
          </a:p>
        </p:txBody>
      </p:sp>
      <p:sp>
        <p:nvSpPr>
          <p:cNvPr id="6" name="TextBox 5"/>
          <p:cNvSpPr txBox="1"/>
          <p:nvPr/>
        </p:nvSpPr>
        <p:spPr>
          <a:xfrm>
            <a:off x="107950" y="1674813"/>
            <a:ext cx="2808288" cy="1169987"/>
          </a:xfrm>
          <a:prstGeom prst="rect">
            <a:avLst/>
          </a:prstGeom>
          <a:noFill/>
          <a:ln w="28575">
            <a:solidFill>
              <a:schemeClr val="accent5"/>
            </a:solidFill>
          </a:ln>
        </p:spPr>
        <p:txBody>
          <a:bodyPr>
            <a:spAutoFit/>
          </a:bodyPr>
          <a:lstStyle/>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FIRST(expr)= {num, id}</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FIRST(expr’)= {+, -, </a:t>
            </a:r>
            <a:r>
              <a:rPr lang="el-GR" altLang="fr-FR" sz="1400" dirty="0">
                <a:solidFill>
                  <a:srgbClr val="000000"/>
                </a:solidFill>
                <a:latin typeface="Courier New" panose="02070309020205020404" pitchFamily="49" charset="0"/>
                <a:cs typeface="Courier New" panose="02070309020205020404" pitchFamily="49" charset="0"/>
              </a:rPr>
              <a:t>ε</a:t>
            </a:r>
            <a:r>
              <a:rPr lang="en-CA" altLang="fr-FR" sz="1400" dirty="0">
                <a:solidFill>
                  <a:srgbClr val="000000"/>
                </a:solidFill>
                <a:latin typeface="Courier New" panose="02070309020205020404" pitchFamily="49" charset="0"/>
                <a:cs typeface="Courier New" panose="02070309020205020404" pitchFamily="49" charset="0"/>
              </a:rPr>
              <a:t>}</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FIRST(term)= {num, id}</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FIRST(term’)= {*, /, </a:t>
            </a:r>
            <a:r>
              <a:rPr lang="el-GR" altLang="fr-FR" sz="1400" dirty="0">
                <a:solidFill>
                  <a:srgbClr val="000000"/>
                </a:solidFill>
                <a:latin typeface="Courier New" panose="02070309020205020404" pitchFamily="49" charset="0"/>
                <a:cs typeface="Courier New" panose="02070309020205020404" pitchFamily="49" charset="0"/>
              </a:rPr>
              <a:t>ε</a:t>
            </a:r>
            <a:r>
              <a:rPr lang="en-CA" altLang="fr-FR" sz="1400" dirty="0">
                <a:solidFill>
                  <a:srgbClr val="000000"/>
                </a:solidFill>
                <a:latin typeface="Courier New" panose="02070309020205020404" pitchFamily="49" charset="0"/>
                <a:cs typeface="Courier New" panose="02070309020205020404" pitchFamily="49" charset="0"/>
              </a:rPr>
              <a:t>}</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FIRST(factor)= {num, id} </a:t>
            </a:r>
          </a:p>
        </p:txBody>
      </p:sp>
      <p:sp>
        <p:nvSpPr>
          <p:cNvPr id="7" name="TextBox 6"/>
          <p:cNvSpPr txBox="1"/>
          <p:nvPr/>
        </p:nvSpPr>
        <p:spPr>
          <a:xfrm>
            <a:off x="2916238" y="1674813"/>
            <a:ext cx="3671887" cy="1169987"/>
          </a:xfrm>
          <a:prstGeom prst="rect">
            <a:avLst/>
          </a:prstGeom>
          <a:noFill/>
          <a:ln w="28575">
            <a:solidFill>
              <a:schemeClr val="accent5"/>
            </a:solidFill>
          </a:ln>
        </p:spPr>
        <p:txBody>
          <a:bodyPr>
            <a:spAutoFit/>
          </a:bodyPr>
          <a:lstStyle/>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FOLLOW(expr)={$}</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FOLLOW(expr’)={$}</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FOLLOW(term)= {+, -, $}</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FOLLOW(term’)= {+, -, $}</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FOLLOW(factor)= {*, /, +, -, $}</a:t>
            </a:r>
          </a:p>
        </p:txBody>
      </p:sp>
      <p:graphicFrame>
        <p:nvGraphicFramePr>
          <p:cNvPr id="8" name="Table 7"/>
          <p:cNvGraphicFramePr>
            <a:graphicFrameLocks noGrp="1"/>
          </p:cNvGraphicFramePr>
          <p:nvPr/>
        </p:nvGraphicFramePr>
        <p:xfrm>
          <a:off x="0" y="3716338"/>
          <a:ext cx="9144000" cy="2984500"/>
        </p:xfrm>
        <a:graphic>
          <a:graphicData uri="http://schemas.openxmlformats.org/drawingml/2006/table">
            <a:tbl>
              <a:tblPr firstRow="1" bandRow="1">
                <a:tableStyleId>{7DF18680-E054-41AD-8BC1-D1AEF772440D}</a:tableStyleId>
              </a:tblPr>
              <a:tblGrid>
                <a:gridCol w="683568"/>
                <a:gridCol w="1512168"/>
                <a:gridCol w="1440160"/>
                <a:gridCol w="1080120"/>
                <a:gridCol w="998984"/>
                <a:gridCol w="1143000"/>
                <a:gridCol w="1143000"/>
                <a:gridCol w="1143000"/>
              </a:tblGrid>
              <a:tr h="365915">
                <a:tc>
                  <a:txBody>
                    <a:bodyPr/>
                    <a:lstStyle/>
                    <a:p>
                      <a:pPr algn="ctr"/>
                      <a:endParaRPr lang="fr-CA" sz="1800" dirty="0"/>
                    </a:p>
                  </a:txBody>
                  <a:tcPr marT="45739" marB="45739"/>
                </a:tc>
                <a:tc>
                  <a:txBody>
                    <a:bodyPr/>
                    <a:lstStyle/>
                    <a:p>
                      <a:pPr algn="ctr"/>
                      <a:r>
                        <a:rPr lang="en-CA" sz="1400" dirty="0" smtClean="0"/>
                        <a:t>num</a:t>
                      </a:r>
                      <a:endParaRPr lang="fr-CA" sz="1400" dirty="0"/>
                    </a:p>
                  </a:txBody>
                  <a:tcPr marT="45739" marB="45739"/>
                </a:tc>
                <a:tc>
                  <a:txBody>
                    <a:bodyPr/>
                    <a:lstStyle/>
                    <a:p>
                      <a:pPr algn="ctr"/>
                      <a:r>
                        <a:rPr lang="en-CA" sz="1400" dirty="0" smtClean="0"/>
                        <a:t>id</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r>
              <a:tr h="523717">
                <a:tc>
                  <a:txBody>
                    <a:bodyPr/>
                    <a:lstStyle/>
                    <a:p>
                      <a:pPr algn="ctr"/>
                      <a:r>
                        <a:rPr lang="en-CA" sz="1400" b="1" dirty="0" smtClean="0">
                          <a:solidFill>
                            <a:schemeClr val="bg1"/>
                          </a:solidFill>
                        </a:rPr>
                        <a:t>expr</a:t>
                      </a:r>
                      <a:endParaRPr lang="fr-CA" sz="1400" b="1" dirty="0">
                        <a:solidFill>
                          <a:schemeClr val="bg1"/>
                        </a:solidFill>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sym typeface="Wingdings" panose="05000000000000000000" pitchFamily="2" charset="2"/>
                        </a:rPr>
                        <a:t>&lt;expr&gt;</a:t>
                      </a:r>
                    </a:p>
                    <a:p>
                      <a:pPr algn="ctr"/>
                      <a:r>
                        <a:rPr lang="en-CA" sz="1400" dirty="0" smtClean="0">
                          <a:sym typeface="Wingdings" panose="05000000000000000000" pitchFamily="2" charset="2"/>
                        </a:rPr>
                        <a:t>&lt;term&gt;&lt;expr'&gt;</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sym typeface="Wingdings" panose="05000000000000000000" pitchFamily="2" charset="2"/>
                        </a:rPr>
                        <a:t>&lt;expr&gt;</a:t>
                      </a:r>
                    </a:p>
                    <a:p>
                      <a:pPr algn="ctr"/>
                      <a:r>
                        <a:rPr lang="en-CA" sz="1400" dirty="0" smtClean="0">
                          <a:sym typeface="Wingdings" panose="05000000000000000000" pitchFamily="2" charset="2"/>
                        </a:rPr>
                        <a:t>&lt;term&gt;&lt;expr'&gt;</a:t>
                      </a: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r h="523717">
                <a:tc>
                  <a:txBody>
                    <a:bodyPr/>
                    <a:lstStyle/>
                    <a:p>
                      <a:pPr algn="ctr"/>
                      <a:r>
                        <a:rPr lang="en-CA" sz="1400" b="1" dirty="0" smtClean="0">
                          <a:solidFill>
                            <a:schemeClr val="bg1"/>
                          </a:solidFill>
                        </a:rPr>
                        <a:t>expr’</a:t>
                      </a:r>
                      <a:endParaRPr lang="fr-CA" sz="1400" b="1" dirty="0">
                        <a:solidFill>
                          <a:schemeClr val="bg1"/>
                        </a:solidFill>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algn="ctr"/>
                      <a:r>
                        <a:rPr lang="en-CA" sz="1400" dirty="0" smtClean="0"/>
                        <a:t>&lt;expr’&gt;</a:t>
                      </a:r>
                      <a:r>
                        <a:rPr lang="en-CA" sz="1400" dirty="0" smtClean="0">
                          <a:sym typeface="Wingdings" panose="05000000000000000000" pitchFamily="2" charset="2"/>
                        </a:rPr>
                        <a:t></a:t>
                      </a:r>
                    </a:p>
                    <a:p>
                      <a:pPr algn="ctr"/>
                      <a:r>
                        <a:rPr lang="en-CA" sz="1400" dirty="0" smtClean="0">
                          <a:sym typeface="Wingdings" panose="05000000000000000000" pitchFamily="2" charset="2"/>
                        </a:rPr>
                        <a:t>+&lt;expr&gt;</a:t>
                      </a:r>
                      <a:endParaRPr lang="fr-CA" sz="1400" dirty="0"/>
                    </a:p>
                  </a:txBody>
                  <a:tcPr marT="45739" marB="45739"/>
                </a:tc>
                <a:tc>
                  <a:txBody>
                    <a:bodyPr/>
                    <a:lstStyle/>
                    <a:p>
                      <a:pPr algn="ctr"/>
                      <a:r>
                        <a:rPr lang="en-CA" sz="1400" dirty="0" smtClean="0"/>
                        <a:t>&lt;expr’&gt;</a:t>
                      </a:r>
                      <a:r>
                        <a:rPr lang="en-CA" sz="1400" dirty="0" smtClean="0">
                          <a:sym typeface="Wingdings" panose="05000000000000000000" pitchFamily="2" charset="2"/>
                        </a:rPr>
                        <a:t></a:t>
                      </a:r>
                    </a:p>
                    <a:p>
                      <a:pPr algn="ctr"/>
                      <a:r>
                        <a:rPr lang="en-CA" sz="1400" dirty="0" smtClean="0">
                          <a:sym typeface="Wingdings" panose="05000000000000000000" pitchFamily="2" charset="2"/>
                        </a:rPr>
                        <a:t>-&lt;expr&gt;</a:t>
                      </a: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dirty="0" smtClean="0"/>
                        <a:t>&lt;expr’&gt;</a:t>
                      </a:r>
                      <a:r>
                        <a:rPr lang="en-CA" sz="1400" dirty="0" smtClean="0">
                          <a:sym typeface="Wingdings" panose="05000000000000000000" pitchFamily="2" charset="2"/>
                        </a:rPr>
                        <a:t></a:t>
                      </a:r>
                    </a:p>
                    <a:p>
                      <a:pPr algn="ctr"/>
                      <a:r>
                        <a:rPr lang="el-GR" sz="1400" dirty="0" smtClean="0"/>
                        <a:t>ε</a:t>
                      </a:r>
                      <a:endParaRPr lang="fr-CA" sz="1400" dirty="0" smtClean="0"/>
                    </a:p>
                  </a:txBody>
                  <a:tcPr marT="45739" marB="45739"/>
                </a:tc>
              </a:tr>
              <a:tr h="523717">
                <a:tc>
                  <a:txBody>
                    <a:bodyPr/>
                    <a:lstStyle/>
                    <a:p>
                      <a:pPr algn="ctr"/>
                      <a:r>
                        <a:rPr lang="en-CA" sz="1400" b="1" kern="1200" dirty="0" smtClean="0">
                          <a:solidFill>
                            <a:schemeClr val="bg1"/>
                          </a:solidFill>
                          <a:latin typeface="+mn-lt"/>
                          <a:ea typeface="+mn-ea"/>
                          <a:cs typeface="+mn-cs"/>
                        </a:rPr>
                        <a:t>term</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t>&lt;term&gt;</a:t>
                      </a:r>
                      <a:r>
                        <a:rPr lang="en-CA" sz="1400" dirty="0" smtClean="0">
                          <a:sym typeface="Wingdings" panose="05000000000000000000" pitchFamily="2" charset="2"/>
                        </a:rPr>
                        <a:t></a:t>
                      </a:r>
                    </a:p>
                    <a:p>
                      <a:pPr algn="ctr"/>
                      <a:r>
                        <a:rPr lang="en-CA" sz="1400" dirty="0" smtClean="0">
                          <a:sym typeface="Wingdings" panose="05000000000000000000" pitchFamily="2" charset="2"/>
                        </a:rPr>
                        <a:t>&lt;factor&gt;&lt;term’&gt;</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t>&lt;term&gt;</a:t>
                      </a:r>
                      <a:r>
                        <a:rPr lang="en-CA" sz="1400" dirty="0" smtClean="0">
                          <a:sym typeface="Wingdings" panose="05000000000000000000" pitchFamily="2" charset="2"/>
                        </a:rPr>
                        <a:t></a:t>
                      </a:r>
                    </a:p>
                    <a:p>
                      <a:pPr algn="ctr"/>
                      <a:r>
                        <a:rPr lang="en-CA" sz="1400" dirty="0" smtClean="0">
                          <a:sym typeface="Wingdings" panose="05000000000000000000" pitchFamily="2" charset="2"/>
                        </a:rPr>
                        <a:t>&lt;factor&gt;&lt;term’&gt;</a:t>
                      </a: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r h="523717">
                <a:tc>
                  <a:txBody>
                    <a:bodyPr/>
                    <a:lstStyle/>
                    <a:p>
                      <a:pPr algn="ctr"/>
                      <a:r>
                        <a:rPr lang="en-CA" sz="1400" b="1" kern="1200" dirty="0" smtClean="0">
                          <a:solidFill>
                            <a:schemeClr val="bg1"/>
                          </a:solidFill>
                          <a:latin typeface="+mn-lt"/>
                          <a:ea typeface="+mn-ea"/>
                          <a:cs typeface="+mn-cs"/>
                        </a:rPr>
                        <a:t>term’</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dirty="0" smtClean="0"/>
                        <a:t>&lt;term’&gt;</a:t>
                      </a:r>
                      <a:r>
                        <a:rPr lang="en-CA" sz="1400" dirty="0" smtClean="0">
                          <a:sym typeface="Wingdings" panose="05000000000000000000" pitchFamily="2" charset="2"/>
                        </a:rPr>
                        <a:t></a:t>
                      </a:r>
                    </a:p>
                    <a:p>
                      <a:pPr algn="ctr"/>
                      <a:r>
                        <a:rPr lang="el-GR" sz="1400" dirty="0" smtClean="0"/>
                        <a:t>ε</a:t>
                      </a:r>
                      <a:endParaRPr lang="fr-CA" sz="1400" dirty="0" smtClean="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dirty="0" smtClean="0"/>
                        <a:t>&lt;term’&gt;</a:t>
                      </a:r>
                      <a:r>
                        <a:rPr lang="en-CA" sz="1400" dirty="0" smtClean="0">
                          <a:sym typeface="Wingdings" panose="05000000000000000000" pitchFamily="2" charset="2"/>
                        </a:rPr>
                        <a:t></a:t>
                      </a:r>
                    </a:p>
                    <a:p>
                      <a:pPr algn="ctr"/>
                      <a:r>
                        <a:rPr lang="el-GR" sz="1400" dirty="0" smtClean="0"/>
                        <a:t>ε</a:t>
                      </a:r>
                      <a:endParaRPr lang="fr-CA" sz="1400" dirty="0" smtClean="0"/>
                    </a:p>
                  </a:txBody>
                  <a:tcPr marT="45739" marB="45739"/>
                </a:tc>
                <a:tc>
                  <a:txBody>
                    <a:bodyPr/>
                    <a:lstStyle/>
                    <a:p>
                      <a:pPr algn="ctr"/>
                      <a:r>
                        <a:rPr lang="en-CA" sz="1400" dirty="0" smtClean="0"/>
                        <a:t>&lt;term’&gt;</a:t>
                      </a:r>
                      <a:r>
                        <a:rPr lang="en-CA" sz="1400" dirty="0" smtClean="0">
                          <a:sym typeface="Wingdings" panose="05000000000000000000" pitchFamily="2" charset="2"/>
                        </a:rPr>
                        <a:t></a:t>
                      </a:r>
                    </a:p>
                    <a:p>
                      <a:pPr algn="ctr"/>
                      <a:r>
                        <a:rPr lang="en-CA" sz="1400" dirty="0" smtClean="0">
                          <a:sym typeface="Wingdings" panose="05000000000000000000" pitchFamily="2" charset="2"/>
                        </a:rPr>
                        <a:t>*&lt;term&gt;</a:t>
                      </a:r>
                      <a:endParaRPr lang="fr-CA" sz="1400" dirty="0"/>
                    </a:p>
                  </a:txBody>
                  <a:tcPr marT="45739" marB="45739"/>
                </a:tc>
                <a:tc>
                  <a:txBody>
                    <a:bodyPr/>
                    <a:lstStyle/>
                    <a:p>
                      <a:pPr algn="ctr"/>
                      <a:r>
                        <a:rPr lang="en-CA" sz="1400" dirty="0" smtClean="0"/>
                        <a:t>&lt;term’&gt;</a:t>
                      </a:r>
                      <a:r>
                        <a:rPr lang="en-CA" sz="1400" dirty="0" smtClean="0">
                          <a:sym typeface="Wingdings" panose="05000000000000000000" pitchFamily="2" charset="2"/>
                        </a:rPr>
                        <a:t></a:t>
                      </a:r>
                    </a:p>
                    <a:p>
                      <a:pPr algn="ctr"/>
                      <a:r>
                        <a:rPr lang="en-CA" sz="1400" dirty="0" smtClean="0">
                          <a:sym typeface="Wingdings" panose="05000000000000000000" pitchFamily="2" charset="2"/>
                        </a:rPr>
                        <a:t>/&lt;term&gt;</a:t>
                      </a:r>
                      <a:endParaRPr lang="fr-CA" sz="1400" dirty="0" smtClean="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dirty="0" smtClean="0"/>
                        <a:t>&lt;term’&gt;</a:t>
                      </a:r>
                      <a:r>
                        <a:rPr lang="en-CA" sz="1400" dirty="0" smtClean="0">
                          <a:sym typeface="Wingdings" panose="05000000000000000000" pitchFamily="2" charset="2"/>
                        </a:rPr>
                        <a:t></a:t>
                      </a:r>
                    </a:p>
                    <a:p>
                      <a:pPr algn="ctr"/>
                      <a:r>
                        <a:rPr lang="el-GR" sz="1400" dirty="0" smtClean="0"/>
                        <a:t>ε</a:t>
                      </a:r>
                      <a:endParaRPr lang="fr-CA" sz="1400" dirty="0" smtClean="0"/>
                    </a:p>
                  </a:txBody>
                  <a:tcPr marT="45739" marB="45739"/>
                </a:tc>
              </a:tr>
              <a:tr h="523717">
                <a:tc>
                  <a:txBody>
                    <a:bodyPr/>
                    <a:lstStyle/>
                    <a:p>
                      <a:pPr algn="ctr"/>
                      <a:r>
                        <a:rPr lang="en-CA" sz="1400" b="1" kern="1200" dirty="0" smtClean="0">
                          <a:solidFill>
                            <a:schemeClr val="bg1"/>
                          </a:solidFill>
                          <a:latin typeface="+mn-lt"/>
                          <a:ea typeface="+mn-ea"/>
                          <a:cs typeface="+mn-cs"/>
                        </a:rPr>
                        <a:t>factor</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t>factor</a:t>
                      </a:r>
                      <a:r>
                        <a:rPr lang="en-CA" sz="1400" dirty="0" smtClean="0">
                          <a:sym typeface="Wingdings" panose="05000000000000000000" pitchFamily="2" charset="2"/>
                        </a:rPr>
                        <a:t> num</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t>factor </a:t>
                      </a:r>
                      <a:r>
                        <a:rPr lang="en-CA" sz="1400" dirty="0" smtClean="0">
                          <a:sym typeface="Wingdings" panose="05000000000000000000" pitchFamily="2" charset="2"/>
                        </a:rPr>
                        <a:t> id</a:t>
                      </a: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bl>
          </a:graphicData>
        </a:graphic>
      </p:graphicFrame>
      <p:grpSp>
        <p:nvGrpSpPr>
          <p:cNvPr id="51273" name="Group 12"/>
          <p:cNvGrpSpPr>
            <a:grpSpLocks/>
          </p:cNvGrpSpPr>
          <p:nvPr/>
        </p:nvGrpSpPr>
        <p:grpSpPr bwMode="auto">
          <a:xfrm>
            <a:off x="6694488" y="1431925"/>
            <a:ext cx="2197100" cy="2068513"/>
            <a:chOff x="6228184" y="1285628"/>
            <a:chExt cx="2664296" cy="2503412"/>
          </a:xfrm>
        </p:grpSpPr>
        <p:grpSp>
          <p:nvGrpSpPr>
            <p:cNvPr id="51277" name="Group 13"/>
            <p:cNvGrpSpPr>
              <a:grpSpLocks/>
            </p:cNvGrpSpPr>
            <p:nvPr/>
          </p:nvGrpSpPr>
          <p:grpSpPr bwMode="auto">
            <a:xfrm>
              <a:off x="6228184" y="1556792"/>
              <a:ext cx="2664296" cy="2232248"/>
              <a:chOff x="5796136" y="1556792"/>
              <a:chExt cx="3151813" cy="3168352"/>
            </a:xfrm>
          </p:grpSpPr>
          <p:grpSp>
            <p:nvGrpSpPr>
              <p:cNvPr id="51279" name="Group 15"/>
              <p:cNvGrpSpPr>
                <a:grpSpLocks/>
              </p:cNvGrpSpPr>
              <p:nvPr/>
            </p:nvGrpSpPr>
            <p:grpSpPr bwMode="auto">
              <a:xfrm>
                <a:off x="5796136" y="1628800"/>
                <a:ext cx="3151813" cy="3096344"/>
                <a:chOff x="5796136" y="1628800"/>
                <a:chExt cx="3151813" cy="3096344"/>
              </a:xfrm>
            </p:grpSpPr>
            <p:pic>
              <p:nvPicPr>
                <p:cNvPr id="51281" name="Picture 3"/>
                <p:cNvPicPr>
                  <a:picLocks noChangeAspect="1" noChangeArrowheads="1"/>
                </p:cNvPicPr>
                <p:nvPr/>
              </p:nvPicPr>
              <p:blipFill>
                <a:blip r:embed="rId2">
                  <a:extLst>
                    <a:ext uri="{28A0092B-C50C-407E-A947-70E740481C1C}">
                      <a14:useLocalDpi xmlns:a14="http://schemas.microsoft.com/office/drawing/2010/main" val="0"/>
                    </a:ext>
                  </a:extLst>
                </a:blip>
                <a:srcRect b="3148"/>
                <a:stretch>
                  <a:fillRect/>
                </a:stretch>
              </p:blipFill>
              <p:spPr bwMode="auto">
                <a:xfrm>
                  <a:off x="5796136" y="1628800"/>
                  <a:ext cx="3125788" cy="24828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0000"/>
                      </a:solidFill>
                      <a:miter lim="800000"/>
                      <a:headEnd/>
                      <a:tailEnd/>
                    </a14:hiddenLine>
                  </a:ext>
                </a:extLst>
              </p:spPr>
            </p:pic>
            <p:pic>
              <p:nvPicPr>
                <p:cNvPr id="51282" name="Picture 2"/>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t="73535"/>
                <a:stretch>
                  <a:fillRect/>
                </a:stretch>
              </p:blipFill>
              <p:spPr bwMode="auto">
                <a:xfrm>
                  <a:off x="5868144" y="4094489"/>
                  <a:ext cx="3079805" cy="63065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17" name="Rectangle 16"/>
              <p:cNvSpPr/>
              <p:nvPr/>
            </p:nvSpPr>
            <p:spPr>
              <a:xfrm>
                <a:off x="5869010" y="1556416"/>
                <a:ext cx="3053887" cy="3168728"/>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grpSp>
        <p:sp>
          <p:nvSpPr>
            <p:cNvPr id="51278" name="TextBox 14"/>
            <p:cNvSpPr txBox="1">
              <a:spLocks noChangeArrowheads="1"/>
            </p:cNvSpPr>
            <p:nvPr/>
          </p:nvSpPr>
          <p:spPr bwMode="auto">
            <a:xfrm>
              <a:off x="6488378" y="1285628"/>
              <a:ext cx="1004227" cy="30482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100">
                  <a:solidFill>
                    <a:srgbClr val="000000"/>
                  </a:solidFill>
                  <a:cs typeface="Arial" charset="0"/>
                </a:rPr>
                <a:t>Grammar</a:t>
              </a:r>
              <a:endParaRPr lang="fr-CA" altLang="fr-FR" sz="1100">
                <a:solidFill>
                  <a:srgbClr val="000000"/>
                </a:solidFill>
                <a:cs typeface="Arial" charset="0"/>
              </a:endParaRPr>
            </a:p>
          </p:txBody>
        </p:sp>
      </p:grpSp>
      <p:sp>
        <p:nvSpPr>
          <p:cNvPr id="51274" name="TextBox 26"/>
          <p:cNvSpPr txBox="1">
            <a:spLocks noChangeArrowheads="1"/>
          </p:cNvSpPr>
          <p:nvPr/>
        </p:nvSpPr>
        <p:spPr bwMode="auto">
          <a:xfrm>
            <a:off x="341313" y="1441450"/>
            <a:ext cx="971550" cy="2508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100">
                <a:solidFill>
                  <a:srgbClr val="000000"/>
                </a:solidFill>
                <a:cs typeface="Arial" charset="0"/>
              </a:rPr>
              <a:t>FIRST Sets</a:t>
            </a:r>
            <a:endParaRPr lang="fr-CA" altLang="fr-FR" sz="1100">
              <a:solidFill>
                <a:srgbClr val="000000"/>
              </a:solidFill>
              <a:cs typeface="Arial" charset="0"/>
            </a:endParaRPr>
          </a:p>
        </p:txBody>
      </p:sp>
      <p:sp>
        <p:nvSpPr>
          <p:cNvPr id="51275" name="TextBox 27"/>
          <p:cNvSpPr txBox="1">
            <a:spLocks noChangeArrowheads="1"/>
          </p:cNvSpPr>
          <p:nvPr/>
        </p:nvSpPr>
        <p:spPr bwMode="auto">
          <a:xfrm>
            <a:off x="3132138" y="1466850"/>
            <a:ext cx="1150937" cy="2524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100">
                <a:solidFill>
                  <a:srgbClr val="000000"/>
                </a:solidFill>
                <a:cs typeface="Arial" charset="0"/>
              </a:rPr>
              <a:t>FOLLOW Sets</a:t>
            </a:r>
            <a:endParaRPr lang="fr-CA" altLang="fr-FR" sz="1100">
              <a:solidFill>
                <a:srgbClr val="000000"/>
              </a:solidFill>
              <a:cs typeface="Arial" charset="0"/>
            </a:endParaRPr>
          </a:p>
        </p:txBody>
      </p:sp>
      <p:sp>
        <p:nvSpPr>
          <p:cNvPr id="51276" name="TextBox 19"/>
          <p:cNvSpPr txBox="1">
            <a:spLocks noChangeArrowheads="1"/>
          </p:cNvSpPr>
          <p:nvPr/>
        </p:nvSpPr>
        <p:spPr bwMode="auto">
          <a:xfrm>
            <a:off x="107950" y="2924175"/>
            <a:ext cx="590391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800" b="0">
                <a:solidFill>
                  <a:srgbClr val="000000"/>
                </a:solidFill>
                <a:cs typeface="Arial" charset="0"/>
              </a:rPr>
              <a:t>Add dashes to the remaining cells to indicate: no entry</a:t>
            </a:r>
            <a:endParaRPr lang="fr-CA" altLang="fr-FR" sz="1800" b="0">
              <a:solidFill>
                <a:srgbClr val="000000"/>
              </a:solidFill>
              <a:cs typeface="Arial" charset="0"/>
            </a:endParaRPr>
          </a:p>
        </p:txBody>
      </p:sp>
      <p:sp>
        <p:nvSpPr>
          <p:cNvPr id="9" name="Slide Number Placeholder 8"/>
          <p:cNvSpPr>
            <a:spLocks noGrp="1"/>
          </p:cNvSpPr>
          <p:nvPr>
            <p:ph type="sldNum" sz="quarter" idx="11"/>
          </p:nvPr>
        </p:nvSpPr>
        <p:spPr/>
        <p:txBody>
          <a:bodyPr/>
          <a:lstStyle/>
          <a:p>
            <a:pPr>
              <a:defRPr/>
            </a:pPr>
            <a:fld id="{C0F85434-72BD-456E-A883-0F005E178622}" type="slidenum">
              <a:rPr lang="fr-CA" smtClean="0"/>
              <a:pPr>
                <a:defRPr/>
              </a:pPr>
              <a:t>356</a:t>
            </a:fld>
            <a:endParaRPr lang="fr-CA"/>
          </a:p>
        </p:txBody>
      </p:sp>
    </p:spTree>
    <p:extLst>
      <p:ext uri="{BB962C8B-B14F-4D97-AF65-F5344CB8AC3E}">
        <p14:creationId xmlns:p14="http://schemas.microsoft.com/office/powerpoint/2010/main" val="2483519482"/>
      </p:ext>
    </p:extLst>
  </p:cSld>
  <p:clrMapOvr>
    <a:masterClrMapping/>
  </p:clrMapOvr>
  <p:timing>
    <p:tnLst>
      <p:par>
        <p:cTn id="1" dur="indefinite" restart="never" nodeType="tmRoot"/>
      </p:par>
    </p:tnLst>
  </p:timing>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044575"/>
          </a:xfrm>
        </p:spPr>
        <p:txBody>
          <a:bodyPr/>
          <a:lstStyle/>
          <a:p>
            <a:pPr>
              <a:defRPr/>
            </a:pPr>
            <a:r>
              <a:rPr lang="en-CA" dirty="0" smtClean="0"/>
              <a:t>Parse Table</a:t>
            </a:r>
            <a:endParaRPr lang="fr-CA" dirty="0"/>
          </a:p>
        </p:txBody>
      </p:sp>
      <p:sp>
        <p:nvSpPr>
          <p:cNvPr id="6" name="TextBox 5"/>
          <p:cNvSpPr txBox="1"/>
          <p:nvPr/>
        </p:nvSpPr>
        <p:spPr>
          <a:xfrm>
            <a:off x="107950" y="1674813"/>
            <a:ext cx="2808288" cy="1169987"/>
          </a:xfrm>
          <a:prstGeom prst="rect">
            <a:avLst/>
          </a:prstGeom>
          <a:noFill/>
          <a:ln w="28575">
            <a:solidFill>
              <a:schemeClr val="accent5"/>
            </a:solidFill>
          </a:ln>
        </p:spPr>
        <p:txBody>
          <a:bodyPr>
            <a:spAutoFit/>
          </a:bodyPr>
          <a:lstStyle/>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FIRST(expr)= {num, id}</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FIRST(expr’)= {+, -, </a:t>
            </a:r>
            <a:r>
              <a:rPr lang="el-GR" altLang="fr-FR" sz="1400" dirty="0">
                <a:solidFill>
                  <a:srgbClr val="000000"/>
                </a:solidFill>
                <a:latin typeface="Courier New" panose="02070309020205020404" pitchFamily="49" charset="0"/>
                <a:cs typeface="Courier New" panose="02070309020205020404" pitchFamily="49" charset="0"/>
              </a:rPr>
              <a:t>ε</a:t>
            </a:r>
            <a:r>
              <a:rPr lang="en-CA" altLang="fr-FR" sz="1400" dirty="0">
                <a:solidFill>
                  <a:srgbClr val="000000"/>
                </a:solidFill>
                <a:latin typeface="Courier New" panose="02070309020205020404" pitchFamily="49" charset="0"/>
                <a:cs typeface="Courier New" panose="02070309020205020404" pitchFamily="49" charset="0"/>
              </a:rPr>
              <a:t>}</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FIRST(term)= {num, id}</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FIRST(term’)= {*, /, </a:t>
            </a:r>
            <a:r>
              <a:rPr lang="el-GR" altLang="fr-FR" sz="1400" dirty="0">
                <a:solidFill>
                  <a:srgbClr val="000000"/>
                </a:solidFill>
                <a:latin typeface="Courier New" panose="02070309020205020404" pitchFamily="49" charset="0"/>
                <a:cs typeface="Courier New" panose="02070309020205020404" pitchFamily="49" charset="0"/>
              </a:rPr>
              <a:t>ε</a:t>
            </a:r>
            <a:r>
              <a:rPr lang="en-CA" altLang="fr-FR" sz="1400" dirty="0">
                <a:solidFill>
                  <a:srgbClr val="000000"/>
                </a:solidFill>
                <a:latin typeface="Courier New" panose="02070309020205020404" pitchFamily="49" charset="0"/>
                <a:cs typeface="Courier New" panose="02070309020205020404" pitchFamily="49" charset="0"/>
              </a:rPr>
              <a:t>}</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FIRST(factor)= {num, id} </a:t>
            </a:r>
          </a:p>
        </p:txBody>
      </p:sp>
      <p:sp>
        <p:nvSpPr>
          <p:cNvPr id="7" name="TextBox 6"/>
          <p:cNvSpPr txBox="1"/>
          <p:nvPr/>
        </p:nvSpPr>
        <p:spPr>
          <a:xfrm>
            <a:off x="2916238" y="1674813"/>
            <a:ext cx="3671887" cy="1169987"/>
          </a:xfrm>
          <a:prstGeom prst="rect">
            <a:avLst/>
          </a:prstGeom>
          <a:noFill/>
          <a:ln w="28575">
            <a:solidFill>
              <a:schemeClr val="accent5"/>
            </a:solidFill>
          </a:ln>
        </p:spPr>
        <p:txBody>
          <a:bodyPr>
            <a:spAutoFit/>
          </a:bodyPr>
          <a:lstStyle/>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FOLLOW(expr)={$}</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FOLLOW(expr’)={$}</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FOLLOW(term)= {+, -, $}</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FOLLOW(term’)= {+, -, $}</a:t>
            </a:r>
          </a:p>
          <a:p>
            <a:pPr fontAlgn="base">
              <a:spcBef>
                <a:spcPct val="0"/>
              </a:spcBef>
              <a:spcAft>
                <a:spcPct val="0"/>
              </a:spcAft>
              <a:defRPr/>
            </a:pPr>
            <a:r>
              <a:rPr lang="en-CA" altLang="fr-FR" sz="1400" dirty="0">
                <a:solidFill>
                  <a:srgbClr val="000000"/>
                </a:solidFill>
                <a:latin typeface="Courier New" panose="02070309020205020404" pitchFamily="49" charset="0"/>
                <a:cs typeface="Courier New" panose="02070309020205020404" pitchFamily="49" charset="0"/>
              </a:rPr>
              <a:t>FOLLOW(factor)= {*, /, +, -, $}</a:t>
            </a:r>
          </a:p>
        </p:txBody>
      </p:sp>
      <p:graphicFrame>
        <p:nvGraphicFramePr>
          <p:cNvPr id="8" name="Table 7"/>
          <p:cNvGraphicFramePr>
            <a:graphicFrameLocks noGrp="1"/>
          </p:cNvGraphicFramePr>
          <p:nvPr/>
        </p:nvGraphicFramePr>
        <p:xfrm>
          <a:off x="0" y="3716338"/>
          <a:ext cx="9144000" cy="2984500"/>
        </p:xfrm>
        <a:graphic>
          <a:graphicData uri="http://schemas.openxmlformats.org/drawingml/2006/table">
            <a:tbl>
              <a:tblPr firstRow="1" bandRow="1">
                <a:tableStyleId>{7DF18680-E054-41AD-8BC1-D1AEF772440D}</a:tableStyleId>
              </a:tblPr>
              <a:tblGrid>
                <a:gridCol w="683568"/>
                <a:gridCol w="1512168"/>
                <a:gridCol w="1440160"/>
                <a:gridCol w="1080120"/>
                <a:gridCol w="998984"/>
                <a:gridCol w="1143000"/>
                <a:gridCol w="1143000"/>
                <a:gridCol w="1143000"/>
              </a:tblGrid>
              <a:tr h="365915">
                <a:tc>
                  <a:txBody>
                    <a:bodyPr/>
                    <a:lstStyle/>
                    <a:p>
                      <a:pPr algn="ctr"/>
                      <a:endParaRPr lang="fr-CA" sz="1800" dirty="0"/>
                    </a:p>
                  </a:txBody>
                  <a:tcPr marT="45739" marB="45739"/>
                </a:tc>
                <a:tc>
                  <a:txBody>
                    <a:bodyPr/>
                    <a:lstStyle/>
                    <a:p>
                      <a:pPr algn="ctr"/>
                      <a:r>
                        <a:rPr lang="en-CA" sz="1400" dirty="0" smtClean="0"/>
                        <a:t>num</a:t>
                      </a:r>
                      <a:endParaRPr lang="fr-CA" sz="1400" dirty="0"/>
                    </a:p>
                  </a:txBody>
                  <a:tcPr marT="45739" marB="45739"/>
                </a:tc>
                <a:tc>
                  <a:txBody>
                    <a:bodyPr/>
                    <a:lstStyle/>
                    <a:p>
                      <a:pPr algn="ctr"/>
                      <a:r>
                        <a:rPr lang="en-CA" sz="1400" dirty="0" smtClean="0"/>
                        <a:t>id</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r>
              <a:tr h="523717">
                <a:tc>
                  <a:txBody>
                    <a:bodyPr/>
                    <a:lstStyle/>
                    <a:p>
                      <a:pPr algn="ctr"/>
                      <a:r>
                        <a:rPr lang="en-CA" sz="1400" b="1" dirty="0" smtClean="0">
                          <a:solidFill>
                            <a:schemeClr val="bg1"/>
                          </a:solidFill>
                        </a:rPr>
                        <a:t>expr</a:t>
                      </a:r>
                      <a:endParaRPr lang="fr-CA" sz="1400" b="1" dirty="0">
                        <a:solidFill>
                          <a:schemeClr val="bg1"/>
                        </a:solidFill>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sym typeface="Wingdings" panose="05000000000000000000" pitchFamily="2" charset="2"/>
                        </a:rPr>
                        <a:t>&lt;expr&gt;</a:t>
                      </a:r>
                    </a:p>
                    <a:p>
                      <a:pPr algn="ctr"/>
                      <a:r>
                        <a:rPr lang="en-CA" sz="1400" dirty="0" smtClean="0">
                          <a:sym typeface="Wingdings" panose="05000000000000000000" pitchFamily="2" charset="2"/>
                        </a:rPr>
                        <a:t>&lt;term&gt;&lt;expr'&gt;</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sym typeface="Wingdings" panose="05000000000000000000" pitchFamily="2" charset="2"/>
                        </a:rPr>
                        <a:t>&lt;expr&gt;</a:t>
                      </a:r>
                    </a:p>
                    <a:p>
                      <a:pPr algn="ctr"/>
                      <a:r>
                        <a:rPr lang="en-CA" sz="1400" dirty="0" smtClean="0">
                          <a:sym typeface="Wingdings" panose="05000000000000000000" pitchFamily="2" charset="2"/>
                        </a:rPr>
                        <a:t>&lt;term&gt;&lt;expr'&gt;</a:t>
                      </a:r>
                      <a:endParaRPr lang="fr-CA" sz="1400" dirty="0" smtClean="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r>
              <a:tr h="523717">
                <a:tc>
                  <a:txBody>
                    <a:bodyPr/>
                    <a:lstStyle/>
                    <a:p>
                      <a:pPr algn="ctr"/>
                      <a:r>
                        <a:rPr lang="en-CA" sz="1400" b="1" dirty="0" smtClean="0">
                          <a:solidFill>
                            <a:schemeClr val="bg1"/>
                          </a:solidFill>
                        </a:rPr>
                        <a:t>expr’</a:t>
                      </a:r>
                      <a:endParaRPr lang="fr-CA" sz="1400" b="1" dirty="0">
                        <a:solidFill>
                          <a:schemeClr val="bg1"/>
                        </a:solidFill>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t>-</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t>-</a:t>
                      </a:r>
                      <a:endParaRPr lang="fr-CA" sz="1400" dirty="0"/>
                    </a:p>
                  </a:txBody>
                  <a:tcPr marT="45739" marB="45739"/>
                </a:tc>
                <a:tc>
                  <a:txBody>
                    <a:bodyPr/>
                    <a:lstStyle/>
                    <a:p>
                      <a:pPr algn="ctr"/>
                      <a:r>
                        <a:rPr lang="en-CA" sz="1400" dirty="0" smtClean="0"/>
                        <a:t>&lt;expr’&gt;</a:t>
                      </a:r>
                      <a:r>
                        <a:rPr lang="en-CA" sz="1400" dirty="0" smtClean="0">
                          <a:sym typeface="Wingdings" panose="05000000000000000000" pitchFamily="2" charset="2"/>
                        </a:rPr>
                        <a:t></a:t>
                      </a:r>
                    </a:p>
                    <a:p>
                      <a:pPr algn="ctr"/>
                      <a:r>
                        <a:rPr lang="en-CA" sz="1400" dirty="0" smtClean="0">
                          <a:sym typeface="Wingdings" panose="05000000000000000000" pitchFamily="2" charset="2"/>
                        </a:rPr>
                        <a:t>+&lt;expr&gt;</a:t>
                      </a:r>
                      <a:endParaRPr lang="fr-CA" sz="1400" dirty="0"/>
                    </a:p>
                  </a:txBody>
                  <a:tcPr marT="45739" marB="45739"/>
                </a:tc>
                <a:tc>
                  <a:txBody>
                    <a:bodyPr/>
                    <a:lstStyle/>
                    <a:p>
                      <a:pPr algn="ctr"/>
                      <a:r>
                        <a:rPr lang="en-CA" sz="1400" dirty="0" smtClean="0"/>
                        <a:t>&lt;expr’&gt;</a:t>
                      </a:r>
                      <a:r>
                        <a:rPr lang="en-CA" sz="1400" dirty="0" smtClean="0">
                          <a:sym typeface="Wingdings" panose="05000000000000000000" pitchFamily="2" charset="2"/>
                        </a:rPr>
                        <a:t></a:t>
                      </a:r>
                    </a:p>
                    <a:p>
                      <a:pPr algn="ctr"/>
                      <a:r>
                        <a:rPr lang="en-CA" sz="1400" dirty="0" smtClean="0">
                          <a:sym typeface="Wingdings" panose="05000000000000000000" pitchFamily="2" charset="2"/>
                        </a:rPr>
                        <a:t>-&lt;expr&gt;</a:t>
                      </a:r>
                      <a:endParaRPr lang="fr-CA" sz="1400" dirty="0" smtClean="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dirty="0" smtClean="0"/>
                        <a:t>&lt;expr’&gt;</a:t>
                      </a:r>
                      <a:r>
                        <a:rPr lang="en-CA" sz="1400" dirty="0" smtClean="0">
                          <a:sym typeface="Wingdings" panose="05000000000000000000" pitchFamily="2" charset="2"/>
                        </a:rPr>
                        <a:t></a:t>
                      </a:r>
                    </a:p>
                    <a:p>
                      <a:pPr algn="ctr"/>
                      <a:r>
                        <a:rPr lang="el-GR" sz="1400" dirty="0" smtClean="0"/>
                        <a:t>ε</a:t>
                      </a:r>
                      <a:endParaRPr lang="fr-CA" sz="1400" dirty="0"/>
                    </a:p>
                  </a:txBody>
                  <a:tcPr marT="45739" marB="45739"/>
                </a:tc>
              </a:tr>
              <a:tr h="523717">
                <a:tc>
                  <a:txBody>
                    <a:bodyPr/>
                    <a:lstStyle/>
                    <a:p>
                      <a:pPr algn="ctr"/>
                      <a:r>
                        <a:rPr lang="en-CA" sz="1400" b="1" kern="1200" dirty="0" smtClean="0">
                          <a:solidFill>
                            <a:schemeClr val="bg1"/>
                          </a:solidFill>
                          <a:latin typeface="+mn-lt"/>
                          <a:ea typeface="+mn-ea"/>
                          <a:cs typeface="+mn-cs"/>
                        </a:rPr>
                        <a:t>term</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t>&lt;term&gt;</a:t>
                      </a:r>
                      <a:r>
                        <a:rPr lang="en-CA" sz="1400" dirty="0" smtClean="0">
                          <a:sym typeface="Wingdings" panose="05000000000000000000" pitchFamily="2" charset="2"/>
                        </a:rPr>
                        <a:t></a:t>
                      </a:r>
                    </a:p>
                    <a:p>
                      <a:pPr algn="ctr"/>
                      <a:r>
                        <a:rPr lang="en-CA" sz="1400" dirty="0" smtClean="0">
                          <a:sym typeface="Wingdings" panose="05000000000000000000" pitchFamily="2" charset="2"/>
                        </a:rPr>
                        <a:t>&lt;factor&gt;&lt;term’&gt;</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t>&lt;term&gt;</a:t>
                      </a:r>
                      <a:r>
                        <a:rPr lang="en-CA" sz="1400" dirty="0" smtClean="0">
                          <a:sym typeface="Wingdings" panose="05000000000000000000" pitchFamily="2" charset="2"/>
                        </a:rPr>
                        <a:t></a:t>
                      </a:r>
                    </a:p>
                    <a:p>
                      <a:pPr algn="ctr"/>
                      <a:r>
                        <a:rPr lang="en-CA" sz="1400" dirty="0" smtClean="0">
                          <a:sym typeface="Wingdings" panose="05000000000000000000" pitchFamily="2" charset="2"/>
                        </a:rPr>
                        <a:t>&lt;factor&gt;&lt;term’&gt;</a:t>
                      </a:r>
                      <a:endParaRPr lang="fr-CA" sz="1400" dirty="0" smtClean="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r>
              <a:tr h="523717">
                <a:tc>
                  <a:txBody>
                    <a:bodyPr/>
                    <a:lstStyle/>
                    <a:p>
                      <a:pPr algn="ctr"/>
                      <a:r>
                        <a:rPr lang="en-CA" sz="1400" b="1" kern="1200" dirty="0" smtClean="0">
                          <a:solidFill>
                            <a:schemeClr val="bg1"/>
                          </a:solidFill>
                          <a:latin typeface="+mn-lt"/>
                          <a:ea typeface="+mn-ea"/>
                          <a:cs typeface="+mn-cs"/>
                        </a:rPr>
                        <a:t>term’</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t>-</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t>-</a:t>
                      </a: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dirty="0" smtClean="0"/>
                        <a:t>&lt;term’&gt;</a:t>
                      </a:r>
                      <a:r>
                        <a:rPr lang="en-CA" sz="1400" dirty="0" smtClean="0">
                          <a:sym typeface="Wingdings" panose="05000000000000000000" pitchFamily="2" charset="2"/>
                        </a:rPr>
                        <a:t></a:t>
                      </a:r>
                    </a:p>
                    <a:p>
                      <a:pPr algn="ctr"/>
                      <a:r>
                        <a:rPr lang="el-GR" sz="1400" dirty="0" smtClean="0"/>
                        <a:t>ε</a:t>
                      </a:r>
                      <a:endParaRPr lang="fr-CA" sz="1400" dirty="0" smtClean="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dirty="0" smtClean="0"/>
                        <a:t>&lt;term’&gt;</a:t>
                      </a:r>
                      <a:r>
                        <a:rPr lang="en-CA" sz="1400" dirty="0" smtClean="0">
                          <a:sym typeface="Wingdings" panose="05000000000000000000" pitchFamily="2" charset="2"/>
                        </a:rPr>
                        <a:t></a:t>
                      </a:r>
                    </a:p>
                    <a:p>
                      <a:pPr algn="ctr"/>
                      <a:r>
                        <a:rPr lang="el-GR" sz="1400" dirty="0" smtClean="0"/>
                        <a:t>ε</a:t>
                      </a:r>
                      <a:endParaRPr lang="fr-CA" sz="1400" dirty="0" smtClean="0"/>
                    </a:p>
                  </a:txBody>
                  <a:tcPr marT="45739" marB="45739"/>
                </a:tc>
                <a:tc>
                  <a:txBody>
                    <a:bodyPr/>
                    <a:lstStyle/>
                    <a:p>
                      <a:pPr algn="ctr"/>
                      <a:r>
                        <a:rPr lang="en-CA" sz="1400" dirty="0" smtClean="0"/>
                        <a:t>&lt;term’&gt;</a:t>
                      </a:r>
                      <a:r>
                        <a:rPr lang="en-CA" sz="1400" dirty="0" smtClean="0">
                          <a:sym typeface="Wingdings" panose="05000000000000000000" pitchFamily="2" charset="2"/>
                        </a:rPr>
                        <a:t></a:t>
                      </a:r>
                    </a:p>
                    <a:p>
                      <a:pPr algn="ctr"/>
                      <a:r>
                        <a:rPr lang="en-CA" sz="1400" dirty="0" smtClean="0">
                          <a:sym typeface="Wingdings" panose="05000000000000000000" pitchFamily="2" charset="2"/>
                        </a:rPr>
                        <a:t>*&lt;term&gt;</a:t>
                      </a:r>
                      <a:endParaRPr lang="fr-CA" sz="1400" dirty="0"/>
                    </a:p>
                  </a:txBody>
                  <a:tcPr marT="45739" marB="45739"/>
                </a:tc>
                <a:tc>
                  <a:txBody>
                    <a:bodyPr/>
                    <a:lstStyle/>
                    <a:p>
                      <a:pPr algn="ctr"/>
                      <a:r>
                        <a:rPr lang="en-CA" sz="1400" dirty="0" smtClean="0"/>
                        <a:t>&lt;term’&gt;</a:t>
                      </a:r>
                      <a:r>
                        <a:rPr lang="en-CA" sz="1400" dirty="0" smtClean="0">
                          <a:sym typeface="Wingdings" panose="05000000000000000000" pitchFamily="2" charset="2"/>
                        </a:rPr>
                        <a:t></a:t>
                      </a:r>
                    </a:p>
                    <a:p>
                      <a:pPr algn="ctr"/>
                      <a:r>
                        <a:rPr lang="en-CA" sz="1400" dirty="0" smtClean="0">
                          <a:sym typeface="Wingdings" panose="05000000000000000000" pitchFamily="2" charset="2"/>
                        </a:rPr>
                        <a:t>/&lt;term&gt;</a:t>
                      </a:r>
                      <a:endParaRPr lang="fr-CA" sz="1400" dirty="0" smtClean="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dirty="0" smtClean="0"/>
                        <a:t>&lt;term’&gt;</a:t>
                      </a:r>
                      <a:r>
                        <a:rPr lang="en-CA" sz="1400" dirty="0" smtClean="0">
                          <a:sym typeface="Wingdings" panose="05000000000000000000" pitchFamily="2" charset="2"/>
                        </a:rPr>
                        <a:t></a:t>
                      </a:r>
                    </a:p>
                    <a:p>
                      <a:pPr algn="ctr"/>
                      <a:r>
                        <a:rPr lang="el-GR" sz="1400" dirty="0" smtClean="0"/>
                        <a:t>ε</a:t>
                      </a:r>
                      <a:endParaRPr lang="fr-CA" sz="1400" dirty="0" smtClean="0"/>
                    </a:p>
                  </a:txBody>
                  <a:tcPr marT="45739" marB="45739"/>
                </a:tc>
              </a:tr>
              <a:tr h="523717">
                <a:tc>
                  <a:txBody>
                    <a:bodyPr/>
                    <a:lstStyle/>
                    <a:p>
                      <a:pPr algn="ctr"/>
                      <a:r>
                        <a:rPr lang="en-CA" sz="1400" b="1" kern="1200" dirty="0" smtClean="0">
                          <a:solidFill>
                            <a:schemeClr val="bg1"/>
                          </a:solidFill>
                          <a:latin typeface="+mn-lt"/>
                          <a:ea typeface="+mn-ea"/>
                          <a:cs typeface="+mn-cs"/>
                        </a:rPr>
                        <a:t>factor</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t>factor</a:t>
                      </a:r>
                      <a:r>
                        <a:rPr lang="en-CA" sz="1400" dirty="0" smtClean="0">
                          <a:sym typeface="Wingdings" panose="05000000000000000000" pitchFamily="2" charset="2"/>
                        </a:rPr>
                        <a:t> num</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t>factor </a:t>
                      </a:r>
                      <a:r>
                        <a:rPr lang="en-CA" sz="1400" dirty="0" smtClean="0">
                          <a:sym typeface="Wingdings" panose="05000000000000000000" pitchFamily="2" charset="2"/>
                        </a:rPr>
                        <a:t> id</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r>
            </a:tbl>
          </a:graphicData>
        </a:graphic>
      </p:graphicFrame>
      <p:grpSp>
        <p:nvGrpSpPr>
          <p:cNvPr id="52297" name="Group 12"/>
          <p:cNvGrpSpPr>
            <a:grpSpLocks/>
          </p:cNvGrpSpPr>
          <p:nvPr/>
        </p:nvGrpSpPr>
        <p:grpSpPr bwMode="auto">
          <a:xfrm>
            <a:off x="6694488" y="1431925"/>
            <a:ext cx="2197100" cy="2068513"/>
            <a:chOff x="6228184" y="1285628"/>
            <a:chExt cx="2664296" cy="2503412"/>
          </a:xfrm>
        </p:grpSpPr>
        <p:grpSp>
          <p:nvGrpSpPr>
            <p:cNvPr id="52300" name="Group 13"/>
            <p:cNvGrpSpPr>
              <a:grpSpLocks/>
            </p:cNvGrpSpPr>
            <p:nvPr/>
          </p:nvGrpSpPr>
          <p:grpSpPr bwMode="auto">
            <a:xfrm>
              <a:off x="6228184" y="1556792"/>
              <a:ext cx="2664296" cy="2232248"/>
              <a:chOff x="5796136" y="1556792"/>
              <a:chExt cx="3151813" cy="3168352"/>
            </a:xfrm>
          </p:grpSpPr>
          <p:grpSp>
            <p:nvGrpSpPr>
              <p:cNvPr id="52302" name="Group 15"/>
              <p:cNvGrpSpPr>
                <a:grpSpLocks/>
              </p:cNvGrpSpPr>
              <p:nvPr/>
            </p:nvGrpSpPr>
            <p:grpSpPr bwMode="auto">
              <a:xfrm>
                <a:off x="5796136" y="1628800"/>
                <a:ext cx="3151813" cy="3096344"/>
                <a:chOff x="5796136" y="1628800"/>
                <a:chExt cx="3151813" cy="3096344"/>
              </a:xfrm>
            </p:grpSpPr>
            <p:pic>
              <p:nvPicPr>
                <p:cNvPr id="52304" name="Picture 3"/>
                <p:cNvPicPr>
                  <a:picLocks noChangeAspect="1" noChangeArrowheads="1"/>
                </p:cNvPicPr>
                <p:nvPr/>
              </p:nvPicPr>
              <p:blipFill>
                <a:blip r:embed="rId2">
                  <a:extLst>
                    <a:ext uri="{28A0092B-C50C-407E-A947-70E740481C1C}">
                      <a14:useLocalDpi xmlns:a14="http://schemas.microsoft.com/office/drawing/2010/main" val="0"/>
                    </a:ext>
                  </a:extLst>
                </a:blip>
                <a:srcRect b="3148"/>
                <a:stretch>
                  <a:fillRect/>
                </a:stretch>
              </p:blipFill>
              <p:spPr bwMode="auto">
                <a:xfrm>
                  <a:off x="5796136" y="1628800"/>
                  <a:ext cx="3125788" cy="24828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0000"/>
                      </a:solidFill>
                      <a:miter lim="800000"/>
                      <a:headEnd/>
                      <a:tailEnd/>
                    </a14:hiddenLine>
                  </a:ext>
                </a:extLst>
              </p:spPr>
            </p:pic>
            <p:pic>
              <p:nvPicPr>
                <p:cNvPr id="52305" name="Picture 2"/>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t="73535"/>
                <a:stretch>
                  <a:fillRect/>
                </a:stretch>
              </p:blipFill>
              <p:spPr bwMode="auto">
                <a:xfrm>
                  <a:off x="5868144" y="4094489"/>
                  <a:ext cx="3079805" cy="63065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17" name="Rectangle 16"/>
              <p:cNvSpPr/>
              <p:nvPr/>
            </p:nvSpPr>
            <p:spPr>
              <a:xfrm>
                <a:off x="5869010" y="1556416"/>
                <a:ext cx="3053887" cy="3168728"/>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grpSp>
        <p:sp>
          <p:nvSpPr>
            <p:cNvPr id="52301" name="TextBox 14"/>
            <p:cNvSpPr txBox="1">
              <a:spLocks noChangeArrowheads="1"/>
            </p:cNvSpPr>
            <p:nvPr/>
          </p:nvSpPr>
          <p:spPr bwMode="auto">
            <a:xfrm>
              <a:off x="6488378" y="1285628"/>
              <a:ext cx="1004227" cy="30482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100">
                  <a:solidFill>
                    <a:srgbClr val="000000"/>
                  </a:solidFill>
                  <a:cs typeface="Arial" charset="0"/>
                </a:rPr>
                <a:t>Grammar</a:t>
              </a:r>
              <a:endParaRPr lang="fr-CA" altLang="fr-FR" sz="1100">
                <a:solidFill>
                  <a:srgbClr val="000000"/>
                </a:solidFill>
                <a:cs typeface="Arial" charset="0"/>
              </a:endParaRPr>
            </a:p>
          </p:txBody>
        </p:sp>
      </p:grpSp>
      <p:sp>
        <p:nvSpPr>
          <p:cNvPr id="52298" name="TextBox 26"/>
          <p:cNvSpPr txBox="1">
            <a:spLocks noChangeArrowheads="1"/>
          </p:cNvSpPr>
          <p:nvPr/>
        </p:nvSpPr>
        <p:spPr bwMode="auto">
          <a:xfrm>
            <a:off x="341313" y="1441450"/>
            <a:ext cx="971550" cy="2508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100">
                <a:solidFill>
                  <a:srgbClr val="000000"/>
                </a:solidFill>
                <a:cs typeface="Arial" charset="0"/>
              </a:rPr>
              <a:t>FIRST Sets</a:t>
            </a:r>
            <a:endParaRPr lang="fr-CA" altLang="fr-FR" sz="1100">
              <a:solidFill>
                <a:srgbClr val="000000"/>
              </a:solidFill>
              <a:cs typeface="Arial" charset="0"/>
            </a:endParaRPr>
          </a:p>
        </p:txBody>
      </p:sp>
      <p:sp>
        <p:nvSpPr>
          <p:cNvPr id="52299" name="TextBox 27"/>
          <p:cNvSpPr txBox="1">
            <a:spLocks noChangeArrowheads="1"/>
          </p:cNvSpPr>
          <p:nvPr/>
        </p:nvSpPr>
        <p:spPr bwMode="auto">
          <a:xfrm>
            <a:off x="3132138" y="1466850"/>
            <a:ext cx="1150937" cy="2524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100">
                <a:solidFill>
                  <a:srgbClr val="000000"/>
                </a:solidFill>
                <a:cs typeface="Arial" charset="0"/>
              </a:rPr>
              <a:t>FOLLOW Sets</a:t>
            </a:r>
            <a:endParaRPr lang="fr-CA" altLang="fr-FR" sz="1100">
              <a:solidFill>
                <a:srgbClr val="000000"/>
              </a:solidFill>
              <a:cs typeface="Arial" charset="0"/>
            </a:endParaRPr>
          </a:p>
        </p:txBody>
      </p:sp>
      <p:sp>
        <p:nvSpPr>
          <p:cNvPr id="9" name="Slide Number Placeholder 8"/>
          <p:cNvSpPr>
            <a:spLocks noGrp="1"/>
          </p:cNvSpPr>
          <p:nvPr>
            <p:ph type="sldNum" sz="quarter" idx="11"/>
          </p:nvPr>
        </p:nvSpPr>
        <p:spPr/>
        <p:txBody>
          <a:bodyPr/>
          <a:lstStyle/>
          <a:p>
            <a:pPr>
              <a:defRPr/>
            </a:pPr>
            <a:fld id="{C0F85434-72BD-456E-A883-0F005E178622}" type="slidenum">
              <a:rPr lang="fr-CA" smtClean="0"/>
              <a:pPr>
                <a:defRPr/>
              </a:pPr>
              <a:t>357</a:t>
            </a:fld>
            <a:endParaRPr lang="fr-CA"/>
          </a:p>
        </p:txBody>
      </p:sp>
    </p:spTree>
    <p:extLst>
      <p:ext uri="{BB962C8B-B14F-4D97-AF65-F5344CB8AC3E}">
        <p14:creationId xmlns:p14="http://schemas.microsoft.com/office/powerpoint/2010/main" val="877866570"/>
      </p:ext>
    </p:extLst>
  </p:cSld>
  <p:clrMapOvr>
    <a:masterClrMapping/>
  </p:clrMapOvr>
  <p:timing>
    <p:tnLst>
      <p:par>
        <p:cTn id="1" dur="indefinite" restart="never" nodeType="tmRoot"/>
      </p:par>
    </p:tnLst>
  </p:timing>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Parsing Using LL(1)</a:t>
            </a:r>
            <a:endParaRPr lang="fr-CA" dirty="0"/>
          </a:p>
        </p:txBody>
      </p:sp>
      <p:sp>
        <p:nvSpPr>
          <p:cNvPr id="53251" name="Content Placeholder 2"/>
          <p:cNvSpPr>
            <a:spLocks noGrp="1"/>
          </p:cNvSpPr>
          <p:nvPr>
            <p:ph idx="1"/>
          </p:nvPr>
        </p:nvSpPr>
        <p:spPr/>
        <p:txBody>
          <a:bodyPr/>
          <a:lstStyle/>
          <a:p>
            <a:r>
              <a:rPr lang="en-CA" altLang="fr-FR" smtClean="0"/>
              <a:t>In order to implement an LL(1) parser, we need to use the following data structures:</a:t>
            </a:r>
          </a:p>
          <a:p>
            <a:pPr lvl="1"/>
            <a:r>
              <a:rPr lang="en-CA" altLang="fr-FR" smtClean="0"/>
              <a:t>Parsing table (can be implemented with a 2D array or something fancier)</a:t>
            </a:r>
          </a:p>
          <a:p>
            <a:pPr lvl="1"/>
            <a:r>
              <a:rPr lang="en-CA" altLang="fr-FR" smtClean="0"/>
              <a:t>Stack (that will contain the derivations)</a:t>
            </a:r>
          </a:p>
          <a:p>
            <a:pPr lvl="1"/>
            <a:r>
              <a:rPr lang="en-CA" altLang="fr-FR" smtClean="0"/>
              <a:t>List (that will contain the token input stream)</a:t>
            </a:r>
            <a:endParaRPr lang="fr-CA" altLang="fr-FR" smtClean="0"/>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358</a:t>
            </a:fld>
            <a:endParaRPr lang="fr-CA"/>
          </a:p>
        </p:txBody>
      </p:sp>
    </p:spTree>
    <p:extLst>
      <p:ext uri="{BB962C8B-B14F-4D97-AF65-F5344CB8AC3E}">
        <p14:creationId xmlns:p14="http://schemas.microsoft.com/office/powerpoint/2010/main" val="2228089315"/>
      </p:ext>
    </p:extLst>
  </p:cSld>
  <p:clrMapOvr>
    <a:masterClrMapping/>
  </p:clrMapOvr>
  <p:timing>
    <p:tnLst>
      <p:par>
        <p:cTn id="1" dur="indefinite" restart="never" nodeType="tmRoot"/>
      </p:par>
    </p:tn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Parsing Using LL(1)</a:t>
            </a:r>
            <a:endParaRPr lang="fr-CA" dirty="0"/>
          </a:p>
        </p:txBody>
      </p:sp>
      <p:sp>
        <p:nvSpPr>
          <p:cNvPr id="54275" name="Content Placeholder 2"/>
          <p:cNvSpPr>
            <a:spLocks noGrp="1"/>
          </p:cNvSpPr>
          <p:nvPr>
            <p:ph idx="1"/>
          </p:nvPr>
        </p:nvSpPr>
        <p:spPr>
          <a:xfrm>
            <a:off x="457200" y="1752600"/>
            <a:ext cx="7620000" cy="452438"/>
          </a:xfrm>
        </p:spPr>
        <p:txBody>
          <a:bodyPr/>
          <a:lstStyle/>
          <a:p>
            <a:r>
              <a:rPr lang="en-CA" altLang="fr-FR" smtClean="0"/>
              <a:t>Example:</a:t>
            </a:r>
            <a:endParaRPr lang="fr-CA" altLang="fr-FR" smtClean="0"/>
          </a:p>
        </p:txBody>
      </p:sp>
      <p:sp>
        <p:nvSpPr>
          <p:cNvPr id="6" name="Rectangle 5"/>
          <p:cNvSpPr/>
          <p:nvPr/>
        </p:nvSpPr>
        <p:spPr>
          <a:xfrm>
            <a:off x="4211638"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id</a:t>
            </a:r>
            <a:endParaRPr lang="fr-CA" dirty="0">
              <a:solidFill>
                <a:srgbClr val="000000"/>
              </a:solidFill>
            </a:endParaRPr>
          </a:p>
        </p:txBody>
      </p:sp>
      <p:sp>
        <p:nvSpPr>
          <p:cNvPr id="7" name="Rectangle 6"/>
          <p:cNvSpPr/>
          <p:nvPr/>
        </p:nvSpPr>
        <p:spPr>
          <a:xfrm>
            <a:off x="4859338" y="2079625"/>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sp>
        <p:nvSpPr>
          <p:cNvPr id="8" name="Rectangle 7"/>
          <p:cNvSpPr/>
          <p:nvPr/>
        </p:nvSpPr>
        <p:spPr>
          <a:xfrm>
            <a:off x="55086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num</a:t>
            </a:r>
            <a:endParaRPr lang="fr-CA" dirty="0">
              <a:solidFill>
                <a:srgbClr val="000000"/>
              </a:solidFill>
            </a:endParaRPr>
          </a:p>
        </p:txBody>
      </p:sp>
      <p:sp>
        <p:nvSpPr>
          <p:cNvPr id="9" name="Rectangle 8"/>
          <p:cNvSpPr/>
          <p:nvPr/>
        </p:nvSpPr>
        <p:spPr>
          <a:xfrm>
            <a:off x="61563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sp>
        <p:nvSpPr>
          <p:cNvPr id="10" name="Rectangle 9"/>
          <p:cNvSpPr/>
          <p:nvPr/>
        </p:nvSpPr>
        <p:spPr>
          <a:xfrm>
            <a:off x="68040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id</a:t>
            </a:r>
            <a:endParaRPr lang="fr-CA" dirty="0">
              <a:solidFill>
                <a:srgbClr val="000000"/>
              </a:solidFill>
            </a:endParaRPr>
          </a:p>
        </p:txBody>
      </p:sp>
      <p:sp>
        <p:nvSpPr>
          <p:cNvPr id="11" name="Rectangle 10"/>
          <p:cNvSpPr/>
          <p:nvPr/>
        </p:nvSpPr>
        <p:spPr>
          <a:xfrm>
            <a:off x="74517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graphicFrame>
        <p:nvGraphicFramePr>
          <p:cNvPr id="12" name="Table 11"/>
          <p:cNvGraphicFramePr>
            <a:graphicFrameLocks noGrp="1"/>
          </p:cNvGraphicFramePr>
          <p:nvPr/>
        </p:nvGraphicFramePr>
        <p:xfrm>
          <a:off x="2268538" y="3908425"/>
          <a:ext cx="6659563" cy="2905124"/>
        </p:xfrm>
        <a:graphic>
          <a:graphicData uri="http://schemas.openxmlformats.org/drawingml/2006/table">
            <a:tbl>
              <a:tblPr firstRow="1" bandRow="1">
                <a:tableStyleId>{5940675A-B579-460E-94D1-54222C63F5DA}</a:tableStyleId>
              </a:tblPr>
              <a:tblGrid>
                <a:gridCol w="575962"/>
                <a:gridCol w="1079929"/>
                <a:gridCol w="1079929"/>
                <a:gridCol w="791948"/>
                <a:gridCol w="791948"/>
                <a:gridCol w="791948"/>
                <a:gridCol w="791948"/>
                <a:gridCol w="755951"/>
              </a:tblGrid>
              <a:tr h="287994">
                <a:tc>
                  <a:txBody>
                    <a:bodyPr/>
                    <a:lstStyle/>
                    <a:p>
                      <a:pPr algn="ctr"/>
                      <a:endParaRPr lang="fr-CA" sz="1000"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14" name="Rectangle 13"/>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sp>
        <p:nvSpPr>
          <p:cNvPr id="15" name="Rectangle 14"/>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16" name="Rectangle 15"/>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17" name="Rectangle 16"/>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18" name="Rectangle 17"/>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19" name="Rectangle 18"/>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0" name="Rectangle 19"/>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1" name="Right Brace 20"/>
          <p:cNvSpPr/>
          <p:nvPr/>
        </p:nvSpPr>
        <p:spPr>
          <a:xfrm rot="5400000">
            <a:off x="6019007" y="792956"/>
            <a:ext cx="274638" cy="3889375"/>
          </a:xfrm>
          <a:prstGeom prst="rightBrace">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a:solidFill>
                <a:srgbClr val="000000"/>
              </a:solidFill>
            </a:endParaRPr>
          </a:p>
        </p:txBody>
      </p:sp>
      <p:sp>
        <p:nvSpPr>
          <p:cNvPr id="22" name="TextBox 21"/>
          <p:cNvSpPr txBox="1">
            <a:spLocks noChangeArrowheads="1"/>
          </p:cNvSpPr>
          <p:nvPr/>
        </p:nvSpPr>
        <p:spPr bwMode="auto">
          <a:xfrm>
            <a:off x="5292725" y="2919413"/>
            <a:ext cx="19431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800" b="0">
                <a:solidFill>
                  <a:srgbClr val="000000"/>
                </a:solidFill>
                <a:cs typeface="Arial" charset="0"/>
              </a:rPr>
              <a:t>Token stream list</a:t>
            </a:r>
            <a:endParaRPr lang="fr-CA" altLang="fr-FR" sz="1800" b="0">
              <a:solidFill>
                <a:srgbClr val="000000"/>
              </a:solidFill>
              <a:cs typeface="Arial" charset="0"/>
            </a:endParaRPr>
          </a:p>
        </p:txBody>
      </p:sp>
      <p:sp>
        <p:nvSpPr>
          <p:cNvPr id="23" name="Right Brace 22"/>
          <p:cNvSpPr/>
          <p:nvPr/>
        </p:nvSpPr>
        <p:spPr>
          <a:xfrm>
            <a:off x="1057275" y="2874963"/>
            <a:ext cx="274638" cy="3001962"/>
          </a:xfrm>
          <a:prstGeom prst="rightBrace">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a:solidFill>
                <a:srgbClr val="000000"/>
              </a:solidFill>
            </a:endParaRPr>
          </a:p>
        </p:txBody>
      </p:sp>
      <p:sp>
        <p:nvSpPr>
          <p:cNvPr id="24" name="TextBox 23"/>
          <p:cNvSpPr txBox="1">
            <a:spLocks noChangeArrowheads="1"/>
          </p:cNvSpPr>
          <p:nvPr/>
        </p:nvSpPr>
        <p:spPr bwMode="auto">
          <a:xfrm rot="5400000">
            <a:off x="615950" y="4216400"/>
            <a:ext cx="19446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800" b="0">
                <a:solidFill>
                  <a:srgbClr val="000000"/>
                </a:solidFill>
                <a:cs typeface="Arial" charset="0"/>
              </a:rPr>
              <a:t>Derivation Stack</a:t>
            </a:r>
            <a:endParaRPr lang="fr-CA" altLang="fr-FR" sz="1800" b="0">
              <a:solidFill>
                <a:srgbClr val="000000"/>
              </a:solidFill>
              <a:cs typeface="Arial" charset="0"/>
            </a:endParaRPr>
          </a:p>
        </p:txBody>
      </p:sp>
      <p:sp>
        <p:nvSpPr>
          <p:cNvPr id="25" name="TextBox 24"/>
          <p:cNvSpPr txBox="1">
            <a:spLocks noChangeArrowheads="1"/>
          </p:cNvSpPr>
          <p:nvPr/>
        </p:nvSpPr>
        <p:spPr bwMode="auto">
          <a:xfrm>
            <a:off x="3059113" y="3495675"/>
            <a:ext cx="18732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800" b="0">
                <a:solidFill>
                  <a:srgbClr val="000000"/>
                </a:solidFill>
                <a:cs typeface="Arial" charset="0"/>
              </a:rPr>
              <a:t>Parse Table</a:t>
            </a:r>
            <a:endParaRPr lang="fr-CA" altLang="fr-FR" sz="1800" b="0">
              <a:solidFill>
                <a:srgbClr val="000000"/>
              </a:solidFill>
              <a:cs typeface="Arial" charset="0"/>
            </a:endParaRPr>
          </a:p>
        </p:txBody>
      </p:sp>
      <p:sp>
        <p:nvSpPr>
          <p:cNvPr id="13" name="Slide Number Placeholder 12"/>
          <p:cNvSpPr>
            <a:spLocks noGrp="1"/>
          </p:cNvSpPr>
          <p:nvPr>
            <p:ph type="sldNum" sz="quarter" idx="11"/>
          </p:nvPr>
        </p:nvSpPr>
        <p:spPr/>
        <p:txBody>
          <a:bodyPr/>
          <a:lstStyle/>
          <a:p>
            <a:pPr>
              <a:defRPr/>
            </a:pPr>
            <a:fld id="{C0F85434-72BD-456E-A883-0F005E178622}" type="slidenum">
              <a:rPr lang="fr-CA" smtClean="0"/>
              <a:pPr>
                <a:defRPr/>
              </a:pPr>
              <a:t>359</a:t>
            </a:fld>
            <a:endParaRPr lang="fr-CA"/>
          </a:p>
        </p:txBody>
      </p:sp>
    </p:spTree>
    <p:extLst>
      <p:ext uri="{BB962C8B-B14F-4D97-AF65-F5344CB8AC3E}">
        <p14:creationId xmlns:p14="http://schemas.microsoft.com/office/powerpoint/2010/main" val="411273205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fade">
                                      <p:cBhvr>
                                        <p:cTn id="12" dur="500"/>
                                        <p:tgtEl>
                                          <p:spTgt spid="21"/>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500"/>
                                        <p:tgtEl>
                                          <p:spTgt spid="22"/>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23"/>
                                        </p:tgtEl>
                                        <p:attrNameLst>
                                          <p:attrName>style.visibility</p:attrName>
                                        </p:attrNameLst>
                                      </p:cBhvr>
                                      <p:to>
                                        <p:strVal val="visible"/>
                                      </p:to>
                                    </p:set>
                                    <p:animEffect transition="in" filter="fade">
                                      <p:cBhvr>
                                        <p:cTn id="20" dur="500"/>
                                        <p:tgtEl>
                                          <p:spTgt spid="23"/>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fade">
                                      <p:cBhvr>
                                        <p:cTn id="23"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p:bldP spid="23" grpId="0" animBg="1"/>
      <p:bldP spid="24" grpId="0"/>
      <p:bldP spid="25"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9" name="Title 1"/>
          <p:cNvSpPr>
            <a:spLocks noGrp="1"/>
          </p:cNvSpPr>
          <p:nvPr>
            <p:ph type="title"/>
          </p:nvPr>
        </p:nvSpPr>
        <p:spPr>
          <a:xfrm>
            <a:off x="457200" y="152400"/>
            <a:ext cx="6934200" cy="1371600"/>
          </a:xfrm>
        </p:spPr>
        <p:txBody>
          <a:bodyPr/>
          <a:lstStyle/>
          <a:p>
            <a:pPr eaLnBrk="1" fontAlgn="auto" hangingPunct="1">
              <a:spcAft>
                <a:spcPts val="0"/>
              </a:spcAft>
              <a:defRPr/>
            </a:pPr>
            <a:r>
              <a:rPr lang="en-CA" altLang="fr-FR" dirty="0" smtClean="0"/>
              <a:t>The principles of agile methods </a:t>
            </a:r>
          </a:p>
        </p:txBody>
      </p:sp>
      <p:graphicFrame>
        <p:nvGraphicFramePr>
          <p:cNvPr id="5" name="Table 4"/>
          <p:cNvGraphicFramePr>
            <a:graphicFrameLocks noGrp="1"/>
          </p:cNvGraphicFramePr>
          <p:nvPr/>
        </p:nvGraphicFramePr>
        <p:xfrm>
          <a:off x="107950" y="1916113"/>
          <a:ext cx="8785225" cy="4190999"/>
        </p:xfrm>
        <a:graphic>
          <a:graphicData uri="http://schemas.openxmlformats.org/drawingml/2006/table">
            <a:tbl>
              <a:tblPr firstRow="1" bandRow="1">
                <a:tableStyleId>{7DF18680-E054-41AD-8BC1-D1AEF772440D}</a:tableStyleId>
              </a:tblPr>
              <a:tblGrid>
                <a:gridCol w="2232311"/>
                <a:gridCol w="6552914"/>
              </a:tblGrid>
              <a:tr h="280476">
                <a:tc>
                  <a:txBody>
                    <a:bodyPr/>
                    <a:lstStyle/>
                    <a:p>
                      <a:pPr marL="0" algn="l" defTabSz="914400" rtl="0" eaLnBrk="1" fontAlgn="base" latinLnBrk="0" hangingPunct="1">
                        <a:lnSpc>
                          <a:spcPct val="115000"/>
                        </a:lnSpc>
                        <a:spcAft>
                          <a:spcPts val="0"/>
                        </a:spcAft>
                      </a:pPr>
                      <a:r>
                        <a:rPr lang="en-GB" sz="1600" b="1" kern="1200" dirty="0">
                          <a:solidFill>
                            <a:schemeClr val="lt1"/>
                          </a:solidFill>
                          <a:latin typeface="+mn-lt"/>
                          <a:ea typeface="+mn-ea"/>
                          <a:cs typeface="+mn-cs"/>
                        </a:rPr>
                        <a:t>Principle</a:t>
                      </a:r>
                      <a:endParaRPr lang="fr-CA" sz="1600" b="1" kern="1200" dirty="0">
                        <a:solidFill>
                          <a:schemeClr val="lt1"/>
                        </a:solidFill>
                        <a:latin typeface="+mn-lt"/>
                        <a:ea typeface="+mn-ea"/>
                        <a:cs typeface="+mn-cs"/>
                      </a:endParaRPr>
                    </a:p>
                  </a:txBody>
                  <a:tcPr marL="68582" marR="68582" marT="0" marB="0"/>
                </a:tc>
                <a:tc>
                  <a:txBody>
                    <a:bodyPr/>
                    <a:lstStyle/>
                    <a:p>
                      <a:pPr marL="0" algn="l" defTabSz="914400" rtl="0" eaLnBrk="1" fontAlgn="base" latinLnBrk="0" hangingPunct="1">
                        <a:lnSpc>
                          <a:spcPct val="115000"/>
                        </a:lnSpc>
                        <a:spcAft>
                          <a:spcPts val="0"/>
                        </a:spcAft>
                      </a:pPr>
                      <a:r>
                        <a:rPr lang="en-GB" sz="1600" b="1" kern="1200" dirty="0">
                          <a:solidFill>
                            <a:schemeClr val="lt1"/>
                          </a:solidFill>
                          <a:latin typeface="+mn-lt"/>
                          <a:ea typeface="+mn-ea"/>
                          <a:cs typeface="+mn-cs"/>
                        </a:rPr>
                        <a:t>Description</a:t>
                      </a:r>
                      <a:endParaRPr lang="fr-CA" sz="1600" b="1" kern="1200" dirty="0">
                        <a:solidFill>
                          <a:schemeClr val="lt1"/>
                        </a:solidFill>
                        <a:latin typeface="+mn-lt"/>
                        <a:ea typeface="+mn-ea"/>
                        <a:cs typeface="+mn-cs"/>
                      </a:endParaRPr>
                    </a:p>
                  </a:txBody>
                  <a:tcPr marL="68582" marR="68582" marT="0" marB="0"/>
                </a:tc>
              </a:tr>
              <a:tr h="866920">
                <a:tc>
                  <a:txBody>
                    <a:bodyPr/>
                    <a:lstStyle/>
                    <a:p>
                      <a:pPr marL="0" algn="l" defTabSz="914400" rtl="0" eaLnBrk="1" fontAlgn="base" latinLnBrk="0" hangingPunct="1">
                        <a:lnSpc>
                          <a:spcPct val="115000"/>
                        </a:lnSpc>
                        <a:spcAft>
                          <a:spcPts val="0"/>
                        </a:spcAft>
                      </a:pPr>
                      <a:r>
                        <a:rPr lang="en-GB" sz="1600" kern="1200" dirty="0">
                          <a:solidFill>
                            <a:schemeClr val="dk1"/>
                          </a:solidFill>
                          <a:effectLst/>
                          <a:latin typeface="+mn-lt"/>
                          <a:ea typeface="+mn-ea"/>
                          <a:cs typeface="+mn-cs"/>
                        </a:rPr>
                        <a:t>Customer involvement </a:t>
                      </a:r>
                      <a:endParaRPr lang="fr-CA" sz="1600" kern="1200" dirty="0">
                        <a:solidFill>
                          <a:schemeClr val="dk1"/>
                        </a:solidFill>
                        <a:effectLst/>
                        <a:latin typeface="+mn-lt"/>
                        <a:ea typeface="+mn-ea"/>
                        <a:cs typeface="+mn-cs"/>
                      </a:endParaRPr>
                    </a:p>
                  </a:txBody>
                  <a:tcPr marL="68582" marR="68582" marT="0" marB="0"/>
                </a:tc>
                <a:tc>
                  <a:txBody>
                    <a:bodyPr/>
                    <a:lstStyle/>
                    <a:p>
                      <a:pPr marL="0" algn="l" defTabSz="914400" rtl="0" eaLnBrk="1" fontAlgn="base" latinLnBrk="0" hangingPunct="1">
                        <a:lnSpc>
                          <a:spcPct val="115000"/>
                        </a:lnSpc>
                        <a:spcAft>
                          <a:spcPts val="0"/>
                        </a:spcAft>
                      </a:pPr>
                      <a:r>
                        <a:rPr lang="en-GB" sz="1600" kern="1200" dirty="0">
                          <a:solidFill>
                            <a:schemeClr val="dk1"/>
                          </a:solidFill>
                          <a:effectLst/>
                          <a:latin typeface="+mn-lt"/>
                          <a:ea typeface="+mn-ea"/>
                          <a:cs typeface="+mn-cs"/>
                        </a:rPr>
                        <a:t>Customers should be closely involved throughout the development process. Their role </a:t>
                      </a:r>
                      <a:r>
                        <a:rPr lang="en-GB" sz="1600" kern="1200">
                          <a:solidFill>
                            <a:schemeClr val="dk1"/>
                          </a:solidFill>
                          <a:effectLst/>
                          <a:latin typeface="+mn-lt"/>
                          <a:ea typeface="+mn-ea"/>
                          <a:cs typeface="+mn-cs"/>
                        </a:rPr>
                        <a:t>is </a:t>
                      </a:r>
                      <a:r>
                        <a:rPr lang="en-GB" sz="1600" kern="1200" smtClean="0">
                          <a:solidFill>
                            <a:schemeClr val="dk1"/>
                          </a:solidFill>
                          <a:effectLst/>
                          <a:latin typeface="+mn-lt"/>
                          <a:ea typeface="+mn-ea"/>
                          <a:cs typeface="+mn-cs"/>
                        </a:rPr>
                        <a:t>to provide </a:t>
                      </a:r>
                      <a:r>
                        <a:rPr lang="en-GB" sz="1600" kern="1200" dirty="0">
                          <a:solidFill>
                            <a:schemeClr val="dk1"/>
                          </a:solidFill>
                          <a:effectLst/>
                          <a:latin typeface="+mn-lt"/>
                          <a:ea typeface="+mn-ea"/>
                          <a:cs typeface="+mn-cs"/>
                        </a:rPr>
                        <a:t>and prioritize new system requirements and to evaluate the iterations of the system.</a:t>
                      </a:r>
                      <a:endParaRPr lang="fr-CA" sz="1600" kern="1200" dirty="0">
                        <a:solidFill>
                          <a:schemeClr val="dk1"/>
                        </a:solidFill>
                        <a:effectLst/>
                        <a:latin typeface="+mn-lt"/>
                        <a:ea typeface="+mn-ea"/>
                        <a:cs typeface="+mn-cs"/>
                      </a:endParaRPr>
                    </a:p>
                  </a:txBody>
                  <a:tcPr marL="68582" marR="68582" marT="0" marB="0"/>
                </a:tc>
              </a:tr>
              <a:tr h="645476">
                <a:tc>
                  <a:txBody>
                    <a:bodyPr/>
                    <a:lstStyle/>
                    <a:p>
                      <a:pPr marL="0" algn="l" defTabSz="914400" rtl="0" eaLnBrk="1" fontAlgn="base" latinLnBrk="0" hangingPunct="1">
                        <a:lnSpc>
                          <a:spcPct val="115000"/>
                        </a:lnSpc>
                        <a:spcAft>
                          <a:spcPts val="0"/>
                        </a:spcAft>
                      </a:pPr>
                      <a:r>
                        <a:rPr lang="en-GB" sz="1600" kern="1200" dirty="0">
                          <a:solidFill>
                            <a:schemeClr val="dk1"/>
                          </a:solidFill>
                          <a:effectLst/>
                          <a:latin typeface="+mn-lt"/>
                          <a:ea typeface="+mn-ea"/>
                          <a:cs typeface="+mn-cs"/>
                        </a:rPr>
                        <a:t>Incremental delivery</a:t>
                      </a:r>
                      <a:endParaRPr lang="fr-CA" sz="1600" kern="1200" dirty="0">
                        <a:solidFill>
                          <a:schemeClr val="dk1"/>
                        </a:solidFill>
                        <a:effectLst/>
                        <a:latin typeface="+mn-lt"/>
                        <a:ea typeface="+mn-ea"/>
                        <a:cs typeface="+mn-cs"/>
                      </a:endParaRPr>
                    </a:p>
                  </a:txBody>
                  <a:tcPr marL="68582" marR="68582" marT="0" marB="0"/>
                </a:tc>
                <a:tc>
                  <a:txBody>
                    <a:bodyPr/>
                    <a:lstStyle/>
                    <a:p>
                      <a:pPr marL="0" algn="l" defTabSz="914400" rtl="0" eaLnBrk="1" fontAlgn="base" latinLnBrk="0" hangingPunct="1">
                        <a:lnSpc>
                          <a:spcPct val="115000"/>
                        </a:lnSpc>
                        <a:spcAft>
                          <a:spcPts val="0"/>
                        </a:spcAft>
                      </a:pPr>
                      <a:r>
                        <a:rPr lang="en-GB" sz="1600" kern="1200" dirty="0">
                          <a:solidFill>
                            <a:schemeClr val="dk1"/>
                          </a:solidFill>
                          <a:effectLst/>
                          <a:latin typeface="+mn-lt"/>
                          <a:ea typeface="+mn-ea"/>
                          <a:cs typeface="+mn-cs"/>
                        </a:rPr>
                        <a:t>The software is developed in increments with the customer specifying the requirements to be included in each increment.</a:t>
                      </a:r>
                      <a:endParaRPr lang="fr-CA" sz="1600" kern="1200" dirty="0">
                        <a:solidFill>
                          <a:schemeClr val="dk1"/>
                        </a:solidFill>
                        <a:effectLst/>
                        <a:latin typeface="+mn-lt"/>
                        <a:ea typeface="+mn-ea"/>
                        <a:cs typeface="+mn-cs"/>
                      </a:endParaRPr>
                    </a:p>
                  </a:txBody>
                  <a:tcPr marL="68582" marR="68582" marT="0" marB="0"/>
                </a:tc>
              </a:tr>
              <a:tr h="866920">
                <a:tc>
                  <a:txBody>
                    <a:bodyPr/>
                    <a:lstStyle/>
                    <a:p>
                      <a:pPr marL="0" algn="l" defTabSz="914400" rtl="0" eaLnBrk="1" fontAlgn="base" latinLnBrk="0" hangingPunct="1">
                        <a:lnSpc>
                          <a:spcPct val="115000"/>
                        </a:lnSpc>
                        <a:spcAft>
                          <a:spcPts val="0"/>
                        </a:spcAft>
                      </a:pPr>
                      <a:r>
                        <a:rPr lang="en-GB" sz="1600" kern="1200" dirty="0">
                          <a:solidFill>
                            <a:schemeClr val="dk1"/>
                          </a:solidFill>
                          <a:effectLst/>
                          <a:latin typeface="+mn-lt"/>
                          <a:ea typeface="+mn-ea"/>
                          <a:cs typeface="+mn-cs"/>
                        </a:rPr>
                        <a:t>People not process</a:t>
                      </a:r>
                      <a:endParaRPr lang="fr-CA" sz="1600" kern="1200" dirty="0">
                        <a:solidFill>
                          <a:schemeClr val="dk1"/>
                        </a:solidFill>
                        <a:effectLst/>
                        <a:latin typeface="+mn-lt"/>
                        <a:ea typeface="+mn-ea"/>
                        <a:cs typeface="+mn-cs"/>
                      </a:endParaRPr>
                    </a:p>
                  </a:txBody>
                  <a:tcPr marL="68582" marR="68582" marT="0" marB="0"/>
                </a:tc>
                <a:tc>
                  <a:txBody>
                    <a:bodyPr/>
                    <a:lstStyle/>
                    <a:p>
                      <a:pPr marL="0" algn="l" defTabSz="914400" rtl="0" eaLnBrk="1" fontAlgn="base" latinLnBrk="0" hangingPunct="1">
                        <a:lnSpc>
                          <a:spcPct val="115000"/>
                        </a:lnSpc>
                        <a:spcAft>
                          <a:spcPts val="0"/>
                        </a:spcAft>
                      </a:pPr>
                      <a:r>
                        <a:rPr lang="en-GB" sz="1600" kern="1200">
                          <a:solidFill>
                            <a:schemeClr val="dk1"/>
                          </a:solidFill>
                          <a:effectLst/>
                          <a:latin typeface="+mn-lt"/>
                          <a:ea typeface="+mn-ea"/>
                          <a:cs typeface="+mn-cs"/>
                        </a:rPr>
                        <a:t>The skills of the development team should be recognized and exploited. Team members should be left to develop their own ways of working without prescriptive processes.</a:t>
                      </a:r>
                      <a:endParaRPr lang="fr-CA" sz="1600" kern="1200">
                        <a:solidFill>
                          <a:schemeClr val="dk1"/>
                        </a:solidFill>
                        <a:effectLst/>
                        <a:latin typeface="+mn-lt"/>
                        <a:ea typeface="+mn-ea"/>
                        <a:cs typeface="+mn-cs"/>
                      </a:endParaRPr>
                    </a:p>
                  </a:txBody>
                  <a:tcPr marL="68582" marR="68582" marT="0" marB="0"/>
                </a:tc>
              </a:tr>
              <a:tr h="560952">
                <a:tc>
                  <a:txBody>
                    <a:bodyPr/>
                    <a:lstStyle/>
                    <a:p>
                      <a:pPr marL="0" algn="l" defTabSz="914400" rtl="0" eaLnBrk="1" fontAlgn="base" latinLnBrk="0" hangingPunct="1">
                        <a:lnSpc>
                          <a:spcPct val="115000"/>
                        </a:lnSpc>
                        <a:spcAft>
                          <a:spcPts val="0"/>
                        </a:spcAft>
                      </a:pPr>
                      <a:r>
                        <a:rPr lang="en-GB" sz="1600" kern="1200" dirty="0">
                          <a:solidFill>
                            <a:schemeClr val="dk1"/>
                          </a:solidFill>
                          <a:effectLst/>
                          <a:latin typeface="+mn-lt"/>
                          <a:ea typeface="+mn-ea"/>
                          <a:cs typeface="+mn-cs"/>
                        </a:rPr>
                        <a:t>Embrace change</a:t>
                      </a:r>
                      <a:endParaRPr lang="fr-CA" sz="1600" kern="1200" dirty="0">
                        <a:solidFill>
                          <a:schemeClr val="dk1"/>
                        </a:solidFill>
                        <a:effectLst/>
                        <a:latin typeface="+mn-lt"/>
                        <a:ea typeface="+mn-ea"/>
                        <a:cs typeface="+mn-cs"/>
                      </a:endParaRPr>
                    </a:p>
                  </a:txBody>
                  <a:tcPr marL="68582" marR="68582" marT="0" marB="0"/>
                </a:tc>
                <a:tc>
                  <a:txBody>
                    <a:bodyPr/>
                    <a:lstStyle/>
                    <a:p>
                      <a:pPr marL="0" algn="l" defTabSz="914400" rtl="0" eaLnBrk="1" fontAlgn="base" latinLnBrk="0" hangingPunct="1">
                        <a:lnSpc>
                          <a:spcPct val="115000"/>
                        </a:lnSpc>
                        <a:spcAft>
                          <a:spcPts val="0"/>
                        </a:spcAft>
                      </a:pPr>
                      <a:r>
                        <a:rPr lang="en-GB" sz="1600" kern="1200">
                          <a:solidFill>
                            <a:schemeClr val="dk1"/>
                          </a:solidFill>
                          <a:effectLst/>
                          <a:latin typeface="+mn-lt"/>
                          <a:ea typeface="+mn-ea"/>
                          <a:cs typeface="+mn-cs"/>
                        </a:rPr>
                        <a:t>Expect the system requirements to change and so design the system to accommodate these changes.</a:t>
                      </a:r>
                      <a:endParaRPr lang="fr-CA" sz="1600" kern="1200">
                        <a:solidFill>
                          <a:schemeClr val="dk1"/>
                        </a:solidFill>
                        <a:effectLst/>
                        <a:latin typeface="+mn-lt"/>
                        <a:ea typeface="+mn-ea"/>
                        <a:cs typeface="+mn-cs"/>
                      </a:endParaRPr>
                    </a:p>
                  </a:txBody>
                  <a:tcPr marL="68582" marR="68582" marT="0" marB="0"/>
                </a:tc>
              </a:tr>
              <a:tr h="970255">
                <a:tc>
                  <a:txBody>
                    <a:bodyPr/>
                    <a:lstStyle/>
                    <a:p>
                      <a:pPr marL="0" algn="l" defTabSz="914400" rtl="0" eaLnBrk="1" fontAlgn="base" latinLnBrk="0" hangingPunct="1">
                        <a:lnSpc>
                          <a:spcPct val="115000"/>
                        </a:lnSpc>
                        <a:spcAft>
                          <a:spcPts val="0"/>
                        </a:spcAft>
                      </a:pPr>
                      <a:r>
                        <a:rPr lang="en-GB" sz="1600" kern="1200" dirty="0">
                          <a:solidFill>
                            <a:schemeClr val="dk1"/>
                          </a:solidFill>
                          <a:effectLst/>
                          <a:latin typeface="+mn-lt"/>
                          <a:ea typeface="+mn-ea"/>
                          <a:cs typeface="+mn-cs"/>
                        </a:rPr>
                        <a:t>Maintain simplicity</a:t>
                      </a:r>
                      <a:endParaRPr lang="fr-CA" sz="1600" kern="1200" dirty="0">
                        <a:solidFill>
                          <a:schemeClr val="dk1"/>
                        </a:solidFill>
                        <a:effectLst/>
                        <a:latin typeface="+mn-lt"/>
                        <a:ea typeface="+mn-ea"/>
                        <a:cs typeface="+mn-cs"/>
                      </a:endParaRPr>
                    </a:p>
                  </a:txBody>
                  <a:tcPr marL="68582" marR="68582" marT="0" marB="0"/>
                </a:tc>
                <a:tc>
                  <a:txBody>
                    <a:bodyPr/>
                    <a:lstStyle/>
                    <a:p>
                      <a:pPr marL="0" algn="l" defTabSz="914400" rtl="0" eaLnBrk="1" fontAlgn="base" latinLnBrk="0" hangingPunct="1">
                        <a:lnSpc>
                          <a:spcPct val="115000"/>
                        </a:lnSpc>
                        <a:spcAft>
                          <a:spcPts val="0"/>
                        </a:spcAft>
                      </a:pPr>
                      <a:r>
                        <a:rPr lang="en-GB" sz="1600" kern="1200" dirty="0">
                          <a:solidFill>
                            <a:schemeClr val="dk1"/>
                          </a:solidFill>
                          <a:effectLst/>
                          <a:latin typeface="+mn-lt"/>
                          <a:ea typeface="+mn-ea"/>
                          <a:cs typeface="+mn-cs"/>
                        </a:rPr>
                        <a:t>Focus on simplicity in both the software being developed and in the development process. Wherever possible, actively work to eliminate complexity from the system</a:t>
                      </a:r>
                      <a:r>
                        <a:rPr lang="en-GB" sz="1600" kern="1200" dirty="0" smtClean="0">
                          <a:solidFill>
                            <a:schemeClr val="dk1"/>
                          </a:solidFill>
                          <a:effectLst/>
                          <a:latin typeface="+mn-lt"/>
                          <a:ea typeface="+mn-ea"/>
                          <a:cs typeface="+mn-cs"/>
                        </a:rPr>
                        <a:t>.</a:t>
                      </a:r>
                      <a:endParaRPr lang="fr-CA" sz="1600" kern="1200" dirty="0">
                        <a:solidFill>
                          <a:schemeClr val="dk1"/>
                        </a:solidFill>
                        <a:effectLst/>
                        <a:latin typeface="+mn-lt"/>
                        <a:ea typeface="+mn-ea"/>
                        <a:cs typeface="+mn-cs"/>
                      </a:endParaRPr>
                    </a:p>
                  </a:txBody>
                  <a:tcPr marL="68582" marR="68582" marT="0" marB="0"/>
                </a:tc>
              </a:tr>
            </a:tbl>
          </a:graphicData>
        </a:graphic>
      </p:graphicFrame>
    </p:spTree>
    <p:extLst>
      <p:ext uri="{BB962C8B-B14F-4D97-AF65-F5344CB8AC3E}">
        <p14:creationId xmlns:p14="http://schemas.microsoft.com/office/powerpoint/2010/main" val="3212417393"/>
      </p:ext>
    </p:extLst>
  </p:cSld>
  <p:clrMapOvr>
    <a:masterClrMapping/>
  </p:clrMapOvr>
  <p:timing>
    <p:tnLst>
      <p:par>
        <p:cTn id="1" dur="indefinite" restart="never" nodeType="tmRoot"/>
      </p:par>
    </p:tnLst>
  </p:timing>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Parsing Using LL(1)</a:t>
            </a:r>
            <a:endParaRPr lang="fr-CA" dirty="0"/>
          </a:p>
        </p:txBody>
      </p:sp>
      <p:sp>
        <p:nvSpPr>
          <p:cNvPr id="55299" name="Content Placeholder 2"/>
          <p:cNvSpPr>
            <a:spLocks noGrp="1"/>
          </p:cNvSpPr>
          <p:nvPr>
            <p:ph idx="1"/>
          </p:nvPr>
        </p:nvSpPr>
        <p:spPr>
          <a:xfrm>
            <a:off x="457200" y="1752600"/>
            <a:ext cx="7620000" cy="452438"/>
          </a:xfrm>
        </p:spPr>
        <p:txBody>
          <a:bodyPr/>
          <a:lstStyle/>
          <a:p>
            <a:r>
              <a:rPr lang="en-CA" altLang="fr-FR" smtClean="0"/>
              <a:t>Example:</a:t>
            </a:r>
            <a:endParaRPr lang="fr-CA" altLang="fr-FR" smtClean="0"/>
          </a:p>
        </p:txBody>
      </p:sp>
      <p:sp>
        <p:nvSpPr>
          <p:cNvPr id="6" name="Rectangle 5"/>
          <p:cNvSpPr/>
          <p:nvPr/>
        </p:nvSpPr>
        <p:spPr>
          <a:xfrm>
            <a:off x="4211638"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id</a:t>
            </a:r>
            <a:endParaRPr lang="fr-CA" dirty="0">
              <a:solidFill>
                <a:srgbClr val="000000"/>
              </a:solidFill>
            </a:endParaRPr>
          </a:p>
        </p:txBody>
      </p:sp>
      <p:sp>
        <p:nvSpPr>
          <p:cNvPr id="7" name="Rectangle 6"/>
          <p:cNvSpPr/>
          <p:nvPr/>
        </p:nvSpPr>
        <p:spPr>
          <a:xfrm>
            <a:off x="4859338" y="2079625"/>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sp>
        <p:nvSpPr>
          <p:cNvPr id="8" name="Rectangle 7"/>
          <p:cNvSpPr/>
          <p:nvPr/>
        </p:nvSpPr>
        <p:spPr>
          <a:xfrm>
            <a:off x="55086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num</a:t>
            </a:r>
            <a:endParaRPr lang="fr-CA" dirty="0">
              <a:solidFill>
                <a:srgbClr val="000000"/>
              </a:solidFill>
            </a:endParaRPr>
          </a:p>
        </p:txBody>
      </p:sp>
      <p:sp>
        <p:nvSpPr>
          <p:cNvPr id="9" name="Rectangle 8"/>
          <p:cNvSpPr/>
          <p:nvPr/>
        </p:nvSpPr>
        <p:spPr>
          <a:xfrm>
            <a:off x="61563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sp>
        <p:nvSpPr>
          <p:cNvPr id="10" name="Rectangle 9"/>
          <p:cNvSpPr/>
          <p:nvPr/>
        </p:nvSpPr>
        <p:spPr>
          <a:xfrm>
            <a:off x="68040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id</a:t>
            </a:r>
            <a:endParaRPr lang="fr-CA" dirty="0">
              <a:solidFill>
                <a:srgbClr val="000000"/>
              </a:solidFill>
            </a:endParaRPr>
          </a:p>
        </p:txBody>
      </p:sp>
      <p:sp>
        <p:nvSpPr>
          <p:cNvPr id="11" name="Rectangle 10"/>
          <p:cNvSpPr/>
          <p:nvPr/>
        </p:nvSpPr>
        <p:spPr>
          <a:xfrm>
            <a:off x="74517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graphicFrame>
        <p:nvGraphicFramePr>
          <p:cNvPr id="12" name="Table 11"/>
          <p:cNvGraphicFramePr>
            <a:graphicFrameLocks noGrp="1"/>
          </p:cNvGraphicFramePr>
          <p:nvPr/>
        </p:nvGraphicFramePr>
        <p:xfrm>
          <a:off x="2268538" y="3908425"/>
          <a:ext cx="6659563" cy="2905124"/>
        </p:xfrm>
        <a:graphic>
          <a:graphicData uri="http://schemas.openxmlformats.org/drawingml/2006/table">
            <a:tbl>
              <a:tblPr firstRow="1" bandRow="1">
                <a:tableStyleId>{5940675A-B579-460E-94D1-54222C63F5DA}</a:tableStyleId>
              </a:tblPr>
              <a:tblGrid>
                <a:gridCol w="575962"/>
                <a:gridCol w="1079929"/>
                <a:gridCol w="1079929"/>
                <a:gridCol w="791948"/>
                <a:gridCol w="791948"/>
                <a:gridCol w="791948"/>
                <a:gridCol w="791948"/>
                <a:gridCol w="755951"/>
              </a:tblGrid>
              <a:tr h="287994">
                <a:tc>
                  <a:txBody>
                    <a:bodyPr/>
                    <a:lstStyle/>
                    <a:p>
                      <a:pPr algn="ctr"/>
                      <a:endParaRPr lang="fr-CA" sz="1000"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55371" name="TextBox 3"/>
          <p:cNvSpPr txBox="1">
            <a:spLocks noChangeArrowheads="1"/>
          </p:cNvSpPr>
          <p:nvPr/>
        </p:nvSpPr>
        <p:spPr bwMode="auto">
          <a:xfrm>
            <a:off x="2124075" y="2874963"/>
            <a:ext cx="684053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800" b="0">
                <a:solidFill>
                  <a:srgbClr val="000000"/>
                </a:solidFill>
                <a:cs typeface="Arial" charset="0"/>
              </a:rPr>
              <a:t>Start by pushing the starting symbol (goal) into the stack</a:t>
            </a:r>
            <a:endParaRPr lang="fr-CA" altLang="fr-FR" sz="1800" b="0">
              <a:solidFill>
                <a:srgbClr val="000000"/>
              </a:solidFill>
              <a:cs typeface="Arial" charset="0"/>
            </a:endParaRPr>
          </a:p>
        </p:txBody>
      </p:sp>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13" name="Slide Number Placeholder 12"/>
          <p:cNvSpPr>
            <a:spLocks noGrp="1"/>
          </p:cNvSpPr>
          <p:nvPr>
            <p:ph type="sldNum" sz="quarter" idx="11"/>
          </p:nvPr>
        </p:nvSpPr>
        <p:spPr/>
        <p:txBody>
          <a:bodyPr/>
          <a:lstStyle/>
          <a:p>
            <a:pPr>
              <a:defRPr/>
            </a:pPr>
            <a:fld id="{C0F85434-72BD-456E-A883-0F005E178622}" type="slidenum">
              <a:rPr lang="fr-CA" smtClean="0"/>
              <a:pPr>
                <a:defRPr/>
              </a:pPr>
              <a:t>360</a:t>
            </a:fld>
            <a:endParaRPr lang="fr-CA"/>
          </a:p>
        </p:txBody>
      </p:sp>
    </p:spTree>
    <p:extLst>
      <p:ext uri="{BB962C8B-B14F-4D97-AF65-F5344CB8AC3E}">
        <p14:creationId xmlns:p14="http://schemas.microsoft.com/office/powerpoint/2010/main" val="2398141269"/>
      </p:ext>
    </p:extLst>
  </p:cSld>
  <p:clrMapOvr>
    <a:masterClrMapping/>
  </p:clrMapOvr>
  <p:timing>
    <p:tnLst>
      <p:par>
        <p:cTn id="1" dur="indefinite" restart="never" nodeType="tmRoot"/>
      </p:par>
    </p:tnLst>
  </p:timing>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Parsing Using LL(1)</a:t>
            </a:r>
            <a:endParaRPr lang="fr-CA" dirty="0"/>
          </a:p>
        </p:txBody>
      </p:sp>
      <p:sp>
        <p:nvSpPr>
          <p:cNvPr id="56323" name="Content Placeholder 2"/>
          <p:cNvSpPr>
            <a:spLocks noGrp="1"/>
          </p:cNvSpPr>
          <p:nvPr>
            <p:ph idx="1"/>
          </p:nvPr>
        </p:nvSpPr>
        <p:spPr>
          <a:xfrm>
            <a:off x="457200" y="1752600"/>
            <a:ext cx="7620000" cy="452438"/>
          </a:xfrm>
        </p:spPr>
        <p:txBody>
          <a:bodyPr/>
          <a:lstStyle/>
          <a:p>
            <a:r>
              <a:rPr lang="en-CA" altLang="fr-FR" smtClean="0"/>
              <a:t>Example:</a:t>
            </a:r>
            <a:endParaRPr lang="fr-CA" altLang="fr-FR" smtClean="0"/>
          </a:p>
        </p:txBody>
      </p:sp>
      <p:sp>
        <p:nvSpPr>
          <p:cNvPr id="6" name="Rectangle 5"/>
          <p:cNvSpPr/>
          <p:nvPr/>
        </p:nvSpPr>
        <p:spPr>
          <a:xfrm>
            <a:off x="4211638"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id</a:t>
            </a:r>
            <a:endParaRPr lang="fr-CA" dirty="0">
              <a:solidFill>
                <a:srgbClr val="000000"/>
              </a:solidFill>
            </a:endParaRPr>
          </a:p>
        </p:txBody>
      </p:sp>
      <p:sp>
        <p:nvSpPr>
          <p:cNvPr id="7" name="Rectangle 6"/>
          <p:cNvSpPr/>
          <p:nvPr/>
        </p:nvSpPr>
        <p:spPr>
          <a:xfrm>
            <a:off x="4859338" y="2079625"/>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sp>
        <p:nvSpPr>
          <p:cNvPr id="8" name="Rectangle 7"/>
          <p:cNvSpPr/>
          <p:nvPr/>
        </p:nvSpPr>
        <p:spPr>
          <a:xfrm>
            <a:off x="55086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num</a:t>
            </a:r>
            <a:endParaRPr lang="fr-CA" dirty="0">
              <a:solidFill>
                <a:srgbClr val="000000"/>
              </a:solidFill>
            </a:endParaRPr>
          </a:p>
        </p:txBody>
      </p:sp>
      <p:sp>
        <p:nvSpPr>
          <p:cNvPr id="9" name="Rectangle 8"/>
          <p:cNvSpPr/>
          <p:nvPr/>
        </p:nvSpPr>
        <p:spPr>
          <a:xfrm>
            <a:off x="61563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sp>
        <p:nvSpPr>
          <p:cNvPr id="10" name="Rectangle 9"/>
          <p:cNvSpPr/>
          <p:nvPr/>
        </p:nvSpPr>
        <p:spPr>
          <a:xfrm>
            <a:off x="68040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id</a:t>
            </a:r>
            <a:endParaRPr lang="fr-CA" dirty="0">
              <a:solidFill>
                <a:srgbClr val="000000"/>
              </a:solidFill>
            </a:endParaRPr>
          </a:p>
        </p:txBody>
      </p:sp>
      <p:sp>
        <p:nvSpPr>
          <p:cNvPr id="11" name="Rectangle 10"/>
          <p:cNvSpPr/>
          <p:nvPr/>
        </p:nvSpPr>
        <p:spPr>
          <a:xfrm>
            <a:off x="74517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graphicFrame>
        <p:nvGraphicFramePr>
          <p:cNvPr id="12" name="Table 11"/>
          <p:cNvGraphicFramePr>
            <a:graphicFrameLocks noGrp="1"/>
          </p:cNvGraphicFramePr>
          <p:nvPr/>
        </p:nvGraphicFramePr>
        <p:xfrm>
          <a:off x="2268538" y="3908425"/>
          <a:ext cx="6659563" cy="2905124"/>
        </p:xfrm>
        <a:graphic>
          <a:graphicData uri="http://schemas.openxmlformats.org/drawingml/2006/table">
            <a:tbl>
              <a:tblPr firstRow="1" bandRow="1">
                <a:tableStyleId>{5940675A-B579-460E-94D1-54222C63F5DA}</a:tableStyleId>
              </a:tblPr>
              <a:tblGrid>
                <a:gridCol w="575962"/>
                <a:gridCol w="1079929"/>
                <a:gridCol w="1079929"/>
                <a:gridCol w="791948"/>
                <a:gridCol w="791948"/>
                <a:gridCol w="791948"/>
                <a:gridCol w="791948"/>
                <a:gridCol w="755951"/>
              </a:tblGrid>
              <a:tr h="287994">
                <a:tc>
                  <a:txBody>
                    <a:bodyPr/>
                    <a:lstStyle/>
                    <a:p>
                      <a:pPr algn="ctr"/>
                      <a:endParaRPr lang="fr-CA" sz="1000"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56395" name="TextBox 3"/>
          <p:cNvSpPr txBox="1">
            <a:spLocks noChangeArrowheads="1"/>
          </p:cNvSpPr>
          <p:nvPr/>
        </p:nvSpPr>
        <p:spPr bwMode="auto">
          <a:xfrm>
            <a:off x="2124075" y="2874963"/>
            <a:ext cx="684053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800" b="0">
                <a:solidFill>
                  <a:srgbClr val="000000"/>
                </a:solidFill>
                <a:cs typeface="Arial" charset="0"/>
              </a:rPr>
              <a:t>Start by pushing the starting symbol (goal) into the stack</a:t>
            </a:r>
            <a:endParaRPr lang="fr-CA" altLang="fr-FR" sz="1800" b="0">
              <a:solidFill>
                <a:srgbClr val="000000"/>
              </a:solidFill>
              <a:cs typeface="Arial" charset="0"/>
            </a:endParaRPr>
          </a:p>
        </p:txBody>
      </p:sp>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expr</a:t>
            </a:r>
            <a:endParaRPr lang="fr-CA" dirty="0">
              <a:solidFill>
                <a:srgbClr val="000000"/>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13" name="Slide Number Placeholder 12"/>
          <p:cNvSpPr>
            <a:spLocks noGrp="1"/>
          </p:cNvSpPr>
          <p:nvPr>
            <p:ph type="sldNum" sz="quarter" idx="11"/>
          </p:nvPr>
        </p:nvSpPr>
        <p:spPr/>
        <p:txBody>
          <a:bodyPr/>
          <a:lstStyle/>
          <a:p>
            <a:pPr>
              <a:defRPr/>
            </a:pPr>
            <a:fld id="{C0F85434-72BD-456E-A883-0F005E178622}" type="slidenum">
              <a:rPr lang="fr-CA" smtClean="0"/>
              <a:pPr>
                <a:defRPr/>
              </a:pPr>
              <a:t>361</a:t>
            </a:fld>
            <a:endParaRPr lang="fr-CA"/>
          </a:p>
        </p:txBody>
      </p:sp>
    </p:spTree>
    <p:extLst>
      <p:ext uri="{BB962C8B-B14F-4D97-AF65-F5344CB8AC3E}">
        <p14:creationId xmlns:p14="http://schemas.microsoft.com/office/powerpoint/2010/main" val="40557704"/>
      </p:ext>
    </p:extLst>
  </p:cSld>
  <p:clrMapOvr>
    <a:masterClrMapping/>
  </p:clrMapOvr>
  <p:timing>
    <p:tnLst>
      <p:par>
        <p:cTn id="1" dur="indefinite" restart="never" nodeType="tmRoot"/>
      </p:par>
    </p:tnLst>
  </p:timing>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Parsing Using LL(1)</a:t>
            </a:r>
            <a:endParaRPr lang="fr-CA" dirty="0"/>
          </a:p>
        </p:txBody>
      </p:sp>
      <p:sp>
        <p:nvSpPr>
          <p:cNvPr id="57347" name="Content Placeholder 2"/>
          <p:cNvSpPr>
            <a:spLocks noGrp="1"/>
          </p:cNvSpPr>
          <p:nvPr>
            <p:ph idx="1"/>
          </p:nvPr>
        </p:nvSpPr>
        <p:spPr>
          <a:xfrm>
            <a:off x="457200" y="1752600"/>
            <a:ext cx="7620000" cy="452438"/>
          </a:xfrm>
        </p:spPr>
        <p:txBody>
          <a:bodyPr/>
          <a:lstStyle/>
          <a:p>
            <a:r>
              <a:rPr lang="en-CA" altLang="fr-FR" smtClean="0"/>
              <a:t>Example:</a:t>
            </a:r>
            <a:endParaRPr lang="fr-CA" altLang="fr-FR" smtClean="0"/>
          </a:p>
        </p:txBody>
      </p:sp>
      <p:sp>
        <p:nvSpPr>
          <p:cNvPr id="6" name="Rectangle 5"/>
          <p:cNvSpPr/>
          <p:nvPr/>
        </p:nvSpPr>
        <p:spPr>
          <a:xfrm>
            <a:off x="4211638"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id</a:t>
            </a:r>
            <a:endParaRPr lang="fr-CA" dirty="0">
              <a:solidFill>
                <a:srgbClr val="000000"/>
              </a:solidFill>
            </a:endParaRPr>
          </a:p>
        </p:txBody>
      </p:sp>
      <p:sp>
        <p:nvSpPr>
          <p:cNvPr id="7" name="Rectangle 6"/>
          <p:cNvSpPr/>
          <p:nvPr/>
        </p:nvSpPr>
        <p:spPr>
          <a:xfrm>
            <a:off x="4859338" y="2079625"/>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sp>
        <p:nvSpPr>
          <p:cNvPr id="8" name="Rectangle 7"/>
          <p:cNvSpPr/>
          <p:nvPr/>
        </p:nvSpPr>
        <p:spPr>
          <a:xfrm>
            <a:off x="55086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num</a:t>
            </a:r>
            <a:endParaRPr lang="fr-CA" dirty="0">
              <a:solidFill>
                <a:srgbClr val="000000"/>
              </a:solidFill>
            </a:endParaRPr>
          </a:p>
        </p:txBody>
      </p:sp>
      <p:sp>
        <p:nvSpPr>
          <p:cNvPr id="9" name="Rectangle 8"/>
          <p:cNvSpPr/>
          <p:nvPr/>
        </p:nvSpPr>
        <p:spPr>
          <a:xfrm>
            <a:off x="61563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sp>
        <p:nvSpPr>
          <p:cNvPr id="10" name="Rectangle 9"/>
          <p:cNvSpPr/>
          <p:nvPr/>
        </p:nvSpPr>
        <p:spPr>
          <a:xfrm>
            <a:off x="68040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id</a:t>
            </a:r>
            <a:endParaRPr lang="fr-CA" dirty="0">
              <a:solidFill>
                <a:srgbClr val="000000"/>
              </a:solidFill>
            </a:endParaRPr>
          </a:p>
        </p:txBody>
      </p:sp>
      <p:sp>
        <p:nvSpPr>
          <p:cNvPr id="11" name="Rectangle 10"/>
          <p:cNvSpPr/>
          <p:nvPr/>
        </p:nvSpPr>
        <p:spPr>
          <a:xfrm>
            <a:off x="74517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graphicFrame>
        <p:nvGraphicFramePr>
          <p:cNvPr id="12" name="Table 11"/>
          <p:cNvGraphicFramePr>
            <a:graphicFrameLocks noGrp="1"/>
          </p:cNvGraphicFramePr>
          <p:nvPr/>
        </p:nvGraphicFramePr>
        <p:xfrm>
          <a:off x="2268538" y="3908425"/>
          <a:ext cx="6659563" cy="2905124"/>
        </p:xfrm>
        <a:graphic>
          <a:graphicData uri="http://schemas.openxmlformats.org/drawingml/2006/table">
            <a:tbl>
              <a:tblPr firstRow="1" bandRow="1">
                <a:tableStyleId>{5940675A-B579-460E-94D1-54222C63F5DA}</a:tableStyleId>
              </a:tblPr>
              <a:tblGrid>
                <a:gridCol w="575962"/>
                <a:gridCol w="1079929"/>
                <a:gridCol w="1079929"/>
                <a:gridCol w="791948"/>
                <a:gridCol w="791948"/>
                <a:gridCol w="791948"/>
                <a:gridCol w="791948"/>
                <a:gridCol w="755951"/>
              </a:tblGrid>
              <a:tr h="287994">
                <a:tc>
                  <a:txBody>
                    <a:bodyPr/>
                    <a:lstStyle/>
                    <a:p>
                      <a:pPr algn="ctr"/>
                      <a:endParaRPr lang="fr-CA" sz="1000"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4" name="TextBox 3"/>
          <p:cNvSpPr txBox="1">
            <a:spLocks noChangeArrowheads="1"/>
          </p:cNvSpPr>
          <p:nvPr/>
        </p:nvSpPr>
        <p:spPr bwMode="auto">
          <a:xfrm>
            <a:off x="2124075" y="2874963"/>
            <a:ext cx="6840538"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600" b="0">
                <a:solidFill>
                  <a:srgbClr val="000000"/>
                </a:solidFill>
                <a:cs typeface="Arial" charset="0"/>
              </a:rPr>
              <a:t>On the head of the input stream, we have </a:t>
            </a:r>
            <a:r>
              <a:rPr lang="en-CA" altLang="fr-FR" sz="1600">
                <a:solidFill>
                  <a:srgbClr val="000000"/>
                </a:solidFill>
                <a:cs typeface="Arial" charset="0"/>
              </a:rPr>
              <a:t>id</a:t>
            </a:r>
          </a:p>
          <a:p>
            <a:pPr eaLnBrk="1" fontAlgn="base" hangingPunct="1">
              <a:spcBef>
                <a:spcPct val="0"/>
              </a:spcBef>
              <a:spcAft>
                <a:spcPct val="0"/>
              </a:spcAft>
              <a:buFontTx/>
              <a:buNone/>
            </a:pPr>
            <a:r>
              <a:rPr lang="en-CA" altLang="fr-FR" sz="1600" b="0">
                <a:solidFill>
                  <a:srgbClr val="000000"/>
                </a:solidFill>
                <a:cs typeface="Arial" charset="0"/>
              </a:rPr>
              <a:t>On the top of the stack, we have </a:t>
            </a:r>
            <a:r>
              <a:rPr lang="en-CA" altLang="fr-FR" sz="1600">
                <a:solidFill>
                  <a:srgbClr val="000000"/>
                </a:solidFill>
                <a:cs typeface="Arial" charset="0"/>
              </a:rPr>
              <a:t>expr</a:t>
            </a:r>
          </a:p>
          <a:p>
            <a:pPr eaLnBrk="1" fontAlgn="base" hangingPunct="1">
              <a:spcBef>
                <a:spcPct val="0"/>
              </a:spcBef>
              <a:spcAft>
                <a:spcPct val="0"/>
              </a:spcAft>
              <a:buFontTx/>
              <a:buNone/>
            </a:pPr>
            <a:r>
              <a:rPr lang="en-CA" altLang="fr-FR" sz="1600" b="0">
                <a:solidFill>
                  <a:srgbClr val="000000"/>
                </a:solidFill>
                <a:cs typeface="Arial" charset="0"/>
              </a:rPr>
              <a:t>Using the parsing table, we retrieve the rule: </a:t>
            </a:r>
            <a:r>
              <a:rPr lang="en-CA" altLang="fr-FR" sz="1600">
                <a:solidFill>
                  <a:srgbClr val="000000"/>
                </a:solidFill>
                <a:cs typeface="Arial" charset="0"/>
              </a:rPr>
              <a:t>&lt;expr&gt;</a:t>
            </a:r>
            <a:r>
              <a:rPr lang="en-CA" altLang="fr-FR" sz="1600">
                <a:solidFill>
                  <a:srgbClr val="000000"/>
                </a:solidFill>
                <a:cs typeface="Arial" charset="0"/>
                <a:sym typeface="Wingdings" pitchFamily="2" charset="2"/>
              </a:rPr>
              <a:t>&lt;term&gt;&lt;expr’&gt;</a:t>
            </a:r>
            <a:endParaRPr lang="fr-CA" altLang="fr-FR" sz="1600">
              <a:solidFill>
                <a:srgbClr val="000000"/>
              </a:solidFill>
              <a:cs typeface="Arial" charset="0"/>
            </a:endParaRPr>
          </a:p>
        </p:txBody>
      </p:sp>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expr</a:t>
            </a:r>
            <a:endParaRPr lang="fr-CA" dirty="0">
              <a:solidFill>
                <a:srgbClr val="000000"/>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19" name="Rectangle 18"/>
          <p:cNvSpPr/>
          <p:nvPr/>
        </p:nvSpPr>
        <p:spPr>
          <a:xfrm>
            <a:off x="4067175" y="4219575"/>
            <a:ext cx="819150" cy="433388"/>
          </a:xfrm>
          <a:prstGeom prst="rect">
            <a:avLst/>
          </a:prstGeom>
          <a:solidFill>
            <a:srgbClr val="FFFF00">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sp>
        <p:nvSpPr>
          <p:cNvPr id="14" name="Slide Number Placeholder 13"/>
          <p:cNvSpPr>
            <a:spLocks noGrp="1"/>
          </p:cNvSpPr>
          <p:nvPr>
            <p:ph type="sldNum" sz="quarter" idx="11"/>
          </p:nvPr>
        </p:nvSpPr>
        <p:spPr/>
        <p:txBody>
          <a:bodyPr/>
          <a:lstStyle/>
          <a:p>
            <a:pPr>
              <a:defRPr/>
            </a:pPr>
            <a:fld id="{C0F85434-72BD-456E-A883-0F005E178622}" type="slidenum">
              <a:rPr lang="fr-CA" smtClean="0"/>
              <a:pPr>
                <a:defRPr/>
              </a:pPr>
              <a:t>362</a:t>
            </a:fld>
            <a:endParaRPr lang="fr-CA"/>
          </a:p>
        </p:txBody>
      </p:sp>
    </p:spTree>
    <p:extLst>
      <p:ext uri="{BB962C8B-B14F-4D97-AF65-F5344CB8AC3E}">
        <p14:creationId xmlns:p14="http://schemas.microsoft.com/office/powerpoint/2010/main" val="192606333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500"/>
                                        <p:tgtEl>
                                          <p:spTgt spid="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Effect transition="in" filter="fade">
                                      <p:cBhvr>
                                        <p:cTn id="12" dur="500"/>
                                        <p:tgtEl>
                                          <p:spTgt spid="4">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fade">
                                      <p:cBhvr>
                                        <p:cTn id="17" dur="500"/>
                                        <p:tgtEl>
                                          <p:spTgt spid="1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4">
                                            <p:txEl>
                                              <p:pRg st="2" end="2"/>
                                            </p:txEl>
                                          </p:spTgt>
                                        </p:tgtEl>
                                        <p:attrNameLst>
                                          <p:attrName>style.visibility</p:attrName>
                                        </p:attrNameLst>
                                      </p:cBhvr>
                                      <p:to>
                                        <p:strVal val="visible"/>
                                      </p:to>
                                    </p:set>
                                    <p:animEffect transition="in" filter="fade">
                                      <p:cBhvr>
                                        <p:cTn id="22" dur="500"/>
                                        <p:tgtEl>
                                          <p:spTgt spid="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Lst>
  </p:timing>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Parsing Using LL(1)</a:t>
            </a:r>
            <a:endParaRPr lang="fr-CA" dirty="0"/>
          </a:p>
        </p:txBody>
      </p:sp>
      <p:sp>
        <p:nvSpPr>
          <p:cNvPr id="58371" name="Content Placeholder 2"/>
          <p:cNvSpPr>
            <a:spLocks noGrp="1"/>
          </p:cNvSpPr>
          <p:nvPr>
            <p:ph idx="1"/>
          </p:nvPr>
        </p:nvSpPr>
        <p:spPr>
          <a:xfrm>
            <a:off x="457200" y="1752600"/>
            <a:ext cx="7620000" cy="452438"/>
          </a:xfrm>
        </p:spPr>
        <p:txBody>
          <a:bodyPr/>
          <a:lstStyle/>
          <a:p>
            <a:r>
              <a:rPr lang="en-CA" altLang="fr-FR" smtClean="0"/>
              <a:t>Example:</a:t>
            </a:r>
            <a:endParaRPr lang="fr-CA" altLang="fr-FR" smtClean="0"/>
          </a:p>
        </p:txBody>
      </p:sp>
      <p:sp>
        <p:nvSpPr>
          <p:cNvPr id="6" name="Rectangle 5"/>
          <p:cNvSpPr/>
          <p:nvPr/>
        </p:nvSpPr>
        <p:spPr>
          <a:xfrm>
            <a:off x="4211638"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id</a:t>
            </a:r>
            <a:endParaRPr lang="fr-CA" dirty="0">
              <a:solidFill>
                <a:srgbClr val="000000"/>
              </a:solidFill>
            </a:endParaRPr>
          </a:p>
        </p:txBody>
      </p:sp>
      <p:sp>
        <p:nvSpPr>
          <p:cNvPr id="7" name="Rectangle 6"/>
          <p:cNvSpPr/>
          <p:nvPr/>
        </p:nvSpPr>
        <p:spPr>
          <a:xfrm>
            <a:off x="4859338" y="2079625"/>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sp>
        <p:nvSpPr>
          <p:cNvPr id="8" name="Rectangle 7"/>
          <p:cNvSpPr/>
          <p:nvPr/>
        </p:nvSpPr>
        <p:spPr>
          <a:xfrm>
            <a:off x="55086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num</a:t>
            </a:r>
            <a:endParaRPr lang="fr-CA" dirty="0">
              <a:solidFill>
                <a:srgbClr val="000000"/>
              </a:solidFill>
            </a:endParaRPr>
          </a:p>
        </p:txBody>
      </p:sp>
      <p:sp>
        <p:nvSpPr>
          <p:cNvPr id="9" name="Rectangle 8"/>
          <p:cNvSpPr/>
          <p:nvPr/>
        </p:nvSpPr>
        <p:spPr>
          <a:xfrm>
            <a:off x="61563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sp>
        <p:nvSpPr>
          <p:cNvPr id="10" name="Rectangle 9"/>
          <p:cNvSpPr/>
          <p:nvPr/>
        </p:nvSpPr>
        <p:spPr>
          <a:xfrm>
            <a:off x="68040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id</a:t>
            </a:r>
            <a:endParaRPr lang="fr-CA" dirty="0">
              <a:solidFill>
                <a:srgbClr val="000000"/>
              </a:solidFill>
            </a:endParaRPr>
          </a:p>
        </p:txBody>
      </p:sp>
      <p:sp>
        <p:nvSpPr>
          <p:cNvPr id="11" name="Rectangle 10"/>
          <p:cNvSpPr/>
          <p:nvPr/>
        </p:nvSpPr>
        <p:spPr>
          <a:xfrm>
            <a:off x="74517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graphicFrame>
        <p:nvGraphicFramePr>
          <p:cNvPr id="12" name="Table 11"/>
          <p:cNvGraphicFramePr>
            <a:graphicFrameLocks noGrp="1"/>
          </p:cNvGraphicFramePr>
          <p:nvPr/>
        </p:nvGraphicFramePr>
        <p:xfrm>
          <a:off x="2268538" y="3908425"/>
          <a:ext cx="6659563" cy="2905124"/>
        </p:xfrm>
        <a:graphic>
          <a:graphicData uri="http://schemas.openxmlformats.org/drawingml/2006/table">
            <a:tbl>
              <a:tblPr firstRow="1" bandRow="1">
                <a:tableStyleId>{5940675A-B579-460E-94D1-54222C63F5DA}</a:tableStyleId>
              </a:tblPr>
              <a:tblGrid>
                <a:gridCol w="575962"/>
                <a:gridCol w="1079929"/>
                <a:gridCol w="1079929"/>
                <a:gridCol w="791948"/>
                <a:gridCol w="791948"/>
                <a:gridCol w="791948"/>
                <a:gridCol w="791948"/>
                <a:gridCol w="755951"/>
              </a:tblGrid>
              <a:tr h="287994">
                <a:tc>
                  <a:txBody>
                    <a:bodyPr/>
                    <a:lstStyle/>
                    <a:p>
                      <a:pPr algn="ctr"/>
                      <a:endParaRPr lang="fr-CA" sz="1000"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58443" name="TextBox 3"/>
          <p:cNvSpPr txBox="1">
            <a:spLocks noChangeArrowheads="1"/>
          </p:cNvSpPr>
          <p:nvPr/>
        </p:nvSpPr>
        <p:spPr bwMode="auto">
          <a:xfrm>
            <a:off x="2124075" y="2874963"/>
            <a:ext cx="6840538"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600" b="0">
                <a:solidFill>
                  <a:srgbClr val="000000"/>
                </a:solidFill>
                <a:cs typeface="Arial" charset="0"/>
                <a:sym typeface="Wingdings" pitchFamily="2" charset="2"/>
              </a:rPr>
              <a:t></a:t>
            </a:r>
            <a:r>
              <a:rPr lang="en-CA" altLang="fr-FR" sz="1600">
                <a:solidFill>
                  <a:srgbClr val="000000"/>
                </a:solidFill>
                <a:cs typeface="Arial" charset="0"/>
              </a:rPr>
              <a:t>POP</a:t>
            </a:r>
            <a:r>
              <a:rPr lang="en-CA" altLang="fr-FR" sz="1600" b="0">
                <a:solidFill>
                  <a:srgbClr val="000000"/>
                </a:solidFill>
                <a:cs typeface="Arial" charset="0"/>
              </a:rPr>
              <a:t> expr and </a:t>
            </a:r>
            <a:r>
              <a:rPr lang="en-CA" altLang="fr-FR" sz="1600">
                <a:solidFill>
                  <a:srgbClr val="000000"/>
                </a:solidFill>
                <a:cs typeface="Arial" charset="0"/>
              </a:rPr>
              <a:t>PUSH </a:t>
            </a:r>
            <a:r>
              <a:rPr lang="en-CA" altLang="fr-FR" sz="1600" b="0">
                <a:solidFill>
                  <a:srgbClr val="000000"/>
                </a:solidFill>
                <a:cs typeface="Arial" charset="0"/>
              </a:rPr>
              <a:t>term and expr’</a:t>
            </a:r>
            <a:endParaRPr lang="fr-CA" altLang="fr-FR" sz="1600" b="0">
              <a:solidFill>
                <a:srgbClr val="000000"/>
              </a:solidFill>
              <a:cs typeface="Arial" charset="0"/>
            </a:endParaRPr>
          </a:p>
        </p:txBody>
      </p:sp>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expr</a:t>
            </a:r>
            <a:endParaRPr lang="fr-CA" dirty="0">
              <a:solidFill>
                <a:srgbClr val="000000"/>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13" name="Slide Number Placeholder 12"/>
          <p:cNvSpPr>
            <a:spLocks noGrp="1"/>
          </p:cNvSpPr>
          <p:nvPr>
            <p:ph type="sldNum" sz="quarter" idx="11"/>
          </p:nvPr>
        </p:nvSpPr>
        <p:spPr/>
        <p:txBody>
          <a:bodyPr/>
          <a:lstStyle/>
          <a:p>
            <a:pPr>
              <a:defRPr/>
            </a:pPr>
            <a:fld id="{C0F85434-72BD-456E-A883-0F005E178622}" type="slidenum">
              <a:rPr lang="fr-CA" smtClean="0"/>
              <a:pPr>
                <a:defRPr/>
              </a:pPr>
              <a:t>363</a:t>
            </a:fld>
            <a:endParaRPr lang="fr-CA"/>
          </a:p>
        </p:txBody>
      </p:sp>
    </p:spTree>
    <p:extLst>
      <p:ext uri="{BB962C8B-B14F-4D97-AF65-F5344CB8AC3E}">
        <p14:creationId xmlns:p14="http://schemas.microsoft.com/office/powerpoint/2010/main" val="1336123320"/>
      </p:ext>
    </p:extLst>
  </p:cSld>
  <p:clrMapOvr>
    <a:masterClrMapping/>
  </p:clrMapOvr>
  <p:timing>
    <p:tnLst>
      <p:par>
        <p:cTn id="1" dur="indefinite" restart="never" nodeType="tmRoot"/>
      </p:par>
    </p:tnLst>
  </p:timing>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Parsing Using LL(1)</a:t>
            </a:r>
            <a:endParaRPr lang="fr-CA" dirty="0"/>
          </a:p>
        </p:txBody>
      </p:sp>
      <p:sp>
        <p:nvSpPr>
          <p:cNvPr id="59395" name="Content Placeholder 2"/>
          <p:cNvSpPr>
            <a:spLocks noGrp="1"/>
          </p:cNvSpPr>
          <p:nvPr>
            <p:ph idx="1"/>
          </p:nvPr>
        </p:nvSpPr>
        <p:spPr>
          <a:xfrm>
            <a:off x="457200" y="1752600"/>
            <a:ext cx="7620000" cy="452438"/>
          </a:xfrm>
        </p:spPr>
        <p:txBody>
          <a:bodyPr/>
          <a:lstStyle/>
          <a:p>
            <a:r>
              <a:rPr lang="en-CA" altLang="fr-FR" smtClean="0"/>
              <a:t>Example:</a:t>
            </a:r>
            <a:endParaRPr lang="fr-CA" altLang="fr-FR" smtClean="0"/>
          </a:p>
        </p:txBody>
      </p:sp>
      <p:sp>
        <p:nvSpPr>
          <p:cNvPr id="6" name="Rectangle 5"/>
          <p:cNvSpPr/>
          <p:nvPr/>
        </p:nvSpPr>
        <p:spPr>
          <a:xfrm>
            <a:off x="4211638"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id</a:t>
            </a:r>
            <a:endParaRPr lang="fr-CA" dirty="0">
              <a:solidFill>
                <a:srgbClr val="000000"/>
              </a:solidFill>
            </a:endParaRPr>
          </a:p>
        </p:txBody>
      </p:sp>
      <p:sp>
        <p:nvSpPr>
          <p:cNvPr id="7" name="Rectangle 6"/>
          <p:cNvSpPr/>
          <p:nvPr/>
        </p:nvSpPr>
        <p:spPr>
          <a:xfrm>
            <a:off x="4859338" y="2079625"/>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sp>
        <p:nvSpPr>
          <p:cNvPr id="8" name="Rectangle 7"/>
          <p:cNvSpPr/>
          <p:nvPr/>
        </p:nvSpPr>
        <p:spPr>
          <a:xfrm>
            <a:off x="55086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num</a:t>
            </a:r>
            <a:endParaRPr lang="fr-CA" dirty="0">
              <a:solidFill>
                <a:srgbClr val="000000"/>
              </a:solidFill>
            </a:endParaRPr>
          </a:p>
        </p:txBody>
      </p:sp>
      <p:sp>
        <p:nvSpPr>
          <p:cNvPr id="9" name="Rectangle 8"/>
          <p:cNvSpPr/>
          <p:nvPr/>
        </p:nvSpPr>
        <p:spPr>
          <a:xfrm>
            <a:off x="61563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sp>
        <p:nvSpPr>
          <p:cNvPr id="10" name="Rectangle 9"/>
          <p:cNvSpPr/>
          <p:nvPr/>
        </p:nvSpPr>
        <p:spPr>
          <a:xfrm>
            <a:off x="68040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id</a:t>
            </a:r>
            <a:endParaRPr lang="fr-CA" dirty="0">
              <a:solidFill>
                <a:srgbClr val="000000"/>
              </a:solidFill>
            </a:endParaRPr>
          </a:p>
        </p:txBody>
      </p:sp>
      <p:sp>
        <p:nvSpPr>
          <p:cNvPr id="11" name="Rectangle 10"/>
          <p:cNvSpPr/>
          <p:nvPr/>
        </p:nvSpPr>
        <p:spPr>
          <a:xfrm>
            <a:off x="74517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graphicFrame>
        <p:nvGraphicFramePr>
          <p:cNvPr id="12" name="Table 11"/>
          <p:cNvGraphicFramePr>
            <a:graphicFrameLocks noGrp="1"/>
          </p:cNvGraphicFramePr>
          <p:nvPr/>
        </p:nvGraphicFramePr>
        <p:xfrm>
          <a:off x="2268538" y="3908425"/>
          <a:ext cx="6659563" cy="2905124"/>
        </p:xfrm>
        <a:graphic>
          <a:graphicData uri="http://schemas.openxmlformats.org/drawingml/2006/table">
            <a:tbl>
              <a:tblPr firstRow="1" bandRow="1">
                <a:tableStyleId>{5940675A-B579-460E-94D1-54222C63F5DA}</a:tableStyleId>
              </a:tblPr>
              <a:tblGrid>
                <a:gridCol w="575962"/>
                <a:gridCol w="1079929"/>
                <a:gridCol w="1079929"/>
                <a:gridCol w="791948"/>
                <a:gridCol w="791948"/>
                <a:gridCol w="791948"/>
                <a:gridCol w="791948"/>
                <a:gridCol w="755951"/>
              </a:tblGrid>
              <a:tr h="287994">
                <a:tc>
                  <a:txBody>
                    <a:bodyPr/>
                    <a:lstStyle/>
                    <a:p>
                      <a:pPr algn="ctr"/>
                      <a:endParaRPr lang="fr-CA" sz="1000"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4" name="TextBox 3"/>
          <p:cNvSpPr txBox="1">
            <a:spLocks noChangeArrowheads="1"/>
          </p:cNvSpPr>
          <p:nvPr/>
        </p:nvSpPr>
        <p:spPr bwMode="auto">
          <a:xfrm>
            <a:off x="2124075" y="2874963"/>
            <a:ext cx="6840538"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600" b="0">
                <a:solidFill>
                  <a:srgbClr val="000000"/>
                </a:solidFill>
                <a:cs typeface="Arial" charset="0"/>
              </a:rPr>
              <a:t>On the head of the input stream, we have </a:t>
            </a:r>
            <a:r>
              <a:rPr lang="en-CA" altLang="fr-FR" sz="1600">
                <a:solidFill>
                  <a:srgbClr val="000000"/>
                </a:solidFill>
                <a:cs typeface="Arial" charset="0"/>
              </a:rPr>
              <a:t>id</a:t>
            </a:r>
          </a:p>
          <a:p>
            <a:pPr eaLnBrk="1" fontAlgn="base" hangingPunct="1">
              <a:spcBef>
                <a:spcPct val="0"/>
              </a:spcBef>
              <a:spcAft>
                <a:spcPct val="0"/>
              </a:spcAft>
              <a:buFontTx/>
              <a:buNone/>
            </a:pPr>
            <a:r>
              <a:rPr lang="en-CA" altLang="fr-FR" sz="1600" b="0">
                <a:solidFill>
                  <a:srgbClr val="000000"/>
                </a:solidFill>
                <a:cs typeface="Arial" charset="0"/>
              </a:rPr>
              <a:t>On the top of the stack, we have </a:t>
            </a:r>
            <a:r>
              <a:rPr lang="en-CA" altLang="fr-FR" sz="1600">
                <a:solidFill>
                  <a:srgbClr val="000000"/>
                </a:solidFill>
                <a:cs typeface="Arial" charset="0"/>
              </a:rPr>
              <a:t>term</a:t>
            </a:r>
          </a:p>
          <a:p>
            <a:pPr eaLnBrk="1" fontAlgn="base" hangingPunct="1">
              <a:spcBef>
                <a:spcPct val="0"/>
              </a:spcBef>
              <a:spcAft>
                <a:spcPct val="0"/>
              </a:spcAft>
              <a:buFontTx/>
              <a:buNone/>
            </a:pPr>
            <a:r>
              <a:rPr lang="en-CA" altLang="fr-FR" sz="1600" b="0">
                <a:solidFill>
                  <a:srgbClr val="000000"/>
                </a:solidFill>
                <a:cs typeface="Arial" charset="0"/>
              </a:rPr>
              <a:t>Using the parsing table, we retrieve the rule: </a:t>
            </a:r>
            <a:r>
              <a:rPr lang="en-CA" altLang="fr-FR" sz="1600">
                <a:solidFill>
                  <a:srgbClr val="000000"/>
                </a:solidFill>
                <a:cs typeface="Arial" charset="0"/>
              </a:rPr>
              <a:t>&lt;term&gt;</a:t>
            </a:r>
            <a:r>
              <a:rPr lang="en-CA" altLang="fr-FR" sz="1600">
                <a:solidFill>
                  <a:srgbClr val="000000"/>
                </a:solidFill>
                <a:cs typeface="Arial" charset="0"/>
                <a:sym typeface="Wingdings" pitchFamily="2" charset="2"/>
              </a:rPr>
              <a:t>&lt;factor&gt;&lt;term’&gt;</a:t>
            </a:r>
            <a:endParaRPr lang="fr-CA" altLang="fr-FR" sz="1600">
              <a:solidFill>
                <a:srgbClr val="000000"/>
              </a:solidFill>
              <a:cs typeface="Arial" charset="0"/>
            </a:endParaRPr>
          </a:p>
        </p:txBody>
      </p:sp>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expr’</a:t>
            </a:r>
            <a:endParaRPr lang="fr-CA" dirty="0">
              <a:solidFill>
                <a:srgbClr val="000000"/>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term</a:t>
            </a:r>
            <a:endParaRPr lang="fr-CA" dirty="0">
              <a:solidFill>
                <a:srgbClr val="000000"/>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19" name="Rectangle 18"/>
          <p:cNvSpPr/>
          <p:nvPr/>
        </p:nvSpPr>
        <p:spPr>
          <a:xfrm>
            <a:off x="3995738" y="5299075"/>
            <a:ext cx="936625" cy="433388"/>
          </a:xfrm>
          <a:prstGeom prst="rect">
            <a:avLst/>
          </a:prstGeom>
          <a:solidFill>
            <a:srgbClr val="FFFF00">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sp>
        <p:nvSpPr>
          <p:cNvPr id="14" name="Slide Number Placeholder 13"/>
          <p:cNvSpPr>
            <a:spLocks noGrp="1"/>
          </p:cNvSpPr>
          <p:nvPr>
            <p:ph type="sldNum" sz="quarter" idx="11"/>
          </p:nvPr>
        </p:nvSpPr>
        <p:spPr/>
        <p:txBody>
          <a:bodyPr/>
          <a:lstStyle/>
          <a:p>
            <a:pPr>
              <a:defRPr/>
            </a:pPr>
            <a:fld id="{C0F85434-72BD-456E-A883-0F005E178622}" type="slidenum">
              <a:rPr lang="fr-CA" smtClean="0"/>
              <a:pPr>
                <a:defRPr/>
              </a:pPr>
              <a:t>364</a:t>
            </a:fld>
            <a:endParaRPr lang="fr-CA"/>
          </a:p>
        </p:txBody>
      </p:sp>
    </p:spTree>
    <p:extLst>
      <p:ext uri="{BB962C8B-B14F-4D97-AF65-F5344CB8AC3E}">
        <p14:creationId xmlns:p14="http://schemas.microsoft.com/office/powerpoint/2010/main" val="242117163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500"/>
                                        <p:tgtEl>
                                          <p:spTgt spid="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Effect transition="in" filter="fade">
                                      <p:cBhvr>
                                        <p:cTn id="12" dur="500"/>
                                        <p:tgtEl>
                                          <p:spTgt spid="4">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fade">
                                      <p:cBhvr>
                                        <p:cTn id="17" dur="500"/>
                                        <p:tgtEl>
                                          <p:spTgt spid="1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4">
                                            <p:txEl>
                                              <p:pRg st="2" end="2"/>
                                            </p:txEl>
                                          </p:spTgt>
                                        </p:tgtEl>
                                        <p:attrNameLst>
                                          <p:attrName>style.visibility</p:attrName>
                                        </p:attrNameLst>
                                      </p:cBhvr>
                                      <p:to>
                                        <p:strVal val="visible"/>
                                      </p:to>
                                    </p:set>
                                    <p:animEffect transition="in" filter="fade">
                                      <p:cBhvr>
                                        <p:cTn id="22" dur="500"/>
                                        <p:tgtEl>
                                          <p:spTgt spid="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Lst>
  </p:timing>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Parsing Using LL(1)</a:t>
            </a:r>
            <a:endParaRPr lang="fr-CA" dirty="0"/>
          </a:p>
        </p:txBody>
      </p:sp>
      <p:sp>
        <p:nvSpPr>
          <p:cNvPr id="60419" name="Content Placeholder 2"/>
          <p:cNvSpPr>
            <a:spLocks noGrp="1"/>
          </p:cNvSpPr>
          <p:nvPr>
            <p:ph idx="1"/>
          </p:nvPr>
        </p:nvSpPr>
        <p:spPr>
          <a:xfrm>
            <a:off x="457200" y="1752600"/>
            <a:ext cx="7620000" cy="452438"/>
          </a:xfrm>
        </p:spPr>
        <p:txBody>
          <a:bodyPr/>
          <a:lstStyle/>
          <a:p>
            <a:r>
              <a:rPr lang="en-CA" altLang="fr-FR" smtClean="0"/>
              <a:t>Example:</a:t>
            </a:r>
            <a:endParaRPr lang="fr-CA" altLang="fr-FR" smtClean="0"/>
          </a:p>
        </p:txBody>
      </p:sp>
      <p:sp>
        <p:nvSpPr>
          <p:cNvPr id="6" name="Rectangle 5"/>
          <p:cNvSpPr/>
          <p:nvPr/>
        </p:nvSpPr>
        <p:spPr>
          <a:xfrm>
            <a:off x="4211638"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id</a:t>
            </a:r>
            <a:endParaRPr lang="fr-CA" dirty="0">
              <a:solidFill>
                <a:srgbClr val="000000"/>
              </a:solidFill>
            </a:endParaRPr>
          </a:p>
        </p:txBody>
      </p:sp>
      <p:sp>
        <p:nvSpPr>
          <p:cNvPr id="7" name="Rectangle 6"/>
          <p:cNvSpPr/>
          <p:nvPr/>
        </p:nvSpPr>
        <p:spPr>
          <a:xfrm>
            <a:off x="4859338" y="2079625"/>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sp>
        <p:nvSpPr>
          <p:cNvPr id="8" name="Rectangle 7"/>
          <p:cNvSpPr/>
          <p:nvPr/>
        </p:nvSpPr>
        <p:spPr>
          <a:xfrm>
            <a:off x="55086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num</a:t>
            </a:r>
            <a:endParaRPr lang="fr-CA" dirty="0">
              <a:solidFill>
                <a:srgbClr val="000000"/>
              </a:solidFill>
            </a:endParaRPr>
          </a:p>
        </p:txBody>
      </p:sp>
      <p:sp>
        <p:nvSpPr>
          <p:cNvPr id="9" name="Rectangle 8"/>
          <p:cNvSpPr/>
          <p:nvPr/>
        </p:nvSpPr>
        <p:spPr>
          <a:xfrm>
            <a:off x="61563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sp>
        <p:nvSpPr>
          <p:cNvPr id="10" name="Rectangle 9"/>
          <p:cNvSpPr/>
          <p:nvPr/>
        </p:nvSpPr>
        <p:spPr>
          <a:xfrm>
            <a:off x="68040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id</a:t>
            </a:r>
            <a:endParaRPr lang="fr-CA" dirty="0">
              <a:solidFill>
                <a:srgbClr val="000000"/>
              </a:solidFill>
            </a:endParaRPr>
          </a:p>
        </p:txBody>
      </p:sp>
      <p:sp>
        <p:nvSpPr>
          <p:cNvPr id="11" name="Rectangle 10"/>
          <p:cNvSpPr/>
          <p:nvPr/>
        </p:nvSpPr>
        <p:spPr>
          <a:xfrm>
            <a:off x="74517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graphicFrame>
        <p:nvGraphicFramePr>
          <p:cNvPr id="12" name="Table 11"/>
          <p:cNvGraphicFramePr>
            <a:graphicFrameLocks noGrp="1"/>
          </p:cNvGraphicFramePr>
          <p:nvPr/>
        </p:nvGraphicFramePr>
        <p:xfrm>
          <a:off x="2268538" y="3908425"/>
          <a:ext cx="6659563" cy="2905124"/>
        </p:xfrm>
        <a:graphic>
          <a:graphicData uri="http://schemas.openxmlformats.org/drawingml/2006/table">
            <a:tbl>
              <a:tblPr firstRow="1" bandRow="1">
                <a:tableStyleId>{5940675A-B579-460E-94D1-54222C63F5DA}</a:tableStyleId>
              </a:tblPr>
              <a:tblGrid>
                <a:gridCol w="575962"/>
                <a:gridCol w="1079929"/>
                <a:gridCol w="1079929"/>
                <a:gridCol w="791948"/>
                <a:gridCol w="791948"/>
                <a:gridCol w="791948"/>
                <a:gridCol w="791948"/>
                <a:gridCol w="755951"/>
              </a:tblGrid>
              <a:tr h="287994">
                <a:tc>
                  <a:txBody>
                    <a:bodyPr/>
                    <a:lstStyle/>
                    <a:p>
                      <a:pPr algn="ctr"/>
                      <a:endParaRPr lang="fr-CA" sz="1000"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60491" name="TextBox 3"/>
          <p:cNvSpPr txBox="1">
            <a:spLocks noChangeArrowheads="1"/>
          </p:cNvSpPr>
          <p:nvPr/>
        </p:nvSpPr>
        <p:spPr bwMode="auto">
          <a:xfrm>
            <a:off x="2124075" y="2874963"/>
            <a:ext cx="6840538"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600">
                <a:solidFill>
                  <a:srgbClr val="000000"/>
                </a:solidFill>
                <a:cs typeface="Arial" charset="0"/>
                <a:sym typeface="Wingdings" pitchFamily="2" charset="2"/>
              </a:rPr>
              <a:t></a:t>
            </a:r>
            <a:r>
              <a:rPr lang="en-CA" altLang="fr-FR" sz="1600">
                <a:solidFill>
                  <a:srgbClr val="000000"/>
                </a:solidFill>
                <a:cs typeface="Arial" charset="0"/>
              </a:rPr>
              <a:t>POP </a:t>
            </a:r>
            <a:r>
              <a:rPr lang="en-CA" altLang="fr-FR" sz="1600" b="0">
                <a:solidFill>
                  <a:srgbClr val="000000"/>
                </a:solidFill>
                <a:cs typeface="Arial" charset="0"/>
              </a:rPr>
              <a:t>term and </a:t>
            </a:r>
            <a:r>
              <a:rPr lang="en-CA" altLang="fr-FR" sz="1600">
                <a:solidFill>
                  <a:srgbClr val="000000"/>
                </a:solidFill>
                <a:cs typeface="Arial" charset="0"/>
              </a:rPr>
              <a:t>PUSH</a:t>
            </a:r>
            <a:r>
              <a:rPr lang="en-CA" altLang="fr-FR" sz="1600" b="0">
                <a:solidFill>
                  <a:srgbClr val="000000"/>
                </a:solidFill>
                <a:cs typeface="Arial" charset="0"/>
              </a:rPr>
              <a:t> factor and term’</a:t>
            </a:r>
            <a:endParaRPr lang="fr-CA" altLang="fr-FR" sz="1600" b="0">
              <a:solidFill>
                <a:srgbClr val="000000"/>
              </a:solidFill>
              <a:cs typeface="Arial" charset="0"/>
            </a:endParaRPr>
          </a:p>
        </p:txBody>
      </p:sp>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expr’</a:t>
            </a:r>
            <a:endParaRPr lang="fr-CA" dirty="0">
              <a:solidFill>
                <a:srgbClr val="000000"/>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term</a:t>
            </a:r>
            <a:endParaRPr lang="fr-CA" dirty="0">
              <a:solidFill>
                <a:srgbClr val="000000"/>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13" name="Slide Number Placeholder 12"/>
          <p:cNvSpPr>
            <a:spLocks noGrp="1"/>
          </p:cNvSpPr>
          <p:nvPr>
            <p:ph type="sldNum" sz="quarter" idx="11"/>
          </p:nvPr>
        </p:nvSpPr>
        <p:spPr/>
        <p:txBody>
          <a:bodyPr/>
          <a:lstStyle/>
          <a:p>
            <a:pPr>
              <a:defRPr/>
            </a:pPr>
            <a:fld id="{C0F85434-72BD-456E-A883-0F005E178622}" type="slidenum">
              <a:rPr lang="fr-CA" smtClean="0"/>
              <a:pPr>
                <a:defRPr/>
              </a:pPr>
              <a:t>365</a:t>
            </a:fld>
            <a:endParaRPr lang="fr-CA"/>
          </a:p>
        </p:txBody>
      </p:sp>
    </p:spTree>
    <p:extLst>
      <p:ext uri="{BB962C8B-B14F-4D97-AF65-F5344CB8AC3E}">
        <p14:creationId xmlns:p14="http://schemas.microsoft.com/office/powerpoint/2010/main" val="1667941200"/>
      </p:ext>
    </p:extLst>
  </p:cSld>
  <p:clrMapOvr>
    <a:masterClrMapping/>
  </p:clrMapOvr>
  <p:timing>
    <p:tnLst>
      <p:par>
        <p:cTn id="1" dur="indefinite" restart="never" nodeType="tmRoot"/>
      </p:par>
    </p:tnLst>
  </p:timing>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Parsing Using LL(1)</a:t>
            </a:r>
            <a:endParaRPr lang="fr-CA" dirty="0"/>
          </a:p>
        </p:txBody>
      </p:sp>
      <p:sp>
        <p:nvSpPr>
          <p:cNvPr id="61443" name="Content Placeholder 2"/>
          <p:cNvSpPr>
            <a:spLocks noGrp="1"/>
          </p:cNvSpPr>
          <p:nvPr>
            <p:ph idx="1"/>
          </p:nvPr>
        </p:nvSpPr>
        <p:spPr>
          <a:xfrm>
            <a:off x="457200" y="1752600"/>
            <a:ext cx="7620000" cy="452438"/>
          </a:xfrm>
        </p:spPr>
        <p:txBody>
          <a:bodyPr/>
          <a:lstStyle/>
          <a:p>
            <a:r>
              <a:rPr lang="en-CA" altLang="fr-FR" smtClean="0"/>
              <a:t>Example:</a:t>
            </a:r>
            <a:endParaRPr lang="fr-CA" altLang="fr-FR" smtClean="0"/>
          </a:p>
        </p:txBody>
      </p:sp>
      <p:sp>
        <p:nvSpPr>
          <p:cNvPr id="6" name="Rectangle 5"/>
          <p:cNvSpPr/>
          <p:nvPr/>
        </p:nvSpPr>
        <p:spPr>
          <a:xfrm>
            <a:off x="4211638"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id</a:t>
            </a:r>
            <a:endParaRPr lang="fr-CA" dirty="0">
              <a:solidFill>
                <a:srgbClr val="000000"/>
              </a:solidFill>
            </a:endParaRPr>
          </a:p>
        </p:txBody>
      </p:sp>
      <p:sp>
        <p:nvSpPr>
          <p:cNvPr id="7" name="Rectangle 6"/>
          <p:cNvSpPr/>
          <p:nvPr/>
        </p:nvSpPr>
        <p:spPr>
          <a:xfrm>
            <a:off x="4859338" y="2079625"/>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sp>
        <p:nvSpPr>
          <p:cNvPr id="8" name="Rectangle 7"/>
          <p:cNvSpPr/>
          <p:nvPr/>
        </p:nvSpPr>
        <p:spPr>
          <a:xfrm>
            <a:off x="55086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num</a:t>
            </a:r>
            <a:endParaRPr lang="fr-CA" dirty="0">
              <a:solidFill>
                <a:srgbClr val="000000"/>
              </a:solidFill>
            </a:endParaRPr>
          </a:p>
        </p:txBody>
      </p:sp>
      <p:sp>
        <p:nvSpPr>
          <p:cNvPr id="9" name="Rectangle 8"/>
          <p:cNvSpPr/>
          <p:nvPr/>
        </p:nvSpPr>
        <p:spPr>
          <a:xfrm>
            <a:off x="61563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sp>
        <p:nvSpPr>
          <p:cNvPr id="10" name="Rectangle 9"/>
          <p:cNvSpPr/>
          <p:nvPr/>
        </p:nvSpPr>
        <p:spPr>
          <a:xfrm>
            <a:off x="68040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id</a:t>
            </a:r>
            <a:endParaRPr lang="fr-CA" dirty="0">
              <a:solidFill>
                <a:srgbClr val="000000"/>
              </a:solidFill>
            </a:endParaRPr>
          </a:p>
        </p:txBody>
      </p:sp>
      <p:sp>
        <p:nvSpPr>
          <p:cNvPr id="11" name="Rectangle 10"/>
          <p:cNvSpPr/>
          <p:nvPr/>
        </p:nvSpPr>
        <p:spPr>
          <a:xfrm>
            <a:off x="74517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graphicFrame>
        <p:nvGraphicFramePr>
          <p:cNvPr id="12" name="Table 11"/>
          <p:cNvGraphicFramePr>
            <a:graphicFrameLocks noGrp="1"/>
          </p:cNvGraphicFramePr>
          <p:nvPr/>
        </p:nvGraphicFramePr>
        <p:xfrm>
          <a:off x="2268538" y="3908425"/>
          <a:ext cx="6659563" cy="2905124"/>
        </p:xfrm>
        <a:graphic>
          <a:graphicData uri="http://schemas.openxmlformats.org/drawingml/2006/table">
            <a:tbl>
              <a:tblPr firstRow="1" bandRow="1">
                <a:tableStyleId>{5940675A-B579-460E-94D1-54222C63F5DA}</a:tableStyleId>
              </a:tblPr>
              <a:tblGrid>
                <a:gridCol w="575962"/>
                <a:gridCol w="1079929"/>
                <a:gridCol w="1079929"/>
                <a:gridCol w="791948"/>
                <a:gridCol w="791948"/>
                <a:gridCol w="791948"/>
                <a:gridCol w="791948"/>
                <a:gridCol w="755951"/>
              </a:tblGrid>
              <a:tr h="287994">
                <a:tc>
                  <a:txBody>
                    <a:bodyPr/>
                    <a:lstStyle/>
                    <a:p>
                      <a:pPr algn="ctr"/>
                      <a:endParaRPr lang="fr-CA" sz="1000"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expr’</a:t>
            </a:r>
            <a:endParaRPr lang="fr-CA" dirty="0">
              <a:solidFill>
                <a:srgbClr val="000000"/>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term’</a:t>
            </a:r>
            <a:endParaRPr lang="fr-CA" dirty="0">
              <a:solidFill>
                <a:srgbClr val="000000"/>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factor</a:t>
            </a:r>
            <a:endParaRPr lang="fr-CA" dirty="0">
              <a:solidFill>
                <a:srgbClr val="000000"/>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19" name="Rectangle 18"/>
          <p:cNvSpPr/>
          <p:nvPr/>
        </p:nvSpPr>
        <p:spPr>
          <a:xfrm>
            <a:off x="4003675" y="6308725"/>
            <a:ext cx="935038" cy="434975"/>
          </a:xfrm>
          <a:prstGeom prst="rect">
            <a:avLst/>
          </a:prstGeom>
          <a:solidFill>
            <a:srgbClr val="FFFF00">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sp>
        <p:nvSpPr>
          <p:cNvPr id="20" name="TextBox 19"/>
          <p:cNvSpPr txBox="1">
            <a:spLocks noChangeArrowheads="1"/>
          </p:cNvSpPr>
          <p:nvPr/>
        </p:nvSpPr>
        <p:spPr bwMode="auto">
          <a:xfrm>
            <a:off x="2124075" y="2874963"/>
            <a:ext cx="6840538"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600" b="0">
                <a:solidFill>
                  <a:srgbClr val="000000"/>
                </a:solidFill>
                <a:cs typeface="Arial" charset="0"/>
              </a:rPr>
              <a:t>On the head of the input stream, we have </a:t>
            </a:r>
            <a:r>
              <a:rPr lang="en-CA" altLang="fr-FR" sz="1600">
                <a:solidFill>
                  <a:srgbClr val="000000"/>
                </a:solidFill>
                <a:cs typeface="Arial" charset="0"/>
              </a:rPr>
              <a:t>id</a:t>
            </a:r>
          </a:p>
          <a:p>
            <a:pPr eaLnBrk="1" fontAlgn="base" hangingPunct="1">
              <a:spcBef>
                <a:spcPct val="0"/>
              </a:spcBef>
              <a:spcAft>
                <a:spcPct val="0"/>
              </a:spcAft>
              <a:buFontTx/>
              <a:buNone/>
            </a:pPr>
            <a:r>
              <a:rPr lang="en-CA" altLang="fr-FR" sz="1600" b="0">
                <a:solidFill>
                  <a:srgbClr val="000000"/>
                </a:solidFill>
                <a:cs typeface="Arial" charset="0"/>
              </a:rPr>
              <a:t>On the top of the stack, we have </a:t>
            </a:r>
            <a:r>
              <a:rPr lang="en-CA" altLang="fr-FR" sz="1600">
                <a:solidFill>
                  <a:srgbClr val="000000"/>
                </a:solidFill>
                <a:cs typeface="Arial" charset="0"/>
              </a:rPr>
              <a:t>factor</a:t>
            </a:r>
          </a:p>
          <a:p>
            <a:pPr eaLnBrk="1" fontAlgn="base" hangingPunct="1">
              <a:spcBef>
                <a:spcPct val="0"/>
              </a:spcBef>
              <a:spcAft>
                <a:spcPct val="0"/>
              </a:spcAft>
              <a:buFontTx/>
              <a:buNone/>
            </a:pPr>
            <a:r>
              <a:rPr lang="en-CA" altLang="fr-FR" sz="1600" b="0">
                <a:solidFill>
                  <a:srgbClr val="000000"/>
                </a:solidFill>
                <a:cs typeface="Arial" charset="0"/>
              </a:rPr>
              <a:t>Using the parsing table, we retrieve the rule: </a:t>
            </a:r>
            <a:r>
              <a:rPr lang="en-CA" altLang="fr-FR" sz="1600">
                <a:solidFill>
                  <a:srgbClr val="000000"/>
                </a:solidFill>
                <a:cs typeface="Arial" charset="0"/>
              </a:rPr>
              <a:t>&lt;factor&gt;</a:t>
            </a:r>
            <a:r>
              <a:rPr lang="en-CA" altLang="fr-FR" sz="1600">
                <a:solidFill>
                  <a:srgbClr val="000000"/>
                </a:solidFill>
                <a:cs typeface="Arial" charset="0"/>
                <a:sym typeface="Wingdings" pitchFamily="2" charset="2"/>
              </a:rPr>
              <a:t>id</a:t>
            </a:r>
            <a:endParaRPr lang="fr-CA" altLang="fr-FR" sz="1600">
              <a:solidFill>
                <a:srgbClr val="000000"/>
              </a:solidFill>
              <a:cs typeface="Arial" charset="0"/>
            </a:endParaRPr>
          </a:p>
        </p:txBody>
      </p:sp>
      <p:sp>
        <p:nvSpPr>
          <p:cNvPr id="13" name="Slide Number Placeholder 12"/>
          <p:cNvSpPr>
            <a:spLocks noGrp="1"/>
          </p:cNvSpPr>
          <p:nvPr>
            <p:ph type="sldNum" sz="quarter" idx="11"/>
          </p:nvPr>
        </p:nvSpPr>
        <p:spPr/>
        <p:txBody>
          <a:bodyPr/>
          <a:lstStyle/>
          <a:p>
            <a:pPr>
              <a:defRPr/>
            </a:pPr>
            <a:fld id="{C0F85434-72BD-456E-A883-0F005E178622}" type="slidenum">
              <a:rPr lang="fr-CA" smtClean="0"/>
              <a:pPr>
                <a:defRPr/>
              </a:pPr>
              <a:t>366</a:t>
            </a:fld>
            <a:endParaRPr lang="fr-CA"/>
          </a:p>
        </p:txBody>
      </p:sp>
    </p:spTree>
    <p:extLst>
      <p:ext uri="{BB962C8B-B14F-4D97-AF65-F5344CB8AC3E}">
        <p14:creationId xmlns:p14="http://schemas.microsoft.com/office/powerpoint/2010/main" val="15723460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0">
                                            <p:txEl>
                                              <p:pRg st="0" end="0"/>
                                            </p:txEl>
                                          </p:spTgt>
                                        </p:tgtEl>
                                        <p:attrNameLst>
                                          <p:attrName>style.visibility</p:attrName>
                                        </p:attrNameLst>
                                      </p:cBhvr>
                                      <p:to>
                                        <p:strVal val="visible"/>
                                      </p:to>
                                    </p:set>
                                    <p:animEffect transition="in" filter="fade">
                                      <p:cBhvr>
                                        <p:cTn id="7" dur="500"/>
                                        <p:tgtEl>
                                          <p:spTgt spid="20">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20">
                                            <p:txEl>
                                              <p:pRg st="1" end="1"/>
                                            </p:txEl>
                                          </p:spTgt>
                                        </p:tgtEl>
                                        <p:attrNameLst>
                                          <p:attrName>style.visibility</p:attrName>
                                        </p:attrNameLst>
                                      </p:cBhvr>
                                      <p:to>
                                        <p:strVal val="visible"/>
                                      </p:to>
                                    </p:set>
                                    <p:animEffect transition="in" filter="fade">
                                      <p:cBhvr>
                                        <p:cTn id="12" dur="500"/>
                                        <p:tgtEl>
                                          <p:spTgt spid="20">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fade">
                                      <p:cBhvr>
                                        <p:cTn id="17" dur="500"/>
                                        <p:tgtEl>
                                          <p:spTgt spid="1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20">
                                            <p:txEl>
                                              <p:pRg st="2" end="2"/>
                                            </p:txEl>
                                          </p:spTgt>
                                        </p:tgtEl>
                                        <p:attrNameLst>
                                          <p:attrName>style.visibility</p:attrName>
                                        </p:attrNameLst>
                                      </p:cBhvr>
                                      <p:to>
                                        <p:strVal val="visible"/>
                                      </p:to>
                                    </p:set>
                                    <p:animEffect transition="in" filter="fade">
                                      <p:cBhvr>
                                        <p:cTn id="22" dur="500"/>
                                        <p:tgtEl>
                                          <p:spTgt spid="20">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Lst>
  </p:timing>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Parsing Using LL(1)</a:t>
            </a:r>
            <a:endParaRPr lang="fr-CA" dirty="0"/>
          </a:p>
        </p:txBody>
      </p:sp>
      <p:sp>
        <p:nvSpPr>
          <p:cNvPr id="62467" name="Content Placeholder 2"/>
          <p:cNvSpPr>
            <a:spLocks noGrp="1"/>
          </p:cNvSpPr>
          <p:nvPr>
            <p:ph idx="1"/>
          </p:nvPr>
        </p:nvSpPr>
        <p:spPr>
          <a:xfrm>
            <a:off x="457200" y="1752600"/>
            <a:ext cx="7620000" cy="452438"/>
          </a:xfrm>
        </p:spPr>
        <p:txBody>
          <a:bodyPr/>
          <a:lstStyle/>
          <a:p>
            <a:r>
              <a:rPr lang="en-CA" altLang="fr-FR" smtClean="0"/>
              <a:t>Example:</a:t>
            </a:r>
            <a:endParaRPr lang="fr-CA" altLang="fr-FR" smtClean="0"/>
          </a:p>
        </p:txBody>
      </p:sp>
      <p:sp>
        <p:nvSpPr>
          <p:cNvPr id="6" name="Rectangle 5"/>
          <p:cNvSpPr/>
          <p:nvPr/>
        </p:nvSpPr>
        <p:spPr>
          <a:xfrm>
            <a:off x="4211638"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id</a:t>
            </a:r>
            <a:endParaRPr lang="fr-CA" dirty="0">
              <a:solidFill>
                <a:srgbClr val="000000"/>
              </a:solidFill>
            </a:endParaRPr>
          </a:p>
        </p:txBody>
      </p:sp>
      <p:sp>
        <p:nvSpPr>
          <p:cNvPr id="7" name="Rectangle 6"/>
          <p:cNvSpPr/>
          <p:nvPr/>
        </p:nvSpPr>
        <p:spPr>
          <a:xfrm>
            <a:off x="4859338" y="2079625"/>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sp>
        <p:nvSpPr>
          <p:cNvPr id="8" name="Rectangle 7"/>
          <p:cNvSpPr/>
          <p:nvPr/>
        </p:nvSpPr>
        <p:spPr>
          <a:xfrm>
            <a:off x="55086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num</a:t>
            </a:r>
            <a:endParaRPr lang="fr-CA" dirty="0">
              <a:solidFill>
                <a:srgbClr val="000000"/>
              </a:solidFill>
            </a:endParaRPr>
          </a:p>
        </p:txBody>
      </p:sp>
      <p:sp>
        <p:nvSpPr>
          <p:cNvPr id="9" name="Rectangle 8"/>
          <p:cNvSpPr/>
          <p:nvPr/>
        </p:nvSpPr>
        <p:spPr>
          <a:xfrm>
            <a:off x="61563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sp>
        <p:nvSpPr>
          <p:cNvPr id="10" name="Rectangle 9"/>
          <p:cNvSpPr/>
          <p:nvPr/>
        </p:nvSpPr>
        <p:spPr>
          <a:xfrm>
            <a:off x="68040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id</a:t>
            </a:r>
            <a:endParaRPr lang="fr-CA" dirty="0">
              <a:solidFill>
                <a:srgbClr val="000000"/>
              </a:solidFill>
            </a:endParaRPr>
          </a:p>
        </p:txBody>
      </p:sp>
      <p:sp>
        <p:nvSpPr>
          <p:cNvPr id="11" name="Rectangle 10"/>
          <p:cNvSpPr/>
          <p:nvPr/>
        </p:nvSpPr>
        <p:spPr>
          <a:xfrm>
            <a:off x="74517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graphicFrame>
        <p:nvGraphicFramePr>
          <p:cNvPr id="12" name="Table 11"/>
          <p:cNvGraphicFramePr>
            <a:graphicFrameLocks noGrp="1"/>
          </p:cNvGraphicFramePr>
          <p:nvPr/>
        </p:nvGraphicFramePr>
        <p:xfrm>
          <a:off x="2268538" y="3908425"/>
          <a:ext cx="6659563" cy="2905124"/>
        </p:xfrm>
        <a:graphic>
          <a:graphicData uri="http://schemas.openxmlformats.org/drawingml/2006/table">
            <a:tbl>
              <a:tblPr firstRow="1" bandRow="1">
                <a:tableStyleId>{5940675A-B579-460E-94D1-54222C63F5DA}</a:tableStyleId>
              </a:tblPr>
              <a:tblGrid>
                <a:gridCol w="575962"/>
                <a:gridCol w="1079929"/>
                <a:gridCol w="1079929"/>
                <a:gridCol w="791948"/>
                <a:gridCol w="791948"/>
                <a:gridCol w="791948"/>
                <a:gridCol w="791948"/>
                <a:gridCol w="755951"/>
              </a:tblGrid>
              <a:tr h="287994">
                <a:tc>
                  <a:txBody>
                    <a:bodyPr/>
                    <a:lstStyle/>
                    <a:p>
                      <a:pPr algn="ctr"/>
                      <a:endParaRPr lang="fr-CA" sz="1000"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expr’</a:t>
            </a:r>
            <a:endParaRPr lang="fr-CA" dirty="0">
              <a:solidFill>
                <a:srgbClr val="000000"/>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term’</a:t>
            </a:r>
            <a:endParaRPr lang="fr-CA" dirty="0">
              <a:solidFill>
                <a:srgbClr val="000000"/>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id</a:t>
            </a:r>
            <a:endParaRPr lang="fr-CA" dirty="0">
              <a:solidFill>
                <a:srgbClr val="000000"/>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0" name="TextBox 19"/>
          <p:cNvSpPr txBox="1">
            <a:spLocks noChangeArrowheads="1"/>
          </p:cNvSpPr>
          <p:nvPr/>
        </p:nvSpPr>
        <p:spPr bwMode="auto">
          <a:xfrm>
            <a:off x="2124075" y="2708275"/>
            <a:ext cx="6840538"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600" b="0">
                <a:solidFill>
                  <a:srgbClr val="000000"/>
                </a:solidFill>
                <a:cs typeface="Arial" charset="0"/>
              </a:rPr>
              <a:t>Whenever we have a terminal on top of the stack, we check if it matches the head of the list</a:t>
            </a:r>
          </a:p>
          <a:p>
            <a:pPr eaLnBrk="1" fontAlgn="base" hangingPunct="1">
              <a:spcBef>
                <a:spcPct val="0"/>
              </a:spcBef>
              <a:spcAft>
                <a:spcPct val="0"/>
              </a:spcAft>
              <a:buFontTx/>
              <a:buNone/>
            </a:pPr>
            <a:r>
              <a:rPr lang="en-CA" altLang="fr-FR" sz="1600">
                <a:solidFill>
                  <a:srgbClr val="D1282E"/>
                </a:solidFill>
                <a:cs typeface="Arial" charset="0"/>
              </a:rPr>
              <a:t>If it does not</a:t>
            </a:r>
            <a:r>
              <a:rPr lang="en-CA" altLang="fr-FR" sz="1600">
                <a:solidFill>
                  <a:srgbClr val="000000"/>
                </a:solidFill>
                <a:cs typeface="Arial" charset="0"/>
              </a:rPr>
              <a:t> </a:t>
            </a:r>
            <a:r>
              <a:rPr lang="en-CA" altLang="fr-FR" sz="1600">
                <a:solidFill>
                  <a:srgbClr val="000000"/>
                </a:solidFill>
                <a:cs typeface="Arial" charset="0"/>
                <a:sym typeface="Wingdings" pitchFamily="2" charset="2"/>
              </a:rPr>
              <a:t>syntax does not follow grammar</a:t>
            </a:r>
          </a:p>
          <a:p>
            <a:pPr eaLnBrk="1" fontAlgn="base" hangingPunct="1">
              <a:spcBef>
                <a:spcPct val="0"/>
              </a:spcBef>
              <a:spcAft>
                <a:spcPct val="0"/>
              </a:spcAft>
              <a:buFontTx/>
              <a:buNone/>
            </a:pPr>
            <a:r>
              <a:rPr lang="en-CA" altLang="fr-FR" sz="1600">
                <a:solidFill>
                  <a:srgbClr val="D1282E"/>
                </a:solidFill>
                <a:cs typeface="Arial" charset="0"/>
                <a:sym typeface="Wingdings" pitchFamily="2" charset="2"/>
              </a:rPr>
              <a:t>If it does</a:t>
            </a:r>
            <a:r>
              <a:rPr lang="en-CA" altLang="fr-FR" sz="1600">
                <a:solidFill>
                  <a:srgbClr val="000000"/>
                </a:solidFill>
                <a:cs typeface="Arial" charset="0"/>
                <a:sym typeface="Wingdings" pitchFamily="2" charset="2"/>
              </a:rPr>
              <a:t>, </a:t>
            </a:r>
            <a:r>
              <a:rPr lang="en-CA" altLang="fr-FR" sz="1600" u="sng">
                <a:solidFill>
                  <a:srgbClr val="000000"/>
                </a:solidFill>
                <a:cs typeface="Arial" charset="0"/>
                <a:sym typeface="Wingdings" pitchFamily="2" charset="2"/>
              </a:rPr>
              <a:t>REMOVE head of the list and POP the stack</a:t>
            </a:r>
            <a:endParaRPr lang="fr-CA" altLang="fr-FR" sz="1600" u="sng">
              <a:solidFill>
                <a:srgbClr val="000000"/>
              </a:solidFill>
              <a:cs typeface="Arial" charset="0"/>
            </a:endParaRPr>
          </a:p>
        </p:txBody>
      </p:sp>
      <p:sp>
        <p:nvSpPr>
          <p:cNvPr id="13" name="Slide Number Placeholder 12"/>
          <p:cNvSpPr>
            <a:spLocks noGrp="1"/>
          </p:cNvSpPr>
          <p:nvPr>
            <p:ph type="sldNum" sz="quarter" idx="11"/>
          </p:nvPr>
        </p:nvSpPr>
        <p:spPr/>
        <p:txBody>
          <a:bodyPr/>
          <a:lstStyle/>
          <a:p>
            <a:pPr>
              <a:defRPr/>
            </a:pPr>
            <a:fld id="{C0F85434-72BD-456E-A883-0F005E178622}" type="slidenum">
              <a:rPr lang="fr-CA" smtClean="0"/>
              <a:pPr>
                <a:defRPr/>
              </a:pPr>
              <a:t>367</a:t>
            </a:fld>
            <a:endParaRPr lang="fr-CA"/>
          </a:p>
        </p:txBody>
      </p:sp>
    </p:spTree>
    <p:extLst>
      <p:ext uri="{BB962C8B-B14F-4D97-AF65-F5344CB8AC3E}">
        <p14:creationId xmlns:p14="http://schemas.microsoft.com/office/powerpoint/2010/main" val="1520828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0">
                                            <p:txEl>
                                              <p:pRg st="0" end="0"/>
                                            </p:txEl>
                                          </p:spTgt>
                                        </p:tgtEl>
                                        <p:attrNameLst>
                                          <p:attrName>style.visibility</p:attrName>
                                        </p:attrNameLst>
                                      </p:cBhvr>
                                      <p:to>
                                        <p:strVal val="visible"/>
                                      </p:to>
                                    </p:set>
                                    <p:animEffect transition="in" filter="fade">
                                      <p:cBhvr>
                                        <p:cTn id="7" dur="500"/>
                                        <p:tgtEl>
                                          <p:spTgt spid="20">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20">
                                            <p:txEl>
                                              <p:pRg st="1" end="1"/>
                                            </p:txEl>
                                          </p:spTgt>
                                        </p:tgtEl>
                                        <p:attrNameLst>
                                          <p:attrName>style.visibility</p:attrName>
                                        </p:attrNameLst>
                                      </p:cBhvr>
                                      <p:to>
                                        <p:strVal val="visible"/>
                                      </p:to>
                                    </p:set>
                                    <p:animEffect transition="in" filter="fade">
                                      <p:cBhvr>
                                        <p:cTn id="12" dur="500"/>
                                        <p:tgtEl>
                                          <p:spTgt spid="20">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20">
                                            <p:txEl>
                                              <p:pRg st="2" end="2"/>
                                            </p:txEl>
                                          </p:spTgt>
                                        </p:tgtEl>
                                        <p:attrNameLst>
                                          <p:attrName>style.visibility</p:attrName>
                                        </p:attrNameLst>
                                      </p:cBhvr>
                                      <p:to>
                                        <p:strVal val="visible"/>
                                      </p:to>
                                    </p:set>
                                    <p:animEffect transition="in" filter="fade">
                                      <p:cBhvr>
                                        <p:cTn id="17" dur="500"/>
                                        <p:tgtEl>
                                          <p:spTgt spid="20">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Parsing Using LL(1)</a:t>
            </a:r>
            <a:endParaRPr lang="fr-CA" dirty="0"/>
          </a:p>
        </p:txBody>
      </p:sp>
      <p:sp>
        <p:nvSpPr>
          <p:cNvPr id="63491" name="Content Placeholder 2"/>
          <p:cNvSpPr>
            <a:spLocks noGrp="1"/>
          </p:cNvSpPr>
          <p:nvPr>
            <p:ph idx="1"/>
          </p:nvPr>
        </p:nvSpPr>
        <p:spPr>
          <a:xfrm>
            <a:off x="457200" y="1752600"/>
            <a:ext cx="7620000" cy="452438"/>
          </a:xfrm>
        </p:spPr>
        <p:txBody>
          <a:bodyPr/>
          <a:lstStyle/>
          <a:p>
            <a:r>
              <a:rPr lang="en-CA" altLang="fr-FR" smtClean="0"/>
              <a:t>Example:</a:t>
            </a:r>
            <a:endParaRPr lang="fr-CA" altLang="fr-FR" smtClean="0"/>
          </a:p>
        </p:txBody>
      </p:sp>
      <p:sp>
        <p:nvSpPr>
          <p:cNvPr id="7" name="Rectangle 6"/>
          <p:cNvSpPr/>
          <p:nvPr/>
        </p:nvSpPr>
        <p:spPr>
          <a:xfrm>
            <a:off x="4859338" y="2079625"/>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sp>
        <p:nvSpPr>
          <p:cNvPr id="8" name="Rectangle 7"/>
          <p:cNvSpPr/>
          <p:nvPr/>
        </p:nvSpPr>
        <p:spPr>
          <a:xfrm>
            <a:off x="55086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num</a:t>
            </a:r>
            <a:endParaRPr lang="fr-CA" dirty="0">
              <a:solidFill>
                <a:srgbClr val="000000"/>
              </a:solidFill>
            </a:endParaRPr>
          </a:p>
        </p:txBody>
      </p:sp>
      <p:sp>
        <p:nvSpPr>
          <p:cNvPr id="9" name="Rectangle 8"/>
          <p:cNvSpPr/>
          <p:nvPr/>
        </p:nvSpPr>
        <p:spPr>
          <a:xfrm>
            <a:off x="61563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sp>
        <p:nvSpPr>
          <p:cNvPr id="10" name="Rectangle 9"/>
          <p:cNvSpPr/>
          <p:nvPr/>
        </p:nvSpPr>
        <p:spPr>
          <a:xfrm>
            <a:off x="68040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id</a:t>
            </a:r>
            <a:endParaRPr lang="fr-CA" dirty="0">
              <a:solidFill>
                <a:srgbClr val="000000"/>
              </a:solidFill>
            </a:endParaRPr>
          </a:p>
        </p:txBody>
      </p:sp>
      <p:sp>
        <p:nvSpPr>
          <p:cNvPr id="11" name="Rectangle 10"/>
          <p:cNvSpPr/>
          <p:nvPr/>
        </p:nvSpPr>
        <p:spPr>
          <a:xfrm>
            <a:off x="74517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graphicFrame>
        <p:nvGraphicFramePr>
          <p:cNvPr id="12" name="Table 11"/>
          <p:cNvGraphicFramePr>
            <a:graphicFrameLocks noGrp="1"/>
          </p:cNvGraphicFramePr>
          <p:nvPr/>
        </p:nvGraphicFramePr>
        <p:xfrm>
          <a:off x="2268538" y="3908425"/>
          <a:ext cx="6659563" cy="2905124"/>
        </p:xfrm>
        <a:graphic>
          <a:graphicData uri="http://schemas.openxmlformats.org/drawingml/2006/table">
            <a:tbl>
              <a:tblPr firstRow="1" bandRow="1">
                <a:tableStyleId>{5940675A-B579-460E-94D1-54222C63F5DA}</a:tableStyleId>
              </a:tblPr>
              <a:tblGrid>
                <a:gridCol w="575962"/>
                <a:gridCol w="1079929"/>
                <a:gridCol w="1079929"/>
                <a:gridCol w="791948"/>
                <a:gridCol w="791948"/>
                <a:gridCol w="791948"/>
                <a:gridCol w="791948"/>
                <a:gridCol w="755951"/>
              </a:tblGrid>
              <a:tr h="287994">
                <a:tc>
                  <a:txBody>
                    <a:bodyPr/>
                    <a:lstStyle/>
                    <a:p>
                      <a:pPr algn="ctr"/>
                      <a:endParaRPr lang="fr-CA" sz="1000"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expr’</a:t>
            </a:r>
            <a:endParaRPr lang="fr-CA" dirty="0">
              <a:solidFill>
                <a:srgbClr val="000000"/>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term’</a:t>
            </a:r>
            <a:endParaRPr lang="fr-CA" dirty="0">
              <a:solidFill>
                <a:srgbClr val="000000"/>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63569" name="TextBox 19"/>
          <p:cNvSpPr txBox="1">
            <a:spLocks noChangeArrowheads="1"/>
          </p:cNvSpPr>
          <p:nvPr/>
        </p:nvSpPr>
        <p:spPr bwMode="auto">
          <a:xfrm>
            <a:off x="2124075" y="2708275"/>
            <a:ext cx="6840538"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600" b="0">
                <a:solidFill>
                  <a:srgbClr val="000000"/>
                </a:solidFill>
                <a:cs typeface="Arial" charset="0"/>
              </a:rPr>
              <a:t>Whenever we have a terminal on top of the stack, we check if it matches the head of the list</a:t>
            </a:r>
          </a:p>
          <a:p>
            <a:pPr eaLnBrk="1" fontAlgn="base" hangingPunct="1">
              <a:spcBef>
                <a:spcPct val="0"/>
              </a:spcBef>
              <a:spcAft>
                <a:spcPct val="0"/>
              </a:spcAft>
              <a:buFontTx/>
              <a:buNone/>
            </a:pPr>
            <a:r>
              <a:rPr lang="en-CA" altLang="fr-FR" sz="1600">
                <a:solidFill>
                  <a:srgbClr val="D1282E"/>
                </a:solidFill>
                <a:cs typeface="Arial" charset="0"/>
              </a:rPr>
              <a:t>If it does not</a:t>
            </a:r>
            <a:r>
              <a:rPr lang="en-CA" altLang="fr-FR" sz="1600">
                <a:solidFill>
                  <a:srgbClr val="000000"/>
                </a:solidFill>
                <a:cs typeface="Arial" charset="0"/>
              </a:rPr>
              <a:t> </a:t>
            </a:r>
            <a:r>
              <a:rPr lang="en-CA" altLang="fr-FR" sz="1600">
                <a:solidFill>
                  <a:srgbClr val="000000"/>
                </a:solidFill>
                <a:cs typeface="Arial" charset="0"/>
                <a:sym typeface="Wingdings" pitchFamily="2" charset="2"/>
              </a:rPr>
              <a:t>syntax does not follow grammar</a:t>
            </a:r>
          </a:p>
          <a:p>
            <a:pPr eaLnBrk="1" fontAlgn="base" hangingPunct="1">
              <a:spcBef>
                <a:spcPct val="0"/>
              </a:spcBef>
              <a:spcAft>
                <a:spcPct val="0"/>
              </a:spcAft>
              <a:buFontTx/>
              <a:buNone/>
            </a:pPr>
            <a:r>
              <a:rPr lang="en-CA" altLang="fr-FR" sz="1600">
                <a:solidFill>
                  <a:srgbClr val="D1282E"/>
                </a:solidFill>
                <a:cs typeface="Arial" charset="0"/>
                <a:sym typeface="Wingdings" pitchFamily="2" charset="2"/>
              </a:rPr>
              <a:t>If it does</a:t>
            </a:r>
            <a:r>
              <a:rPr lang="en-CA" altLang="fr-FR" sz="1600">
                <a:solidFill>
                  <a:srgbClr val="000000"/>
                </a:solidFill>
                <a:cs typeface="Arial" charset="0"/>
                <a:sym typeface="Wingdings" pitchFamily="2" charset="2"/>
              </a:rPr>
              <a:t>, </a:t>
            </a:r>
            <a:r>
              <a:rPr lang="en-CA" altLang="fr-FR" sz="1600" u="sng">
                <a:solidFill>
                  <a:srgbClr val="000000"/>
                </a:solidFill>
                <a:cs typeface="Arial" charset="0"/>
                <a:sym typeface="Wingdings" pitchFamily="2" charset="2"/>
              </a:rPr>
              <a:t>REMOVE head of the list and POP the stack</a:t>
            </a:r>
            <a:endParaRPr lang="fr-CA" altLang="fr-FR" sz="1600" u="sng">
              <a:solidFill>
                <a:srgbClr val="000000"/>
              </a:solidFill>
              <a:cs typeface="Arial" charset="0"/>
            </a:endParaRPr>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368</a:t>
            </a:fld>
            <a:endParaRPr lang="fr-CA"/>
          </a:p>
        </p:txBody>
      </p:sp>
    </p:spTree>
    <p:extLst>
      <p:ext uri="{BB962C8B-B14F-4D97-AF65-F5344CB8AC3E}">
        <p14:creationId xmlns:p14="http://schemas.microsoft.com/office/powerpoint/2010/main" val="1408915964"/>
      </p:ext>
    </p:extLst>
  </p:cSld>
  <p:clrMapOvr>
    <a:masterClrMapping/>
  </p:clrMapOvr>
  <p:timing>
    <p:tnLst>
      <p:par>
        <p:cTn id="1" dur="indefinite" restart="never" nodeType="tmRoot"/>
      </p:par>
    </p:tnLst>
  </p:timing>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Parsing Using LL(1)</a:t>
            </a:r>
            <a:endParaRPr lang="fr-CA" dirty="0"/>
          </a:p>
        </p:txBody>
      </p:sp>
      <p:sp>
        <p:nvSpPr>
          <p:cNvPr id="64515" name="Content Placeholder 2"/>
          <p:cNvSpPr>
            <a:spLocks noGrp="1"/>
          </p:cNvSpPr>
          <p:nvPr>
            <p:ph idx="1"/>
          </p:nvPr>
        </p:nvSpPr>
        <p:spPr>
          <a:xfrm>
            <a:off x="457200" y="1752600"/>
            <a:ext cx="7620000" cy="452438"/>
          </a:xfrm>
        </p:spPr>
        <p:txBody>
          <a:bodyPr/>
          <a:lstStyle/>
          <a:p>
            <a:r>
              <a:rPr lang="en-CA" altLang="fr-FR" smtClean="0"/>
              <a:t>Example:</a:t>
            </a:r>
            <a:endParaRPr lang="fr-CA" altLang="fr-FR" smtClean="0"/>
          </a:p>
        </p:txBody>
      </p:sp>
      <p:sp>
        <p:nvSpPr>
          <p:cNvPr id="7" name="Rectangle 6"/>
          <p:cNvSpPr/>
          <p:nvPr/>
        </p:nvSpPr>
        <p:spPr>
          <a:xfrm>
            <a:off x="4859338" y="2079625"/>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sp>
        <p:nvSpPr>
          <p:cNvPr id="8" name="Rectangle 7"/>
          <p:cNvSpPr/>
          <p:nvPr/>
        </p:nvSpPr>
        <p:spPr>
          <a:xfrm>
            <a:off x="55086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num</a:t>
            </a:r>
            <a:endParaRPr lang="fr-CA" dirty="0">
              <a:solidFill>
                <a:srgbClr val="000000"/>
              </a:solidFill>
            </a:endParaRPr>
          </a:p>
        </p:txBody>
      </p:sp>
      <p:sp>
        <p:nvSpPr>
          <p:cNvPr id="9" name="Rectangle 8"/>
          <p:cNvSpPr/>
          <p:nvPr/>
        </p:nvSpPr>
        <p:spPr>
          <a:xfrm>
            <a:off x="61563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sp>
        <p:nvSpPr>
          <p:cNvPr id="10" name="Rectangle 9"/>
          <p:cNvSpPr/>
          <p:nvPr/>
        </p:nvSpPr>
        <p:spPr>
          <a:xfrm>
            <a:off x="68040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id</a:t>
            </a:r>
            <a:endParaRPr lang="fr-CA" dirty="0">
              <a:solidFill>
                <a:srgbClr val="000000"/>
              </a:solidFill>
            </a:endParaRPr>
          </a:p>
        </p:txBody>
      </p:sp>
      <p:sp>
        <p:nvSpPr>
          <p:cNvPr id="11" name="Rectangle 10"/>
          <p:cNvSpPr/>
          <p:nvPr/>
        </p:nvSpPr>
        <p:spPr>
          <a:xfrm>
            <a:off x="74517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graphicFrame>
        <p:nvGraphicFramePr>
          <p:cNvPr id="12" name="Table 11"/>
          <p:cNvGraphicFramePr>
            <a:graphicFrameLocks noGrp="1"/>
          </p:cNvGraphicFramePr>
          <p:nvPr/>
        </p:nvGraphicFramePr>
        <p:xfrm>
          <a:off x="2268538" y="3908425"/>
          <a:ext cx="6659563" cy="2905124"/>
        </p:xfrm>
        <a:graphic>
          <a:graphicData uri="http://schemas.openxmlformats.org/drawingml/2006/table">
            <a:tbl>
              <a:tblPr firstRow="1" bandRow="1">
                <a:tableStyleId>{5940675A-B579-460E-94D1-54222C63F5DA}</a:tableStyleId>
              </a:tblPr>
              <a:tblGrid>
                <a:gridCol w="575962"/>
                <a:gridCol w="1079929"/>
                <a:gridCol w="1079929"/>
                <a:gridCol w="791948"/>
                <a:gridCol w="791948"/>
                <a:gridCol w="791948"/>
                <a:gridCol w="791948"/>
                <a:gridCol w="755951"/>
              </a:tblGrid>
              <a:tr h="287994">
                <a:tc>
                  <a:txBody>
                    <a:bodyPr/>
                    <a:lstStyle/>
                    <a:p>
                      <a:pPr algn="ctr"/>
                      <a:endParaRPr lang="fr-CA" sz="1000"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expr’</a:t>
            </a:r>
            <a:endParaRPr lang="fr-CA" dirty="0">
              <a:solidFill>
                <a:srgbClr val="000000"/>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term’</a:t>
            </a:r>
            <a:endParaRPr lang="fr-CA" dirty="0">
              <a:solidFill>
                <a:srgbClr val="000000"/>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0" name="TextBox 19"/>
          <p:cNvSpPr txBox="1">
            <a:spLocks noChangeArrowheads="1"/>
          </p:cNvSpPr>
          <p:nvPr/>
        </p:nvSpPr>
        <p:spPr bwMode="auto">
          <a:xfrm>
            <a:off x="2124075" y="2708275"/>
            <a:ext cx="6840538"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600" b="0">
                <a:solidFill>
                  <a:srgbClr val="000000"/>
                </a:solidFill>
                <a:cs typeface="Arial" charset="0"/>
              </a:rPr>
              <a:t>On the head of the input stream, we have </a:t>
            </a:r>
            <a:r>
              <a:rPr lang="en-CA" altLang="fr-FR" sz="1600">
                <a:solidFill>
                  <a:srgbClr val="000000"/>
                </a:solidFill>
                <a:cs typeface="Arial" charset="0"/>
              </a:rPr>
              <a:t>-</a:t>
            </a:r>
          </a:p>
          <a:p>
            <a:pPr eaLnBrk="1" fontAlgn="base" hangingPunct="1">
              <a:spcBef>
                <a:spcPct val="0"/>
              </a:spcBef>
              <a:spcAft>
                <a:spcPct val="0"/>
              </a:spcAft>
              <a:buFontTx/>
              <a:buNone/>
            </a:pPr>
            <a:r>
              <a:rPr lang="en-CA" altLang="fr-FR" sz="1600" b="0">
                <a:solidFill>
                  <a:srgbClr val="000000"/>
                </a:solidFill>
                <a:cs typeface="Arial" charset="0"/>
              </a:rPr>
              <a:t>On the top of the stack, we have </a:t>
            </a:r>
            <a:r>
              <a:rPr lang="en-CA" altLang="fr-FR" sz="1600">
                <a:solidFill>
                  <a:srgbClr val="000000"/>
                </a:solidFill>
                <a:cs typeface="Arial" charset="0"/>
              </a:rPr>
              <a:t>term’</a:t>
            </a:r>
          </a:p>
          <a:p>
            <a:pPr eaLnBrk="1" fontAlgn="base" hangingPunct="1">
              <a:spcBef>
                <a:spcPct val="0"/>
              </a:spcBef>
              <a:spcAft>
                <a:spcPct val="0"/>
              </a:spcAft>
              <a:buFontTx/>
              <a:buNone/>
            </a:pPr>
            <a:r>
              <a:rPr lang="en-CA" altLang="fr-FR" sz="1600" b="0">
                <a:solidFill>
                  <a:srgbClr val="000000"/>
                </a:solidFill>
                <a:cs typeface="Arial" charset="0"/>
              </a:rPr>
              <a:t>Using the parsing table, we retrieve the rule: </a:t>
            </a:r>
            <a:r>
              <a:rPr lang="en-CA" altLang="fr-FR" sz="1600">
                <a:solidFill>
                  <a:srgbClr val="000000"/>
                </a:solidFill>
                <a:cs typeface="Arial" charset="0"/>
              </a:rPr>
              <a:t>&lt;term’&gt;</a:t>
            </a:r>
            <a:r>
              <a:rPr lang="en-CA" altLang="fr-FR" sz="1600">
                <a:solidFill>
                  <a:srgbClr val="000000"/>
                </a:solidFill>
                <a:cs typeface="Arial" charset="0"/>
                <a:sym typeface="Wingdings" pitchFamily="2" charset="2"/>
              </a:rPr>
              <a:t></a:t>
            </a:r>
            <a:r>
              <a:rPr lang="el-GR" altLang="fr-FR" sz="1600">
                <a:solidFill>
                  <a:srgbClr val="000000"/>
                </a:solidFill>
                <a:cs typeface="Arial" charset="0"/>
                <a:sym typeface="Wingdings" pitchFamily="2" charset="2"/>
              </a:rPr>
              <a:t>ε</a:t>
            </a:r>
            <a:endParaRPr lang="en-CA" altLang="fr-FR" sz="1600">
              <a:solidFill>
                <a:srgbClr val="000000"/>
              </a:solidFill>
              <a:cs typeface="Arial" charset="0"/>
              <a:sym typeface="Wingdings" pitchFamily="2" charset="2"/>
            </a:endParaRPr>
          </a:p>
          <a:p>
            <a:pPr eaLnBrk="1" fontAlgn="base" hangingPunct="1">
              <a:spcBef>
                <a:spcPct val="0"/>
              </a:spcBef>
              <a:spcAft>
                <a:spcPct val="0"/>
              </a:spcAft>
              <a:buFontTx/>
              <a:buNone/>
            </a:pPr>
            <a:r>
              <a:rPr lang="en-CA" altLang="fr-FR" sz="1600">
                <a:solidFill>
                  <a:srgbClr val="000000"/>
                </a:solidFill>
                <a:cs typeface="Arial" charset="0"/>
                <a:sym typeface="Wingdings" pitchFamily="2" charset="2"/>
              </a:rPr>
              <a:t>Therefore, we should simply POP</a:t>
            </a:r>
            <a:endParaRPr lang="fr-CA" altLang="fr-FR" sz="1600">
              <a:solidFill>
                <a:srgbClr val="000000"/>
              </a:solidFill>
              <a:cs typeface="Arial" charset="0"/>
            </a:endParaRPr>
          </a:p>
        </p:txBody>
      </p:sp>
      <p:sp>
        <p:nvSpPr>
          <p:cNvPr id="28" name="Rectangle 27"/>
          <p:cNvSpPr/>
          <p:nvPr/>
        </p:nvSpPr>
        <p:spPr>
          <a:xfrm>
            <a:off x="5832475" y="5788025"/>
            <a:ext cx="647700" cy="433388"/>
          </a:xfrm>
          <a:prstGeom prst="rect">
            <a:avLst/>
          </a:prstGeom>
          <a:solidFill>
            <a:srgbClr val="FFFF00">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369</a:t>
            </a:fld>
            <a:endParaRPr lang="fr-CA"/>
          </a:p>
        </p:txBody>
      </p:sp>
    </p:spTree>
    <p:extLst>
      <p:ext uri="{BB962C8B-B14F-4D97-AF65-F5344CB8AC3E}">
        <p14:creationId xmlns:p14="http://schemas.microsoft.com/office/powerpoint/2010/main" val="30089736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0">
                                            <p:txEl>
                                              <p:pRg st="0" end="0"/>
                                            </p:txEl>
                                          </p:spTgt>
                                        </p:tgtEl>
                                        <p:attrNameLst>
                                          <p:attrName>style.visibility</p:attrName>
                                        </p:attrNameLst>
                                      </p:cBhvr>
                                      <p:to>
                                        <p:strVal val="visible"/>
                                      </p:to>
                                    </p:set>
                                    <p:animEffect transition="in" filter="fade">
                                      <p:cBhvr>
                                        <p:cTn id="7" dur="500"/>
                                        <p:tgtEl>
                                          <p:spTgt spid="20">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20">
                                            <p:txEl>
                                              <p:pRg st="1" end="1"/>
                                            </p:txEl>
                                          </p:spTgt>
                                        </p:tgtEl>
                                        <p:attrNameLst>
                                          <p:attrName>style.visibility</p:attrName>
                                        </p:attrNameLst>
                                      </p:cBhvr>
                                      <p:to>
                                        <p:strVal val="visible"/>
                                      </p:to>
                                    </p:set>
                                    <p:animEffect transition="in" filter="fade">
                                      <p:cBhvr>
                                        <p:cTn id="12" dur="500"/>
                                        <p:tgtEl>
                                          <p:spTgt spid="20">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8"/>
                                        </p:tgtEl>
                                        <p:attrNameLst>
                                          <p:attrName>style.visibility</p:attrName>
                                        </p:attrNameLst>
                                      </p:cBhvr>
                                      <p:to>
                                        <p:strVal val="visible"/>
                                      </p:to>
                                    </p:set>
                                    <p:animEffect transition="in" filter="fade">
                                      <p:cBhvr>
                                        <p:cTn id="17" dur="500"/>
                                        <p:tgtEl>
                                          <p:spTgt spid="2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20">
                                            <p:txEl>
                                              <p:pRg st="2" end="2"/>
                                            </p:txEl>
                                          </p:spTgt>
                                        </p:tgtEl>
                                        <p:attrNameLst>
                                          <p:attrName>style.visibility</p:attrName>
                                        </p:attrNameLst>
                                      </p:cBhvr>
                                      <p:to>
                                        <p:strVal val="visible"/>
                                      </p:to>
                                    </p:set>
                                    <p:animEffect transition="in" filter="fade">
                                      <p:cBhvr>
                                        <p:cTn id="22" dur="500"/>
                                        <p:tgtEl>
                                          <p:spTgt spid="20">
                                            <p:txEl>
                                              <p:pRg st="2" end="2"/>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nodeType="clickEffect">
                                  <p:stCondLst>
                                    <p:cond delay="0"/>
                                  </p:stCondLst>
                                  <p:childTnLst>
                                    <p:set>
                                      <p:cBhvr>
                                        <p:cTn id="26" dur="1" fill="hold">
                                          <p:stCondLst>
                                            <p:cond delay="0"/>
                                          </p:stCondLst>
                                        </p:cTn>
                                        <p:tgtEl>
                                          <p:spTgt spid="20">
                                            <p:txEl>
                                              <p:pRg st="3" end="3"/>
                                            </p:txEl>
                                          </p:spTgt>
                                        </p:tgtEl>
                                        <p:attrNameLst>
                                          <p:attrName>style.visibility</p:attrName>
                                        </p:attrNameLst>
                                      </p:cBhvr>
                                      <p:to>
                                        <p:strVal val="visible"/>
                                      </p:to>
                                    </p:set>
                                    <p:animEffect transition="in" filter="fade">
                                      <p:cBhvr>
                                        <p:cTn id="27" dur="500"/>
                                        <p:tgtEl>
                                          <p:spTgt spid="20">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SCRUM Process</a:t>
            </a:r>
            <a:endParaRPr lang="en-CA" dirty="0"/>
          </a:p>
        </p:txBody>
      </p:sp>
      <p:pic>
        <p:nvPicPr>
          <p:cNvPr id="32771" name="Picture 2" descr="http://upload.wikimedia.org/wikipedia/commons/thumb/5/58/Scrum_process.svg/1000px-Scrum_process.svg.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 y="1905000"/>
            <a:ext cx="8610600" cy="4305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29966550"/>
      </p:ext>
    </p:extLst>
  </p:cSld>
  <p:clrMapOvr>
    <a:masterClrMapping/>
  </p:clrMapOvr>
  <p:timing>
    <p:tnLst>
      <p:par>
        <p:cTn id="1" dur="indefinite" restart="never" nodeType="tmRoot"/>
      </p:par>
    </p:tnLst>
  </p:timing>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Parsing Using LL(1)</a:t>
            </a:r>
            <a:endParaRPr lang="fr-CA" dirty="0"/>
          </a:p>
        </p:txBody>
      </p:sp>
      <p:sp>
        <p:nvSpPr>
          <p:cNvPr id="65539" name="Content Placeholder 2"/>
          <p:cNvSpPr>
            <a:spLocks noGrp="1"/>
          </p:cNvSpPr>
          <p:nvPr>
            <p:ph idx="1"/>
          </p:nvPr>
        </p:nvSpPr>
        <p:spPr>
          <a:xfrm>
            <a:off x="457200" y="1752600"/>
            <a:ext cx="7620000" cy="452438"/>
          </a:xfrm>
        </p:spPr>
        <p:txBody>
          <a:bodyPr/>
          <a:lstStyle/>
          <a:p>
            <a:r>
              <a:rPr lang="en-CA" altLang="fr-FR" smtClean="0"/>
              <a:t>Example:</a:t>
            </a:r>
            <a:endParaRPr lang="fr-CA" altLang="fr-FR" smtClean="0"/>
          </a:p>
        </p:txBody>
      </p:sp>
      <p:sp>
        <p:nvSpPr>
          <p:cNvPr id="7" name="Rectangle 6"/>
          <p:cNvSpPr/>
          <p:nvPr/>
        </p:nvSpPr>
        <p:spPr>
          <a:xfrm>
            <a:off x="4859338" y="2079625"/>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sp>
        <p:nvSpPr>
          <p:cNvPr id="8" name="Rectangle 7"/>
          <p:cNvSpPr/>
          <p:nvPr/>
        </p:nvSpPr>
        <p:spPr>
          <a:xfrm>
            <a:off x="55086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num</a:t>
            </a:r>
            <a:endParaRPr lang="fr-CA" dirty="0">
              <a:solidFill>
                <a:srgbClr val="000000"/>
              </a:solidFill>
            </a:endParaRPr>
          </a:p>
        </p:txBody>
      </p:sp>
      <p:sp>
        <p:nvSpPr>
          <p:cNvPr id="9" name="Rectangle 8"/>
          <p:cNvSpPr/>
          <p:nvPr/>
        </p:nvSpPr>
        <p:spPr>
          <a:xfrm>
            <a:off x="61563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sp>
        <p:nvSpPr>
          <p:cNvPr id="10" name="Rectangle 9"/>
          <p:cNvSpPr/>
          <p:nvPr/>
        </p:nvSpPr>
        <p:spPr>
          <a:xfrm>
            <a:off x="68040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id</a:t>
            </a:r>
            <a:endParaRPr lang="fr-CA" dirty="0">
              <a:solidFill>
                <a:srgbClr val="000000"/>
              </a:solidFill>
            </a:endParaRPr>
          </a:p>
        </p:txBody>
      </p:sp>
      <p:sp>
        <p:nvSpPr>
          <p:cNvPr id="11" name="Rectangle 10"/>
          <p:cNvSpPr/>
          <p:nvPr/>
        </p:nvSpPr>
        <p:spPr>
          <a:xfrm>
            <a:off x="74517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graphicFrame>
        <p:nvGraphicFramePr>
          <p:cNvPr id="12" name="Table 11"/>
          <p:cNvGraphicFramePr>
            <a:graphicFrameLocks noGrp="1"/>
          </p:cNvGraphicFramePr>
          <p:nvPr/>
        </p:nvGraphicFramePr>
        <p:xfrm>
          <a:off x="2268538" y="3908425"/>
          <a:ext cx="6659563" cy="2905124"/>
        </p:xfrm>
        <a:graphic>
          <a:graphicData uri="http://schemas.openxmlformats.org/drawingml/2006/table">
            <a:tbl>
              <a:tblPr firstRow="1" bandRow="1">
                <a:tableStyleId>{5940675A-B579-460E-94D1-54222C63F5DA}</a:tableStyleId>
              </a:tblPr>
              <a:tblGrid>
                <a:gridCol w="575962"/>
                <a:gridCol w="1079929"/>
                <a:gridCol w="1079929"/>
                <a:gridCol w="791948"/>
                <a:gridCol w="791948"/>
                <a:gridCol w="791948"/>
                <a:gridCol w="791948"/>
                <a:gridCol w="755951"/>
              </a:tblGrid>
              <a:tr h="287994">
                <a:tc>
                  <a:txBody>
                    <a:bodyPr/>
                    <a:lstStyle/>
                    <a:p>
                      <a:pPr algn="ctr"/>
                      <a:endParaRPr lang="fr-CA" sz="1000"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expr’</a:t>
            </a:r>
            <a:endParaRPr lang="fr-CA" dirty="0">
              <a:solidFill>
                <a:srgbClr val="000000"/>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0" name="TextBox 19"/>
          <p:cNvSpPr txBox="1">
            <a:spLocks noChangeArrowheads="1"/>
          </p:cNvSpPr>
          <p:nvPr/>
        </p:nvSpPr>
        <p:spPr bwMode="auto">
          <a:xfrm>
            <a:off x="2124075" y="2708275"/>
            <a:ext cx="684053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600" b="0">
                <a:solidFill>
                  <a:srgbClr val="000000"/>
                </a:solidFill>
                <a:cs typeface="Arial" charset="0"/>
              </a:rPr>
              <a:t>And continue the same way…</a:t>
            </a:r>
            <a:endParaRPr lang="fr-CA" altLang="fr-FR" sz="1600">
              <a:solidFill>
                <a:srgbClr val="000000"/>
              </a:solidFill>
              <a:cs typeface="Arial" charset="0"/>
            </a:endParaRPr>
          </a:p>
        </p:txBody>
      </p:sp>
      <p:sp>
        <p:nvSpPr>
          <p:cNvPr id="28" name="Rectangle 27"/>
          <p:cNvSpPr/>
          <p:nvPr/>
        </p:nvSpPr>
        <p:spPr>
          <a:xfrm>
            <a:off x="5880100" y="4732338"/>
            <a:ext cx="647700" cy="433387"/>
          </a:xfrm>
          <a:prstGeom prst="rect">
            <a:avLst/>
          </a:prstGeom>
          <a:solidFill>
            <a:srgbClr val="FFFF00">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370</a:t>
            </a:fld>
            <a:endParaRPr lang="fr-CA"/>
          </a:p>
        </p:txBody>
      </p:sp>
    </p:spTree>
    <p:extLst>
      <p:ext uri="{BB962C8B-B14F-4D97-AF65-F5344CB8AC3E}">
        <p14:creationId xmlns:p14="http://schemas.microsoft.com/office/powerpoint/2010/main" val="97856407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0">
                                            <p:txEl>
                                              <p:pRg st="0" end="0"/>
                                            </p:txEl>
                                          </p:spTgt>
                                        </p:tgtEl>
                                        <p:attrNameLst>
                                          <p:attrName>style.visibility</p:attrName>
                                        </p:attrNameLst>
                                      </p:cBhvr>
                                      <p:to>
                                        <p:strVal val="visible"/>
                                      </p:to>
                                    </p:set>
                                    <p:animEffect transition="in" filter="fade">
                                      <p:cBhvr>
                                        <p:cTn id="7" dur="500"/>
                                        <p:tgtEl>
                                          <p:spTgt spid="20">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8"/>
                                        </p:tgtEl>
                                        <p:attrNameLst>
                                          <p:attrName>style.visibility</p:attrName>
                                        </p:attrNameLst>
                                      </p:cBhvr>
                                      <p:to>
                                        <p:strVal val="visible"/>
                                      </p:to>
                                    </p:set>
                                    <p:animEffect transition="in" filter="fade">
                                      <p:cBhvr>
                                        <p:cTn id="12"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Lst>
  </p:timing>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Parsing Using LL(1)</a:t>
            </a:r>
            <a:endParaRPr lang="fr-CA" dirty="0"/>
          </a:p>
        </p:txBody>
      </p:sp>
      <p:sp>
        <p:nvSpPr>
          <p:cNvPr id="66563" name="Content Placeholder 2"/>
          <p:cNvSpPr>
            <a:spLocks noGrp="1"/>
          </p:cNvSpPr>
          <p:nvPr>
            <p:ph idx="1"/>
          </p:nvPr>
        </p:nvSpPr>
        <p:spPr>
          <a:xfrm>
            <a:off x="457200" y="1752600"/>
            <a:ext cx="7620000" cy="452438"/>
          </a:xfrm>
        </p:spPr>
        <p:txBody>
          <a:bodyPr/>
          <a:lstStyle/>
          <a:p>
            <a:r>
              <a:rPr lang="en-CA" altLang="fr-FR" smtClean="0"/>
              <a:t>Example:</a:t>
            </a:r>
            <a:endParaRPr lang="fr-CA" altLang="fr-FR" smtClean="0"/>
          </a:p>
        </p:txBody>
      </p:sp>
      <p:sp>
        <p:nvSpPr>
          <p:cNvPr id="7" name="Rectangle 6"/>
          <p:cNvSpPr/>
          <p:nvPr/>
        </p:nvSpPr>
        <p:spPr>
          <a:xfrm>
            <a:off x="4859338" y="2079625"/>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sp>
        <p:nvSpPr>
          <p:cNvPr id="8" name="Rectangle 7"/>
          <p:cNvSpPr/>
          <p:nvPr/>
        </p:nvSpPr>
        <p:spPr>
          <a:xfrm>
            <a:off x="55086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num</a:t>
            </a:r>
            <a:endParaRPr lang="fr-CA" dirty="0">
              <a:solidFill>
                <a:srgbClr val="000000"/>
              </a:solidFill>
            </a:endParaRPr>
          </a:p>
        </p:txBody>
      </p:sp>
      <p:sp>
        <p:nvSpPr>
          <p:cNvPr id="9" name="Rectangle 8"/>
          <p:cNvSpPr/>
          <p:nvPr/>
        </p:nvSpPr>
        <p:spPr>
          <a:xfrm>
            <a:off x="61563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sp>
        <p:nvSpPr>
          <p:cNvPr id="10" name="Rectangle 9"/>
          <p:cNvSpPr/>
          <p:nvPr/>
        </p:nvSpPr>
        <p:spPr>
          <a:xfrm>
            <a:off x="68040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id</a:t>
            </a:r>
            <a:endParaRPr lang="fr-CA" dirty="0">
              <a:solidFill>
                <a:srgbClr val="000000"/>
              </a:solidFill>
            </a:endParaRPr>
          </a:p>
        </p:txBody>
      </p:sp>
      <p:sp>
        <p:nvSpPr>
          <p:cNvPr id="11" name="Rectangle 10"/>
          <p:cNvSpPr/>
          <p:nvPr/>
        </p:nvSpPr>
        <p:spPr>
          <a:xfrm>
            <a:off x="74517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graphicFrame>
        <p:nvGraphicFramePr>
          <p:cNvPr id="12" name="Table 11"/>
          <p:cNvGraphicFramePr>
            <a:graphicFrameLocks noGrp="1"/>
          </p:cNvGraphicFramePr>
          <p:nvPr/>
        </p:nvGraphicFramePr>
        <p:xfrm>
          <a:off x="2268538" y="3908425"/>
          <a:ext cx="6659563" cy="2905124"/>
        </p:xfrm>
        <a:graphic>
          <a:graphicData uri="http://schemas.openxmlformats.org/drawingml/2006/table">
            <a:tbl>
              <a:tblPr firstRow="1" bandRow="1">
                <a:tableStyleId>{5940675A-B579-460E-94D1-54222C63F5DA}</a:tableStyleId>
              </a:tblPr>
              <a:tblGrid>
                <a:gridCol w="575962"/>
                <a:gridCol w="1079929"/>
                <a:gridCol w="1079929"/>
                <a:gridCol w="791948"/>
                <a:gridCol w="791948"/>
                <a:gridCol w="791948"/>
                <a:gridCol w="791948"/>
                <a:gridCol w="755951"/>
              </a:tblGrid>
              <a:tr h="287994">
                <a:tc>
                  <a:txBody>
                    <a:bodyPr/>
                    <a:lstStyle/>
                    <a:p>
                      <a:pPr algn="ctr"/>
                      <a:endParaRPr lang="fr-CA" sz="1000"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expr</a:t>
            </a:r>
            <a:endParaRPr lang="fr-CA" dirty="0">
              <a:solidFill>
                <a:srgbClr val="000000"/>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66641" name="TextBox 19"/>
          <p:cNvSpPr txBox="1">
            <a:spLocks noChangeArrowheads="1"/>
          </p:cNvSpPr>
          <p:nvPr/>
        </p:nvSpPr>
        <p:spPr bwMode="auto">
          <a:xfrm>
            <a:off x="2124075" y="2708275"/>
            <a:ext cx="684053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600" b="0">
                <a:solidFill>
                  <a:srgbClr val="000000"/>
                </a:solidFill>
                <a:cs typeface="Arial" charset="0"/>
              </a:rPr>
              <a:t>And continue the same way…</a:t>
            </a:r>
            <a:endParaRPr lang="fr-CA" altLang="fr-FR" sz="1600">
              <a:solidFill>
                <a:srgbClr val="000000"/>
              </a:solidFill>
              <a:cs typeface="Arial" charset="0"/>
            </a:endParaRPr>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371</a:t>
            </a:fld>
            <a:endParaRPr lang="fr-CA"/>
          </a:p>
        </p:txBody>
      </p:sp>
    </p:spTree>
    <p:extLst>
      <p:ext uri="{BB962C8B-B14F-4D97-AF65-F5344CB8AC3E}">
        <p14:creationId xmlns:p14="http://schemas.microsoft.com/office/powerpoint/2010/main" val="4277459153"/>
      </p:ext>
    </p:extLst>
  </p:cSld>
  <p:clrMapOvr>
    <a:masterClrMapping/>
  </p:clrMapOvr>
  <p:timing>
    <p:tnLst>
      <p:par>
        <p:cTn id="1" dur="indefinite" restart="never" nodeType="tmRoot"/>
      </p:par>
    </p:tnLst>
  </p:timing>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Parsing Using LL(1)</a:t>
            </a:r>
            <a:endParaRPr lang="fr-CA" dirty="0"/>
          </a:p>
        </p:txBody>
      </p:sp>
      <p:sp>
        <p:nvSpPr>
          <p:cNvPr id="67587" name="Content Placeholder 2"/>
          <p:cNvSpPr>
            <a:spLocks noGrp="1"/>
          </p:cNvSpPr>
          <p:nvPr>
            <p:ph idx="1"/>
          </p:nvPr>
        </p:nvSpPr>
        <p:spPr>
          <a:xfrm>
            <a:off x="457200" y="1752600"/>
            <a:ext cx="7620000" cy="452438"/>
          </a:xfrm>
        </p:spPr>
        <p:txBody>
          <a:bodyPr/>
          <a:lstStyle/>
          <a:p>
            <a:r>
              <a:rPr lang="en-CA" altLang="fr-FR" smtClean="0"/>
              <a:t>Example:</a:t>
            </a:r>
            <a:endParaRPr lang="fr-CA" altLang="fr-FR" smtClean="0"/>
          </a:p>
        </p:txBody>
      </p:sp>
      <p:sp>
        <p:nvSpPr>
          <p:cNvPr id="8" name="Rectangle 7"/>
          <p:cNvSpPr/>
          <p:nvPr/>
        </p:nvSpPr>
        <p:spPr>
          <a:xfrm>
            <a:off x="55086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num</a:t>
            </a:r>
            <a:endParaRPr lang="fr-CA" dirty="0">
              <a:solidFill>
                <a:srgbClr val="000000"/>
              </a:solidFill>
            </a:endParaRPr>
          </a:p>
        </p:txBody>
      </p:sp>
      <p:sp>
        <p:nvSpPr>
          <p:cNvPr id="9" name="Rectangle 8"/>
          <p:cNvSpPr/>
          <p:nvPr/>
        </p:nvSpPr>
        <p:spPr>
          <a:xfrm>
            <a:off x="61563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sp>
        <p:nvSpPr>
          <p:cNvPr id="10" name="Rectangle 9"/>
          <p:cNvSpPr/>
          <p:nvPr/>
        </p:nvSpPr>
        <p:spPr>
          <a:xfrm>
            <a:off x="68040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id</a:t>
            </a:r>
            <a:endParaRPr lang="fr-CA" dirty="0">
              <a:solidFill>
                <a:srgbClr val="000000"/>
              </a:solidFill>
            </a:endParaRPr>
          </a:p>
        </p:txBody>
      </p:sp>
      <p:sp>
        <p:nvSpPr>
          <p:cNvPr id="11" name="Rectangle 10"/>
          <p:cNvSpPr/>
          <p:nvPr/>
        </p:nvSpPr>
        <p:spPr>
          <a:xfrm>
            <a:off x="74517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graphicFrame>
        <p:nvGraphicFramePr>
          <p:cNvPr id="12" name="Table 11"/>
          <p:cNvGraphicFramePr>
            <a:graphicFrameLocks noGrp="1"/>
          </p:cNvGraphicFramePr>
          <p:nvPr/>
        </p:nvGraphicFramePr>
        <p:xfrm>
          <a:off x="2268538" y="3908425"/>
          <a:ext cx="6659563" cy="2905124"/>
        </p:xfrm>
        <a:graphic>
          <a:graphicData uri="http://schemas.openxmlformats.org/drawingml/2006/table">
            <a:tbl>
              <a:tblPr firstRow="1" bandRow="1">
                <a:tableStyleId>{5940675A-B579-460E-94D1-54222C63F5DA}</a:tableStyleId>
              </a:tblPr>
              <a:tblGrid>
                <a:gridCol w="575962"/>
                <a:gridCol w="1079929"/>
                <a:gridCol w="1079929"/>
                <a:gridCol w="791948"/>
                <a:gridCol w="791948"/>
                <a:gridCol w="791948"/>
                <a:gridCol w="791948"/>
                <a:gridCol w="755951"/>
              </a:tblGrid>
              <a:tr h="287994">
                <a:tc>
                  <a:txBody>
                    <a:bodyPr/>
                    <a:lstStyle/>
                    <a:p>
                      <a:pPr algn="ctr"/>
                      <a:endParaRPr lang="fr-CA" sz="1000"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expr</a:t>
            </a:r>
            <a:endParaRPr lang="fr-CA" dirty="0">
              <a:solidFill>
                <a:srgbClr val="000000"/>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67664" name="TextBox 19"/>
          <p:cNvSpPr txBox="1">
            <a:spLocks noChangeArrowheads="1"/>
          </p:cNvSpPr>
          <p:nvPr/>
        </p:nvSpPr>
        <p:spPr bwMode="auto">
          <a:xfrm>
            <a:off x="2124075" y="2708275"/>
            <a:ext cx="684053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600" b="0">
                <a:solidFill>
                  <a:srgbClr val="000000"/>
                </a:solidFill>
                <a:cs typeface="Arial" charset="0"/>
              </a:rPr>
              <a:t>And continue the same way…</a:t>
            </a:r>
            <a:endParaRPr lang="fr-CA" altLang="fr-FR" sz="1600">
              <a:solidFill>
                <a:srgbClr val="000000"/>
              </a:solidFill>
              <a:cs typeface="Arial" charset="0"/>
            </a:endParaRPr>
          </a:p>
        </p:txBody>
      </p:sp>
      <p:sp>
        <p:nvSpPr>
          <p:cNvPr id="17" name="Rectangle 16"/>
          <p:cNvSpPr/>
          <p:nvPr/>
        </p:nvSpPr>
        <p:spPr>
          <a:xfrm>
            <a:off x="2916238" y="4221163"/>
            <a:ext cx="935037" cy="433387"/>
          </a:xfrm>
          <a:prstGeom prst="rect">
            <a:avLst/>
          </a:prstGeom>
          <a:solidFill>
            <a:srgbClr val="FFFF00">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372</a:t>
            </a:fld>
            <a:endParaRPr lang="fr-CA"/>
          </a:p>
        </p:txBody>
      </p:sp>
    </p:spTree>
    <p:extLst>
      <p:ext uri="{BB962C8B-B14F-4D97-AF65-F5344CB8AC3E}">
        <p14:creationId xmlns:p14="http://schemas.microsoft.com/office/powerpoint/2010/main" val="189953144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Lst>
  </p:timing>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Parsing Using LL(1)</a:t>
            </a:r>
            <a:endParaRPr lang="fr-CA" dirty="0"/>
          </a:p>
        </p:txBody>
      </p:sp>
      <p:sp>
        <p:nvSpPr>
          <p:cNvPr id="68611" name="Content Placeholder 2"/>
          <p:cNvSpPr>
            <a:spLocks noGrp="1"/>
          </p:cNvSpPr>
          <p:nvPr>
            <p:ph idx="1"/>
          </p:nvPr>
        </p:nvSpPr>
        <p:spPr>
          <a:xfrm>
            <a:off x="457200" y="1752600"/>
            <a:ext cx="7620000" cy="452438"/>
          </a:xfrm>
        </p:spPr>
        <p:txBody>
          <a:bodyPr/>
          <a:lstStyle/>
          <a:p>
            <a:r>
              <a:rPr lang="en-CA" altLang="fr-FR" smtClean="0"/>
              <a:t>Example:</a:t>
            </a:r>
            <a:endParaRPr lang="fr-CA" altLang="fr-FR" smtClean="0"/>
          </a:p>
        </p:txBody>
      </p:sp>
      <p:sp>
        <p:nvSpPr>
          <p:cNvPr id="8" name="Rectangle 7"/>
          <p:cNvSpPr/>
          <p:nvPr/>
        </p:nvSpPr>
        <p:spPr>
          <a:xfrm>
            <a:off x="55086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num</a:t>
            </a:r>
            <a:endParaRPr lang="fr-CA" dirty="0">
              <a:solidFill>
                <a:srgbClr val="000000"/>
              </a:solidFill>
            </a:endParaRPr>
          </a:p>
        </p:txBody>
      </p:sp>
      <p:sp>
        <p:nvSpPr>
          <p:cNvPr id="9" name="Rectangle 8"/>
          <p:cNvSpPr/>
          <p:nvPr/>
        </p:nvSpPr>
        <p:spPr>
          <a:xfrm>
            <a:off x="61563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sp>
        <p:nvSpPr>
          <p:cNvPr id="10" name="Rectangle 9"/>
          <p:cNvSpPr/>
          <p:nvPr/>
        </p:nvSpPr>
        <p:spPr>
          <a:xfrm>
            <a:off x="68040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id</a:t>
            </a:r>
            <a:endParaRPr lang="fr-CA" dirty="0">
              <a:solidFill>
                <a:srgbClr val="000000"/>
              </a:solidFill>
            </a:endParaRPr>
          </a:p>
        </p:txBody>
      </p:sp>
      <p:sp>
        <p:nvSpPr>
          <p:cNvPr id="11" name="Rectangle 10"/>
          <p:cNvSpPr/>
          <p:nvPr/>
        </p:nvSpPr>
        <p:spPr>
          <a:xfrm>
            <a:off x="74517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graphicFrame>
        <p:nvGraphicFramePr>
          <p:cNvPr id="12" name="Table 11"/>
          <p:cNvGraphicFramePr>
            <a:graphicFrameLocks noGrp="1"/>
          </p:cNvGraphicFramePr>
          <p:nvPr/>
        </p:nvGraphicFramePr>
        <p:xfrm>
          <a:off x="2268538" y="3908425"/>
          <a:ext cx="6659563" cy="2905124"/>
        </p:xfrm>
        <a:graphic>
          <a:graphicData uri="http://schemas.openxmlformats.org/drawingml/2006/table">
            <a:tbl>
              <a:tblPr firstRow="1" bandRow="1">
                <a:tableStyleId>{5940675A-B579-460E-94D1-54222C63F5DA}</a:tableStyleId>
              </a:tblPr>
              <a:tblGrid>
                <a:gridCol w="575962"/>
                <a:gridCol w="1079929"/>
                <a:gridCol w="1079929"/>
                <a:gridCol w="791948"/>
                <a:gridCol w="791948"/>
                <a:gridCol w="791948"/>
                <a:gridCol w="791948"/>
                <a:gridCol w="755951"/>
              </a:tblGrid>
              <a:tr h="287994">
                <a:tc>
                  <a:txBody>
                    <a:bodyPr/>
                    <a:lstStyle/>
                    <a:p>
                      <a:pPr algn="ctr"/>
                      <a:endParaRPr lang="fr-CA" sz="1000"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expr’</a:t>
            </a:r>
            <a:endParaRPr lang="fr-CA" dirty="0">
              <a:solidFill>
                <a:srgbClr val="000000"/>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term</a:t>
            </a:r>
            <a:endParaRPr lang="fr-CA" dirty="0">
              <a:solidFill>
                <a:srgbClr val="000000"/>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68688" name="TextBox 19"/>
          <p:cNvSpPr txBox="1">
            <a:spLocks noChangeArrowheads="1"/>
          </p:cNvSpPr>
          <p:nvPr/>
        </p:nvSpPr>
        <p:spPr bwMode="auto">
          <a:xfrm>
            <a:off x="2124075" y="2708275"/>
            <a:ext cx="684053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600" b="0">
                <a:solidFill>
                  <a:srgbClr val="000000"/>
                </a:solidFill>
                <a:cs typeface="Arial" charset="0"/>
              </a:rPr>
              <a:t>And continue the same way…</a:t>
            </a:r>
            <a:endParaRPr lang="fr-CA" altLang="fr-FR" sz="1600">
              <a:solidFill>
                <a:srgbClr val="000000"/>
              </a:solidFill>
              <a:cs typeface="Arial" charset="0"/>
            </a:endParaRPr>
          </a:p>
        </p:txBody>
      </p:sp>
      <p:sp>
        <p:nvSpPr>
          <p:cNvPr id="17" name="Rectangle 16"/>
          <p:cNvSpPr/>
          <p:nvPr/>
        </p:nvSpPr>
        <p:spPr>
          <a:xfrm>
            <a:off x="2935288" y="5308600"/>
            <a:ext cx="936625" cy="433388"/>
          </a:xfrm>
          <a:prstGeom prst="rect">
            <a:avLst/>
          </a:prstGeom>
          <a:solidFill>
            <a:srgbClr val="FFFF00">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373</a:t>
            </a:fld>
            <a:endParaRPr lang="fr-CA"/>
          </a:p>
        </p:txBody>
      </p:sp>
    </p:spTree>
    <p:extLst>
      <p:ext uri="{BB962C8B-B14F-4D97-AF65-F5344CB8AC3E}">
        <p14:creationId xmlns:p14="http://schemas.microsoft.com/office/powerpoint/2010/main" val="337859688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Lst>
  </p:timing>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Parsing Using LL(1)</a:t>
            </a:r>
            <a:endParaRPr lang="fr-CA" dirty="0"/>
          </a:p>
        </p:txBody>
      </p:sp>
      <p:sp>
        <p:nvSpPr>
          <p:cNvPr id="69635" name="Content Placeholder 2"/>
          <p:cNvSpPr>
            <a:spLocks noGrp="1"/>
          </p:cNvSpPr>
          <p:nvPr>
            <p:ph idx="1"/>
          </p:nvPr>
        </p:nvSpPr>
        <p:spPr>
          <a:xfrm>
            <a:off x="457200" y="1752600"/>
            <a:ext cx="7620000" cy="452438"/>
          </a:xfrm>
        </p:spPr>
        <p:txBody>
          <a:bodyPr/>
          <a:lstStyle/>
          <a:p>
            <a:r>
              <a:rPr lang="en-CA" altLang="fr-FR" smtClean="0"/>
              <a:t>Example:</a:t>
            </a:r>
            <a:endParaRPr lang="fr-CA" altLang="fr-FR" smtClean="0"/>
          </a:p>
        </p:txBody>
      </p:sp>
      <p:sp>
        <p:nvSpPr>
          <p:cNvPr id="8" name="Rectangle 7"/>
          <p:cNvSpPr/>
          <p:nvPr/>
        </p:nvSpPr>
        <p:spPr>
          <a:xfrm>
            <a:off x="55086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num</a:t>
            </a:r>
            <a:endParaRPr lang="fr-CA" dirty="0">
              <a:solidFill>
                <a:srgbClr val="000000"/>
              </a:solidFill>
            </a:endParaRPr>
          </a:p>
        </p:txBody>
      </p:sp>
      <p:sp>
        <p:nvSpPr>
          <p:cNvPr id="9" name="Rectangle 8"/>
          <p:cNvSpPr/>
          <p:nvPr/>
        </p:nvSpPr>
        <p:spPr>
          <a:xfrm>
            <a:off x="61563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sp>
        <p:nvSpPr>
          <p:cNvPr id="10" name="Rectangle 9"/>
          <p:cNvSpPr/>
          <p:nvPr/>
        </p:nvSpPr>
        <p:spPr>
          <a:xfrm>
            <a:off x="68040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id</a:t>
            </a:r>
            <a:endParaRPr lang="fr-CA" dirty="0">
              <a:solidFill>
                <a:srgbClr val="000000"/>
              </a:solidFill>
            </a:endParaRPr>
          </a:p>
        </p:txBody>
      </p:sp>
      <p:sp>
        <p:nvSpPr>
          <p:cNvPr id="11" name="Rectangle 10"/>
          <p:cNvSpPr/>
          <p:nvPr/>
        </p:nvSpPr>
        <p:spPr>
          <a:xfrm>
            <a:off x="74517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graphicFrame>
        <p:nvGraphicFramePr>
          <p:cNvPr id="12" name="Table 11"/>
          <p:cNvGraphicFramePr>
            <a:graphicFrameLocks noGrp="1"/>
          </p:cNvGraphicFramePr>
          <p:nvPr/>
        </p:nvGraphicFramePr>
        <p:xfrm>
          <a:off x="2268538" y="3908425"/>
          <a:ext cx="6659563" cy="2905124"/>
        </p:xfrm>
        <a:graphic>
          <a:graphicData uri="http://schemas.openxmlformats.org/drawingml/2006/table">
            <a:tbl>
              <a:tblPr firstRow="1" bandRow="1">
                <a:tableStyleId>{5940675A-B579-460E-94D1-54222C63F5DA}</a:tableStyleId>
              </a:tblPr>
              <a:tblGrid>
                <a:gridCol w="575962"/>
                <a:gridCol w="1079929"/>
                <a:gridCol w="1079929"/>
                <a:gridCol w="791948"/>
                <a:gridCol w="791948"/>
                <a:gridCol w="791948"/>
                <a:gridCol w="791948"/>
                <a:gridCol w="755951"/>
              </a:tblGrid>
              <a:tr h="287994">
                <a:tc>
                  <a:txBody>
                    <a:bodyPr/>
                    <a:lstStyle/>
                    <a:p>
                      <a:pPr algn="ctr"/>
                      <a:endParaRPr lang="fr-CA" sz="1000"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expr’</a:t>
            </a:r>
            <a:endParaRPr lang="fr-CA" dirty="0">
              <a:solidFill>
                <a:srgbClr val="000000"/>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term’</a:t>
            </a:r>
            <a:endParaRPr lang="fr-CA" dirty="0">
              <a:solidFill>
                <a:srgbClr val="000000"/>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factor</a:t>
            </a:r>
            <a:endParaRPr lang="fr-CA" dirty="0">
              <a:solidFill>
                <a:srgbClr val="000000"/>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69712" name="TextBox 19"/>
          <p:cNvSpPr txBox="1">
            <a:spLocks noChangeArrowheads="1"/>
          </p:cNvSpPr>
          <p:nvPr/>
        </p:nvSpPr>
        <p:spPr bwMode="auto">
          <a:xfrm>
            <a:off x="2124075" y="2708275"/>
            <a:ext cx="684053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600" b="0">
                <a:solidFill>
                  <a:srgbClr val="000000"/>
                </a:solidFill>
                <a:cs typeface="Arial" charset="0"/>
              </a:rPr>
              <a:t>And continue the same way…</a:t>
            </a:r>
            <a:endParaRPr lang="fr-CA" altLang="fr-FR" sz="1600">
              <a:solidFill>
                <a:srgbClr val="000000"/>
              </a:solidFill>
              <a:cs typeface="Arial" charset="0"/>
            </a:endParaRPr>
          </a:p>
        </p:txBody>
      </p:sp>
      <p:sp>
        <p:nvSpPr>
          <p:cNvPr id="18" name="Rectangle 17"/>
          <p:cNvSpPr/>
          <p:nvPr/>
        </p:nvSpPr>
        <p:spPr>
          <a:xfrm>
            <a:off x="2903538" y="6308725"/>
            <a:ext cx="936625" cy="434975"/>
          </a:xfrm>
          <a:prstGeom prst="rect">
            <a:avLst/>
          </a:prstGeom>
          <a:solidFill>
            <a:srgbClr val="FFFF00">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374</a:t>
            </a:fld>
            <a:endParaRPr lang="fr-CA"/>
          </a:p>
        </p:txBody>
      </p:sp>
    </p:spTree>
    <p:extLst>
      <p:ext uri="{BB962C8B-B14F-4D97-AF65-F5344CB8AC3E}">
        <p14:creationId xmlns:p14="http://schemas.microsoft.com/office/powerpoint/2010/main" val="95909219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Lst>
  </p:timing>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Parsing Using LL(1)</a:t>
            </a:r>
            <a:endParaRPr lang="fr-CA" dirty="0"/>
          </a:p>
        </p:txBody>
      </p:sp>
      <p:sp>
        <p:nvSpPr>
          <p:cNvPr id="70659" name="Content Placeholder 2"/>
          <p:cNvSpPr>
            <a:spLocks noGrp="1"/>
          </p:cNvSpPr>
          <p:nvPr>
            <p:ph idx="1"/>
          </p:nvPr>
        </p:nvSpPr>
        <p:spPr>
          <a:xfrm>
            <a:off x="457200" y="1752600"/>
            <a:ext cx="7620000" cy="452438"/>
          </a:xfrm>
        </p:spPr>
        <p:txBody>
          <a:bodyPr/>
          <a:lstStyle/>
          <a:p>
            <a:r>
              <a:rPr lang="en-CA" altLang="fr-FR" smtClean="0"/>
              <a:t>Example:</a:t>
            </a:r>
            <a:endParaRPr lang="fr-CA" altLang="fr-FR" smtClean="0"/>
          </a:p>
        </p:txBody>
      </p:sp>
      <p:sp>
        <p:nvSpPr>
          <p:cNvPr id="8" name="Rectangle 7"/>
          <p:cNvSpPr/>
          <p:nvPr/>
        </p:nvSpPr>
        <p:spPr>
          <a:xfrm>
            <a:off x="55086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num</a:t>
            </a:r>
            <a:endParaRPr lang="fr-CA" dirty="0">
              <a:solidFill>
                <a:srgbClr val="000000"/>
              </a:solidFill>
            </a:endParaRPr>
          </a:p>
        </p:txBody>
      </p:sp>
      <p:sp>
        <p:nvSpPr>
          <p:cNvPr id="9" name="Rectangle 8"/>
          <p:cNvSpPr/>
          <p:nvPr/>
        </p:nvSpPr>
        <p:spPr>
          <a:xfrm>
            <a:off x="61563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sp>
        <p:nvSpPr>
          <p:cNvPr id="10" name="Rectangle 9"/>
          <p:cNvSpPr/>
          <p:nvPr/>
        </p:nvSpPr>
        <p:spPr>
          <a:xfrm>
            <a:off x="68040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id</a:t>
            </a:r>
            <a:endParaRPr lang="fr-CA" dirty="0">
              <a:solidFill>
                <a:srgbClr val="000000"/>
              </a:solidFill>
            </a:endParaRPr>
          </a:p>
        </p:txBody>
      </p:sp>
      <p:sp>
        <p:nvSpPr>
          <p:cNvPr id="11" name="Rectangle 10"/>
          <p:cNvSpPr/>
          <p:nvPr/>
        </p:nvSpPr>
        <p:spPr>
          <a:xfrm>
            <a:off x="74517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graphicFrame>
        <p:nvGraphicFramePr>
          <p:cNvPr id="12" name="Table 11"/>
          <p:cNvGraphicFramePr>
            <a:graphicFrameLocks noGrp="1"/>
          </p:cNvGraphicFramePr>
          <p:nvPr/>
        </p:nvGraphicFramePr>
        <p:xfrm>
          <a:off x="2268538" y="3908425"/>
          <a:ext cx="6659563" cy="2905124"/>
        </p:xfrm>
        <a:graphic>
          <a:graphicData uri="http://schemas.openxmlformats.org/drawingml/2006/table">
            <a:tbl>
              <a:tblPr firstRow="1" bandRow="1">
                <a:tableStyleId>{5940675A-B579-460E-94D1-54222C63F5DA}</a:tableStyleId>
              </a:tblPr>
              <a:tblGrid>
                <a:gridCol w="575962"/>
                <a:gridCol w="1079929"/>
                <a:gridCol w="1079929"/>
                <a:gridCol w="791948"/>
                <a:gridCol w="791948"/>
                <a:gridCol w="791948"/>
                <a:gridCol w="791948"/>
                <a:gridCol w="755951"/>
              </a:tblGrid>
              <a:tr h="287994">
                <a:tc>
                  <a:txBody>
                    <a:bodyPr/>
                    <a:lstStyle/>
                    <a:p>
                      <a:pPr algn="ctr"/>
                      <a:endParaRPr lang="fr-CA" sz="1000"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expr’</a:t>
            </a:r>
            <a:endParaRPr lang="fr-CA" dirty="0">
              <a:solidFill>
                <a:srgbClr val="000000"/>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term’</a:t>
            </a:r>
            <a:endParaRPr lang="fr-CA" dirty="0">
              <a:solidFill>
                <a:srgbClr val="000000"/>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num</a:t>
            </a:r>
            <a:endParaRPr lang="fr-CA" dirty="0">
              <a:solidFill>
                <a:srgbClr val="000000"/>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70736" name="TextBox 19"/>
          <p:cNvSpPr txBox="1">
            <a:spLocks noChangeArrowheads="1"/>
          </p:cNvSpPr>
          <p:nvPr/>
        </p:nvSpPr>
        <p:spPr bwMode="auto">
          <a:xfrm>
            <a:off x="2124075" y="2708275"/>
            <a:ext cx="684053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600" b="0">
                <a:solidFill>
                  <a:srgbClr val="000000"/>
                </a:solidFill>
                <a:cs typeface="Arial" charset="0"/>
              </a:rPr>
              <a:t>And continue the same way…</a:t>
            </a:r>
            <a:endParaRPr lang="fr-CA" altLang="fr-FR" sz="1600">
              <a:solidFill>
                <a:srgbClr val="000000"/>
              </a:solidFill>
              <a:cs typeface="Arial" charset="0"/>
            </a:endParaRPr>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375</a:t>
            </a:fld>
            <a:endParaRPr lang="fr-CA"/>
          </a:p>
        </p:txBody>
      </p:sp>
    </p:spTree>
    <p:extLst>
      <p:ext uri="{BB962C8B-B14F-4D97-AF65-F5344CB8AC3E}">
        <p14:creationId xmlns:p14="http://schemas.microsoft.com/office/powerpoint/2010/main" val="1244261761"/>
      </p:ext>
    </p:extLst>
  </p:cSld>
  <p:clrMapOvr>
    <a:masterClrMapping/>
  </p:clrMapOvr>
  <p:timing>
    <p:tnLst>
      <p:par>
        <p:cTn id="1" dur="indefinite" restart="never" nodeType="tmRoot"/>
      </p:par>
    </p:tnLst>
  </p:timing>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Parsing Using LL(1)</a:t>
            </a:r>
            <a:endParaRPr lang="fr-CA" dirty="0"/>
          </a:p>
        </p:txBody>
      </p:sp>
      <p:sp>
        <p:nvSpPr>
          <p:cNvPr id="71683" name="Content Placeholder 2"/>
          <p:cNvSpPr>
            <a:spLocks noGrp="1"/>
          </p:cNvSpPr>
          <p:nvPr>
            <p:ph idx="1"/>
          </p:nvPr>
        </p:nvSpPr>
        <p:spPr>
          <a:xfrm>
            <a:off x="457200" y="1752600"/>
            <a:ext cx="7620000" cy="452438"/>
          </a:xfrm>
        </p:spPr>
        <p:txBody>
          <a:bodyPr/>
          <a:lstStyle/>
          <a:p>
            <a:r>
              <a:rPr lang="en-CA" altLang="fr-FR" smtClean="0"/>
              <a:t>Example:</a:t>
            </a:r>
            <a:endParaRPr lang="fr-CA" altLang="fr-FR" smtClean="0"/>
          </a:p>
        </p:txBody>
      </p:sp>
      <p:sp>
        <p:nvSpPr>
          <p:cNvPr id="9" name="Rectangle 8"/>
          <p:cNvSpPr/>
          <p:nvPr/>
        </p:nvSpPr>
        <p:spPr>
          <a:xfrm>
            <a:off x="61563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sp>
        <p:nvSpPr>
          <p:cNvPr id="10" name="Rectangle 9"/>
          <p:cNvSpPr/>
          <p:nvPr/>
        </p:nvSpPr>
        <p:spPr>
          <a:xfrm>
            <a:off x="68040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id</a:t>
            </a:r>
            <a:endParaRPr lang="fr-CA" dirty="0">
              <a:solidFill>
                <a:srgbClr val="000000"/>
              </a:solidFill>
            </a:endParaRPr>
          </a:p>
        </p:txBody>
      </p:sp>
      <p:sp>
        <p:nvSpPr>
          <p:cNvPr id="11" name="Rectangle 10"/>
          <p:cNvSpPr/>
          <p:nvPr/>
        </p:nvSpPr>
        <p:spPr>
          <a:xfrm>
            <a:off x="74517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graphicFrame>
        <p:nvGraphicFramePr>
          <p:cNvPr id="12" name="Table 11"/>
          <p:cNvGraphicFramePr>
            <a:graphicFrameLocks noGrp="1"/>
          </p:cNvGraphicFramePr>
          <p:nvPr/>
        </p:nvGraphicFramePr>
        <p:xfrm>
          <a:off x="2268538" y="3908425"/>
          <a:ext cx="6659563" cy="2905124"/>
        </p:xfrm>
        <a:graphic>
          <a:graphicData uri="http://schemas.openxmlformats.org/drawingml/2006/table">
            <a:tbl>
              <a:tblPr firstRow="1" bandRow="1">
                <a:tableStyleId>{5940675A-B579-460E-94D1-54222C63F5DA}</a:tableStyleId>
              </a:tblPr>
              <a:tblGrid>
                <a:gridCol w="575962"/>
                <a:gridCol w="1079929"/>
                <a:gridCol w="1079929"/>
                <a:gridCol w="791948"/>
                <a:gridCol w="791948"/>
                <a:gridCol w="791948"/>
                <a:gridCol w="791948"/>
                <a:gridCol w="755951"/>
              </a:tblGrid>
              <a:tr h="287994">
                <a:tc>
                  <a:txBody>
                    <a:bodyPr/>
                    <a:lstStyle/>
                    <a:p>
                      <a:pPr algn="ctr"/>
                      <a:endParaRPr lang="fr-CA" sz="1000"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expr’</a:t>
            </a:r>
            <a:endParaRPr lang="fr-CA" dirty="0">
              <a:solidFill>
                <a:srgbClr val="000000"/>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term’</a:t>
            </a:r>
            <a:endParaRPr lang="fr-CA" dirty="0">
              <a:solidFill>
                <a:srgbClr val="000000"/>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71759" name="TextBox 19"/>
          <p:cNvSpPr txBox="1">
            <a:spLocks noChangeArrowheads="1"/>
          </p:cNvSpPr>
          <p:nvPr/>
        </p:nvSpPr>
        <p:spPr bwMode="auto">
          <a:xfrm>
            <a:off x="2124075" y="2708275"/>
            <a:ext cx="684053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600" b="0">
                <a:solidFill>
                  <a:srgbClr val="000000"/>
                </a:solidFill>
                <a:cs typeface="Arial" charset="0"/>
              </a:rPr>
              <a:t>And continue the same way…</a:t>
            </a:r>
            <a:endParaRPr lang="fr-CA" altLang="fr-FR" sz="1600">
              <a:solidFill>
                <a:srgbClr val="000000"/>
              </a:solidFill>
              <a:cs typeface="Arial" charset="0"/>
            </a:endParaRPr>
          </a:p>
        </p:txBody>
      </p:sp>
      <p:sp>
        <p:nvSpPr>
          <p:cNvPr id="17" name="Rectangle 16"/>
          <p:cNvSpPr/>
          <p:nvPr/>
        </p:nvSpPr>
        <p:spPr>
          <a:xfrm>
            <a:off x="6719888" y="5803900"/>
            <a:ext cx="588962" cy="433388"/>
          </a:xfrm>
          <a:prstGeom prst="rect">
            <a:avLst/>
          </a:prstGeom>
          <a:solidFill>
            <a:srgbClr val="FFFF00">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376</a:t>
            </a:fld>
            <a:endParaRPr lang="fr-CA"/>
          </a:p>
        </p:txBody>
      </p:sp>
    </p:spTree>
    <p:extLst>
      <p:ext uri="{BB962C8B-B14F-4D97-AF65-F5344CB8AC3E}">
        <p14:creationId xmlns:p14="http://schemas.microsoft.com/office/powerpoint/2010/main" val="17750140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Lst>
  </p:timing>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Parsing Using LL(1)</a:t>
            </a:r>
            <a:endParaRPr lang="fr-CA" dirty="0"/>
          </a:p>
        </p:txBody>
      </p:sp>
      <p:sp>
        <p:nvSpPr>
          <p:cNvPr id="72707" name="Content Placeholder 2"/>
          <p:cNvSpPr>
            <a:spLocks noGrp="1"/>
          </p:cNvSpPr>
          <p:nvPr>
            <p:ph idx="1"/>
          </p:nvPr>
        </p:nvSpPr>
        <p:spPr>
          <a:xfrm>
            <a:off x="457200" y="1752600"/>
            <a:ext cx="7620000" cy="452438"/>
          </a:xfrm>
        </p:spPr>
        <p:txBody>
          <a:bodyPr/>
          <a:lstStyle/>
          <a:p>
            <a:r>
              <a:rPr lang="en-CA" altLang="fr-FR" smtClean="0"/>
              <a:t>Example:</a:t>
            </a:r>
            <a:endParaRPr lang="fr-CA" altLang="fr-FR" smtClean="0"/>
          </a:p>
        </p:txBody>
      </p:sp>
      <p:sp>
        <p:nvSpPr>
          <p:cNvPr id="9" name="Rectangle 8"/>
          <p:cNvSpPr/>
          <p:nvPr/>
        </p:nvSpPr>
        <p:spPr>
          <a:xfrm>
            <a:off x="61563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sp>
        <p:nvSpPr>
          <p:cNvPr id="10" name="Rectangle 9"/>
          <p:cNvSpPr/>
          <p:nvPr/>
        </p:nvSpPr>
        <p:spPr>
          <a:xfrm>
            <a:off x="68040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id</a:t>
            </a:r>
            <a:endParaRPr lang="fr-CA" dirty="0">
              <a:solidFill>
                <a:srgbClr val="000000"/>
              </a:solidFill>
            </a:endParaRPr>
          </a:p>
        </p:txBody>
      </p:sp>
      <p:sp>
        <p:nvSpPr>
          <p:cNvPr id="11" name="Rectangle 10"/>
          <p:cNvSpPr/>
          <p:nvPr/>
        </p:nvSpPr>
        <p:spPr>
          <a:xfrm>
            <a:off x="74517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graphicFrame>
        <p:nvGraphicFramePr>
          <p:cNvPr id="12" name="Table 11"/>
          <p:cNvGraphicFramePr>
            <a:graphicFrameLocks noGrp="1"/>
          </p:cNvGraphicFramePr>
          <p:nvPr/>
        </p:nvGraphicFramePr>
        <p:xfrm>
          <a:off x="2268538" y="3908425"/>
          <a:ext cx="6659563" cy="2905124"/>
        </p:xfrm>
        <a:graphic>
          <a:graphicData uri="http://schemas.openxmlformats.org/drawingml/2006/table">
            <a:tbl>
              <a:tblPr firstRow="1" bandRow="1">
                <a:tableStyleId>{5940675A-B579-460E-94D1-54222C63F5DA}</a:tableStyleId>
              </a:tblPr>
              <a:tblGrid>
                <a:gridCol w="575962"/>
                <a:gridCol w="1079929"/>
                <a:gridCol w="1079929"/>
                <a:gridCol w="791948"/>
                <a:gridCol w="791948"/>
                <a:gridCol w="791948"/>
                <a:gridCol w="791948"/>
                <a:gridCol w="755951"/>
              </a:tblGrid>
              <a:tr h="287994">
                <a:tc>
                  <a:txBody>
                    <a:bodyPr/>
                    <a:lstStyle/>
                    <a:p>
                      <a:pPr algn="ctr"/>
                      <a:endParaRPr lang="fr-CA" sz="1000"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expr’</a:t>
            </a:r>
            <a:endParaRPr lang="fr-CA" dirty="0">
              <a:solidFill>
                <a:srgbClr val="000000"/>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term</a:t>
            </a:r>
            <a:endParaRPr lang="fr-CA" dirty="0">
              <a:solidFill>
                <a:srgbClr val="000000"/>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72783" name="TextBox 19"/>
          <p:cNvSpPr txBox="1">
            <a:spLocks noChangeArrowheads="1"/>
          </p:cNvSpPr>
          <p:nvPr/>
        </p:nvSpPr>
        <p:spPr bwMode="auto">
          <a:xfrm>
            <a:off x="2124075" y="2708275"/>
            <a:ext cx="684053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600" b="0">
                <a:solidFill>
                  <a:srgbClr val="000000"/>
                </a:solidFill>
                <a:cs typeface="Arial" charset="0"/>
              </a:rPr>
              <a:t>And continue the same way…</a:t>
            </a:r>
            <a:endParaRPr lang="fr-CA" altLang="fr-FR" sz="1600">
              <a:solidFill>
                <a:srgbClr val="000000"/>
              </a:solidFill>
              <a:cs typeface="Arial" charset="0"/>
            </a:endParaRPr>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377</a:t>
            </a:fld>
            <a:endParaRPr lang="fr-CA"/>
          </a:p>
        </p:txBody>
      </p:sp>
    </p:spTree>
    <p:extLst>
      <p:ext uri="{BB962C8B-B14F-4D97-AF65-F5344CB8AC3E}">
        <p14:creationId xmlns:p14="http://schemas.microsoft.com/office/powerpoint/2010/main" val="527711577"/>
      </p:ext>
    </p:extLst>
  </p:cSld>
  <p:clrMapOvr>
    <a:masterClrMapping/>
  </p:clrMapOvr>
  <p:timing>
    <p:tnLst>
      <p:par>
        <p:cTn id="1" dur="indefinite" restart="never" nodeType="tmRoot"/>
      </p:par>
    </p:tnLst>
  </p:timing>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Parsing Using LL(1)</a:t>
            </a:r>
            <a:endParaRPr lang="fr-CA" dirty="0"/>
          </a:p>
        </p:txBody>
      </p:sp>
      <p:sp>
        <p:nvSpPr>
          <p:cNvPr id="73731" name="Content Placeholder 2"/>
          <p:cNvSpPr>
            <a:spLocks noGrp="1"/>
          </p:cNvSpPr>
          <p:nvPr>
            <p:ph idx="1"/>
          </p:nvPr>
        </p:nvSpPr>
        <p:spPr>
          <a:xfrm>
            <a:off x="457200" y="1752600"/>
            <a:ext cx="7620000" cy="452438"/>
          </a:xfrm>
        </p:spPr>
        <p:txBody>
          <a:bodyPr/>
          <a:lstStyle/>
          <a:p>
            <a:r>
              <a:rPr lang="en-CA" altLang="fr-FR" smtClean="0"/>
              <a:t>Example:</a:t>
            </a:r>
            <a:endParaRPr lang="fr-CA" altLang="fr-FR" smtClean="0"/>
          </a:p>
        </p:txBody>
      </p:sp>
      <p:sp>
        <p:nvSpPr>
          <p:cNvPr id="10" name="Rectangle 9"/>
          <p:cNvSpPr/>
          <p:nvPr/>
        </p:nvSpPr>
        <p:spPr>
          <a:xfrm>
            <a:off x="68040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id</a:t>
            </a:r>
            <a:endParaRPr lang="fr-CA" dirty="0">
              <a:solidFill>
                <a:srgbClr val="000000"/>
              </a:solidFill>
            </a:endParaRPr>
          </a:p>
        </p:txBody>
      </p:sp>
      <p:sp>
        <p:nvSpPr>
          <p:cNvPr id="11" name="Rectangle 10"/>
          <p:cNvSpPr/>
          <p:nvPr/>
        </p:nvSpPr>
        <p:spPr>
          <a:xfrm>
            <a:off x="74517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graphicFrame>
        <p:nvGraphicFramePr>
          <p:cNvPr id="12" name="Table 11"/>
          <p:cNvGraphicFramePr>
            <a:graphicFrameLocks noGrp="1"/>
          </p:cNvGraphicFramePr>
          <p:nvPr/>
        </p:nvGraphicFramePr>
        <p:xfrm>
          <a:off x="2268538" y="3908425"/>
          <a:ext cx="6659563" cy="2905124"/>
        </p:xfrm>
        <a:graphic>
          <a:graphicData uri="http://schemas.openxmlformats.org/drawingml/2006/table">
            <a:tbl>
              <a:tblPr firstRow="1" bandRow="1">
                <a:tableStyleId>{5940675A-B579-460E-94D1-54222C63F5DA}</a:tableStyleId>
              </a:tblPr>
              <a:tblGrid>
                <a:gridCol w="575962"/>
                <a:gridCol w="1079929"/>
                <a:gridCol w="1079929"/>
                <a:gridCol w="791948"/>
                <a:gridCol w="791948"/>
                <a:gridCol w="791948"/>
                <a:gridCol w="791948"/>
                <a:gridCol w="755951"/>
              </a:tblGrid>
              <a:tr h="287994">
                <a:tc>
                  <a:txBody>
                    <a:bodyPr/>
                    <a:lstStyle/>
                    <a:p>
                      <a:pPr algn="ctr"/>
                      <a:endParaRPr lang="fr-CA" sz="1000"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expr’</a:t>
            </a:r>
            <a:endParaRPr lang="fr-CA" dirty="0">
              <a:solidFill>
                <a:srgbClr val="000000"/>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term</a:t>
            </a:r>
            <a:endParaRPr lang="fr-CA" dirty="0">
              <a:solidFill>
                <a:srgbClr val="000000"/>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73806" name="TextBox 19"/>
          <p:cNvSpPr txBox="1">
            <a:spLocks noChangeArrowheads="1"/>
          </p:cNvSpPr>
          <p:nvPr/>
        </p:nvSpPr>
        <p:spPr bwMode="auto">
          <a:xfrm>
            <a:off x="2124075" y="2708275"/>
            <a:ext cx="684053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600" b="0">
                <a:solidFill>
                  <a:srgbClr val="000000"/>
                </a:solidFill>
                <a:cs typeface="Arial" charset="0"/>
              </a:rPr>
              <a:t>And continue the same way…</a:t>
            </a:r>
            <a:endParaRPr lang="fr-CA" altLang="fr-FR" sz="1600">
              <a:solidFill>
                <a:srgbClr val="000000"/>
              </a:solidFill>
              <a:cs typeface="Arial" charset="0"/>
            </a:endParaRPr>
          </a:p>
        </p:txBody>
      </p:sp>
      <p:sp>
        <p:nvSpPr>
          <p:cNvPr id="16" name="Rectangle 15"/>
          <p:cNvSpPr/>
          <p:nvPr/>
        </p:nvSpPr>
        <p:spPr>
          <a:xfrm>
            <a:off x="3995738" y="5299075"/>
            <a:ext cx="936625" cy="433388"/>
          </a:xfrm>
          <a:prstGeom prst="rect">
            <a:avLst/>
          </a:prstGeom>
          <a:solidFill>
            <a:srgbClr val="FFFF00">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378</a:t>
            </a:fld>
            <a:endParaRPr lang="fr-CA"/>
          </a:p>
        </p:txBody>
      </p:sp>
    </p:spTree>
    <p:extLst>
      <p:ext uri="{BB962C8B-B14F-4D97-AF65-F5344CB8AC3E}">
        <p14:creationId xmlns:p14="http://schemas.microsoft.com/office/powerpoint/2010/main" val="202319337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Parsing Using LL(1)</a:t>
            </a:r>
            <a:endParaRPr lang="fr-CA" dirty="0"/>
          </a:p>
        </p:txBody>
      </p:sp>
      <p:sp>
        <p:nvSpPr>
          <p:cNvPr id="74755" name="Content Placeholder 2"/>
          <p:cNvSpPr>
            <a:spLocks noGrp="1"/>
          </p:cNvSpPr>
          <p:nvPr>
            <p:ph idx="1"/>
          </p:nvPr>
        </p:nvSpPr>
        <p:spPr>
          <a:xfrm>
            <a:off x="457200" y="1752600"/>
            <a:ext cx="7620000" cy="452438"/>
          </a:xfrm>
        </p:spPr>
        <p:txBody>
          <a:bodyPr/>
          <a:lstStyle/>
          <a:p>
            <a:r>
              <a:rPr lang="en-CA" altLang="fr-FR" smtClean="0"/>
              <a:t>Example:</a:t>
            </a:r>
            <a:endParaRPr lang="fr-CA" altLang="fr-FR" smtClean="0"/>
          </a:p>
        </p:txBody>
      </p:sp>
      <p:sp>
        <p:nvSpPr>
          <p:cNvPr id="10" name="Rectangle 9"/>
          <p:cNvSpPr/>
          <p:nvPr/>
        </p:nvSpPr>
        <p:spPr>
          <a:xfrm>
            <a:off x="68040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id</a:t>
            </a:r>
            <a:endParaRPr lang="fr-CA" dirty="0">
              <a:solidFill>
                <a:srgbClr val="000000"/>
              </a:solidFill>
            </a:endParaRPr>
          </a:p>
        </p:txBody>
      </p:sp>
      <p:sp>
        <p:nvSpPr>
          <p:cNvPr id="11" name="Rectangle 10"/>
          <p:cNvSpPr/>
          <p:nvPr/>
        </p:nvSpPr>
        <p:spPr>
          <a:xfrm>
            <a:off x="74517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graphicFrame>
        <p:nvGraphicFramePr>
          <p:cNvPr id="12" name="Table 11"/>
          <p:cNvGraphicFramePr>
            <a:graphicFrameLocks noGrp="1"/>
          </p:cNvGraphicFramePr>
          <p:nvPr/>
        </p:nvGraphicFramePr>
        <p:xfrm>
          <a:off x="2268538" y="3908425"/>
          <a:ext cx="6659563" cy="2905124"/>
        </p:xfrm>
        <a:graphic>
          <a:graphicData uri="http://schemas.openxmlformats.org/drawingml/2006/table">
            <a:tbl>
              <a:tblPr firstRow="1" bandRow="1">
                <a:tableStyleId>{5940675A-B579-460E-94D1-54222C63F5DA}</a:tableStyleId>
              </a:tblPr>
              <a:tblGrid>
                <a:gridCol w="575962"/>
                <a:gridCol w="1079929"/>
                <a:gridCol w="1079929"/>
                <a:gridCol w="791948"/>
                <a:gridCol w="791948"/>
                <a:gridCol w="791948"/>
                <a:gridCol w="791948"/>
                <a:gridCol w="755951"/>
              </a:tblGrid>
              <a:tr h="287994">
                <a:tc>
                  <a:txBody>
                    <a:bodyPr/>
                    <a:lstStyle/>
                    <a:p>
                      <a:pPr algn="ctr"/>
                      <a:endParaRPr lang="fr-CA" sz="1000"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expr’</a:t>
            </a:r>
            <a:endParaRPr lang="fr-CA" dirty="0">
              <a:solidFill>
                <a:srgbClr val="000000"/>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term’</a:t>
            </a:r>
            <a:endParaRPr lang="fr-CA" dirty="0">
              <a:solidFill>
                <a:srgbClr val="000000"/>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factor</a:t>
            </a:r>
            <a:endParaRPr lang="fr-CA" dirty="0">
              <a:solidFill>
                <a:srgbClr val="000000"/>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74830" name="TextBox 19"/>
          <p:cNvSpPr txBox="1">
            <a:spLocks noChangeArrowheads="1"/>
          </p:cNvSpPr>
          <p:nvPr/>
        </p:nvSpPr>
        <p:spPr bwMode="auto">
          <a:xfrm>
            <a:off x="2124075" y="2708275"/>
            <a:ext cx="684053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600" b="0">
                <a:solidFill>
                  <a:srgbClr val="000000"/>
                </a:solidFill>
                <a:cs typeface="Arial" charset="0"/>
              </a:rPr>
              <a:t>And continue the same way…</a:t>
            </a:r>
            <a:endParaRPr lang="fr-CA" altLang="fr-FR" sz="1600">
              <a:solidFill>
                <a:srgbClr val="000000"/>
              </a:solidFill>
              <a:cs typeface="Arial" charset="0"/>
            </a:endParaRPr>
          </a:p>
        </p:txBody>
      </p:sp>
      <p:sp>
        <p:nvSpPr>
          <p:cNvPr id="16" name="Rectangle 15"/>
          <p:cNvSpPr/>
          <p:nvPr/>
        </p:nvSpPr>
        <p:spPr>
          <a:xfrm>
            <a:off x="4067175" y="6308725"/>
            <a:ext cx="936625" cy="434975"/>
          </a:xfrm>
          <a:prstGeom prst="rect">
            <a:avLst/>
          </a:prstGeom>
          <a:solidFill>
            <a:srgbClr val="FFFF00">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379</a:t>
            </a:fld>
            <a:endParaRPr lang="fr-CA"/>
          </a:p>
        </p:txBody>
      </p:sp>
    </p:spTree>
    <p:extLst>
      <p:ext uri="{BB962C8B-B14F-4D97-AF65-F5344CB8AC3E}">
        <p14:creationId xmlns:p14="http://schemas.microsoft.com/office/powerpoint/2010/main" val="106988482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7" name="Rectangle 2"/>
          <p:cNvSpPr>
            <a:spLocks noGrp="1" noChangeArrowheads="1"/>
          </p:cNvSpPr>
          <p:nvPr>
            <p:ph type="title"/>
          </p:nvPr>
        </p:nvSpPr>
        <p:spPr>
          <a:xfrm>
            <a:off x="457200" y="152400"/>
            <a:ext cx="6934200" cy="1371600"/>
          </a:xfrm>
        </p:spPr>
        <p:txBody>
          <a:bodyPr/>
          <a:lstStyle/>
          <a:p>
            <a:pPr eaLnBrk="1" fontAlgn="auto" hangingPunct="1">
              <a:spcAft>
                <a:spcPts val="0"/>
              </a:spcAft>
              <a:defRPr/>
            </a:pPr>
            <a:r>
              <a:rPr lang="en-CA" altLang="fr-FR" dirty="0" smtClean="0"/>
              <a:t>Problems with agile methods</a:t>
            </a:r>
          </a:p>
        </p:txBody>
      </p:sp>
      <p:sp>
        <p:nvSpPr>
          <p:cNvPr id="9218" name="Rectangle 3"/>
          <p:cNvSpPr>
            <a:spLocks noGrp="1" noChangeArrowheads="1"/>
          </p:cNvSpPr>
          <p:nvPr>
            <p:ph type="body" idx="1"/>
          </p:nvPr>
        </p:nvSpPr>
        <p:spPr/>
        <p:txBody>
          <a:bodyPr rtlCol="0">
            <a:normAutofit lnSpcReduction="10000"/>
          </a:bodyPr>
          <a:lstStyle/>
          <a:p>
            <a:pPr eaLnBrk="1" fontAlgn="auto" hangingPunct="1">
              <a:buFont typeface="Arial" pitchFamily="34" charset="0"/>
              <a:buNone/>
              <a:defRPr/>
            </a:pPr>
            <a:r>
              <a:rPr lang="en-CA" altLang="fr-FR" sz="2400" dirty="0" smtClean="0"/>
              <a:t>It can be difficult to keep the interest of customers who are involved in the process</a:t>
            </a:r>
          </a:p>
          <a:p>
            <a:pPr eaLnBrk="1" fontAlgn="auto" hangingPunct="1">
              <a:buFont typeface="Arial" pitchFamily="34" charset="0"/>
              <a:buNone/>
              <a:defRPr/>
            </a:pPr>
            <a:r>
              <a:rPr lang="en-CA" altLang="fr-FR" sz="2400" dirty="0" smtClean="0"/>
              <a:t>Team members may be unsuited to the intense involvement that characterizes agile methods</a:t>
            </a:r>
          </a:p>
          <a:p>
            <a:pPr eaLnBrk="1" fontAlgn="auto" hangingPunct="1">
              <a:buFont typeface="Arial" pitchFamily="34" charset="0"/>
              <a:buNone/>
              <a:defRPr/>
            </a:pPr>
            <a:endParaRPr lang="en-CA" altLang="fr-FR" sz="2400" dirty="0" smtClean="0"/>
          </a:p>
          <a:p>
            <a:pPr eaLnBrk="1" fontAlgn="auto" hangingPunct="1">
              <a:buFont typeface="Arial" pitchFamily="34" charset="0"/>
              <a:buNone/>
              <a:defRPr/>
            </a:pPr>
            <a:r>
              <a:rPr lang="en-CA" altLang="fr-FR" sz="2400" dirty="0" smtClean="0"/>
              <a:t>Prioritizing changes can be difficult where there are multiple stakeholders</a:t>
            </a:r>
          </a:p>
          <a:p>
            <a:pPr eaLnBrk="1" fontAlgn="auto" hangingPunct="1">
              <a:buFont typeface="Arial" pitchFamily="34" charset="0"/>
              <a:buNone/>
              <a:defRPr/>
            </a:pPr>
            <a:endParaRPr lang="en-CA" altLang="fr-FR" sz="2400" dirty="0" smtClean="0"/>
          </a:p>
          <a:p>
            <a:pPr eaLnBrk="1" fontAlgn="auto" hangingPunct="1">
              <a:buFont typeface="Arial" pitchFamily="34" charset="0"/>
              <a:buNone/>
              <a:defRPr/>
            </a:pPr>
            <a:r>
              <a:rPr lang="en-CA" altLang="fr-FR" sz="2400" dirty="0" smtClean="0"/>
              <a:t>Minimizing documentation: almost nothing is captured, the code is the only authority</a:t>
            </a:r>
          </a:p>
        </p:txBody>
      </p:sp>
    </p:spTree>
    <p:extLst>
      <p:ext uri="{BB962C8B-B14F-4D97-AF65-F5344CB8AC3E}">
        <p14:creationId xmlns:p14="http://schemas.microsoft.com/office/powerpoint/2010/main" val="690440436"/>
      </p:ext>
    </p:extLst>
  </p:cSld>
  <p:clrMapOvr>
    <a:masterClrMapping/>
  </p:clrMapOvr>
  <p:timing>
    <p:tnLst>
      <p:par>
        <p:cTn id="1" dur="indefinite" restart="never" nodeType="tmRoot"/>
      </p:par>
    </p:tnLst>
  </p:timing>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Parsing Using LL(1)</a:t>
            </a:r>
            <a:endParaRPr lang="fr-CA" dirty="0"/>
          </a:p>
        </p:txBody>
      </p:sp>
      <p:sp>
        <p:nvSpPr>
          <p:cNvPr id="75779" name="Content Placeholder 2"/>
          <p:cNvSpPr>
            <a:spLocks noGrp="1"/>
          </p:cNvSpPr>
          <p:nvPr>
            <p:ph idx="1"/>
          </p:nvPr>
        </p:nvSpPr>
        <p:spPr>
          <a:xfrm>
            <a:off x="457200" y="1752600"/>
            <a:ext cx="7620000" cy="452438"/>
          </a:xfrm>
        </p:spPr>
        <p:txBody>
          <a:bodyPr/>
          <a:lstStyle/>
          <a:p>
            <a:r>
              <a:rPr lang="en-CA" altLang="fr-FR" smtClean="0"/>
              <a:t>Example:</a:t>
            </a:r>
            <a:endParaRPr lang="fr-CA" altLang="fr-FR" smtClean="0"/>
          </a:p>
        </p:txBody>
      </p:sp>
      <p:sp>
        <p:nvSpPr>
          <p:cNvPr id="10" name="Rectangle 9"/>
          <p:cNvSpPr/>
          <p:nvPr/>
        </p:nvSpPr>
        <p:spPr>
          <a:xfrm>
            <a:off x="68040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id</a:t>
            </a:r>
            <a:endParaRPr lang="fr-CA" dirty="0">
              <a:solidFill>
                <a:srgbClr val="000000"/>
              </a:solidFill>
            </a:endParaRPr>
          </a:p>
        </p:txBody>
      </p:sp>
      <p:sp>
        <p:nvSpPr>
          <p:cNvPr id="11" name="Rectangle 10"/>
          <p:cNvSpPr/>
          <p:nvPr/>
        </p:nvSpPr>
        <p:spPr>
          <a:xfrm>
            <a:off x="74517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graphicFrame>
        <p:nvGraphicFramePr>
          <p:cNvPr id="12" name="Table 11"/>
          <p:cNvGraphicFramePr>
            <a:graphicFrameLocks noGrp="1"/>
          </p:cNvGraphicFramePr>
          <p:nvPr/>
        </p:nvGraphicFramePr>
        <p:xfrm>
          <a:off x="2268538" y="3908425"/>
          <a:ext cx="6659563" cy="2905124"/>
        </p:xfrm>
        <a:graphic>
          <a:graphicData uri="http://schemas.openxmlformats.org/drawingml/2006/table">
            <a:tbl>
              <a:tblPr firstRow="1" bandRow="1">
                <a:tableStyleId>{5940675A-B579-460E-94D1-54222C63F5DA}</a:tableStyleId>
              </a:tblPr>
              <a:tblGrid>
                <a:gridCol w="575962"/>
                <a:gridCol w="1079929"/>
                <a:gridCol w="1079929"/>
                <a:gridCol w="791948"/>
                <a:gridCol w="791948"/>
                <a:gridCol w="791948"/>
                <a:gridCol w="791948"/>
                <a:gridCol w="755951"/>
              </a:tblGrid>
              <a:tr h="287994">
                <a:tc>
                  <a:txBody>
                    <a:bodyPr/>
                    <a:lstStyle/>
                    <a:p>
                      <a:pPr algn="ctr"/>
                      <a:endParaRPr lang="fr-CA" sz="1000"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expr’</a:t>
            </a:r>
            <a:endParaRPr lang="fr-CA" dirty="0">
              <a:solidFill>
                <a:srgbClr val="000000"/>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term’</a:t>
            </a:r>
            <a:endParaRPr lang="fr-CA" dirty="0">
              <a:solidFill>
                <a:srgbClr val="000000"/>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id</a:t>
            </a:r>
            <a:endParaRPr lang="fr-CA" dirty="0">
              <a:solidFill>
                <a:srgbClr val="000000"/>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75854" name="TextBox 19"/>
          <p:cNvSpPr txBox="1">
            <a:spLocks noChangeArrowheads="1"/>
          </p:cNvSpPr>
          <p:nvPr/>
        </p:nvSpPr>
        <p:spPr bwMode="auto">
          <a:xfrm>
            <a:off x="2124075" y="2708275"/>
            <a:ext cx="684053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600" b="0">
                <a:solidFill>
                  <a:srgbClr val="000000"/>
                </a:solidFill>
                <a:cs typeface="Arial" charset="0"/>
              </a:rPr>
              <a:t>And continue the same way…</a:t>
            </a:r>
            <a:endParaRPr lang="fr-CA" altLang="fr-FR" sz="1600">
              <a:solidFill>
                <a:srgbClr val="000000"/>
              </a:solidFill>
              <a:cs typeface="Arial" charset="0"/>
            </a:endParaRPr>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380</a:t>
            </a:fld>
            <a:endParaRPr lang="fr-CA"/>
          </a:p>
        </p:txBody>
      </p:sp>
    </p:spTree>
    <p:extLst>
      <p:ext uri="{BB962C8B-B14F-4D97-AF65-F5344CB8AC3E}">
        <p14:creationId xmlns:p14="http://schemas.microsoft.com/office/powerpoint/2010/main" val="3278083281"/>
      </p:ext>
    </p:extLst>
  </p:cSld>
  <p:clrMapOvr>
    <a:masterClrMapping/>
  </p:clrMapOvr>
  <p:timing>
    <p:tnLst>
      <p:par>
        <p:cTn id="1" dur="indefinite" restart="never" nodeType="tmRoot"/>
      </p:par>
    </p:tnLst>
  </p:timing>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Parsing Using LL(1)</a:t>
            </a:r>
            <a:endParaRPr lang="fr-CA" dirty="0"/>
          </a:p>
        </p:txBody>
      </p:sp>
      <p:sp>
        <p:nvSpPr>
          <p:cNvPr id="76803" name="Content Placeholder 2"/>
          <p:cNvSpPr>
            <a:spLocks noGrp="1"/>
          </p:cNvSpPr>
          <p:nvPr>
            <p:ph idx="1"/>
          </p:nvPr>
        </p:nvSpPr>
        <p:spPr>
          <a:xfrm>
            <a:off x="457200" y="1752600"/>
            <a:ext cx="7620000" cy="452438"/>
          </a:xfrm>
        </p:spPr>
        <p:txBody>
          <a:bodyPr/>
          <a:lstStyle/>
          <a:p>
            <a:r>
              <a:rPr lang="en-CA" altLang="fr-FR" smtClean="0"/>
              <a:t>Example:</a:t>
            </a:r>
            <a:endParaRPr lang="fr-CA" altLang="fr-FR" smtClean="0"/>
          </a:p>
        </p:txBody>
      </p:sp>
      <p:sp>
        <p:nvSpPr>
          <p:cNvPr id="11" name="Rectangle 10"/>
          <p:cNvSpPr/>
          <p:nvPr/>
        </p:nvSpPr>
        <p:spPr>
          <a:xfrm>
            <a:off x="74517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graphicFrame>
        <p:nvGraphicFramePr>
          <p:cNvPr id="12" name="Table 11"/>
          <p:cNvGraphicFramePr>
            <a:graphicFrameLocks noGrp="1"/>
          </p:cNvGraphicFramePr>
          <p:nvPr/>
        </p:nvGraphicFramePr>
        <p:xfrm>
          <a:off x="2268538" y="3908425"/>
          <a:ext cx="6659563" cy="2905124"/>
        </p:xfrm>
        <a:graphic>
          <a:graphicData uri="http://schemas.openxmlformats.org/drawingml/2006/table">
            <a:tbl>
              <a:tblPr firstRow="1" bandRow="1">
                <a:tableStyleId>{5940675A-B579-460E-94D1-54222C63F5DA}</a:tableStyleId>
              </a:tblPr>
              <a:tblGrid>
                <a:gridCol w="575962"/>
                <a:gridCol w="1079929"/>
                <a:gridCol w="1079929"/>
                <a:gridCol w="791948"/>
                <a:gridCol w="791948"/>
                <a:gridCol w="791948"/>
                <a:gridCol w="791948"/>
                <a:gridCol w="755951"/>
              </a:tblGrid>
              <a:tr h="287994">
                <a:tc>
                  <a:txBody>
                    <a:bodyPr/>
                    <a:lstStyle/>
                    <a:p>
                      <a:pPr algn="ctr"/>
                      <a:endParaRPr lang="fr-CA" sz="1000"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expr’</a:t>
            </a:r>
            <a:endParaRPr lang="fr-CA" dirty="0">
              <a:solidFill>
                <a:srgbClr val="000000"/>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term’</a:t>
            </a:r>
            <a:endParaRPr lang="fr-CA" dirty="0">
              <a:solidFill>
                <a:srgbClr val="000000"/>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76877" name="TextBox 19"/>
          <p:cNvSpPr txBox="1">
            <a:spLocks noChangeArrowheads="1"/>
          </p:cNvSpPr>
          <p:nvPr/>
        </p:nvSpPr>
        <p:spPr bwMode="auto">
          <a:xfrm>
            <a:off x="2124075" y="2708275"/>
            <a:ext cx="684053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600" b="0">
                <a:solidFill>
                  <a:srgbClr val="000000"/>
                </a:solidFill>
                <a:cs typeface="Arial" charset="0"/>
              </a:rPr>
              <a:t>And continue the same way…</a:t>
            </a:r>
            <a:endParaRPr lang="fr-CA" altLang="fr-FR" sz="1600">
              <a:solidFill>
                <a:srgbClr val="000000"/>
              </a:solidFill>
              <a:cs typeface="Arial" charset="0"/>
            </a:endParaRPr>
          </a:p>
        </p:txBody>
      </p:sp>
      <p:sp>
        <p:nvSpPr>
          <p:cNvPr id="17" name="Rectangle 16"/>
          <p:cNvSpPr/>
          <p:nvPr/>
        </p:nvSpPr>
        <p:spPr>
          <a:xfrm>
            <a:off x="8316913" y="5803900"/>
            <a:ext cx="576262" cy="433388"/>
          </a:xfrm>
          <a:prstGeom prst="rect">
            <a:avLst/>
          </a:prstGeom>
          <a:solidFill>
            <a:srgbClr val="FFFF00">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381</a:t>
            </a:fld>
            <a:endParaRPr lang="fr-CA"/>
          </a:p>
        </p:txBody>
      </p:sp>
    </p:spTree>
    <p:extLst>
      <p:ext uri="{BB962C8B-B14F-4D97-AF65-F5344CB8AC3E}">
        <p14:creationId xmlns:p14="http://schemas.microsoft.com/office/powerpoint/2010/main" val="34829798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Lst>
  </p:timing>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Parsing Using LL(1)</a:t>
            </a:r>
            <a:endParaRPr lang="fr-CA" dirty="0"/>
          </a:p>
        </p:txBody>
      </p:sp>
      <p:sp>
        <p:nvSpPr>
          <p:cNvPr id="77827" name="Content Placeholder 2"/>
          <p:cNvSpPr>
            <a:spLocks noGrp="1"/>
          </p:cNvSpPr>
          <p:nvPr>
            <p:ph idx="1"/>
          </p:nvPr>
        </p:nvSpPr>
        <p:spPr>
          <a:xfrm>
            <a:off x="457200" y="1752600"/>
            <a:ext cx="7620000" cy="452438"/>
          </a:xfrm>
        </p:spPr>
        <p:txBody>
          <a:bodyPr/>
          <a:lstStyle/>
          <a:p>
            <a:r>
              <a:rPr lang="en-CA" altLang="fr-FR" smtClean="0"/>
              <a:t>Example:</a:t>
            </a:r>
            <a:endParaRPr lang="fr-CA" altLang="fr-FR" smtClean="0"/>
          </a:p>
        </p:txBody>
      </p:sp>
      <p:sp>
        <p:nvSpPr>
          <p:cNvPr id="11" name="Rectangle 10"/>
          <p:cNvSpPr/>
          <p:nvPr/>
        </p:nvSpPr>
        <p:spPr>
          <a:xfrm>
            <a:off x="74517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graphicFrame>
        <p:nvGraphicFramePr>
          <p:cNvPr id="12" name="Table 11"/>
          <p:cNvGraphicFramePr>
            <a:graphicFrameLocks noGrp="1"/>
          </p:cNvGraphicFramePr>
          <p:nvPr/>
        </p:nvGraphicFramePr>
        <p:xfrm>
          <a:off x="2268538" y="3908425"/>
          <a:ext cx="6659563" cy="2905124"/>
        </p:xfrm>
        <a:graphic>
          <a:graphicData uri="http://schemas.openxmlformats.org/drawingml/2006/table">
            <a:tbl>
              <a:tblPr firstRow="1" bandRow="1">
                <a:tableStyleId>{5940675A-B579-460E-94D1-54222C63F5DA}</a:tableStyleId>
              </a:tblPr>
              <a:tblGrid>
                <a:gridCol w="575962"/>
                <a:gridCol w="1079929"/>
                <a:gridCol w="1079929"/>
                <a:gridCol w="791948"/>
                <a:gridCol w="791948"/>
                <a:gridCol w="791948"/>
                <a:gridCol w="791948"/>
                <a:gridCol w="755951"/>
              </a:tblGrid>
              <a:tr h="287994">
                <a:tc>
                  <a:txBody>
                    <a:bodyPr/>
                    <a:lstStyle/>
                    <a:p>
                      <a:pPr algn="ctr"/>
                      <a:endParaRPr lang="fr-CA" sz="1000"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expr’</a:t>
            </a:r>
            <a:endParaRPr lang="fr-CA" dirty="0">
              <a:solidFill>
                <a:srgbClr val="000000"/>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77901" name="TextBox 19"/>
          <p:cNvSpPr txBox="1">
            <a:spLocks noChangeArrowheads="1"/>
          </p:cNvSpPr>
          <p:nvPr/>
        </p:nvSpPr>
        <p:spPr bwMode="auto">
          <a:xfrm>
            <a:off x="2124075" y="2708275"/>
            <a:ext cx="684053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600" b="0">
                <a:solidFill>
                  <a:srgbClr val="000000"/>
                </a:solidFill>
                <a:cs typeface="Arial" charset="0"/>
              </a:rPr>
              <a:t>And continue the same way…</a:t>
            </a:r>
            <a:endParaRPr lang="fr-CA" altLang="fr-FR" sz="1600">
              <a:solidFill>
                <a:srgbClr val="000000"/>
              </a:solidFill>
              <a:cs typeface="Arial" charset="0"/>
            </a:endParaRPr>
          </a:p>
        </p:txBody>
      </p:sp>
      <p:sp>
        <p:nvSpPr>
          <p:cNvPr id="17" name="Rectangle 16"/>
          <p:cNvSpPr/>
          <p:nvPr/>
        </p:nvSpPr>
        <p:spPr>
          <a:xfrm>
            <a:off x="8264525" y="4737100"/>
            <a:ext cx="576263" cy="434975"/>
          </a:xfrm>
          <a:prstGeom prst="rect">
            <a:avLst/>
          </a:prstGeom>
          <a:solidFill>
            <a:srgbClr val="FFFF00">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fr-CA">
              <a:solidFill>
                <a:srgbClr val="FFFFFF"/>
              </a:solidFill>
            </a:endParaRPr>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382</a:t>
            </a:fld>
            <a:endParaRPr lang="fr-CA"/>
          </a:p>
        </p:txBody>
      </p:sp>
    </p:spTree>
    <p:extLst>
      <p:ext uri="{BB962C8B-B14F-4D97-AF65-F5344CB8AC3E}">
        <p14:creationId xmlns:p14="http://schemas.microsoft.com/office/powerpoint/2010/main" val="186970142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Lst>
  </p:timing>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Parsing Using LL(1)</a:t>
            </a:r>
            <a:endParaRPr lang="fr-CA" dirty="0"/>
          </a:p>
        </p:txBody>
      </p:sp>
      <p:sp>
        <p:nvSpPr>
          <p:cNvPr id="78851" name="Content Placeholder 2"/>
          <p:cNvSpPr>
            <a:spLocks noGrp="1"/>
          </p:cNvSpPr>
          <p:nvPr>
            <p:ph idx="1"/>
          </p:nvPr>
        </p:nvSpPr>
        <p:spPr>
          <a:xfrm>
            <a:off x="457200" y="1752600"/>
            <a:ext cx="7620000" cy="452438"/>
          </a:xfrm>
        </p:spPr>
        <p:txBody>
          <a:bodyPr/>
          <a:lstStyle/>
          <a:p>
            <a:r>
              <a:rPr lang="en-CA" altLang="fr-FR" smtClean="0"/>
              <a:t>Example:</a:t>
            </a:r>
            <a:endParaRPr lang="fr-CA" altLang="fr-FR" smtClean="0"/>
          </a:p>
        </p:txBody>
      </p:sp>
      <p:sp>
        <p:nvSpPr>
          <p:cNvPr id="11" name="Rectangle 10"/>
          <p:cNvSpPr/>
          <p:nvPr/>
        </p:nvSpPr>
        <p:spPr>
          <a:xfrm>
            <a:off x="74517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graphicFrame>
        <p:nvGraphicFramePr>
          <p:cNvPr id="12" name="Table 11"/>
          <p:cNvGraphicFramePr>
            <a:graphicFrameLocks noGrp="1"/>
          </p:cNvGraphicFramePr>
          <p:nvPr/>
        </p:nvGraphicFramePr>
        <p:xfrm>
          <a:off x="2268538" y="3908425"/>
          <a:ext cx="6659563" cy="2905124"/>
        </p:xfrm>
        <a:graphic>
          <a:graphicData uri="http://schemas.openxmlformats.org/drawingml/2006/table">
            <a:tbl>
              <a:tblPr firstRow="1" bandRow="1">
                <a:tableStyleId>{5940675A-B579-460E-94D1-54222C63F5DA}</a:tableStyleId>
              </a:tblPr>
              <a:tblGrid>
                <a:gridCol w="575962"/>
                <a:gridCol w="1079929"/>
                <a:gridCol w="1079929"/>
                <a:gridCol w="791948"/>
                <a:gridCol w="791948"/>
                <a:gridCol w="791948"/>
                <a:gridCol w="791948"/>
                <a:gridCol w="755951"/>
              </a:tblGrid>
              <a:tr h="287994">
                <a:tc>
                  <a:txBody>
                    <a:bodyPr/>
                    <a:lstStyle/>
                    <a:p>
                      <a:pPr algn="ctr"/>
                      <a:endParaRPr lang="fr-CA" sz="1000"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r>
              <a:rPr lang="en-CA" dirty="0">
                <a:solidFill>
                  <a:srgbClr val="000000"/>
                </a:solidFill>
              </a:rPr>
              <a:t>$</a:t>
            </a:r>
            <a:endParaRPr lang="fr-CA" dirty="0">
              <a:solidFill>
                <a:srgbClr val="000000"/>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fontAlgn="base">
              <a:spcBef>
                <a:spcPct val="0"/>
              </a:spcBef>
              <a:spcAft>
                <a:spcPct val="0"/>
              </a:spcAft>
              <a:defRPr/>
            </a:pPr>
            <a:endParaRPr lang="fr-CA" dirty="0">
              <a:solidFill>
                <a:srgbClr val="000000"/>
              </a:solidFill>
            </a:endParaRPr>
          </a:p>
        </p:txBody>
      </p:sp>
      <p:sp>
        <p:nvSpPr>
          <p:cNvPr id="20" name="TextBox 19"/>
          <p:cNvSpPr txBox="1">
            <a:spLocks noChangeArrowheads="1"/>
          </p:cNvSpPr>
          <p:nvPr/>
        </p:nvSpPr>
        <p:spPr bwMode="auto">
          <a:xfrm>
            <a:off x="3203575" y="2771775"/>
            <a:ext cx="5545138"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fontAlgn="base" hangingPunct="1">
              <a:spcBef>
                <a:spcPct val="0"/>
              </a:spcBef>
              <a:spcAft>
                <a:spcPct val="0"/>
              </a:spcAft>
              <a:buFontTx/>
              <a:buNone/>
            </a:pPr>
            <a:r>
              <a:rPr lang="en-CA" altLang="fr-FR" sz="1600">
                <a:solidFill>
                  <a:srgbClr val="D1282E"/>
                </a:solidFill>
                <a:cs typeface="Arial" charset="0"/>
              </a:rPr>
              <a:t>We have verified that the input string is a sentence of the grammar!!</a:t>
            </a:r>
            <a:endParaRPr lang="fr-CA" altLang="fr-FR" sz="1600">
              <a:solidFill>
                <a:srgbClr val="D1282E"/>
              </a:solidFill>
              <a:cs typeface="Arial" charset="0"/>
            </a:endParaRPr>
          </a:p>
        </p:txBody>
      </p:sp>
      <p:sp>
        <p:nvSpPr>
          <p:cNvPr id="78926" name="AutoShape 2" descr="data:image/jpeg;base64,/9j/4AAQSkZJRgABAQAAAQABAAD/2wCEAAkGBhQSEBQUEhQWFRUWFxgaGBgXFxkXHhgaGxYYFBoVHBcYHSceGhkjGhkYIC8gIycpLSwtGCQxNTAqNSYrLCkBCQoKDgwOGg8PGiwkHyQsLDQuNC0sLCwsLiwsKi8sLCwsKSwsLCwsLC8sLDUsLywsLCwsNCwsLCwsLCwqLCwsLP/AABEIASkAqgMBIgACEQEDEQH/xAAcAAEAAwEBAQEBAAAAAAAAAAAABQYHBAMCAQj/xABKEAACAQMCAwYDBAYHBAkFAAABAgMABBESIQUGMQcTIkFRYTJxgRRikaEjM0JSgpIVJENyorHBJWOTwhYXNFNVc4PR0ghUZHTT/8QAGwEBAAIDAQEAAAAAAAAAAAAAAAQFAQIDBgf/xAAwEQACAgEDAgMGBgMBAAAAAAAAAQIDEQQSITFBYXHwBRNRkbHRIjKBocHxM0LhBv/aAAwDAQACEQMRAD8A3GlKUApSuXifFIreJ5p3WONBlmY7D/Uk+QG5OwoDqqC4hzzYQMVlvLdWBwVMqFgfQqDkfWsu5q55nvg3ja1s8fCDokkX96V8+BT+4p89zVT4bNbZAiiVVJwrkBdZ6YTV43388Y96jT1CXRZJEaG+rwf0FwrnCzuTpguoZG/dWRS38uc/lUxX863XCopBh40P0AI+RG4qY4DzReWRAjlM8IO8E51EDzEcx8SnHQNla1hqoS68GZaaS6cm5UqDsOcraWyN4rMIVVi+UYtHo+NWRQWDL5gZ236b13cG45BdxCW2kWWM/tKfMdQQdwfYjNSyMd1KUoBSlKAUpSgFKUoBSlKAUpSgFKUoDzubhY0Z3YKiAszE4CqBksT5AAZrE+a+YTxCcSNtBG39XQ7b9O/ZT/aN+yD8K+jFqle1rmh5ruDhdspkdiryIpxrb4o4WPRUH61s+QX3rOOJcKd7/Qk/eLbNGtxcY/QxSPII8xpsSEZgoJyWKFjhenC5SksLheuDtU4xeXySt1dQtIsMhVnJyEILdASCR0G2+9R19wzuy8hLadI1MpzLJk4ESkACNM6RhRv0rs4pwRE4lLa2yMq20Gqac4Z9JTv5pS+CTIylEUYwN8Ab1xWPERBb2aY1NLpUDOMBty3Ty1D8ag7XHG313Jm5SzkkeGTHdGK60C5RRtGGHhTPmcDeu6vKC2CasdWYsSfU/wCgAAHsK9CajyeXwd1wjzhmmt5vtFo2mTGHjP6udf3JB64yA3Uf5cfIvHJuFvDIlvIyyaluY1GcoGJRwM47xQTpPmMg9ciRrwvbNZY2jfOlhg4OD69a7wvlHC7HKdMZZZtHKfPFrxFXNs7Ex41qyMjIWzgHIwfhPQmp+sP5N5vk4TD3JjE9qCW8ACzR5OWb92YfPSw9SBgbHwfjMN1Cs1vIJI3HhZfwIIO4IOxB3FWcJxmsxK6cHB4Z20pStzQUpSgFKUoBSlKAUpSgFKUoCqR9n0UZvZYXdbq77zNw/jaIOThYxtpVdsDOfCMk4FUnmHlCGxsr22gGAvD4mdiP1kivcN3h+82k+ZxhcdBWw1iPPnNOILuXu3Md8xgimGCixxqIVLeelybiRcdQRjrkcrfy48UdK+uSRv8Aj4ueX5rlca5LZhJt+3junHrsdWM+orNuKQhIbW7J21yRRAfCRDFjXjz1TEj5KPWtIuuG20MbIjL/AEdfAIWjI0wylQiyhx4QkmFBJ2DqudmIr95s5CMtnZW1uAVt5os68D9GFIdjnqSdyB1zUGMoxfnn5EySk0Url95DbqJdXeKzq+rqGV2BB9xsK9eNj+rTY6922PwqV5gjEXEbtTsGKTj5PGFY/wA8bfjVR4XxNoUuHuSSNUUgHxHEyCRQM/dKnHlg1z2tycl4fudNyUVF+P7HVFxNku5Im3DSRgZ8tUJO3zZPzqcrgue5yHIDPlCoXd2bBEahRuSdRAHnmrBY8kXsy6nkjtc4whTv3x986lVT7DNayW7D6GyeOOpHVIcl8dNhervi1unCSr5JK3hScemTpVvmD5Cop1kine3uFCyoAwK50yITgSJnfGdiD0NR/Gr6Jo5ou8USaCQpYA5061xnzyAa2qcoT49I1sUZwP6VpULyjzHHe2kUqSI7GNDIEYNocoCysBupBzscVNVblWKUpQClKUApSlAKUpQFP5v7TraxWQDNxLGMtHFvo3wO9k+GLfAwfFuMA1IcjC5Nmsl6T38xaVk3AiDnKQgHdQqaRj1znJyTXeXOyUQhEup/tEMLaoYVjESag2oSS6TmV/nt1yDVy49xlLS2lnk+GNScDqx6Kg+8zEKPcihhZ7ld5/4uzaOH27FZrkHvHH9jbjaSX2ZvgX3PUYqE564Ej8JnhVQFih1Rgfs9yA6gZ+6un5Gu3lvhMid5cXJDXdwdUpG4QD4IE+5GNvc5OTtU0RkYO4qruu3TTXRFlVTiDz1Znz8iWE3DLm8sbi4RJIpZGijlUR6gjSdy8WkhQrYGCcjAwfOrly/w9oLWCF2LtHGqsx6kgb/QHYewFVjg3KVnb3PcyQRh9bPbPv8ApUB7zQRnDSRFseIZKhWHRsXetLp7uEZor25bM97WOCSFEurdS0gUwSAbkxyHCnHqsh/x1W+A8sJxDiF3Eyn7JA7AsD8TrGLaMAjHTS0m3oB51rXFjN3En2bT3xXEes4UMdtROD0znGN8Y864+VOXEsbVIFOojLO/77n4n/0HsBSNmIeJmVeZ+BmfZ9y8Y+JXc14V/qCBS3VQwTSJMn0jRj82HQirZccxcS+zG9WGAW4XvBA2vvmhxq1l/gV9Pixjp69D73PK8h/pcADTdopiIOct3DIykdQdeD6YYY8wIH7CLa1jvYFaOGWxma6BldwzvCncriRmOrvWYAjyznrg9G1N58voc8OK+f1PztRustw26hVnDllGkbusqoyr8+pA9agLPgMk92HntAsTRlZO8ZCSceBlCnUrA4GR5VL8SVlh4DbsTq096w2BGiJWXPnsCR74PnVhqVRWsKXn9TzvtjX2VS9zHHKy/j+hHrwCFQvdp3TIAFkiJjkXAwMSJhvxJz55qwcG54ubXC3Wq6h/71FHfRj78a7Sr95QG9Q1R9Kknn6NddS+HlfBmqWF/HPEssLq8bjKspyCDXRWMWXFJ+GzNPbKZLd21XFsOpPnND6SY6r+1j13GtcG4zFdwJPbuHjcZVh+YI6hgdiDuDQ9XptTDUQ3R/XwO2lKUJApSlAKUpQCqb2sqf6NLYyiTW7yD1jWdC2fYbE52wM+VXKvK7tVljeORQyOpVlPQqw0kH2IJFGCvnrXBxiedI820SSuP2XkMeRjoDpIJ+ZA96h7qS/4e/dPbSX1sBiKaAZmAGwWaPOGcZA1rjOM4zkCHXj/ABGafSga1LkiJLyyeNWxqfSsyyMWk0AkggA6SQB0qpennF8ln7+LXBYOC8Qi4la5mhXUrlJYXw5iljJBG42I6g7HB+dTqrgADoNqpvCeSJrUm5SbXdyOzzgkrFOGbV3Wkg6NI+FwMgk5GDgXKNsgHBGR0PUexxXKeM/h6HSDeOep53l0I43kbZUVmPyVSx6+wqP5X5hW9tkmVShOQ6Hqjj4kPT2I2GQQa+eb7WSWwuo4hl2hcKPXI3Ue5GQPc1D8gzo8t+0B1QPNHIjDONbwI0i9eo8OR1BOD0rdQTrcu6ZpKxqxR7NMtF/3ndt3GjvMeDvCQoPqdIJwOuMb4xt1qnLyzczJBZyqqWNvoDsWBkujEBpGhSRHEzeLBJbC9Qatt/xeGDT30iRBs4LsEU4wSNTbZwc4zk4OOhqo8d7R0kdbThrCe5mOlXX4IuuZC37RUZOBkbZJ8jitS7IzZt7siuJyz3nG3NrCJUtY+5LNII0V2JZzq0tkjJXSAT4fSuy+uZrZS11bPHGOsqMsyD3bTh1X3KVbeXOXY7O2WFPF1MjnrI7fHI3ufyAA8qhb3s/0FnsbiW2c5/Rs5lgfOch4nzsc467elSIajb+FdCs1XsqrUvfNPd4P+OhywzK6hkIZWGQQcgj1Br7qm2E32ZHukUxwd/3N3bYyLWXoZUOf1Rby99OTgGrkDnpU+MlJcHitbo5aWe18p9GKjbXiz8JuTdRZNrIw+1wgbLnw/aUHkw21Dz/NZKvx0BBBAIIIIO4IOxBHpitjnptRLT2Kcf18UaxaXSSxrJGwZHUMrA5DAjIIPoRXrWTdnfGzYXIsJWJtpiTaOx/Vud2tiffqvvtuTtrND2dVsbYKcejFKUodBSlKAUpSgFQ3NPKkN/EscxkUI4kVo30MGAZdmx6MamaUBjvHOXbawv8ARNeXdrbTQaopRcyeGaN8OhzqByjKw1D1rw4Z2jRwXK2015FdxP8Aq7lFKFN8Ks4wF3/fXz6+o1/iHC4Z10TxRyrnOmRFcZ9cMCM1yXXLFs9tLbCFEilQqyxoqDBGMgKMZG2D5YFc51RmsNHSFkovKZH18ogHQAbk7DG5OSfmTvVa5CvH7iS1mOqaykaBz+8q/q5B54KYG/7tWeqecXFuLLSMlJJo8LuyjlXRKiSKf2XUOPwYEVVOSuBQi6vLuOONFaVoYRGqqAkR0uwC+byA7+ijyNWu2vVeSRBnMbIG9MsocAfwkfjVd7Mn1cMhbbLNMzY9TcSk1ssqL/Q1eHJFpr8r9pXM6lA5Zslbi3GYXGqN+5LIeh1oxbb+IjPWo/gr9zNPYsfFbN4CTu0LeKM/MKQp+lTXKQDcX4u4zs1unttGwP5rXHzdaiPjFtKNu/t5Y29zGRIPrgj+X2qfTPFm34pfQofa2njbpJS7xy18zqpSlTzwRycV4as8TRsSPNWGxRxurgjcEGr32dc2G8tis2BdW57u4X1b9mUD91wMjyzn0qn1GS8RPD72K/XPd7RXSj9qJjhZMeZRsH8B0zQuPZeq93P3Uuj+v/Tb6V8xyBgCCCCMgjcEHcEH0r6oeoFKUoBSlKAUpSgFK/GYAEk4A6k+XvVG4p2zcOicpG73LjqLdNYHT+0YqhHuGI2rDaXLNoxlN7YrL8Dh46gtePxsMBL+3ZW95rfxBj/6bBa54eJH+nZId8fYUOPLInJz+EmKhOZue4uIXfC+7hnikju03cRldD4VhqR2Odl8htn0FSYwOY89P9nZJ+VzjP4D8qgXbXJtd0T4wsq/BZFpp9GsM4eEc1yyXF7BZwtPdNdSnxYSOJEWK3WR3ONsR50jckH6yHZRGU4asbfHHNOj/wB4SsT8+oqd7IOExR8OW4RQJLpnlkbzJMj6VyfJV2+ZJ8zUZyUSH4jG3VOIXPkRs5WQHfrnJra+pQr48DlTY5WclnpilR/MHEO4tLibzjikYfMISPzxVell4JzeFkrPZm/eniFxkkS3smn+6gGnH0bH09q+OfX/AK9w1fPN02PbuQM/LNe/Z1GlpwaB5mVFKtK7McAB2LKST6rp2qu2nEDf8QkvRkQRr3NtkY1DPjkwfU5H1x+yanVRcrm10X9FP7StjVo5KXVr6k7SlKsD56K+JoVdSrAMrAgg+YIwR+FfdKAsHZLxdjby2UhJksmCKT1aFhqhb6Llf4BV8rHuGXn2XilrcdEm/qsv8Z1Qt9JABn0athoe20d/vqYz79/MUpShKFKUoBSlKAx3tk5kaW4WxRiIkQSTgEjWzZ7uM46qFBYjodS+lZ3bWixg6R1JJ+pzj5DoKnue8/01fhuuqE5+6YE0/gBioiqXVzk7HHsfTv8Azulqho4WpLc889+uP4+vxLT2X8GW4kkunziCUpEPLWEw8h9cBwB5bk7nGPTnLigi4pcac98/D1t4V2y8k05CgDzxqz/Cak+x0/7Of/8AYm/5K7+SuWYr7iM3FnyyJII7UH4SIkEbT79QX1aemME9cYkU15m12R4jXamdsnZN5bfr5Gg8B4ULa1gt1ORFGkefXSoXP1xn61RODvp4xxeMDA7y2kG531weIgH3HX5elaVWc3MXd8xTjynso5OnnHL3PX5Y6etS9Qs1srqHixFhqmdrd2V4a0a/FPLFEPq2s/kh/GrnVG7ScNNw1D53LP8AyJn/ADIqtoWbETNVP3dMpfBMro5JD92Lq4luFiUKkZOiMBQFGEU7bDyO/nVhhhVFCqAqqMAAYAHoBX3SrhLB80u1FtzzZJsUpSsnAUpSgOTi1h30EkecFl8J6aWHiVs+WGAP0rSeR+YDe2EMzbSYKSr+7Kh0SDHl4gSB6EVQa7Oz7igt+JTWpOEul7+MeXer4JVHuyhX+hoXnse7E3U+/K8/X0NQpSlD0gpSlAKUpQGS9snJshkXiFuhk0oEuEUZYoCSswA6leh9gPIE1lUvHIghYMCfJfMn0x1r+r64hwWANqEMWrOc92uc5znOOuajW6aFktzLvQe29RoqnVDDT6Z7Pw+xmXIvZAjcNj+2SXSPKC8kKzNGmGbIVowOukLnO+dvKtS4fYRwRJFEoSONQqqOgAGAK6KVIwUreRWcc1nRzDYtkYltZ48dPhJl+udtvatHrN+f4f8AbnB2z1F4MfKEHP8Ai/KtLfyPyNq/zrzLHVH573vuHL6fan/CJBj8859qvFZj2vXMyXPD/s+O9b7Qi5APxdyud9uh6+VVmm/yL12JXtCLlppxXdEqJl1adQ1AZK5GQPXHXHvX1Vf4Hy7LAv69NTbyMIQWc+pkdiW3J6j6Cp6NSAATqPmcAZ+g2q3Pm1kYxeIyz8z6pSlDmKUpQCojmFZE7m6gGZrWQSqP3k6SR7eTL19gal6UOtNrqmpx6o1HhPFEuYI54jlJUV1PsRnB9COhHkRXXWVdnl+9vxR7QMTbzQtOibkQuJMPpHREcsxx01VqtD21NqtgpruKUpQ6ilKUApSlAKhRzFniX2MAeG279mz0zKI1XHyDE/w1NVkfDeJmHmGe5fOme5NiykY7srFE8DjfcOUb28QPtQw3g1ys47SAw4rwVh07y5U/xRxjp8s1o9UHtWGluFyZxp4hCvv41cY+W2DWk+YvyN4fmRMVm/aNIf6V4YPId6fqcA/5CtIrMO05yOK8Lx6kfQuAfyNVmm/yIl+0OdNNeDJmlKVbHzIUpXBxXjcVuP0jeI/CijU7fJBv9Tge9DaMXJ4iss764b/jkEBxLKqt+7nLfyLlvyqtwcblvUuTqa2SANlE/Wt4WYZlYYUHSRhRn/WI5agUW6OB4nBLN5nxEbnrXaqr3ksFjVoc594+mOF489f7LPdc4jfuYJZDtgsBCv4v4v8ADUXccy37fBHBHt0JZzn0z03+VfVKmrSQ75JkNPTD/XPnz/z9jTuyLhdu0L30crzzz+CRpFCGPR1hVASEUHB6nO1aFWbdhceLO7A6fbZcf8KH/WtJqtaw8F/BJRWOgpSlYNhSlKAUpSgFVvifIcE15HdFpVZHjkZEbCSvFtE7rjcqDjYjIABzirJSgFUDtoT+owSbjury3fUDjThmTV/i/Or/AFS+2OHVwW6wASojcZ+7NGx/IGsMI7zWT9qPD5JuIq0Jy1pZ/aSuCchLjf5bb5+7itVil1KGG4YAjHuM/hWd8T5ljtuNXjv43+wpbxREfG8rLLg+egDLMfIZHXANZpFmwsNVj3fJzLzjad0shnRQwzpJyw+6UGWyOnSuKXtCtukIknfyVEI+uWxgfSqUvL0ckxj3CRIoJXALO3iyTg+VdKcuCNlGkSJnByArpk/FrXGoD8fSr1aaTPHr2fp11b9eviT8vH7ubbC26H9065Memo+FfnjIrxht1XOBuerEksx9WY7k/M19QxBQAM4HqSx/E71y8Zve6gd/PGF+Z2H4dfpU+FcKlk6wrjH8MFg+rSTRw7iMvk8jqPfZYsj6ufwr54NFpt4h9wH8fF/rX5xyzMPDbS06PM6l/Xr3jZ+TMo/hrtAx0qPpVlykYg8xlJd5P5LhH7Xlc3ARGc9FBJ+nlXrXlw7gEnFLxbOIkRrh7iQdEQH4f7x8h649DiVbNQjk61w3ywa72M8OaLhELOMPO0kzfxudJ+qBT9avFeVparFGkcahURQqqOgVQFAHsAAK9apS3FKUoBSlKAUpSgFKUoBVY7TYA/B74HbEDtt90ax+Yqz1C86RauG3qgZJtpwB1ye6bA/GgITl+bXaW7YxqgiOPnGprIebdK8Xv5nP6sRAZ8gYU6fPGB8zWn8gza+F2Z/3KD1+EaM/lVQ7YuVIzGL5RhkaNZwCQJI9QUEj94HSPkfYVX6SxVX5fiTdTB2U4RUOARHutbfFKxc/XoPw/wA6kq/FxgY6eXyr9r1kVtWDzMnl5FRyW32m/hh6pF+lk+nQH57D+Ou6eYIpZtgoJPyFfXCCbOxmvJB+mn8Sjr12iT89RHp8qjaqeI7fic5zcIPb1fC839jm4lc/aOIyNnKW692vprOdZ+edQ+grqri4RZGKJVO7HxOfVjud/P0+ldtdaYbIJG+FFKK6Lg57+7EUbOd8DYerHYL9TWzdlfJxsLFe8H9YmPeTnz1HcJ/CDj5lvWs37NuXv6Q4j3rb21kwb2kn6qPcJjP0Hk1b1UHU2b5YXRFlp69scvuKUpUUkClKUApSlAKUpQClKUAqodqnMwsuGzEbyzAwxLjJZ3BXOPurqb6AedW+qL2mdnsvEe4lgmEc1vq0LICY21ac5xup8PXB+XnWV4mH4EV2XXOvhFqfRWX+WR1/yAP1qI7YLibuIY1Ui3eQG4kxkKFKlUbbYFt8+qgfP07LoJbU3dhchVlglEmFOpdMqgjSR5eHOOvirt452ixQJbzCNprOfUGnTOIyDp0mMjJyQcg46HqRiqvDhdlLOGWWVKnDeOCgxyhhlSCPUEEfiK+6uTch8NvQZ7Ru7Zt9ds+Bn3j3Ue64X3xWcXHGlgM0cro8sLMvg6SaTgMpG2D6eW9ei0+vhdlPhoob9FOrlco7Vs/tM6W/7A/STf3FPhT5s2PoM17cfuvtF4Ix+qtjv6NMR/yDb2OfWv20lNjZayQ13dHKjbJZhhR/dQHJ8snFc/D7Puowucnqx/eY7lvxrFa99ZvfRFbH8U3PsuF593/H9HTXHdrJLJFa24zPcNpX7q/tOfQAZOfIAnyrsJq49hnLRdpuJzDeTMdvnyjBwzD5kBf4W9a76mzZHC6smaevfLL7Gjco8rRcPtEt4Rsu7N5u5+Jz7n8gAPKpmlKqizFKUoBSlKAUpSgFKUoBSlKAUNKo/a1zBJBZrBbb3N44giA6gMPG/thds+RcHyoDPrHiLf0o/FdX9XubxrTpgNHpCRTZ9Nca+Xka+7viKcJ4jNBcqGsL3Mg1LqWNztINGDldWMgDYFD5bzfN3AEg4DJbqwUQRIVY+bI6vn+87ZHzeo3nq6jveCw3gVXZGhdQwBy5dY5IiN8gknK/dFV27fLL6N4+xO27FjuufuR3GOSLOzmivo0SexkZVljPjCCQ6VmiYHdQ2PD16jO/hvnFLWws7RhNFBHbpnwlEIJ9ApHic4+ZxXFe8p8NtY2nlhVI4SZSC0hRW9REX0aicAADc4FRvDeQpeOL9r4g0tvCf+ywRkAqnXvXLKclvluN+mBSEXc1y8ISkqk+FlmS3Nz3ty1xBGtsmT3cQGoKp9icDPU4wNzgCpew44GOiQBH8t/C390nz9j+daDff/T14v0F+6j0liWQ/wAwZf8AKuK3/wDp4mfAuL1NOrcRw5OPZmIwevkfr0r0Ub6K60oJ5+v7+vEpp0znLMsFe4Zwt+IXK2cB+L9dIu4hi/aJPTWfhA9TX9EcN4ekEMcMS6Y41VFHoqjA38/nUXyjyVbcNhMVshGogu7HU7kDALN7b4AAAycDc1O1DtsdjyzvXWoLCFKUrkdBSlKAUpSgFKUoBSlKAUpSgFZZzDdEczQi4GI/sjC1JOxkLZkI8g5XUuPTT6itTqv86clQcSg7qbKlTqjkTGuNvUEjoehHn8wCNZx3RaNoy2tMoPaPN30tjYeVzOGk/wDLjIYr9Sf8FS57P7HvlmFuqsrBwFZ1QMN9XdBtGcgeXlVctLKS8Elreak4jw45imRgpfI/RzAsCCGKrqyN9jsScTnZ/wAYubm3ZrpozIjtG6LGUdHQ4YP4ipyNJ2VetVk1KEcJ4x1/UsItSllrr0OdYxxbixtTvaWOmSceUs+SEib7i+IkeZVh6EatWadj0ISfi6sf0v21iw+6dRRvXfx/hWl1Y1RUYpIgWScpNsUpSuhoKUpQClKUApSlAKUpQClKUApSlAKUpQClKUBUueeXpG0Xloubu3BwvTv4icvbsff4l9G9M5qnjiSRXEfEYWzaXgSO5/3cg8EUzD9kg/on9Ota7WUc62A4ddvM66uG3xKXSbkQzONPfYG4VwNyPP301Hur3co7VWbeGddxcf0fxWK6+GC8029wegWUfqJj6eaEnYDetMrLuF2gnt5uHXZ7zQgCvkZmtyf0M4OMahgKTvhkB31DNl5D4xIUazum1XNsFGs/28J2juBnzONLbnDKc9a108+Nj6r6G18Ody7lspSlSiOKUpQClKUApSlAKUpQClKUApSlAKUryublI1LyMqKNyzEKB8ydhQHrSqLxLtm4fG/dxPJdSfu20Zk+WGOFOc42JrzPPXEJB+h4aI84w1xcop98xopYY+eaAv1cPG+Dx3dvLbzDVHKpVvb0YZ6MDgg+RArJOPdrnE7W5MMsVlFlQys3fMrAjfD6lBIORggdPPz4brtav8DNzax/KEb/AM8p2+lAc3CTLayTWLyp9r4c+q1Z2CieJwC9scno6lCFzkEjHwVcf6QN7axX9gcXEWpow37W+JLWQA7q+kDr10sMVjN5xs/bXurg2933pzIuEJO2kFQwOkjA6Hy32qz8n86JazyzKmjh8smllXxGGQKNMxjX4FfoQM9Ns6QDAti4zzFeX2Jdc044frxN35V5ljv7WO4i2DDDKeqONmjb3B/HY9DUvX85y8ff7TcXHDbu4gssvNKdAVO+K48CPnvNbhcgqMZx6VufJ3EXnsLaWVlaV4Y2kK4+IoGOQNgd9x5GpcLFPoRpRcSZpSldDUUpSgFKUoBSlKAUpXFxu/MFtNMqFzFG7hB1YqpYKPnjFAdpNVnjPaJZwFlVzcSj+xtl75/TBCbL/ERWFcR5vuuJpqurg6Dn9BEe7jUZxhlHib1yxPWvLk7nCLhz3OlJpNQURxRtmInqXYknD7AZAO2RQGwS84cSnH6Czhth5NdyF2/4UI2/iYVXeYOXo5ZBPxm+EirukJIt4V9dKayzeXQ59c15cscWl4oHZ7iS2CMA1vAvdsoOSpad1LNqAPwaastlyvaxHUkCF/N3HeOfcySZfy9aArFhz5aR/ouG2c8wGx+zwaEz7scH6kf+9fcfF+L3UmiO2Sxi3zLMO8cY9EyAScjbTjY71ea/KAq112ewzqPtk1xckZPjlKqCepWOPCqPl8s1nvEeRJbNiHtvtEWfBNFHrOP95GMlT74x7mtspQH843vHk0FbePB33KKuAoycDzOPwq62vZ81qVkjt04hFKqMCdCyIxTJOH8LIxORvkfmYntR4WLfiDuBtMqzj3YExyr/ABDLH51pXZ5xHveHxAnLRZhb/wBPZD9YzGfrWs61OOGawsanghrXlaW9kUXluYLWMHEPeLmSTYDV3R8MajOBkb+1ScnIKQuZeHSvZTdcxktG/wB14mJBX2HT0NWula11xrjtj0OkpOTyzi4Jz/JEyw8VRIHY6Y7iPJglPoWO8T+z4B8sdKvVU24tlkRkdQ6MMMrAEEehB2NQY4nPwga4w9xYDGuIktJaqNi0TE5eIDqjfDgYIGSOhqadSvGzvEljSSNg6OoZWU5BBGQQa9qAUpSgFKUoBSlKA/mLtH+zHjE6tAtskZwAFKd82TqmOBjBI2xjPXrmuKLiMIGFkjAHlkD8q/ormnrH8m/0qCoDEuE8Ya1Vlt74xh21NvEctgDJJGT0rtHON2enEj+ENevGPim+b/5ms1NAaN/0tvf/ABI/yw0/6W3v/iR/lhrOKUBp8XPV6p/7fG3s0UH+mDXp/wBYV9/93b/8GP8A96yylAXfmLis96UM9zATGHCkKq7OAGBx12H0r35d5lurFXSGa2ZXKk68nBVQmRgjqAM/KqDShjCzk1X/AKzr/wD7yy/Bv/lXse1S9/8AwD9Zf/6VklKGTUW7VL8dXsR/N/8AKvibtTvCMGe1X/y4jIT5Y0sSKzIVrXYT+u/i/wCeKgNI7E7e5j4ZouI2RBI5g1gKxibDDKdV8RYjONiMbYNaBX4K/aAUpSgP/9k="/>
          <p:cNvSpPr>
            <a:spLocks noChangeAspect="1" noChangeArrowheads="1"/>
          </p:cNvSpPr>
          <p:nvPr/>
        </p:nvSpPr>
        <p:spPr bwMode="auto">
          <a:xfrm>
            <a:off x="155575"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endParaRPr lang="fr-CA" altLang="fr-FR" sz="1800" b="0">
              <a:solidFill>
                <a:srgbClr val="000000"/>
              </a:solidFill>
              <a:cs typeface="Arial" charset="0"/>
            </a:endParaRPr>
          </a:p>
        </p:txBody>
      </p:sp>
      <p:pic>
        <p:nvPicPr>
          <p:cNvPr id="99331"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24075" y="2492375"/>
            <a:ext cx="809625" cy="141446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383</a:t>
            </a:fld>
            <a:endParaRPr lang="fr-CA"/>
          </a:p>
        </p:txBody>
      </p:sp>
    </p:spTree>
    <p:extLst>
      <p:ext uri="{BB962C8B-B14F-4D97-AF65-F5344CB8AC3E}">
        <p14:creationId xmlns:p14="http://schemas.microsoft.com/office/powerpoint/2010/main" val="25738593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0">
                                            <p:txEl>
                                              <p:pRg st="0" end="0"/>
                                            </p:txEl>
                                          </p:spTgt>
                                        </p:tgtEl>
                                        <p:attrNameLst>
                                          <p:attrName>style.visibility</p:attrName>
                                        </p:attrNameLst>
                                      </p:cBhvr>
                                      <p:to>
                                        <p:strVal val="visible"/>
                                      </p:to>
                                    </p:set>
                                    <p:animEffect transition="in" filter="fade">
                                      <p:cBhvr>
                                        <p:cTn id="7" dur="500"/>
                                        <p:tgtEl>
                                          <p:spTgt spid="20">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99331"/>
                                        </p:tgtEl>
                                        <p:attrNameLst>
                                          <p:attrName>style.visibility</p:attrName>
                                        </p:attrNameLst>
                                      </p:cBhvr>
                                      <p:to>
                                        <p:strVal val="visible"/>
                                      </p:to>
                                    </p:set>
                                    <p:animEffect transition="in" filter="fade">
                                      <p:cBhvr>
                                        <p:cTn id="10" dur="500"/>
                                        <p:tgtEl>
                                          <p:spTgt spid="993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457200" y="228600"/>
            <a:ext cx="7772400" cy="3200400"/>
          </a:xfrm>
        </p:spPr>
        <p:txBody>
          <a:bodyPr/>
          <a:lstStyle/>
          <a:p>
            <a:pPr>
              <a:defRPr/>
            </a:pPr>
            <a:r>
              <a:rPr lang="en-CA" dirty="0" smtClean="0"/>
              <a:t>Section 12</a:t>
            </a:r>
            <a:endParaRPr lang="en-CA" dirty="0"/>
          </a:p>
        </p:txBody>
      </p:sp>
      <p:sp>
        <p:nvSpPr>
          <p:cNvPr id="3" name="Subtitle 2"/>
          <p:cNvSpPr>
            <a:spLocks noGrp="1"/>
          </p:cNvSpPr>
          <p:nvPr>
            <p:ph type="subTitle" idx="1"/>
          </p:nvPr>
        </p:nvSpPr>
        <p:spPr/>
        <p:txBody>
          <a:bodyPr/>
          <a:lstStyle/>
          <a:p>
            <a:pPr>
              <a:defRPr/>
            </a:pPr>
            <a:r>
              <a:rPr lang="en-CA" dirty="0" smtClean="0"/>
              <a:t>More on LL Parsing</a:t>
            </a:r>
            <a:endParaRPr lang="en-CA" dirty="0"/>
          </a:p>
        </p:txBody>
      </p:sp>
      <p:sp>
        <p:nvSpPr>
          <p:cNvPr id="5" name="Slide Number Placeholder 4"/>
          <p:cNvSpPr>
            <a:spLocks noGrp="1"/>
          </p:cNvSpPr>
          <p:nvPr>
            <p:ph type="sldNum" sz="quarter" idx="11"/>
          </p:nvPr>
        </p:nvSpPr>
        <p:spPr/>
        <p:txBody>
          <a:bodyPr/>
          <a:lstStyle/>
          <a:p>
            <a:pPr>
              <a:defRPr/>
            </a:pPr>
            <a:fld id="{C3FDC44F-EA9B-4A31-BD30-47595989B55D}" type="slidenum">
              <a:rPr lang="fr-CA" smtClean="0"/>
              <a:pPr>
                <a:defRPr/>
              </a:pPr>
              <a:t>384</a:t>
            </a:fld>
            <a:endParaRPr lang="fr-CA"/>
          </a:p>
        </p:txBody>
      </p:sp>
    </p:spTree>
    <p:extLst>
      <p:ext uri="{BB962C8B-B14F-4D97-AF65-F5344CB8AC3E}">
        <p14:creationId xmlns:p14="http://schemas.microsoft.com/office/powerpoint/2010/main" val="1252137852"/>
      </p:ext>
    </p:extLst>
  </p:cSld>
  <p:clrMapOvr>
    <a:masterClrMapping/>
  </p:clrMapOvr>
  <p:timing>
    <p:tnLst>
      <p:par>
        <p:cTn id="1" dur="indefinite" restart="never" nodeType="tmRoot"/>
      </p:par>
    </p:tnLst>
  </p:timing>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Topics</a:t>
            </a:r>
            <a:endParaRPr lang="en-CA" dirty="0"/>
          </a:p>
        </p:txBody>
      </p:sp>
      <p:sp>
        <p:nvSpPr>
          <p:cNvPr id="14339" name="Content Placeholder 2"/>
          <p:cNvSpPr>
            <a:spLocks noGrp="1"/>
          </p:cNvSpPr>
          <p:nvPr>
            <p:ph idx="1"/>
          </p:nvPr>
        </p:nvSpPr>
        <p:spPr/>
        <p:txBody>
          <a:bodyPr/>
          <a:lstStyle/>
          <a:p>
            <a:r>
              <a:rPr lang="en-CA" altLang="fr-FR" smtClean="0"/>
              <a:t>Non LL(1) Grammar</a:t>
            </a:r>
          </a:p>
          <a:p>
            <a:endParaRPr lang="en-CA" altLang="fr-FR" smtClean="0"/>
          </a:p>
          <a:p>
            <a:r>
              <a:rPr lang="en-CA" altLang="fr-FR" smtClean="0"/>
              <a:t>Error Recovery</a:t>
            </a:r>
          </a:p>
          <a:p>
            <a:endParaRPr lang="en-CA" altLang="fr-FR" smtClean="0"/>
          </a:p>
          <a:p>
            <a:r>
              <a:rPr lang="en-CA" altLang="fr-FR" smtClean="0"/>
              <a:t>LL(K) Parsers </a:t>
            </a:r>
          </a:p>
        </p:txBody>
      </p:sp>
      <p:sp>
        <p:nvSpPr>
          <p:cNvPr id="4" name="Slide Number Placeholder 3"/>
          <p:cNvSpPr>
            <a:spLocks noGrp="1"/>
          </p:cNvSpPr>
          <p:nvPr>
            <p:ph type="sldNum" sz="quarter" idx="11"/>
          </p:nvPr>
        </p:nvSpPr>
        <p:spPr/>
        <p:txBody>
          <a:bodyPr/>
          <a:lstStyle/>
          <a:p>
            <a:pPr>
              <a:defRPr/>
            </a:pPr>
            <a:fld id="{C0F85434-72BD-456E-A883-0F005E178622}" type="slidenum">
              <a:rPr lang="fr-CA" smtClean="0"/>
              <a:pPr>
                <a:defRPr/>
              </a:pPr>
              <a:t>385</a:t>
            </a:fld>
            <a:endParaRPr lang="fr-CA"/>
          </a:p>
        </p:txBody>
      </p:sp>
    </p:spTree>
    <p:extLst>
      <p:ext uri="{BB962C8B-B14F-4D97-AF65-F5344CB8AC3E}">
        <p14:creationId xmlns:p14="http://schemas.microsoft.com/office/powerpoint/2010/main" val="3392661975"/>
      </p:ext>
    </p:extLst>
  </p:cSld>
  <p:clrMapOvr>
    <a:masterClrMapping/>
  </p:clrMapOvr>
  <p:timing>
    <p:tnLst>
      <p:par>
        <p:cTn id="1" dur="indefinite" restart="never" nodeType="tmRoot"/>
      </p:par>
    </p:tnLst>
  </p:timing>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A Non LL(1) Grammar</a:t>
            </a:r>
            <a:endParaRPr lang="fr-CA" dirty="0"/>
          </a:p>
        </p:txBody>
      </p:sp>
      <p:sp>
        <p:nvSpPr>
          <p:cNvPr id="3" name="Content Placeholder 2"/>
          <p:cNvSpPr>
            <a:spLocks noGrp="1"/>
          </p:cNvSpPr>
          <p:nvPr>
            <p:ph idx="1"/>
          </p:nvPr>
        </p:nvSpPr>
        <p:spPr>
          <a:xfrm>
            <a:off x="457200" y="1752600"/>
            <a:ext cx="7620000" cy="3692525"/>
          </a:xfrm>
        </p:spPr>
        <p:txBody>
          <a:bodyPr/>
          <a:lstStyle/>
          <a:p>
            <a:r>
              <a:rPr lang="en-CA" altLang="fr-FR" sz="1800" smtClean="0"/>
              <a:t>Consider the grammar:</a:t>
            </a:r>
          </a:p>
          <a:p>
            <a:r>
              <a:rPr lang="en-CA" altLang="fr-FR" sz="1600" b="0" smtClean="0">
                <a:latin typeface="Courier New" pitchFamily="49" charset="0"/>
                <a:cs typeface="Courier New" pitchFamily="49" charset="0"/>
              </a:rPr>
              <a:t>&lt;stmt&gt; ::= if &lt;expr&gt; then &lt;stmt&gt;</a:t>
            </a:r>
          </a:p>
          <a:p>
            <a:r>
              <a:rPr lang="en-CA" altLang="fr-FR" sz="1600" b="0" smtClean="0">
                <a:latin typeface="Courier New" pitchFamily="49" charset="0"/>
                <a:cs typeface="Courier New" pitchFamily="49" charset="0"/>
              </a:rPr>
              <a:t>	  | if &lt;expr&gt; then &lt;stmt&gt; else &lt;stmt&gt;</a:t>
            </a:r>
          </a:p>
          <a:p>
            <a:r>
              <a:rPr lang="en-CA" altLang="fr-FR" sz="1800" smtClean="0"/>
              <a:t>Needs left factoring, which gives:</a:t>
            </a:r>
          </a:p>
          <a:p>
            <a:r>
              <a:rPr lang="en-CA" altLang="fr-FR" sz="1600" b="0" smtClean="0">
                <a:latin typeface="Courier New" pitchFamily="49" charset="0"/>
                <a:cs typeface="Courier New" pitchFamily="49" charset="0"/>
              </a:rPr>
              <a:t>&lt;stmt&gt; ::= if &lt;expr&gt; then &lt;stmt&gt;&lt;stmt’&gt;</a:t>
            </a:r>
          </a:p>
          <a:p>
            <a:r>
              <a:rPr lang="en-CA" altLang="fr-FR" sz="1600" b="0" smtClean="0">
                <a:latin typeface="Courier New" pitchFamily="49" charset="0"/>
                <a:cs typeface="Courier New" pitchFamily="49" charset="0"/>
              </a:rPr>
              <a:t>&lt;stmt’&gt; ::= else &lt;stmt&gt; | </a:t>
            </a:r>
            <a:r>
              <a:rPr lang="el-GR" altLang="fr-FR" sz="1600" b="0" smtClean="0">
                <a:latin typeface="Courier New" pitchFamily="49" charset="0"/>
                <a:cs typeface="Courier New" pitchFamily="49" charset="0"/>
              </a:rPr>
              <a:t>ε</a:t>
            </a:r>
            <a:endParaRPr lang="en-CA" altLang="fr-FR" sz="1600" b="0" smtClean="0">
              <a:latin typeface="Courier New" pitchFamily="49" charset="0"/>
              <a:cs typeface="Courier New" pitchFamily="49" charset="0"/>
            </a:endParaRPr>
          </a:p>
          <a:p>
            <a:r>
              <a:rPr lang="en-CA" altLang="fr-FR" sz="1800" smtClean="0"/>
              <a:t>Let’s get the FIRST and FOLLOW sets</a:t>
            </a:r>
          </a:p>
          <a:p>
            <a:r>
              <a:rPr lang="en-CA" altLang="fr-FR" sz="1800" b="0" smtClean="0"/>
              <a:t>FIRST(stmt) = {if}				FIRST(stmt’)={else, </a:t>
            </a:r>
            <a:r>
              <a:rPr lang="el-GR" altLang="fr-FR" sz="1800" b="0" smtClean="0"/>
              <a:t>ε</a:t>
            </a:r>
            <a:r>
              <a:rPr lang="en-CA" altLang="fr-FR" sz="1800" b="0" smtClean="0"/>
              <a:t>}</a:t>
            </a:r>
          </a:p>
          <a:p>
            <a:r>
              <a:rPr lang="en-CA" altLang="fr-FR" sz="1800" b="0" smtClean="0"/>
              <a:t>FOLLOW(stmt) = {$, else}			FOLLOW(stmt’)={$, else}</a:t>
            </a:r>
          </a:p>
          <a:p>
            <a:endParaRPr lang="en-CA" altLang="fr-FR" sz="1200" i="1" smtClean="0">
              <a:solidFill>
                <a:schemeClr val="tx2"/>
              </a:solidFill>
            </a:endParaRPr>
          </a:p>
        </p:txBody>
      </p:sp>
      <p:sp>
        <p:nvSpPr>
          <p:cNvPr id="7" name="Rectangle 6"/>
          <p:cNvSpPr/>
          <p:nvPr/>
        </p:nvSpPr>
        <p:spPr>
          <a:xfrm>
            <a:off x="323850" y="5589588"/>
            <a:ext cx="8424863" cy="719137"/>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hangingPunct="0">
              <a:spcBef>
                <a:spcPct val="20000"/>
              </a:spcBef>
              <a:spcAft>
                <a:spcPts val="600"/>
              </a:spcAft>
              <a:defRPr/>
            </a:pPr>
            <a:r>
              <a:rPr lang="en-CA" sz="1400" b="1" i="1" dirty="0">
                <a:solidFill>
                  <a:srgbClr val="D1282E"/>
                </a:solidFill>
              </a:rPr>
              <a:t>Note</a:t>
            </a:r>
            <a:r>
              <a:rPr lang="en-CA" sz="1400" b="1" i="1" dirty="0">
                <a:solidFill>
                  <a:srgbClr val="000000"/>
                </a:solidFill>
              </a:rPr>
              <a:t>: This is a partial grammar (used to demonstrate a concept), therefore we did not specify the production rules associated with expr. Consequently, its FIRST and FOLLOW sets will not be calculated.</a:t>
            </a:r>
          </a:p>
        </p:txBody>
      </p:sp>
      <p:sp>
        <p:nvSpPr>
          <p:cNvPr id="8" name="Slide Number Placeholder 7"/>
          <p:cNvSpPr>
            <a:spLocks noGrp="1"/>
          </p:cNvSpPr>
          <p:nvPr>
            <p:ph type="sldNum" sz="quarter" idx="11"/>
          </p:nvPr>
        </p:nvSpPr>
        <p:spPr/>
        <p:txBody>
          <a:bodyPr/>
          <a:lstStyle/>
          <a:p>
            <a:pPr>
              <a:defRPr/>
            </a:pPr>
            <a:fld id="{C0F85434-72BD-456E-A883-0F005E178622}" type="slidenum">
              <a:rPr lang="fr-CA" smtClean="0"/>
              <a:pPr>
                <a:defRPr/>
              </a:pPr>
              <a:t>386</a:t>
            </a:fld>
            <a:endParaRPr lang="fr-CA"/>
          </a:p>
        </p:txBody>
      </p:sp>
    </p:spTree>
    <p:extLst>
      <p:ext uri="{BB962C8B-B14F-4D97-AF65-F5344CB8AC3E}">
        <p14:creationId xmlns:p14="http://schemas.microsoft.com/office/powerpoint/2010/main" val="418043805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animEffect transition="in" filter="fade">
                                      <p:cBhvr>
                                        <p:cTn id="7" dur="500"/>
                                        <p:tgtEl>
                                          <p:spTgt spid="3">
                                            <p:txEl>
                                              <p:pRg st="3" end="3"/>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3">
                                            <p:txEl>
                                              <p:pRg st="4" end="4"/>
                                            </p:txEl>
                                          </p:spTgt>
                                        </p:tgtEl>
                                        <p:attrNameLst>
                                          <p:attrName>style.visibility</p:attrName>
                                        </p:attrNameLst>
                                      </p:cBhvr>
                                      <p:to>
                                        <p:strVal val="visible"/>
                                      </p:to>
                                    </p:set>
                                    <p:animEffect transition="in" filter="fade">
                                      <p:cBhvr>
                                        <p:cTn id="12" dur="500"/>
                                        <p:tgtEl>
                                          <p:spTgt spid="3">
                                            <p:txEl>
                                              <p:pRg st="4" end="4"/>
                                            </p:txEl>
                                          </p:spTgt>
                                        </p:tgtEl>
                                      </p:cBhvr>
                                    </p:animEffect>
                                  </p:childTnLst>
                                </p:cTn>
                              </p:par>
                              <p:par>
                                <p:cTn id="13" presetID="10" presetClass="entr" presetSubtype="0" fill="hold" nodeType="with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animEffect transition="in" filter="fade">
                                      <p:cBhvr>
                                        <p:cTn id="15" dur="500"/>
                                        <p:tgtEl>
                                          <p:spTgt spid="3">
                                            <p:txEl>
                                              <p:pRg st="5" end="5"/>
                                            </p:txEl>
                                          </p:spTgt>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0" presetClass="entr" presetSubtype="0" fill="hold" nodeType="clickEffect">
                                  <p:stCondLst>
                                    <p:cond delay="0"/>
                                  </p:stCondLst>
                                  <p:childTnLst>
                                    <p:set>
                                      <p:cBhvr>
                                        <p:cTn id="19" dur="1" fill="hold">
                                          <p:stCondLst>
                                            <p:cond delay="0"/>
                                          </p:stCondLst>
                                        </p:cTn>
                                        <p:tgtEl>
                                          <p:spTgt spid="3">
                                            <p:txEl>
                                              <p:pRg st="6" end="6"/>
                                            </p:txEl>
                                          </p:spTgt>
                                        </p:tgtEl>
                                        <p:attrNameLst>
                                          <p:attrName>style.visibility</p:attrName>
                                        </p:attrNameLst>
                                      </p:cBhvr>
                                      <p:to>
                                        <p:strVal val="visible"/>
                                      </p:to>
                                    </p:set>
                                    <p:animEffect transition="in" filter="fade">
                                      <p:cBhvr>
                                        <p:cTn id="20" dur="500"/>
                                        <p:tgtEl>
                                          <p:spTgt spid="3">
                                            <p:txEl>
                                              <p:pRg st="6" end="6"/>
                                            </p:txEl>
                                          </p:spTgt>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10" presetClass="entr" presetSubtype="0" fill="hold" nodeType="clickEffect">
                                  <p:stCondLst>
                                    <p:cond delay="0"/>
                                  </p:stCondLst>
                                  <p:childTnLst>
                                    <p:set>
                                      <p:cBhvr>
                                        <p:cTn id="24" dur="1" fill="hold">
                                          <p:stCondLst>
                                            <p:cond delay="0"/>
                                          </p:stCondLst>
                                        </p:cTn>
                                        <p:tgtEl>
                                          <p:spTgt spid="3">
                                            <p:txEl>
                                              <p:pRg st="7" end="7"/>
                                            </p:txEl>
                                          </p:spTgt>
                                        </p:tgtEl>
                                        <p:attrNameLst>
                                          <p:attrName>style.visibility</p:attrName>
                                        </p:attrNameLst>
                                      </p:cBhvr>
                                      <p:to>
                                        <p:strVal val="visible"/>
                                      </p:to>
                                    </p:set>
                                    <p:animEffect transition="in" filter="fade">
                                      <p:cBhvr>
                                        <p:cTn id="25" dur="500"/>
                                        <p:tgtEl>
                                          <p:spTgt spid="3">
                                            <p:txEl>
                                              <p:pRg st="7" end="7"/>
                                            </p:txEl>
                                          </p:spTgt>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10" presetClass="entr" presetSubtype="0" fill="hold" nodeType="clickEffect">
                                  <p:stCondLst>
                                    <p:cond delay="0"/>
                                  </p:stCondLst>
                                  <p:childTnLst>
                                    <p:set>
                                      <p:cBhvr>
                                        <p:cTn id="29" dur="1" fill="hold">
                                          <p:stCondLst>
                                            <p:cond delay="0"/>
                                          </p:stCondLst>
                                        </p:cTn>
                                        <p:tgtEl>
                                          <p:spTgt spid="3">
                                            <p:txEl>
                                              <p:pRg st="8" end="8"/>
                                            </p:txEl>
                                          </p:spTgt>
                                        </p:tgtEl>
                                        <p:attrNameLst>
                                          <p:attrName>style.visibility</p:attrName>
                                        </p:attrNameLst>
                                      </p:cBhvr>
                                      <p:to>
                                        <p:strVal val="visible"/>
                                      </p:to>
                                    </p:set>
                                    <p:animEffect transition="in" filter="fade">
                                      <p:cBhvr>
                                        <p:cTn id="30" dur="500"/>
                                        <p:tgtEl>
                                          <p:spTgt spid="3">
                                            <p:txEl>
                                              <p:pRg st="8" end="8"/>
                                            </p:txEl>
                                          </p:spTgt>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A Non LL(1) Grammar</a:t>
            </a:r>
            <a:endParaRPr lang="fr-CA" dirty="0"/>
          </a:p>
        </p:txBody>
      </p:sp>
      <p:graphicFrame>
        <p:nvGraphicFramePr>
          <p:cNvPr id="6" name="Table 5"/>
          <p:cNvGraphicFramePr>
            <a:graphicFrameLocks noGrp="1"/>
          </p:cNvGraphicFramePr>
          <p:nvPr/>
        </p:nvGraphicFramePr>
        <p:xfrm>
          <a:off x="0" y="4437063"/>
          <a:ext cx="9144000" cy="2420937"/>
        </p:xfrm>
        <a:graphic>
          <a:graphicData uri="http://schemas.openxmlformats.org/drawingml/2006/table">
            <a:tbl>
              <a:tblPr firstRow="1" bandRow="1">
                <a:tableStyleId>{7DF18680-E054-41AD-8BC1-D1AEF772440D}</a:tableStyleId>
              </a:tblPr>
              <a:tblGrid>
                <a:gridCol w="1828800"/>
                <a:gridCol w="1828800"/>
                <a:gridCol w="1828800"/>
                <a:gridCol w="1828800"/>
                <a:gridCol w="1828800"/>
              </a:tblGrid>
              <a:tr h="746653">
                <a:tc>
                  <a:txBody>
                    <a:bodyPr/>
                    <a:lstStyle/>
                    <a:p>
                      <a:pPr algn="ctr"/>
                      <a:endParaRPr lang="fr-CA" sz="1800" b="1" dirty="0">
                        <a:solidFill>
                          <a:schemeClr val="bg1"/>
                        </a:solidFill>
                      </a:endParaRPr>
                    </a:p>
                  </a:txBody>
                  <a:tcPr marT="45721" marB="45721"/>
                </a:tc>
                <a:tc>
                  <a:txBody>
                    <a:bodyPr/>
                    <a:lstStyle/>
                    <a:p>
                      <a:pPr algn="ctr"/>
                      <a:r>
                        <a:rPr lang="en-CA" sz="1800" dirty="0" smtClean="0"/>
                        <a:t>if</a:t>
                      </a:r>
                      <a:endParaRPr lang="fr-CA" sz="1800" dirty="0"/>
                    </a:p>
                  </a:txBody>
                  <a:tcPr marT="45721" marB="45721"/>
                </a:tc>
                <a:tc>
                  <a:txBody>
                    <a:bodyPr/>
                    <a:lstStyle/>
                    <a:p>
                      <a:pPr algn="ctr"/>
                      <a:r>
                        <a:rPr lang="en-CA" sz="1800" dirty="0" smtClean="0"/>
                        <a:t>then</a:t>
                      </a:r>
                      <a:endParaRPr lang="fr-CA" sz="1800" dirty="0"/>
                    </a:p>
                  </a:txBody>
                  <a:tcPr marT="45721" marB="45721"/>
                </a:tc>
                <a:tc>
                  <a:txBody>
                    <a:bodyPr/>
                    <a:lstStyle/>
                    <a:p>
                      <a:pPr algn="ctr"/>
                      <a:r>
                        <a:rPr lang="en-CA" sz="1800" dirty="0" smtClean="0"/>
                        <a:t>else</a:t>
                      </a:r>
                      <a:endParaRPr lang="fr-CA" sz="1800" dirty="0"/>
                    </a:p>
                  </a:txBody>
                  <a:tcPr marT="45721" marB="45721"/>
                </a:tc>
                <a:tc>
                  <a:txBody>
                    <a:bodyPr/>
                    <a:lstStyle/>
                    <a:p>
                      <a:pPr algn="ctr"/>
                      <a:r>
                        <a:rPr lang="en-CA" sz="1800" dirty="0" smtClean="0"/>
                        <a:t>$</a:t>
                      </a:r>
                      <a:endParaRPr lang="fr-CA" sz="1800" dirty="0"/>
                    </a:p>
                  </a:txBody>
                  <a:tcPr marT="45721" marB="45721"/>
                </a:tc>
              </a:tr>
              <a:tr h="917260">
                <a:tc>
                  <a:txBody>
                    <a:bodyPr/>
                    <a:lstStyle/>
                    <a:p>
                      <a:pPr algn="ctr"/>
                      <a:r>
                        <a:rPr lang="en-CA" sz="1800" b="1" dirty="0" err="1" smtClean="0">
                          <a:solidFill>
                            <a:schemeClr val="bg1"/>
                          </a:solidFill>
                        </a:rPr>
                        <a:t>stmt</a:t>
                      </a:r>
                      <a:endParaRPr lang="fr-CA" sz="1800" b="1" dirty="0">
                        <a:solidFill>
                          <a:schemeClr val="bg1"/>
                        </a:solidFill>
                      </a:endParaRPr>
                    </a:p>
                  </a:txBody>
                  <a:tcPr marT="45721" marB="45721">
                    <a:solidFill>
                      <a:schemeClr val="accent5"/>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CA" sz="1200" dirty="0" smtClean="0">
                        <a:solidFill>
                          <a:srgbClr val="000000"/>
                        </a:solidFill>
                        <a:latin typeface="Courier New" panose="02070309020205020404" pitchFamily="49" charset="0"/>
                        <a:cs typeface="Courier New" panose="02070309020205020404" pitchFamily="49" charset="0"/>
                      </a:endParaRPr>
                    </a:p>
                  </a:txBody>
                  <a:tcPr marT="45721" marB="45721"/>
                </a:tc>
                <a:tc>
                  <a:txBody>
                    <a:bodyPr/>
                    <a:lstStyle/>
                    <a:p>
                      <a:pPr algn="ctr"/>
                      <a:endParaRPr lang="fr-CA" sz="1800" dirty="0"/>
                    </a:p>
                  </a:txBody>
                  <a:tcPr marT="45721" marB="45721"/>
                </a:tc>
                <a:tc>
                  <a:txBody>
                    <a:bodyPr/>
                    <a:lstStyle/>
                    <a:p>
                      <a:pPr algn="ctr"/>
                      <a:endParaRPr lang="fr-CA" sz="1800" dirty="0"/>
                    </a:p>
                  </a:txBody>
                  <a:tcPr marT="45721" marB="45721"/>
                </a:tc>
                <a:tc>
                  <a:txBody>
                    <a:bodyPr/>
                    <a:lstStyle/>
                    <a:p>
                      <a:pPr algn="ctr"/>
                      <a:endParaRPr lang="fr-CA" sz="1800" dirty="0"/>
                    </a:p>
                  </a:txBody>
                  <a:tcPr marT="45721" marB="45721"/>
                </a:tc>
              </a:tr>
              <a:tr h="757024">
                <a:tc>
                  <a:txBody>
                    <a:bodyPr/>
                    <a:lstStyle/>
                    <a:p>
                      <a:pPr algn="ctr"/>
                      <a:r>
                        <a:rPr lang="en-CA" sz="1800" b="1" dirty="0" err="1" smtClean="0">
                          <a:solidFill>
                            <a:schemeClr val="bg1"/>
                          </a:solidFill>
                        </a:rPr>
                        <a:t>stmt</a:t>
                      </a:r>
                      <a:r>
                        <a:rPr lang="en-CA" sz="1800" b="1" dirty="0" smtClean="0">
                          <a:solidFill>
                            <a:schemeClr val="bg1"/>
                          </a:solidFill>
                        </a:rPr>
                        <a:t>’</a:t>
                      </a:r>
                      <a:endParaRPr lang="fr-CA" sz="1800" b="1" dirty="0">
                        <a:solidFill>
                          <a:schemeClr val="bg1"/>
                        </a:solidFill>
                      </a:endParaRPr>
                    </a:p>
                  </a:txBody>
                  <a:tcPr marT="45721" marB="45721">
                    <a:solidFill>
                      <a:schemeClr val="accent5"/>
                    </a:solidFill>
                  </a:tcPr>
                </a:tc>
                <a:tc>
                  <a:txBody>
                    <a:bodyPr/>
                    <a:lstStyle/>
                    <a:p>
                      <a:pPr algn="ctr"/>
                      <a:endParaRPr lang="fr-CA" sz="1800" dirty="0"/>
                    </a:p>
                  </a:txBody>
                  <a:tcPr marT="45721" marB="45721"/>
                </a:tc>
                <a:tc>
                  <a:txBody>
                    <a:bodyPr/>
                    <a:lstStyle/>
                    <a:p>
                      <a:pPr algn="ctr"/>
                      <a:endParaRPr lang="fr-CA" sz="1800" dirty="0"/>
                    </a:p>
                  </a:txBody>
                  <a:tcPr marT="45721" marB="45721"/>
                </a:tc>
                <a:tc>
                  <a:txBody>
                    <a:bodyPr/>
                    <a:lstStyle/>
                    <a:p>
                      <a:pPr algn="ctr"/>
                      <a:endParaRPr lang="fr-CA" sz="1200" kern="1200" dirty="0">
                        <a:solidFill>
                          <a:srgbClr val="000000"/>
                        </a:solidFill>
                        <a:latin typeface="Courier New" panose="02070309020205020404" pitchFamily="49" charset="0"/>
                        <a:ea typeface="+mn-ea"/>
                        <a:cs typeface="Courier New" panose="02070309020205020404" pitchFamily="49" charset="0"/>
                      </a:endParaRPr>
                    </a:p>
                  </a:txBody>
                  <a:tcPr marT="45721" marB="45721"/>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A" sz="1200" b="0" i="0" u="none" strike="noStrike" kern="1200" cap="none" spc="0" normalizeH="0" baseline="0" noProof="0" dirty="0" smtClean="0">
                        <a:ln>
                          <a:noFill/>
                        </a:ln>
                        <a:solidFill>
                          <a:srgbClr val="000000"/>
                        </a:solidFill>
                        <a:effectLst/>
                        <a:uLnTx/>
                        <a:uFillTx/>
                        <a:latin typeface="Courier New" panose="02070309020205020404" pitchFamily="49" charset="0"/>
                        <a:ea typeface="+mn-ea"/>
                        <a:cs typeface="Courier New" panose="02070309020205020404" pitchFamily="49" charset="0"/>
                        <a:sym typeface="Wingdings" panose="05000000000000000000" pitchFamily="2" charset="2"/>
                      </a:endParaRPr>
                    </a:p>
                  </a:txBody>
                  <a:tcPr marT="45721" marB="45721"/>
                </a:tc>
              </a:tr>
            </a:tbl>
          </a:graphicData>
        </a:graphic>
      </p:graphicFrame>
      <p:sp>
        <p:nvSpPr>
          <p:cNvPr id="7" name="Rectangle 6"/>
          <p:cNvSpPr/>
          <p:nvPr/>
        </p:nvSpPr>
        <p:spPr>
          <a:xfrm>
            <a:off x="4716463" y="1916113"/>
            <a:ext cx="2808287" cy="865187"/>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CA" sz="1600" dirty="0">
                <a:solidFill>
                  <a:schemeClr val="tx1"/>
                </a:solidFill>
              </a:rPr>
              <a:t>FOLLOW(</a:t>
            </a:r>
            <a:r>
              <a:rPr lang="en-CA" sz="1600" dirty="0" err="1">
                <a:solidFill>
                  <a:schemeClr val="tx1"/>
                </a:solidFill>
              </a:rPr>
              <a:t>stmt</a:t>
            </a:r>
            <a:r>
              <a:rPr lang="en-CA" sz="1600" dirty="0">
                <a:solidFill>
                  <a:schemeClr val="tx1"/>
                </a:solidFill>
              </a:rPr>
              <a:t>) = {$, else} </a:t>
            </a:r>
            <a:r>
              <a:rPr lang="fr-CA" sz="1600" dirty="0">
                <a:solidFill>
                  <a:schemeClr val="tx1"/>
                </a:solidFill>
              </a:rPr>
              <a:t>FOLLOW(</a:t>
            </a:r>
            <a:r>
              <a:rPr lang="fr-CA" sz="1600" dirty="0" err="1">
                <a:solidFill>
                  <a:schemeClr val="tx1"/>
                </a:solidFill>
              </a:rPr>
              <a:t>stmt</a:t>
            </a:r>
            <a:r>
              <a:rPr lang="fr-CA" sz="1600" dirty="0">
                <a:solidFill>
                  <a:schemeClr val="tx1"/>
                </a:solidFill>
              </a:rPr>
              <a:t>’)={$, </a:t>
            </a:r>
            <a:r>
              <a:rPr lang="fr-CA" sz="1600" dirty="0" err="1">
                <a:solidFill>
                  <a:schemeClr val="tx1"/>
                </a:solidFill>
              </a:rPr>
              <a:t>else</a:t>
            </a:r>
            <a:r>
              <a:rPr lang="fr-CA" sz="1600" dirty="0">
                <a:solidFill>
                  <a:schemeClr val="tx1"/>
                </a:solidFill>
              </a:rPr>
              <a:t>}</a:t>
            </a:r>
          </a:p>
          <a:p>
            <a:pPr>
              <a:defRPr/>
            </a:pPr>
            <a:r>
              <a:rPr lang="en-CA" sz="1600" dirty="0">
                <a:solidFill>
                  <a:schemeClr val="tx1"/>
                </a:solidFill>
              </a:rPr>
              <a:t>…</a:t>
            </a:r>
            <a:endParaRPr lang="el-GR" sz="1600" dirty="0">
              <a:solidFill>
                <a:schemeClr val="tx1"/>
              </a:solidFill>
            </a:endParaRPr>
          </a:p>
        </p:txBody>
      </p:sp>
      <p:sp>
        <p:nvSpPr>
          <p:cNvPr id="8" name="Rectangle 7"/>
          <p:cNvSpPr/>
          <p:nvPr/>
        </p:nvSpPr>
        <p:spPr>
          <a:xfrm>
            <a:off x="1547813" y="1916113"/>
            <a:ext cx="2519362" cy="865187"/>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fr-CA" sz="1600" dirty="0">
                <a:solidFill>
                  <a:schemeClr val="tx1"/>
                </a:solidFill>
              </a:rPr>
              <a:t>FIRST(</a:t>
            </a:r>
            <a:r>
              <a:rPr lang="fr-CA" sz="1600" dirty="0" err="1">
                <a:solidFill>
                  <a:schemeClr val="tx1"/>
                </a:solidFill>
              </a:rPr>
              <a:t>stmt</a:t>
            </a:r>
            <a:r>
              <a:rPr lang="fr-CA" sz="1600" dirty="0">
                <a:solidFill>
                  <a:schemeClr val="tx1"/>
                </a:solidFill>
              </a:rPr>
              <a:t>) = {if}</a:t>
            </a:r>
          </a:p>
          <a:p>
            <a:pPr>
              <a:defRPr/>
            </a:pPr>
            <a:r>
              <a:rPr lang="fr-CA" sz="1600" dirty="0">
                <a:solidFill>
                  <a:schemeClr val="tx1"/>
                </a:solidFill>
              </a:rPr>
              <a:t>FIRST(</a:t>
            </a:r>
            <a:r>
              <a:rPr lang="fr-CA" sz="1600" dirty="0" err="1">
                <a:solidFill>
                  <a:schemeClr val="tx1"/>
                </a:solidFill>
              </a:rPr>
              <a:t>stmt</a:t>
            </a:r>
            <a:r>
              <a:rPr lang="fr-CA" sz="1600" dirty="0">
                <a:solidFill>
                  <a:schemeClr val="tx1"/>
                </a:solidFill>
              </a:rPr>
              <a:t>’)={</a:t>
            </a:r>
            <a:r>
              <a:rPr lang="fr-CA" sz="1600" dirty="0" err="1">
                <a:solidFill>
                  <a:schemeClr val="tx1"/>
                </a:solidFill>
              </a:rPr>
              <a:t>else</a:t>
            </a:r>
            <a:r>
              <a:rPr lang="fr-CA" sz="1600" dirty="0">
                <a:solidFill>
                  <a:schemeClr val="tx1"/>
                </a:solidFill>
              </a:rPr>
              <a:t>, </a:t>
            </a:r>
            <a:r>
              <a:rPr lang="el-GR" sz="1600" dirty="0">
                <a:solidFill>
                  <a:schemeClr val="tx1"/>
                </a:solidFill>
              </a:rPr>
              <a:t>ε}</a:t>
            </a:r>
            <a:endParaRPr lang="en-CA" sz="1600" dirty="0">
              <a:solidFill>
                <a:schemeClr val="tx1"/>
              </a:solidFill>
            </a:endParaRPr>
          </a:p>
          <a:p>
            <a:pPr>
              <a:defRPr/>
            </a:pPr>
            <a:r>
              <a:rPr lang="en-CA" sz="1600" dirty="0">
                <a:solidFill>
                  <a:schemeClr val="tx1"/>
                </a:solidFill>
              </a:rPr>
              <a:t>…</a:t>
            </a:r>
            <a:endParaRPr lang="el-GR" sz="1600" dirty="0">
              <a:solidFill>
                <a:schemeClr val="tx1"/>
              </a:solidFill>
            </a:endParaRPr>
          </a:p>
        </p:txBody>
      </p:sp>
      <p:sp>
        <p:nvSpPr>
          <p:cNvPr id="10" name="Rectangle 9"/>
          <p:cNvSpPr/>
          <p:nvPr/>
        </p:nvSpPr>
        <p:spPr>
          <a:xfrm>
            <a:off x="1547813" y="2924175"/>
            <a:ext cx="5976937" cy="1296988"/>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0" hangingPunct="0">
              <a:spcBef>
                <a:spcPct val="20000"/>
              </a:spcBef>
              <a:spcAft>
                <a:spcPts val="600"/>
              </a:spcAft>
              <a:defRPr/>
            </a:pPr>
            <a:r>
              <a:rPr lang="en-CA" dirty="0">
                <a:solidFill>
                  <a:srgbClr val="000000"/>
                </a:solidFill>
                <a:latin typeface="Courier New" panose="02070309020205020404" pitchFamily="49" charset="0"/>
                <a:cs typeface="Courier New" panose="02070309020205020404" pitchFamily="49" charset="0"/>
              </a:rPr>
              <a:t>&lt;</a:t>
            </a:r>
            <a:r>
              <a:rPr lang="en-CA" dirty="0" err="1">
                <a:solidFill>
                  <a:srgbClr val="000000"/>
                </a:solidFill>
                <a:latin typeface="Courier New" panose="02070309020205020404" pitchFamily="49" charset="0"/>
                <a:cs typeface="Courier New" panose="02070309020205020404" pitchFamily="49" charset="0"/>
              </a:rPr>
              <a:t>stmt</a:t>
            </a:r>
            <a:r>
              <a:rPr lang="en-CA" dirty="0">
                <a:solidFill>
                  <a:srgbClr val="000000"/>
                </a:solidFill>
                <a:latin typeface="Courier New" panose="02070309020205020404" pitchFamily="49" charset="0"/>
                <a:cs typeface="Courier New" panose="02070309020205020404" pitchFamily="49" charset="0"/>
              </a:rPr>
              <a:t>&gt; ::= if &lt;expr&gt; then &lt;</a:t>
            </a:r>
            <a:r>
              <a:rPr lang="en-CA" dirty="0" err="1">
                <a:solidFill>
                  <a:srgbClr val="000000"/>
                </a:solidFill>
                <a:latin typeface="Courier New" panose="02070309020205020404" pitchFamily="49" charset="0"/>
                <a:cs typeface="Courier New" panose="02070309020205020404" pitchFamily="49" charset="0"/>
              </a:rPr>
              <a:t>stmt</a:t>
            </a:r>
            <a:r>
              <a:rPr lang="en-CA" dirty="0">
                <a:solidFill>
                  <a:srgbClr val="000000"/>
                </a:solidFill>
                <a:latin typeface="Courier New" panose="02070309020205020404" pitchFamily="49" charset="0"/>
                <a:cs typeface="Courier New" panose="02070309020205020404" pitchFamily="49" charset="0"/>
              </a:rPr>
              <a:t>&gt;&lt;</a:t>
            </a:r>
            <a:r>
              <a:rPr lang="en-CA" dirty="0" err="1">
                <a:solidFill>
                  <a:srgbClr val="000000"/>
                </a:solidFill>
                <a:latin typeface="Courier New" panose="02070309020205020404" pitchFamily="49" charset="0"/>
                <a:cs typeface="Courier New" panose="02070309020205020404" pitchFamily="49" charset="0"/>
              </a:rPr>
              <a:t>stmt</a:t>
            </a:r>
            <a:r>
              <a:rPr lang="en-CA" dirty="0">
                <a:solidFill>
                  <a:srgbClr val="000000"/>
                </a:solidFill>
                <a:latin typeface="Courier New" panose="02070309020205020404" pitchFamily="49" charset="0"/>
                <a:cs typeface="Courier New" panose="02070309020205020404" pitchFamily="49" charset="0"/>
              </a:rPr>
              <a:t>’&gt;</a:t>
            </a:r>
          </a:p>
          <a:p>
            <a:pPr eaLnBrk="0" hangingPunct="0">
              <a:spcBef>
                <a:spcPct val="20000"/>
              </a:spcBef>
              <a:spcAft>
                <a:spcPts val="600"/>
              </a:spcAft>
              <a:defRPr/>
            </a:pPr>
            <a:r>
              <a:rPr lang="en-CA" dirty="0">
                <a:solidFill>
                  <a:srgbClr val="000000"/>
                </a:solidFill>
                <a:latin typeface="Courier New" panose="02070309020205020404" pitchFamily="49" charset="0"/>
                <a:cs typeface="Courier New" panose="02070309020205020404" pitchFamily="49" charset="0"/>
              </a:rPr>
              <a:t>&lt;</a:t>
            </a:r>
            <a:r>
              <a:rPr lang="en-CA" dirty="0" err="1">
                <a:solidFill>
                  <a:srgbClr val="000000"/>
                </a:solidFill>
                <a:latin typeface="Courier New" panose="02070309020205020404" pitchFamily="49" charset="0"/>
                <a:cs typeface="Courier New" panose="02070309020205020404" pitchFamily="49" charset="0"/>
              </a:rPr>
              <a:t>stmt</a:t>
            </a:r>
            <a:r>
              <a:rPr lang="en-CA" dirty="0">
                <a:solidFill>
                  <a:srgbClr val="000000"/>
                </a:solidFill>
                <a:latin typeface="Courier New" panose="02070309020205020404" pitchFamily="49" charset="0"/>
                <a:cs typeface="Courier New" panose="02070309020205020404" pitchFamily="49" charset="0"/>
              </a:rPr>
              <a:t>’&gt; ::= else &lt;</a:t>
            </a:r>
            <a:r>
              <a:rPr lang="en-CA" dirty="0" err="1">
                <a:solidFill>
                  <a:srgbClr val="000000"/>
                </a:solidFill>
                <a:latin typeface="Courier New" panose="02070309020205020404" pitchFamily="49" charset="0"/>
                <a:cs typeface="Courier New" panose="02070309020205020404" pitchFamily="49" charset="0"/>
              </a:rPr>
              <a:t>stmt</a:t>
            </a:r>
            <a:r>
              <a:rPr lang="en-CA" dirty="0">
                <a:solidFill>
                  <a:srgbClr val="000000"/>
                </a:solidFill>
                <a:latin typeface="Courier New" panose="02070309020205020404" pitchFamily="49" charset="0"/>
                <a:cs typeface="Courier New" panose="02070309020205020404" pitchFamily="49" charset="0"/>
              </a:rPr>
              <a:t>&gt; | </a:t>
            </a:r>
            <a:r>
              <a:rPr lang="el-GR" dirty="0">
                <a:solidFill>
                  <a:srgbClr val="000000"/>
                </a:solidFill>
                <a:latin typeface="Courier New" panose="02070309020205020404" pitchFamily="49" charset="0"/>
                <a:cs typeface="Courier New" panose="02070309020205020404" pitchFamily="49" charset="0"/>
              </a:rPr>
              <a:t>ε</a:t>
            </a:r>
            <a:endParaRPr lang="en-CA" dirty="0">
              <a:solidFill>
                <a:srgbClr val="000000"/>
              </a:solidFill>
              <a:latin typeface="Courier New" panose="02070309020205020404" pitchFamily="49" charset="0"/>
              <a:cs typeface="Courier New" panose="02070309020205020404" pitchFamily="49" charset="0"/>
            </a:endParaRPr>
          </a:p>
        </p:txBody>
      </p:sp>
      <p:sp>
        <p:nvSpPr>
          <p:cNvPr id="9" name="Slide Number Placeholder 8"/>
          <p:cNvSpPr>
            <a:spLocks noGrp="1"/>
          </p:cNvSpPr>
          <p:nvPr>
            <p:ph type="sldNum" sz="quarter" idx="11"/>
          </p:nvPr>
        </p:nvSpPr>
        <p:spPr/>
        <p:txBody>
          <a:bodyPr/>
          <a:lstStyle/>
          <a:p>
            <a:pPr>
              <a:defRPr/>
            </a:pPr>
            <a:fld id="{C0F85434-72BD-456E-A883-0F005E178622}" type="slidenum">
              <a:rPr lang="fr-CA" smtClean="0"/>
              <a:pPr>
                <a:defRPr/>
              </a:pPr>
              <a:t>387</a:t>
            </a:fld>
            <a:endParaRPr lang="fr-CA"/>
          </a:p>
        </p:txBody>
      </p:sp>
    </p:spTree>
    <p:extLst>
      <p:ext uri="{BB962C8B-B14F-4D97-AF65-F5344CB8AC3E}">
        <p14:creationId xmlns:p14="http://schemas.microsoft.com/office/powerpoint/2010/main" val="1154820039"/>
      </p:ext>
    </p:extLst>
  </p:cSld>
  <p:clrMapOvr>
    <a:masterClrMapping/>
  </p:clrMapOvr>
  <p:timing>
    <p:tnLst>
      <p:par>
        <p:cTn id="1" dur="indefinite" restart="never" nodeType="tmRoot"/>
      </p:par>
    </p:tnLst>
  </p:timing>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A Non LL(1) Grammar</a:t>
            </a:r>
            <a:endParaRPr lang="fr-CA" dirty="0"/>
          </a:p>
        </p:txBody>
      </p:sp>
      <p:graphicFrame>
        <p:nvGraphicFramePr>
          <p:cNvPr id="6" name="Table 5"/>
          <p:cNvGraphicFramePr>
            <a:graphicFrameLocks noGrp="1"/>
          </p:cNvGraphicFramePr>
          <p:nvPr/>
        </p:nvGraphicFramePr>
        <p:xfrm>
          <a:off x="0" y="4437063"/>
          <a:ext cx="9144000" cy="2420937"/>
        </p:xfrm>
        <a:graphic>
          <a:graphicData uri="http://schemas.openxmlformats.org/drawingml/2006/table">
            <a:tbl>
              <a:tblPr firstRow="1" bandRow="1">
                <a:tableStyleId>{7DF18680-E054-41AD-8BC1-D1AEF772440D}</a:tableStyleId>
              </a:tblPr>
              <a:tblGrid>
                <a:gridCol w="1828800"/>
                <a:gridCol w="1828800"/>
                <a:gridCol w="1828800"/>
                <a:gridCol w="1828800"/>
                <a:gridCol w="1828800"/>
              </a:tblGrid>
              <a:tr h="746653">
                <a:tc>
                  <a:txBody>
                    <a:bodyPr/>
                    <a:lstStyle/>
                    <a:p>
                      <a:pPr algn="ctr"/>
                      <a:endParaRPr lang="fr-CA" sz="1800" b="1" dirty="0">
                        <a:solidFill>
                          <a:schemeClr val="bg1"/>
                        </a:solidFill>
                      </a:endParaRPr>
                    </a:p>
                  </a:txBody>
                  <a:tcPr marT="45721" marB="45721"/>
                </a:tc>
                <a:tc>
                  <a:txBody>
                    <a:bodyPr/>
                    <a:lstStyle/>
                    <a:p>
                      <a:pPr algn="ctr"/>
                      <a:r>
                        <a:rPr lang="en-CA" sz="1800" dirty="0" smtClean="0"/>
                        <a:t>if</a:t>
                      </a:r>
                      <a:endParaRPr lang="fr-CA" sz="1800" dirty="0"/>
                    </a:p>
                  </a:txBody>
                  <a:tcPr marT="45721" marB="45721"/>
                </a:tc>
                <a:tc>
                  <a:txBody>
                    <a:bodyPr/>
                    <a:lstStyle/>
                    <a:p>
                      <a:pPr algn="ctr"/>
                      <a:r>
                        <a:rPr lang="en-CA" sz="1800" dirty="0" smtClean="0"/>
                        <a:t>then</a:t>
                      </a:r>
                      <a:endParaRPr lang="fr-CA" sz="1800" dirty="0"/>
                    </a:p>
                  </a:txBody>
                  <a:tcPr marT="45721" marB="45721"/>
                </a:tc>
                <a:tc>
                  <a:txBody>
                    <a:bodyPr/>
                    <a:lstStyle/>
                    <a:p>
                      <a:pPr algn="ctr"/>
                      <a:r>
                        <a:rPr lang="en-CA" sz="1800" dirty="0" smtClean="0"/>
                        <a:t>else</a:t>
                      </a:r>
                      <a:endParaRPr lang="fr-CA" sz="1800" dirty="0"/>
                    </a:p>
                  </a:txBody>
                  <a:tcPr marT="45721" marB="45721"/>
                </a:tc>
                <a:tc>
                  <a:txBody>
                    <a:bodyPr/>
                    <a:lstStyle/>
                    <a:p>
                      <a:pPr algn="ctr"/>
                      <a:r>
                        <a:rPr lang="en-CA" sz="1800" dirty="0" smtClean="0"/>
                        <a:t>$</a:t>
                      </a:r>
                      <a:endParaRPr lang="fr-CA" sz="1800" dirty="0"/>
                    </a:p>
                  </a:txBody>
                  <a:tcPr marT="45721" marB="45721"/>
                </a:tc>
              </a:tr>
              <a:tr h="917260">
                <a:tc>
                  <a:txBody>
                    <a:bodyPr/>
                    <a:lstStyle/>
                    <a:p>
                      <a:pPr algn="ctr"/>
                      <a:r>
                        <a:rPr lang="en-CA" sz="1800" b="1" dirty="0" err="1" smtClean="0">
                          <a:solidFill>
                            <a:schemeClr val="bg1"/>
                          </a:solidFill>
                        </a:rPr>
                        <a:t>stmt</a:t>
                      </a:r>
                      <a:endParaRPr lang="fr-CA" sz="1800" b="1" dirty="0">
                        <a:solidFill>
                          <a:schemeClr val="bg1"/>
                        </a:solidFill>
                      </a:endParaRPr>
                    </a:p>
                  </a:txBody>
                  <a:tcPr marT="45721" marB="45721">
                    <a:solidFill>
                      <a:schemeClr val="accent5"/>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CA" sz="1200" dirty="0" smtClean="0">
                          <a:solidFill>
                            <a:srgbClr val="000000"/>
                          </a:solidFill>
                          <a:latin typeface="Courier New" panose="02070309020205020404" pitchFamily="49" charset="0"/>
                          <a:cs typeface="Courier New" panose="02070309020205020404" pitchFamily="49" charset="0"/>
                        </a:rPr>
                        <a:t>&lt;</a:t>
                      </a:r>
                      <a:r>
                        <a:rPr lang="en-CA" sz="1200" dirty="0" err="1" smtClean="0">
                          <a:solidFill>
                            <a:srgbClr val="000000"/>
                          </a:solidFill>
                          <a:latin typeface="Courier New" panose="02070309020205020404" pitchFamily="49" charset="0"/>
                          <a:cs typeface="Courier New" panose="02070309020205020404" pitchFamily="49" charset="0"/>
                        </a:rPr>
                        <a:t>stmt</a:t>
                      </a:r>
                      <a:r>
                        <a:rPr lang="en-CA" sz="1200" dirty="0" smtClean="0">
                          <a:solidFill>
                            <a:srgbClr val="000000"/>
                          </a:solidFill>
                          <a:latin typeface="Courier New" panose="02070309020205020404" pitchFamily="49" charset="0"/>
                          <a:cs typeface="Courier New" panose="02070309020205020404" pitchFamily="49" charset="0"/>
                        </a:rPr>
                        <a:t>&gt;</a:t>
                      </a:r>
                      <a:r>
                        <a:rPr lang="en-CA" sz="1200" dirty="0" smtClean="0">
                          <a:solidFill>
                            <a:srgbClr val="000000"/>
                          </a:solidFill>
                          <a:latin typeface="Courier New" panose="02070309020205020404" pitchFamily="49" charset="0"/>
                          <a:cs typeface="Courier New" panose="02070309020205020404" pitchFamily="49" charset="0"/>
                          <a:sym typeface="Wingdings" panose="05000000000000000000" pitchFamily="2" charset="2"/>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lang="en-CA" sz="1200" dirty="0" smtClean="0">
                          <a:solidFill>
                            <a:srgbClr val="000000"/>
                          </a:solidFill>
                          <a:latin typeface="Courier New" panose="02070309020205020404" pitchFamily="49" charset="0"/>
                          <a:cs typeface="Courier New" panose="02070309020205020404" pitchFamily="49" charset="0"/>
                        </a:rPr>
                        <a:t>if &lt;expr&gt; then &lt;</a:t>
                      </a:r>
                      <a:r>
                        <a:rPr lang="en-CA" sz="1200" dirty="0" err="1" smtClean="0">
                          <a:solidFill>
                            <a:srgbClr val="000000"/>
                          </a:solidFill>
                          <a:latin typeface="Courier New" panose="02070309020205020404" pitchFamily="49" charset="0"/>
                          <a:cs typeface="Courier New" panose="02070309020205020404" pitchFamily="49" charset="0"/>
                        </a:rPr>
                        <a:t>stmt</a:t>
                      </a:r>
                      <a:r>
                        <a:rPr lang="en-CA" sz="1200" dirty="0" smtClean="0">
                          <a:solidFill>
                            <a:srgbClr val="000000"/>
                          </a:solidFill>
                          <a:latin typeface="Courier New" panose="02070309020205020404" pitchFamily="49" charset="0"/>
                          <a:cs typeface="Courier New" panose="02070309020205020404" pitchFamily="49" charset="0"/>
                        </a:rPr>
                        <a:t>&gt;&lt;</a:t>
                      </a:r>
                      <a:r>
                        <a:rPr lang="en-CA" sz="1200" dirty="0" err="1" smtClean="0">
                          <a:solidFill>
                            <a:srgbClr val="000000"/>
                          </a:solidFill>
                          <a:latin typeface="Courier New" panose="02070309020205020404" pitchFamily="49" charset="0"/>
                          <a:cs typeface="Courier New" panose="02070309020205020404" pitchFamily="49" charset="0"/>
                        </a:rPr>
                        <a:t>stmt</a:t>
                      </a:r>
                      <a:r>
                        <a:rPr lang="en-CA" sz="1200" dirty="0" smtClean="0">
                          <a:solidFill>
                            <a:srgbClr val="000000"/>
                          </a:solidFill>
                          <a:latin typeface="Courier New" panose="02070309020205020404" pitchFamily="49" charset="0"/>
                          <a:cs typeface="Courier New" panose="02070309020205020404" pitchFamily="49" charset="0"/>
                        </a:rPr>
                        <a:t>’&gt;</a:t>
                      </a:r>
                    </a:p>
                  </a:txBody>
                  <a:tcPr marT="45721" marB="45721"/>
                </a:tc>
                <a:tc>
                  <a:txBody>
                    <a:bodyPr/>
                    <a:lstStyle/>
                    <a:p>
                      <a:pPr algn="ctr"/>
                      <a:r>
                        <a:rPr lang="en-CA" sz="1800" dirty="0" smtClean="0"/>
                        <a:t>-</a:t>
                      </a:r>
                      <a:endParaRPr lang="fr-CA" sz="1800" dirty="0"/>
                    </a:p>
                  </a:txBody>
                  <a:tcPr marT="45721" marB="45721"/>
                </a:tc>
                <a:tc>
                  <a:txBody>
                    <a:bodyPr/>
                    <a:lstStyle/>
                    <a:p>
                      <a:pPr algn="ctr"/>
                      <a:r>
                        <a:rPr lang="en-CA" sz="1800" dirty="0" smtClean="0"/>
                        <a:t>-</a:t>
                      </a:r>
                      <a:endParaRPr lang="fr-CA" sz="1800" dirty="0"/>
                    </a:p>
                  </a:txBody>
                  <a:tcPr marT="45721" marB="45721"/>
                </a:tc>
                <a:tc>
                  <a:txBody>
                    <a:bodyPr/>
                    <a:lstStyle/>
                    <a:p>
                      <a:pPr algn="ctr"/>
                      <a:r>
                        <a:rPr lang="en-CA" sz="1800" dirty="0" smtClean="0"/>
                        <a:t>-</a:t>
                      </a:r>
                      <a:endParaRPr lang="fr-CA" sz="1800" dirty="0"/>
                    </a:p>
                  </a:txBody>
                  <a:tcPr marT="45721" marB="45721"/>
                </a:tc>
              </a:tr>
              <a:tr h="757024">
                <a:tc>
                  <a:txBody>
                    <a:bodyPr/>
                    <a:lstStyle/>
                    <a:p>
                      <a:pPr algn="ctr"/>
                      <a:r>
                        <a:rPr lang="en-CA" sz="1800" b="1" dirty="0" err="1" smtClean="0">
                          <a:solidFill>
                            <a:schemeClr val="bg1"/>
                          </a:solidFill>
                        </a:rPr>
                        <a:t>stmt</a:t>
                      </a:r>
                      <a:r>
                        <a:rPr lang="en-CA" sz="1800" b="1" dirty="0" smtClean="0">
                          <a:solidFill>
                            <a:schemeClr val="bg1"/>
                          </a:solidFill>
                        </a:rPr>
                        <a:t>’</a:t>
                      </a:r>
                      <a:endParaRPr lang="fr-CA" sz="1800" b="1" dirty="0">
                        <a:solidFill>
                          <a:schemeClr val="bg1"/>
                        </a:solidFill>
                      </a:endParaRPr>
                    </a:p>
                  </a:txBody>
                  <a:tcPr marT="45721" marB="45721">
                    <a:solidFill>
                      <a:schemeClr val="accent5"/>
                    </a:solidFill>
                  </a:tcPr>
                </a:tc>
                <a:tc>
                  <a:txBody>
                    <a:bodyPr/>
                    <a:lstStyle/>
                    <a:p>
                      <a:pPr algn="ctr"/>
                      <a:endParaRPr lang="fr-CA" sz="1800" dirty="0"/>
                    </a:p>
                  </a:txBody>
                  <a:tcPr marT="45721" marB="45721"/>
                </a:tc>
                <a:tc>
                  <a:txBody>
                    <a:bodyPr/>
                    <a:lstStyle/>
                    <a:p>
                      <a:pPr algn="ctr"/>
                      <a:endParaRPr lang="fr-CA" sz="1800" dirty="0"/>
                    </a:p>
                  </a:txBody>
                  <a:tcPr marT="45721" marB="45721"/>
                </a:tc>
                <a:tc>
                  <a:txBody>
                    <a:bodyPr/>
                    <a:lstStyle/>
                    <a:p>
                      <a:pPr algn="ctr"/>
                      <a:endParaRPr lang="fr-CA" sz="1200" kern="1200" dirty="0">
                        <a:solidFill>
                          <a:srgbClr val="000000"/>
                        </a:solidFill>
                        <a:latin typeface="Courier New" panose="02070309020205020404" pitchFamily="49" charset="0"/>
                        <a:ea typeface="+mn-ea"/>
                        <a:cs typeface="Courier New" panose="02070309020205020404" pitchFamily="49" charset="0"/>
                      </a:endParaRPr>
                    </a:p>
                  </a:txBody>
                  <a:tcPr marT="45721" marB="45721"/>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A" sz="1200" b="0" i="0" u="none" strike="noStrike" kern="1200" cap="none" spc="0" normalizeH="0" baseline="0" noProof="0" dirty="0" smtClean="0">
                        <a:ln>
                          <a:noFill/>
                        </a:ln>
                        <a:solidFill>
                          <a:srgbClr val="000000"/>
                        </a:solidFill>
                        <a:effectLst/>
                        <a:uLnTx/>
                        <a:uFillTx/>
                        <a:latin typeface="Courier New" panose="02070309020205020404" pitchFamily="49" charset="0"/>
                        <a:ea typeface="+mn-ea"/>
                        <a:cs typeface="Courier New" panose="02070309020205020404" pitchFamily="49" charset="0"/>
                        <a:sym typeface="Wingdings" panose="05000000000000000000" pitchFamily="2" charset="2"/>
                      </a:endParaRPr>
                    </a:p>
                  </a:txBody>
                  <a:tcPr marT="45721" marB="45721"/>
                </a:tc>
              </a:tr>
            </a:tbl>
          </a:graphicData>
        </a:graphic>
      </p:graphicFrame>
      <p:sp>
        <p:nvSpPr>
          <p:cNvPr id="7" name="Rectangle 6"/>
          <p:cNvSpPr/>
          <p:nvPr/>
        </p:nvSpPr>
        <p:spPr>
          <a:xfrm>
            <a:off x="4716463" y="1916113"/>
            <a:ext cx="2808287" cy="865187"/>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CA" sz="1600" dirty="0">
                <a:solidFill>
                  <a:schemeClr val="tx1"/>
                </a:solidFill>
              </a:rPr>
              <a:t>FOLLOW(</a:t>
            </a:r>
            <a:r>
              <a:rPr lang="en-CA" sz="1600" dirty="0" err="1">
                <a:solidFill>
                  <a:schemeClr val="tx1"/>
                </a:solidFill>
              </a:rPr>
              <a:t>stmt</a:t>
            </a:r>
            <a:r>
              <a:rPr lang="en-CA" sz="1600" dirty="0">
                <a:solidFill>
                  <a:schemeClr val="tx1"/>
                </a:solidFill>
              </a:rPr>
              <a:t>) = {$, else} </a:t>
            </a:r>
            <a:r>
              <a:rPr lang="fr-CA" sz="1600" dirty="0">
                <a:solidFill>
                  <a:schemeClr val="tx1"/>
                </a:solidFill>
              </a:rPr>
              <a:t>FOLLOW(</a:t>
            </a:r>
            <a:r>
              <a:rPr lang="fr-CA" sz="1600" dirty="0" err="1">
                <a:solidFill>
                  <a:schemeClr val="tx1"/>
                </a:solidFill>
              </a:rPr>
              <a:t>stmt</a:t>
            </a:r>
            <a:r>
              <a:rPr lang="fr-CA" sz="1600" dirty="0">
                <a:solidFill>
                  <a:schemeClr val="tx1"/>
                </a:solidFill>
              </a:rPr>
              <a:t>’)={$, </a:t>
            </a:r>
            <a:r>
              <a:rPr lang="fr-CA" sz="1600" dirty="0" err="1">
                <a:solidFill>
                  <a:schemeClr val="tx1"/>
                </a:solidFill>
              </a:rPr>
              <a:t>else</a:t>
            </a:r>
            <a:r>
              <a:rPr lang="fr-CA" sz="1600" dirty="0">
                <a:solidFill>
                  <a:schemeClr val="tx1"/>
                </a:solidFill>
              </a:rPr>
              <a:t>}</a:t>
            </a:r>
          </a:p>
          <a:p>
            <a:pPr>
              <a:defRPr/>
            </a:pPr>
            <a:r>
              <a:rPr lang="en-CA" sz="1600" dirty="0">
                <a:solidFill>
                  <a:schemeClr val="tx1"/>
                </a:solidFill>
              </a:rPr>
              <a:t>…</a:t>
            </a:r>
            <a:endParaRPr lang="el-GR" sz="1600" dirty="0">
              <a:solidFill>
                <a:schemeClr val="tx1"/>
              </a:solidFill>
            </a:endParaRPr>
          </a:p>
        </p:txBody>
      </p:sp>
      <p:sp>
        <p:nvSpPr>
          <p:cNvPr id="8" name="Rectangle 7"/>
          <p:cNvSpPr/>
          <p:nvPr/>
        </p:nvSpPr>
        <p:spPr>
          <a:xfrm>
            <a:off x="1547813" y="1916113"/>
            <a:ext cx="2519362" cy="865187"/>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fr-CA" sz="1600" dirty="0">
                <a:solidFill>
                  <a:schemeClr val="tx1"/>
                </a:solidFill>
              </a:rPr>
              <a:t>FIRST(</a:t>
            </a:r>
            <a:r>
              <a:rPr lang="fr-CA" sz="1600" dirty="0" err="1">
                <a:solidFill>
                  <a:schemeClr val="tx1"/>
                </a:solidFill>
              </a:rPr>
              <a:t>stmt</a:t>
            </a:r>
            <a:r>
              <a:rPr lang="fr-CA" sz="1600" dirty="0">
                <a:solidFill>
                  <a:schemeClr val="tx1"/>
                </a:solidFill>
              </a:rPr>
              <a:t>) = {if}</a:t>
            </a:r>
          </a:p>
          <a:p>
            <a:pPr>
              <a:defRPr/>
            </a:pPr>
            <a:r>
              <a:rPr lang="fr-CA" sz="1600" dirty="0">
                <a:solidFill>
                  <a:schemeClr val="tx1"/>
                </a:solidFill>
              </a:rPr>
              <a:t>FIRST(</a:t>
            </a:r>
            <a:r>
              <a:rPr lang="fr-CA" sz="1600" dirty="0" err="1">
                <a:solidFill>
                  <a:schemeClr val="tx1"/>
                </a:solidFill>
              </a:rPr>
              <a:t>stmt</a:t>
            </a:r>
            <a:r>
              <a:rPr lang="fr-CA" sz="1600" dirty="0">
                <a:solidFill>
                  <a:schemeClr val="tx1"/>
                </a:solidFill>
              </a:rPr>
              <a:t>’)={</a:t>
            </a:r>
            <a:r>
              <a:rPr lang="fr-CA" sz="1600" dirty="0" err="1">
                <a:solidFill>
                  <a:schemeClr val="tx1"/>
                </a:solidFill>
              </a:rPr>
              <a:t>else</a:t>
            </a:r>
            <a:r>
              <a:rPr lang="fr-CA" sz="1600" dirty="0">
                <a:solidFill>
                  <a:schemeClr val="tx1"/>
                </a:solidFill>
              </a:rPr>
              <a:t>, </a:t>
            </a:r>
            <a:r>
              <a:rPr lang="el-GR" sz="1600" dirty="0">
                <a:solidFill>
                  <a:schemeClr val="tx1"/>
                </a:solidFill>
              </a:rPr>
              <a:t>ε}</a:t>
            </a:r>
            <a:endParaRPr lang="en-CA" sz="1600" dirty="0">
              <a:solidFill>
                <a:schemeClr val="tx1"/>
              </a:solidFill>
            </a:endParaRPr>
          </a:p>
          <a:p>
            <a:pPr>
              <a:defRPr/>
            </a:pPr>
            <a:r>
              <a:rPr lang="en-CA" sz="1600" dirty="0">
                <a:solidFill>
                  <a:schemeClr val="tx1"/>
                </a:solidFill>
              </a:rPr>
              <a:t>…</a:t>
            </a:r>
            <a:endParaRPr lang="el-GR" sz="1600" dirty="0">
              <a:solidFill>
                <a:schemeClr val="tx1"/>
              </a:solidFill>
            </a:endParaRPr>
          </a:p>
        </p:txBody>
      </p:sp>
      <p:sp>
        <p:nvSpPr>
          <p:cNvPr id="10" name="Rectangle 9"/>
          <p:cNvSpPr/>
          <p:nvPr/>
        </p:nvSpPr>
        <p:spPr>
          <a:xfrm>
            <a:off x="1547813" y="2924175"/>
            <a:ext cx="5976937" cy="1296988"/>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0" hangingPunct="0">
              <a:spcBef>
                <a:spcPct val="20000"/>
              </a:spcBef>
              <a:spcAft>
                <a:spcPts val="600"/>
              </a:spcAft>
              <a:defRPr/>
            </a:pPr>
            <a:r>
              <a:rPr lang="en-CA" dirty="0">
                <a:solidFill>
                  <a:srgbClr val="000000"/>
                </a:solidFill>
                <a:latin typeface="Courier New" panose="02070309020205020404" pitchFamily="49" charset="0"/>
                <a:cs typeface="Courier New" panose="02070309020205020404" pitchFamily="49" charset="0"/>
              </a:rPr>
              <a:t>&lt;</a:t>
            </a:r>
            <a:r>
              <a:rPr lang="en-CA" dirty="0" err="1">
                <a:solidFill>
                  <a:srgbClr val="000000"/>
                </a:solidFill>
                <a:latin typeface="Courier New" panose="02070309020205020404" pitchFamily="49" charset="0"/>
                <a:cs typeface="Courier New" panose="02070309020205020404" pitchFamily="49" charset="0"/>
              </a:rPr>
              <a:t>stmt</a:t>
            </a:r>
            <a:r>
              <a:rPr lang="en-CA" dirty="0">
                <a:solidFill>
                  <a:srgbClr val="000000"/>
                </a:solidFill>
                <a:latin typeface="Courier New" panose="02070309020205020404" pitchFamily="49" charset="0"/>
                <a:cs typeface="Courier New" panose="02070309020205020404" pitchFamily="49" charset="0"/>
              </a:rPr>
              <a:t>&gt; ::= if &lt;expr&gt; then &lt;</a:t>
            </a:r>
            <a:r>
              <a:rPr lang="en-CA" dirty="0" err="1">
                <a:solidFill>
                  <a:srgbClr val="000000"/>
                </a:solidFill>
                <a:latin typeface="Courier New" panose="02070309020205020404" pitchFamily="49" charset="0"/>
                <a:cs typeface="Courier New" panose="02070309020205020404" pitchFamily="49" charset="0"/>
              </a:rPr>
              <a:t>stmt</a:t>
            </a:r>
            <a:r>
              <a:rPr lang="en-CA" dirty="0">
                <a:solidFill>
                  <a:srgbClr val="000000"/>
                </a:solidFill>
                <a:latin typeface="Courier New" panose="02070309020205020404" pitchFamily="49" charset="0"/>
                <a:cs typeface="Courier New" panose="02070309020205020404" pitchFamily="49" charset="0"/>
              </a:rPr>
              <a:t>&gt;&lt;</a:t>
            </a:r>
            <a:r>
              <a:rPr lang="en-CA" dirty="0" err="1">
                <a:solidFill>
                  <a:srgbClr val="000000"/>
                </a:solidFill>
                <a:latin typeface="Courier New" panose="02070309020205020404" pitchFamily="49" charset="0"/>
                <a:cs typeface="Courier New" panose="02070309020205020404" pitchFamily="49" charset="0"/>
              </a:rPr>
              <a:t>stmt</a:t>
            </a:r>
            <a:r>
              <a:rPr lang="en-CA" dirty="0">
                <a:solidFill>
                  <a:srgbClr val="000000"/>
                </a:solidFill>
                <a:latin typeface="Courier New" panose="02070309020205020404" pitchFamily="49" charset="0"/>
                <a:cs typeface="Courier New" panose="02070309020205020404" pitchFamily="49" charset="0"/>
              </a:rPr>
              <a:t>’&gt;</a:t>
            </a:r>
          </a:p>
          <a:p>
            <a:pPr eaLnBrk="0" hangingPunct="0">
              <a:spcBef>
                <a:spcPct val="20000"/>
              </a:spcBef>
              <a:spcAft>
                <a:spcPts val="600"/>
              </a:spcAft>
              <a:defRPr/>
            </a:pPr>
            <a:r>
              <a:rPr lang="en-CA" dirty="0">
                <a:solidFill>
                  <a:srgbClr val="000000"/>
                </a:solidFill>
                <a:latin typeface="Courier New" panose="02070309020205020404" pitchFamily="49" charset="0"/>
                <a:cs typeface="Courier New" panose="02070309020205020404" pitchFamily="49" charset="0"/>
              </a:rPr>
              <a:t>&lt;</a:t>
            </a:r>
            <a:r>
              <a:rPr lang="en-CA" dirty="0" err="1">
                <a:solidFill>
                  <a:srgbClr val="000000"/>
                </a:solidFill>
                <a:latin typeface="Courier New" panose="02070309020205020404" pitchFamily="49" charset="0"/>
                <a:cs typeface="Courier New" panose="02070309020205020404" pitchFamily="49" charset="0"/>
              </a:rPr>
              <a:t>stmt</a:t>
            </a:r>
            <a:r>
              <a:rPr lang="en-CA" dirty="0">
                <a:solidFill>
                  <a:srgbClr val="000000"/>
                </a:solidFill>
                <a:latin typeface="Courier New" panose="02070309020205020404" pitchFamily="49" charset="0"/>
                <a:cs typeface="Courier New" panose="02070309020205020404" pitchFamily="49" charset="0"/>
              </a:rPr>
              <a:t>’&gt; ::= else &lt;</a:t>
            </a:r>
            <a:r>
              <a:rPr lang="en-CA" dirty="0" err="1">
                <a:solidFill>
                  <a:srgbClr val="000000"/>
                </a:solidFill>
                <a:latin typeface="Courier New" panose="02070309020205020404" pitchFamily="49" charset="0"/>
                <a:cs typeface="Courier New" panose="02070309020205020404" pitchFamily="49" charset="0"/>
              </a:rPr>
              <a:t>stmt</a:t>
            </a:r>
            <a:r>
              <a:rPr lang="en-CA" dirty="0">
                <a:solidFill>
                  <a:srgbClr val="000000"/>
                </a:solidFill>
                <a:latin typeface="Courier New" panose="02070309020205020404" pitchFamily="49" charset="0"/>
                <a:cs typeface="Courier New" panose="02070309020205020404" pitchFamily="49" charset="0"/>
              </a:rPr>
              <a:t>&gt; | </a:t>
            </a:r>
            <a:r>
              <a:rPr lang="el-GR" dirty="0">
                <a:solidFill>
                  <a:srgbClr val="000000"/>
                </a:solidFill>
                <a:latin typeface="Courier New" panose="02070309020205020404" pitchFamily="49" charset="0"/>
                <a:cs typeface="Courier New" panose="02070309020205020404" pitchFamily="49" charset="0"/>
              </a:rPr>
              <a:t>ε</a:t>
            </a:r>
            <a:endParaRPr lang="en-CA" dirty="0">
              <a:solidFill>
                <a:srgbClr val="000000"/>
              </a:solidFill>
              <a:latin typeface="Courier New" panose="02070309020205020404" pitchFamily="49" charset="0"/>
              <a:cs typeface="Courier New" panose="02070309020205020404" pitchFamily="49" charset="0"/>
            </a:endParaRPr>
          </a:p>
        </p:txBody>
      </p:sp>
      <p:sp>
        <p:nvSpPr>
          <p:cNvPr id="9" name="Slide Number Placeholder 8"/>
          <p:cNvSpPr>
            <a:spLocks noGrp="1"/>
          </p:cNvSpPr>
          <p:nvPr>
            <p:ph type="sldNum" sz="quarter" idx="11"/>
          </p:nvPr>
        </p:nvSpPr>
        <p:spPr/>
        <p:txBody>
          <a:bodyPr/>
          <a:lstStyle/>
          <a:p>
            <a:pPr>
              <a:defRPr/>
            </a:pPr>
            <a:fld id="{C0F85434-72BD-456E-A883-0F005E178622}" type="slidenum">
              <a:rPr lang="fr-CA" smtClean="0"/>
              <a:pPr>
                <a:defRPr/>
              </a:pPr>
              <a:t>388</a:t>
            </a:fld>
            <a:endParaRPr lang="fr-CA"/>
          </a:p>
        </p:txBody>
      </p:sp>
    </p:spTree>
    <p:extLst>
      <p:ext uri="{BB962C8B-B14F-4D97-AF65-F5344CB8AC3E}">
        <p14:creationId xmlns:p14="http://schemas.microsoft.com/office/powerpoint/2010/main" val="2935672763"/>
      </p:ext>
    </p:extLst>
  </p:cSld>
  <p:clrMapOvr>
    <a:masterClrMapping/>
  </p:clrMapOvr>
  <p:timing>
    <p:tnLst>
      <p:par>
        <p:cTn id="1" dur="indefinite" restart="never" nodeType="tmRoot"/>
      </p:par>
    </p:tnLst>
  </p:timing>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A Non LL(1) Grammar</a:t>
            </a:r>
            <a:endParaRPr lang="fr-CA" dirty="0"/>
          </a:p>
        </p:txBody>
      </p:sp>
      <p:graphicFrame>
        <p:nvGraphicFramePr>
          <p:cNvPr id="6" name="Table 5"/>
          <p:cNvGraphicFramePr>
            <a:graphicFrameLocks noGrp="1"/>
          </p:cNvGraphicFramePr>
          <p:nvPr/>
        </p:nvGraphicFramePr>
        <p:xfrm>
          <a:off x="0" y="4437063"/>
          <a:ext cx="9144000" cy="2420937"/>
        </p:xfrm>
        <a:graphic>
          <a:graphicData uri="http://schemas.openxmlformats.org/drawingml/2006/table">
            <a:tbl>
              <a:tblPr firstRow="1" bandRow="1">
                <a:tableStyleId>{7DF18680-E054-41AD-8BC1-D1AEF772440D}</a:tableStyleId>
              </a:tblPr>
              <a:tblGrid>
                <a:gridCol w="1828800"/>
                <a:gridCol w="1828800"/>
                <a:gridCol w="1828800"/>
                <a:gridCol w="1828800"/>
                <a:gridCol w="1828800"/>
              </a:tblGrid>
              <a:tr h="746653">
                <a:tc>
                  <a:txBody>
                    <a:bodyPr/>
                    <a:lstStyle/>
                    <a:p>
                      <a:pPr algn="ctr"/>
                      <a:endParaRPr lang="fr-CA" sz="1800" b="1" dirty="0">
                        <a:solidFill>
                          <a:schemeClr val="bg1"/>
                        </a:solidFill>
                      </a:endParaRPr>
                    </a:p>
                  </a:txBody>
                  <a:tcPr marT="45721" marB="45721"/>
                </a:tc>
                <a:tc>
                  <a:txBody>
                    <a:bodyPr/>
                    <a:lstStyle/>
                    <a:p>
                      <a:pPr algn="ctr"/>
                      <a:r>
                        <a:rPr lang="en-CA" sz="1800" dirty="0" smtClean="0"/>
                        <a:t>if</a:t>
                      </a:r>
                      <a:endParaRPr lang="fr-CA" sz="1800" dirty="0"/>
                    </a:p>
                  </a:txBody>
                  <a:tcPr marT="45721" marB="45721"/>
                </a:tc>
                <a:tc>
                  <a:txBody>
                    <a:bodyPr/>
                    <a:lstStyle/>
                    <a:p>
                      <a:pPr algn="ctr"/>
                      <a:r>
                        <a:rPr lang="en-CA" sz="1800" dirty="0" smtClean="0"/>
                        <a:t>then</a:t>
                      </a:r>
                      <a:endParaRPr lang="fr-CA" sz="1800" dirty="0"/>
                    </a:p>
                  </a:txBody>
                  <a:tcPr marT="45721" marB="45721"/>
                </a:tc>
                <a:tc>
                  <a:txBody>
                    <a:bodyPr/>
                    <a:lstStyle/>
                    <a:p>
                      <a:pPr algn="ctr"/>
                      <a:r>
                        <a:rPr lang="en-CA" sz="1800" dirty="0" smtClean="0"/>
                        <a:t>else</a:t>
                      </a:r>
                      <a:endParaRPr lang="fr-CA" sz="1800" dirty="0"/>
                    </a:p>
                  </a:txBody>
                  <a:tcPr marT="45721" marB="45721"/>
                </a:tc>
                <a:tc>
                  <a:txBody>
                    <a:bodyPr/>
                    <a:lstStyle/>
                    <a:p>
                      <a:pPr algn="ctr"/>
                      <a:r>
                        <a:rPr lang="en-CA" sz="1800" dirty="0" smtClean="0"/>
                        <a:t>$</a:t>
                      </a:r>
                      <a:endParaRPr lang="fr-CA" sz="1800" dirty="0"/>
                    </a:p>
                  </a:txBody>
                  <a:tcPr marT="45721" marB="45721"/>
                </a:tc>
              </a:tr>
              <a:tr h="917260">
                <a:tc>
                  <a:txBody>
                    <a:bodyPr/>
                    <a:lstStyle/>
                    <a:p>
                      <a:pPr algn="ctr"/>
                      <a:r>
                        <a:rPr lang="en-CA" sz="1800" b="1" dirty="0" err="1" smtClean="0">
                          <a:solidFill>
                            <a:schemeClr val="bg1"/>
                          </a:solidFill>
                        </a:rPr>
                        <a:t>stmt</a:t>
                      </a:r>
                      <a:endParaRPr lang="fr-CA" sz="1800" b="1" dirty="0">
                        <a:solidFill>
                          <a:schemeClr val="bg1"/>
                        </a:solidFill>
                      </a:endParaRPr>
                    </a:p>
                  </a:txBody>
                  <a:tcPr marT="45721" marB="45721">
                    <a:solidFill>
                      <a:schemeClr val="accent5"/>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CA" sz="1200" dirty="0" smtClean="0">
                          <a:solidFill>
                            <a:srgbClr val="000000"/>
                          </a:solidFill>
                          <a:latin typeface="Courier New" panose="02070309020205020404" pitchFamily="49" charset="0"/>
                          <a:cs typeface="Courier New" panose="02070309020205020404" pitchFamily="49" charset="0"/>
                        </a:rPr>
                        <a:t>&lt;</a:t>
                      </a:r>
                      <a:r>
                        <a:rPr lang="en-CA" sz="1200" dirty="0" err="1" smtClean="0">
                          <a:solidFill>
                            <a:srgbClr val="000000"/>
                          </a:solidFill>
                          <a:latin typeface="Courier New" panose="02070309020205020404" pitchFamily="49" charset="0"/>
                          <a:cs typeface="Courier New" panose="02070309020205020404" pitchFamily="49" charset="0"/>
                        </a:rPr>
                        <a:t>stmt</a:t>
                      </a:r>
                      <a:r>
                        <a:rPr lang="en-CA" sz="1200" dirty="0" smtClean="0">
                          <a:solidFill>
                            <a:srgbClr val="000000"/>
                          </a:solidFill>
                          <a:latin typeface="Courier New" panose="02070309020205020404" pitchFamily="49" charset="0"/>
                          <a:cs typeface="Courier New" panose="02070309020205020404" pitchFamily="49" charset="0"/>
                        </a:rPr>
                        <a:t>&gt;</a:t>
                      </a:r>
                      <a:r>
                        <a:rPr lang="en-CA" sz="1200" dirty="0" smtClean="0">
                          <a:solidFill>
                            <a:srgbClr val="000000"/>
                          </a:solidFill>
                          <a:latin typeface="Courier New" panose="02070309020205020404" pitchFamily="49" charset="0"/>
                          <a:cs typeface="Courier New" panose="02070309020205020404" pitchFamily="49" charset="0"/>
                          <a:sym typeface="Wingdings" panose="05000000000000000000" pitchFamily="2" charset="2"/>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lang="en-CA" sz="1200" dirty="0" smtClean="0">
                          <a:solidFill>
                            <a:srgbClr val="000000"/>
                          </a:solidFill>
                          <a:latin typeface="Courier New" panose="02070309020205020404" pitchFamily="49" charset="0"/>
                          <a:cs typeface="Courier New" panose="02070309020205020404" pitchFamily="49" charset="0"/>
                        </a:rPr>
                        <a:t>if &lt;expr&gt; then &lt;</a:t>
                      </a:r>
                      <a:r>
                        <a:rPr lang="en-CA" sz="1200" dirty="0" err="1" smtClean="0">
                          <a:solidFill>
                            <a:srgbClr val="000000"/>
                          </a:solidFill>
                          <a:latin typeface="Courier New" panose="02070309020205020404" pitchFamily="49" charset="0"/>
                          <a:cs typeface="Courier New" panose="02070309020205020404" pitchFamily="49" charset="0"/>
                        </a:rPr>
                        <a:t>stmt</a:t>
                      </a:r>
                      <a:r>
                        <a:rPr lang="en-CA" sz="1200" dirty="0" smtClean="0">
                          <a:solidFill>
                            <a:srgbClr val="000000"/>
                          </a:solidFill>
                          <a:latin typeface="Courier New" panose="02070309020205020404" pitchFamily="49" charset="0"/>
                          <a:cs typeface="Courier New" panose="02070309020205020404" pitchFamily="49" charset="0"/>
                        </a:rPr>
                        <a:t>&gt;&lt;</a:t>
                      </a:r>
                      <a:r>
                        <a:rPr lang="en-CA" sz="1200" dirty="0" err="1" smtClean="0">
                          <a:solidFill>
                            <a:srgbClr val="000000"/>
                          </a:solidFill>
                          <a:latin typeface="Courier New" panose="02070309020205020404" pitchFamily="49" charset="0"/>
                          <a:cs typeface="Courier New" panose="02070309020205020404" pitchFamily="49" charset="0"/>
                        </a:rPr>
                        <a:t>stmt</a:t>
                      </a:r>
                      <a:r>
                        <a:rPr lang="en-CA" sz="1200" dirty="0" smtClean="0">
                          <a:solidFill>
                            <a:srgbClr val="000000"/>
                          </a:solidFill>
                          <a:latin typeface="Courier New" panose="02070309020205020404" pitchFamily="49" charset="0"/>
                          <a:cs typeface="Courier New" panose="02070309020205020404" pitchFamily="49" charset="0"/>
                        </a:rPr>
                        <a:t>’&gt;</a:t>
                      </a:r>
                    </a:p>
                  </a:txBody>
                  <a:tcPr marT="45721" marB="45721"/>
                </a:tc>
                <a:tc>
                  <a:txBody>
                    <a:bodyPr/>
                    <a:lstStyle/>
                    <a:p>
                      <a:pPr algn="ctr"/>
                      <a:r>
                        <a:rPr lang="en-CA" sz="1800" dirty="0" smtClean="0"/>
                        <a:t>-</a:t>
                      </a:r>
                      <a:endParaRPr lang="fr-CA" sz="1800" dirty="0"/>
                    </a:p>
                  </a:txBody>
                  <a:tcPr marT="45721" marB="45721"/>
                </a:tc>
                <a:tc>
                  <a:txBody>
                    <a:bodyPr/>
                    <a:lstStyle/>
                    <a:p>
                      <a:pPr algn="ctr"/>
                      <a:r>
                        <a:rPr lang="en-CA" sz="1800" dirty="0" smtClean="0"/>
                        <a:t>-</a:t>
                      </a:r>
                      <a:endParaRPr lang="fr-CA" sz="1800" dirty="0"/>
                    </a:p>
                  </a:txBody>
                  <a:tcPr marT="45721" marB="45721"/>
                </a:tc>
                <a:tc>
                  <a:txBody>
                    <a:bodyPr/>
                    <a:lstStyle/>
                    <a:p>
                      <a:pPr algn="ctr"/>
                      <a:r>
                        <a:rPr lang="en-CA" sz="1800" dirty="0" smtClean="0"/>
                        <a:t>-</a:t>
                      </a:r>
                      <a:endParaRPr lang="fr-CA" sz="1800" dirty="0"/>
                    </a:p>
                  </a:txBody>
                  <a:tcPr marT="45721" marB="45721"/>
                </a:tc>
              </a:tr>
              <a:tr h="757024">
                <a:tc>
                  <a:txBody>
                    <a:bodyPr/>
                    <a:lstStyle/>
                    <a:p>
                      <a:pPr algn="ctr"/>
                      <a:r>
                        <a:rPr lang="en-CA" sz="1800" b="1" dirty="0" err="1" smtClean="0">
                          <a:solidFill>
                            <a:schemeClr val="bg1"/>
                          </a:solidFill>
                        </a:rPr>
                        <a:t>stmt</a:t>
                      </a:r>
                      <a:r>
                        <a:rPr lang="en-CA" sz="1800" b="1" dirty="0" smtClean="0">
                          <a:solidFill>
                            <a:schemeClr val="bg1"/>
                          </a:solidFill>
                        </a:rPr>
                        <a:t>’</a:t>
                      </a:r>
                      <a:endParaRPr lang="fr-CA" sz="1800" b="1" dirty="0">
                        <a:solidFill>
                          <a:schemeClr val="bg1"/>
                        </a:solidFill>
                      </a:endParaRPr>
                    </a:p>
                  </a:txBody>
                  <a:tcPr marT="45721" marB="45721">
                    <a:solidFill>
                      <a:schemeClr val="accent5"/>
                    </a:solidFill>
                  </a:tcPr>
                </a:tc>
                <a:tc>
                  <a:txBody>
                    <a:bodyPr/>
                    <a:lstStyle/>
                    <a:p>
                      <a:pPr algn="ctr"/>
                      <a:endParaRPr lang="fr-CA" sz="1800" dirty="0"/>
                    </a:p>
                  </a:txBody>
                  <a:tcPr marT="45721" marB="45721"/>
                </a:tc>
                <a:tc>
                  <a:txBody>
                    <a:bodyPr/>
                    <a:lstStyle/>
                    <a:p>
                      <a:pPr algn="ctr"/>
                      <a:endParaRPr lang="fr-CA" sz="1800" dirty="0"/>
                    </a:p>
                  </a:txBody>
                  <a:tcPr marT="45721" marB="45721"/>
                </a:tc>
                <a:tc>
                  <a:txBody>
                    <a:bodyPr/>
                    <a:lstStyle/>
                    <a:p>
                      <a:pPr algn="ctr"/>
                      <a:r>
                        <a:rPr lang="en-CA" sz="1200" kern="1200" dirty="0" smtClean="0">
                          <a:solidFill>
                            <a:srgbClr val="000000"/>
                          </a:solidFill>
                          <a:latin typeface="Courier New" panose="02070309020205020404" pitchFamily="49" charset="0"/>
                          <a:ea typeface="+mn-ea"/>
                          <a:cs typeface="Courier New" panose="02070309020205020404" pitchFamily="49" charset="0"/>
                        </a:rPr>
                        <a:t>&lt;</a:t>
                      </a:r>
                      <a:r>
                        <a:rPr lang="en-CA" sz="1200" kern="1200" dirty="0" err="1" smtClean="0">
                          <a:solidFill>
                            <a:srgbClr val="000000"/>
                          </a:solidFill>
                          <a:latin typeface="Courier New" panose="02070309020205020404" pitchFamily="49" charset="0"/>
                          <a:ea typeface="+mn-ea"/>
                          <a:cs typeface="Courier New" panose="02070309020205020404" pitchFamily="49" charset="0"/>
                        </a:rPr>
                        <a:t>stmt</a:t>
                      </a:r>
                      <a:r>
                        <a:rPr lang="en-CA" sz="1200" kern="1200" dirty="0" smtClean="0">
                          <a:solidFill>
                            <a:srgbClr val="000000"/>
                          </a:solidFill>
                          <a:latin typeface="Courier New" panose="02070309020205020404" pitchFamily="49" charset="0"/>
                          <a:ea typeface="+mn-ea"/>
                          <a:cs typeface="Courier New" panose="02070309020205020404" pitchFamily="49" charset="0"/>
                        </a:rPr>
                        <a:t>’&gt;</a:t>
                      </a:r>
                      <a:r>
                        <a:rPr lang="en-CA" sz="1200" kern="1200" dirty="0" smtClean="0">
                          <a:solidFill>
                            <a:srgbClr val="000000"/>
                          </a:solidFill>
                          <a:latin typeface="Courier New" panose="02070309020205020404" pitchFamily="49" charset="0"/>
                          <a:ea typeface="+mn-ea"/>
                          <a:cs typeface="Courier New" panose="02070309020205020404" pitchFamily="49" charset="0"/>
                          <a:sym typeface="Wingdings" panose="05000000000000000000" pitchFamily="2" charset="2"/>
                        </a:rPr>
                        <a:t></a:t>
                      </a:r>
                    </a:p>
                    <a:p>
                      <a:pPr algn="ctr"/>
                      <a:r>
                        <a:rPr lang="en-CA" sz="1200" kern="1200" dirty="0" smtClean="0">
                          <a:solidFill>
                            <a:srgbClr val="000000"/>
                          </a:solidFill>
                          <a:latin typeface="Courier New" panose="02070309020205020404" pitchFamily="49" charset="0"/>
                          <a:ea typeface="+mn-ea"/>
                          <a:cs typeface="Courier New" panose="02070309020205020404" pitchFamily="49" charset="0"/>
                        </a:rPr>
                        <a:t>else &lt;</a:t>
                      </a:r>
                      <a:r>
                        <a:rPr lang="en-CA" sz="1200" kern="1200" dirty="0" err="1" smtClean="0">
                          <a:solidFill>
                            <a:srgbClr val="000000"/>
                          </a:solidFill>
                          <a:latin typeface="Courier New" panose="02070309020205020404" pitchFamily="49" charset="0"/>
                          <a:ea typeface="+mn-ea"/>
                          <a:cs typeface="Courier New" panose="02070309020205020404" pitchFamily="49" charset="0"/>
                        </a:rPr>
                        <a:t>stmt</a:t>
                      </a:r>
                      <a:r>
                        <a:rPr lang="en-CA" sz="1200" kern="1200" dirty="0" smtClean="0">
                          <a:solidFill>
                            <a:srgbClr val="000000"/>
                          </a:solidFill>
                          <a:latin typeface="Courier New" panose="02070309020205020404" pitchFamily="49" charset="0"/>
                          <a:ea typeface="+mn-ea"/>
                          <a:cs typeface="Courier New" panose="02070309020205020404" pitchFamily="49" charset="0"/>
                        </a:rPr>
                        <a:t>&gt;</a:t>
                      </a:r>
                      <a:endParaRPr lang="fr-CA" sz="1200" kern="1200" dirty="0">
                        <a:solidFill>
                          <a:srgbClr val="000000"/>
                        </a:solidFill>
                        <a:latin typeface="Courier New" panose="02070309020205020404" pitchFamily="49" charset="0"/>
                        <a:ea typeface="+mn-ea"/>
                        <a:cs typeface="Courier New" panose="02070309020205020404" pitchFamily="49" charset="0"/>
                      </a:endParaRPr>
                    </a:p>
                  </a:txBody>
                  <a:tcPr marT="45721" marB="45721"/>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A" sz="1200" b="0" i="0" u="none" strike="noStrike" kern="1200" cap="none" spc="0" normalizeH="0" baseline="0" noProof="0" dirty="0" smtClean="0">
                        <a:ln>
                          <a:noFill/>
                        </a:ln>
                        <a:solidFill>
                          <a:srgbClr val="000000"/>
                        </a:solidFill>
                        <a:effectLst/>
                        <a:uLnTx/>
                        <a:uFillTx/>
                        <a:latin typeface="Courier New" panose="02070309020205020404" pitchFamily="49" charset="0"/>
                        <a:ea typeface="+mn-ea"/>
                        <a:cs typeface="Courier New" panose="02070309020205020404" pitchFamily="49" charset="0"/>
                        <a:sym typeface="Wingdings" panose="05000000000000000000" pitchFamily="2" charset="2"/>
                      </a:endParaRPr>
                    </a:p>
                  </a:txBody>
                  <a:tcPr marT="45721" marB="45721"/>
                </a:tc>
              </a:tr>
            </a:tbl>
          </a:graphicData>
        </a:graphic>
      </p:graphicFrame>
      <p:sp>
        <p:nvSpPr>
          <p:cNvPr id="7" name="Rectangle 6"/>
          <p:cNvSpPr/>
          <p:nvPr/>
        </p:nvSpPr>
        <p:spPr>
          <a:xfrm>
            <a:off x="4716463" y="1916113"/>
            <a:ext cx="2808287" cy="865187"/>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CA" sz="1600" dirty="0">
                <a:solidFill>
                  <a:schemeClr val="tx1"/>
                </a:solidFill>
              </a:rPr>
              <a:t>FOLLOW(</a:t>
            </a:r>
            <a:r>
              <a:rPr lang="en-CA" sz="1600" dirty="0" err="1">
                <a:solidFill>
                  <a:schemeClr val="tx1"/>
                </a:solidFill>
              </a:rPr>
              <a:t>stmt</a:t>
            </a:r>
            <a:r>
              <a:rPr lang="en-CA" sz="1600" dirty="0">
                <a:solidFill>
                  <a:schemeClr val="tx1"/>
                </a:solidFill>
              </a:rPr>
              <a:t>) = {$, else} </a:t>
            </a:r>
            <a:r>
              <a:rPr lang="fr-CA" sz="1600" dirty="0">
                <a:solidFill>
                  <a:schemeClr val="tx1"/>
                </a:solidFill>
              </a:rPr>
              <a:t>FOLLOW(</a:t>
            </a:r>
            <a:r>
              <a:rPr lang="fr-CA" sz="1600" dirty="0" err="1">
                <a:solidFill>
                  <a:schemeClr val="tx1"/>
                </a:solidFill>
              </a:rPr>
              <a:t>stmt</a:t>
            </a:r>
            <a:r>
              <a:rPr lang="fr-CA" sz="1600" dirty="0">
                <a:solidFill>
                  <a:schemeClr val="tx1"/>
                </a:solidFill>
              </a:rPr>
              <a:t>’)={$, </a:t>
            </a:r>
            <a:r>
              <a:rPr lang="fr-CA" sz="1600" dirty="0" err="1">
                <a:solidFill>
                  <a:schemeClr val="tx1"/>
                </a:solidFill>
              </a:rPr>
              <a:t>else</a:t>
            </a:r>
            <a:r>
              <a:rPr lang="fr-CA" sz="1600" dirty="0">
                <a:solidFill>
                  <a:schemeClr val="tx1"/>
                </a:solidFill>
              </a:rPr>
              <a:t>}</a:t>
            </a:r>
          </a:p>
          <a:p>
            <a:pPr>
              <a:defRPr/>
            </a:pPr>
            <a:r>
              <a:rPr lang="en-CA" sz="1600" dirty="0">
                <a:solidFill>
                  <a:schemeClr val="tx1"/>
                </a:solidFill>
              </a:rPr>
              <a:t>…</a:t>
            </a:r>
            <a:endParaRPr lang="el-GR" sz="1600" dirty="0">
              <a:solidFill>
                <a:schemeClr val="tx1"/>
              </a:solidFill>
            </a:endParaRPr>
          </a:p>
        </p:txBody>
      </p:sp>
      <p:sp>
        <p:nvSpPr>
          <p:cNvPr id="8" name="Rectangle 7"/>
          <p:cNvSpPr/>
          <p:nvPr/>
        </p:nvSpPr>
        <p:spPr>
          <a:xfrm>
            <a:off x="1547813" y="1916113"/>
            <a:ext cx="2519362" cy="865187"/>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fr-CA" sz="1600" dirty="0">
                <a:solidFill>
                  <a:schemeClr val="tx1"/>
                </a:solidFill>
              </a:rPr>
              <a:t>FIRST(</a:t>
            </a:r>
            <a:r>
              <a:rPr lang="fr-CA" sz="1600" dirty="0" err="1">
                <a:solidFill>
                  <a:schemeClr val="tx1"/>
                </a:solidFill>
              </a:rPr>
              <a:t>stmt</a:t>
            </a:r>
            <a:r>
              <a:rPr lang="fr-CA" sz="1600" dirty="0">
                <a:solidFill>
                  <a:schemeClr val="tx1"/>
                </a:solidFill>
              </a:rPr>
              <a:t>) = {if}</a:t>
            </a:r>
          </a:p>
          <a:p>
            <a:pPr>
              <a:defRPr/>
            </a:pPr>
            <a:r>
              <a:rPr lang="fr-CA" sz="1600" dirty="0">
                <a:solidFill>
                  <a:schemeClr val="tx1"/>
                </a:solidFill>
              </a:rPr>
              <a:t>FIRST(</a:t>
            </a:r>
            <a:r>
              <a:rPr lang="fr-CA" sz="1600" dirty="0" err="1">
                <a:solidFill>
                  <a:schemeClr val="tx1"/>
                </a:solidFill>
              </a:rPr>
              <a:t>stmt</a:t>
            </a:r>
            <a:r>
              <a:rPr lang="fr-CA" sz="1600" dirty="0">
                <a:solidFill>
                  <a:schemeClr val="tx1"/>
                </a:solidFill>
              </a:rPr>
              <a:t>’)={</a:t>
            </a:r>
            <a:r>
              <a:rPr lang="fr-CA" sz="1600" dirty="0" err="1">
                <a:solidFill>
                  <a:schemeClr val="tx1"/>
                </a:solidFill>
              </a:rPr>
              <a:t>else</a:t>
            </a:r>
            <a:r>
              <a:rPr lang="fr-CA" sz="1600" dirty="0">
                <a:solidFill>
                  <a:schemeClr val="tx1"/>
                </a:solidFill>
              </a:rPr>
              <a:t>, </a:t>
            </a:r>
            <a:r>
              <a:rPr lang="el-GR" sz="1600" dirty="0">
                <a:solidFill>
                  <a:schemeClr val="tx1"/>
                </a:solidFill>
              </a:rPr>
              <a:t>ε}</a:t>
            </a:r>
            <a:endParaRPr lang="en-CA" sz="1600" dirty="0">
              <a:solidFill>
                <a:schemeClr val="tx1"/>
              </a:solidFill>
            </a:endParaRPr>
          </a:p>
          <a:p>
            <a:pPr>
              <a:defRPr/>
            </a:pPr>
            <a:r>
              <a:rPr lang="en-CA" sz="1600" dirty="0">
                <a:solidFill>
                  <a:schemeClr val="tx1"/>
                </a:solidFill>
              </a:rPr>
              <a:t>…</a:t>
            </a:r>
            <a:endParaRPr lang="el-GR" sz="1600" dirty="0">
              <a:solidFill>
                <a:schemeClr val="tx1"/>
              </a:solidFill>
            </a:endParaRPr>
          </a:p>
        </p:txBody>
      </p:sp>
      <p:sp>
        <p:nvSpPr>
          <p:cNvPr id="10" name="Rectangle 9"/>
          <p:cNvSpPr/>
          <p:nvPr/>
        </p:nvSpPr>
        <p:spPr>
          <a:xfrm>
            <a:off x="1547813" y="2924175"/>
            <a:ext cx="5976937" cy="1296988"/>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0" hangingPunct="0">
              <a:spcBef>
                <a:spcPct val="20000"/>
              </a:spcBef>
              <a:spcAft>
                <a:spcPts val="600"/>
              </a:spcAft>
              <a:defRPr/>
            </a:pPr>
            <a:r>
              <a:rPr lang="en-CA" dirty="0">
                <a:solidFill>
                  <a:srgbClr val="000000"/>
                </a:solidFill>
                <a:latin typeface="Courier New" panose="02070309020205020404" pitchFamily="49" charset="0"/>
                <a:cs typeface="Courier New" panose="02070309020205020404" pitchFamily="49" charset="0"/>
              </a:rPr>
              <a:t>&lt;</a:t>
            </a:r>
            <a:r>
              <a:rPr lang="en-CA" dirty="0" err="1">
                <a:solidFill>
                  <a:srgbClr val="000000"/>
                </a:solidFill>
                <a:latin typeface="Courier New" panose="02070309020205020404" pitchFamily="49" charset="0"/>
                <a:cs typeface="Courier New" panose="02070309020205020404" pitchFamily="49" charset="0"/>
              </a:rPr>
              <a:t>stmt</a:t>
            </a:r>
            <a:r>
              <a:rPr lang="en-CA" dirty="0">
                <a:solidFill>
                  <a:srgbClr val="000000"/>
                </a:solidFill>
                <a:latin typeface="Courier New" panose="02070309020205020404" pitchFamily="49" charset="0"/>
                <a:cs typeface="Courier New" panose="02070309020205020404" pitchFamily="49" charset="0"/>
              </a:rPr>
              <a:t>&gt; ::= if &lt;expr&gt; then &lt;</a:t>
            </a:r>
            <a:r>
              <a:rPr lang="en-CA" dirty="0" err="1">
                <a:solidFill>
                  <a:srgbClr val="000000"/>
                </a:solidFill>
                <a:latin typeface="Courier New" panose="02070309020205020404" pitchFamily="49" charset="0"/>
                <a:cs typeface="Courier New" panose="02070309020205020404" pitchFamily="49" charset="0"/>
              </a:rPr>
              <a:t>stmt</a:t>
            </a:r>
            <a:r>
              <a:rPr lang="en-CA" dirty="0">
                <a:solidFill>
                  <a:srgbClr val="000000"/>
                </a:solidFill>
                <a:latin typeface="Courier New" panose="02070309020205020404" pitchFamily="49" charset="0"/>
                <a:cs typeface="Courier New" panose="02070309020205020404" pitchFamily="49" charset="0"/>
              </a:rPr>
              <a:t>&gt;&lt;</a:t>
            </a:r>
            <a:r>
              <a:rPr lang="en-CA" dirty="0" err="1">
                <a:solidFill>
                  <a:srgbClr val="000000"/>
                </a:solidFill>
                <a:latin typeface="Courier New" panose="02070309020205020404" pitchFamily="49" charset="0"/>
                <a:cs typeface="Courier New" panose="02070309020205020404" pitchFamily="49" charset="0"/>
              </a:rPr>
              <a:t>stmt</a:t>
            </a:r>
            <a:r>
              <a:rPr lang="en-CA" dirty="0">
                <a:solidFill>
                  <a:srgbClr val="000000"/>
                </a:solidFill>
                <a:latin typeface="Courier New" panose="02070309020205020404" pitchFamily="49" charset="0"/>
                <a:cs typeface="Courier New" panose="02070309020205020404" pitchFamily="49" charset="0"/>
              </a:rPr>
              <a:t>’&gt;</a:t>
            </a:r>
          </a:p>
          <a:p>
            <a:pPr eaLnBrk="0" hangingPunct="0">
              <a:spcBef>
                <a:spcPct val="20000"/>
              </a:spcBef>
              <a:spcAft>
                <a:spcPts val="600"/>
              </a:spcAft>
              <a:defRPr/>
            </a:pPr>
            <a:r>
              <a:rPr lang="en-CA" dirty="0">
                <a:solidFill>
                  <a:srgbClr val="000000"/>
                </a:solidFill>
                <a:latin typeface="Courier New" panose="02070309020205020404" pitchFamily="49" charset="0"/>
                <a:cs typeface="Courier New" panose="02070309020205020404" pitchFamily="49" charset="0"/>
              </a:rPr>
              <a:t>&lt;</a:t>
            </a:r>
            <a:r>
              <a:rPr lang="en-CA" dirty="0" err="1">
                <a:solidFill>
                  <a:srgbClr val="000000"/>
                </a:solidFill>
                <a:latin typeface="Courier New" panose="02070309020205020404" pitchFamily="49" charset="0"/>
                <a:cs typeface="Courier New" panose="02070309020205020404" pitchFamily="49" charset="0"/>
              </a:rPr>
              <a:t>stmt</a:t>
            </a:r>
            <a:r>
              <a:rPr lang="en-CA" dirty="0">
                <a:solidFill>
                  <a:srgbClr val="000000"/>
                </a:solidFill>
                <a:latin typeface="Courier New" panose="02070309020205020404" pitchFamily="49" charset="0"/>
                <a:cs typeface="Courier New" panose="02070309020205020404" pitchFamily="49" charset="0"/>
              </a:rPr>
              <a:t>’&gt; ::= else &lt;</a:t>
            </a:r>
            <a:r>
              <a:rPr lang="en-CA" dirty="0" err="1">
                <a:solidFill>
                  <a:srgbClr val="000000"/>
                </a:solidFill>
                <a:latin typeface="Courier New" panose="02070309020205020404" pitchFamily="49" charset="0"/>
                <a:cs typeface="Courier New" panose="02070309020205020404" pitchFamily="49" charset="0"/>
              </a:rPr>
              <a:t>stmt</a:t>
            </a:r>
            <a:r>
              <a:rPr lang="en-CA" dirty="0">
                <a:solidFill>
                  <a:srgbClr val="000000"/>
                </a:solidFill>
                <a:latin typeface="Courier New" panose="02070309020205020404" pitchFamily="49" charset="0"/>
                <a:cs typeface="Courier New" panose="02070309020205020404" pitchFamily="49" charset="0"/>
              </a:rPr>
              <a:t>&gt; | </a:t>
            </a:r>
            <a:r>
              <a:rPr lang="el-GR" dirty="0">
                <a:solidFill>
                  <a:srgbClr val="000000"/>
                </a:solidFill>
                <a:latin typeface="Courier New" panose="02070309020205020404" pitchFamily="49" charset="0"/>
                <a:cs typeface="Courier New" panose="02070309020205020404" pitchFamily="49" charset="0"/>
              </a:rPr>
              <a:t>ε</a:t>
            </a:r>
            <a:endParaRPr lang="en-CA" dirty="0">
              <a:solidFill>
                <a:srgbClr val="000000"/>
              </a:solidFill>
              <a:latin typeface="Courier New" panose="02070309020205020404" pitchFamily="49" charset="0"/>
              <a:cs typeface="Courier New" panose="02070309020205020404" pitchFamily="49" charset="0"/>
            </a:endParaRPr>
          </a:p>
        </p:txBody>
      </p:sp>
      <p:sp>
        <p:nvSpPr>
          <p:cNvPr id="9" name="Slide Number Placeholder 8"/>
          <p:cNvSpPr>
            <a:spLocks noGrp="1"/>
          </p:cNvSpPr>
          <p:nvPr>
            <p:ph type="sldNum" sz="quarter" idx="11"/>
          </p:nvPr>
        </p:nvSpPr>
        <p:spPr/>
        <p:txBody>
          <a:bodyPr/>
          <a:lstStyle/>
          <a:p>
            <a:pPr>
              <a:defRPr/>
            </a:pPr>
            <a:fld id="{C0F85434-72BD-456E-A883-0F005E178622}" type="slidenum">
              <a:rPr lang="fr-CA" smtClean="0"/>
              <a:pPr>
                <a:defRPr/>
              </a:pPr>
              <a:t>389</a:t>
            </a:fld>
            <a:endParaRPr lang="fr-CA"/>
          </a:p>
        </p:txBody>
      </p:sp>
    </p:spTree>
    <p:extLst>
      <p:ext uri="{BB962C8B-B14F-4D97-AF65-F5344CB8AC3E}">
        <p14:creationId xmlns:p14="http://schemas.microsoft.com/office/powerpoint/2010/main" val="1385862560"/>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1026"/>
          <p:cNvSpPr>
            <a:spLocks noGrp="1" noChangeArrowheads="1"/>
          </p:cNvSpPr>
          <p:nvPr>
            <p:ph type="ctrTitle"/>
          </p:nvPr>
        </p:nvSpPr>
        <p:spPr>
          <a:xfrm>
            <a:off x="685800" y="1143000"/>
            <a:ext cx="7772400" cy="1143000"/>
          </a:xfrm>
        </p:spPr>
        <p:txBody>
          <a:bodyPr/>
          <a:lstStyle/>
          <a:p>
            <a:pPr eaLnBrk="1" fontAlgn="auto" hangingPunct="1">
              <a:spcAft>
                <a:spcPts val="0"/>
              </a:spcAft>
              <a:defRPr/>
            </a:pPr>
            <a:r>
              <a:rPr lang="en-CA" altLang="fr-FR" sz="6600" dirty="0" smtClean="0"/>
              <a:t>Topic 2 </a:t>
            </a:r>
          </a:p>
        </p:txBody>
      </p:sp>
      <p:sp>
        <p:nvSpPr>
          <p:cNvPr id="2054" name="Rectangle 1027"/>
          <p:cNvSpPr>
            <a:spLocks noGrp="1" noChangeArrowheads="1"/>
          </p:cNvSpPr>
          <p:nvPr>
            <p:ph type="subTitle" idx="1"/>
          </p:nvPr>
        </p:nvSpPr>
        <p:spPr>
          <a:xfrm>
            <a:off x="1447800" y="2209800"/>
            <a:ext cx="6400800" cy="3429000"/>
          </a:xfrm>
        </p:spPr>
        <p:txBody>
          <a:bodyPr rtlCol="0">
            <a:normAutofit/>
          </a:bodyPr>
          <a:lstStyle/>
          <a:p>
            <a:pPr eaLnBrk="1" fontAlgn="auto" hangingPunct="1">
              <a:buFont typeface="Arial" pitchFamily="34" charset="0"/>
              <a:buNone/>
              <a:defRPr/>
            </a:pPr>
            <a:endParaRPr lang="en-CA" altLang="fr-FR" sz="4000" dirty="0" smtClean="0"/>
          </a:p>
          <a:p>
            <a:pPr eaLnBrk="1" fontAlgn="auto" hangingPunct="1">
              <a:buFont typeface="Arial" pitchFamily="34" charset="0"/>
              <a:buNone/>
              <a:defRPr/>
            </a:pPr>
            <a:r>
              <a:rPr lang="en-CA" altLang="fr-FR" sz="4000" dirty="0" smtClean="0"/>
              <a:t>Domain Analysis</a:t>
            </a:r>
            <a:endParaRPr lang="en-CA" altLang="fr-FR" dirty="0" smtClean="0"/>
          </a:p>
        </p:txBody>
      </p:sp>
    </p:spTree>
    <p:extLst>
      <p:ext uri="{BB962C8B-B14F-4D97-AF65-F5344CB8AC3E}">
        <p14:creationId xmlns:p14="http://schemas.microsoft.com/office/powerpoint/2010/main" val="757308292"/>
      </p:ext>
    </p:extLst>
  </p:cSld>
  <p:clrMapOvr>
    <a:masterClrMapping/>
  </p:clrMapOvr>
  <p:timing>
    <p:tnLst>
      <p:par>
        <p:cTn id="1" dur="indefinite" restart="never" nodeType="tmRoot"/>
      </p:par>
    </p:tnLst>
  </p:timing>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A Non LL(1) Grammar</a:t>
            </a:r>
            <a:endParaRPr lang="fr-CA" dirty="0"/>
          </a:p>
        </p:txBody>
      </p:sp>
      <p:graphicFrame>
        <p:nvGraphicFramePr>
          <p:cNvPr id="6" name="Table 5"/>
          <p:cNvGraphicFramePr>
            <a:graphicFrameLocks noGrp="1"/>
          </p:cNvGraphicFramePr>
          <p:nvPr/>
        </p:nvGraphicFramePr>
        <p:xfrm>
          <a:off x="0" y="4437063"/>
          <a:ext cx="9144000" cy="2420937"/>
        </p:xfrm>
        <a:graphic>
          <a:graphicData uri="http://schemas.openxmlformats.org/drawingml/2006/table">
            <a:tbl>
              <a:tblPr firstRow="1" bandRow="1">
                <a:tableStyleId>{7DF18680-E054-41AD-8BC1-D1AEF772440D}</a:tableStyleId>
              </a:tblPr>
              <a:tblGrid>
                <a:gridCol w="1828800"/>
                <a:gridCol w="1828800"/>
                <a:gridCol w="1828800"/>
                <a:gridCol w="1828800"/>
                <a:gridCol w="1828800"/>
              </a:tblGrid>
              <a:tr h="746653">
                <a:tc>
                  <a:txBody>
                    <a:bodyPr/>
                    <a:lstStyle/>
                    <a:p>
                      <a:pPr algn="ctr"/>
                      <a:endParaRPr lang="fr-CA" sz="1800" b="1" dirty="0">
                        <a:solidFill>
                          <a:schemeClr val="bg1"/>
                        </a:solidFill>
                      </a:endParaRPr>
                    </a:p>
                  </a:txBody>
                  <a:tcPr marT="45721" marB="45721"/>
                </a:tc>
                <a:tc>
                  <a:txBody>
                    <a:bodyPr/>
                    <a:lstStyle/>
                    <a:p>
                      <a:pPr algn="ctr"/>
                      <a:r>
                        <a:rPr lang="en-CA" sz="1800" dirty="0" smtClean="0"/>
                        <a:t>if</a:t>
                      </a:r>
                      <a:endParaRPr lang="fr-CA" sz="1800" dirty="0"/>
                    </a:p>
                  </a:txBody>
                  <a:tcPr marT="45721" marB="45721"/>
                </a:tc>
                <a:tc>
                  <a:txBody>
                    <a:bodyPr/>
                    <a:lstStyle/>
                    <a:p>
                      <a:pPr algn="ctr"/>
                      <a:r>
                        <a:rPr lang="en-CA" sz="1800" dirty="0" smtClean="0"/>
                        <a:t>then</a:t>
                      </a:r>
                      <a:endParaRPr lang="fr-CA" sz="1800" dirty="0"/>
                    </a:p>
                  </a:txBody>
                  <a:tcPr marT="45721" marB="45721"/>
                </a:tc>
                <a:tc>
                  <a:txBody>
                    <a:bodyPr/>
                    <a:lstStyle/>
                    <a:p>
                      <a:pPr algn="ctr"/>
                      <a:r>
                        <a:rPr lang="en-CA" sz="1800" dirty="0" smtClean="0"/>
                        <a:t>else</a:t>
                      </a:r>
                      <a:endParaRPr lang="fr-CA" sz="1800" dirty="0"/>
                    </a:p>
                  </a:txBody>
                  <a:tcPr marT="45721" marB="45721"/>
                </a:tc>
                <a:tc>
                  <a:txBody>
                    <a:bodyPr/>
                    <a:lstStyle/>
                    <a:p>
                      <a:pPr algn="ctr"/>
                      <a:r>
                        <a:rPr lang="en-CA" sz="1800" dirty="0" smtClean="0"/>
                        <a:t>$</a:t>
                      </a:r>
                      <a:endParaRPr lang="fr-CA" sz="1800" dirty="0"/>
                    </a:p>
                  </a:txBody>
                  <a:tcPr marT="45721" marB="45721"/>
                </a:tc>
              </a:tr>
              <a:tr h="917260">
                <a:tc>
                  <a:txBody>
                    <a:bodyPr/>
                    <a:lstStyle/>
                    <a:p>
                      <a:pPr algn="ctr"/>
                      <a:r>
                        <a:rPr lang="en-CA" sz="1800" b="1" dirty="0" err="1" smtClean="0">
                          <a:solidFill>
                            <a:schemeClr val="bg1"/>
                          </a:solidFill>
                        </a:rPr>
                        <a:t>stmt</a:t>
                      </a:r>
                      <a:endParaRPr lang="fr-CA" sz="1800" b="1" dirty="0">
                        <a:solidFill>
                          <a:schemeClr val="bg1"/>
                        </a:solidFill>
                      </a:endParaRPr>
                    </a:p>
                  </a:txBody>
                  <a:tcPr marT="45721" marB="45721">
                    <a:solidFill>
                      <a:schemeClr val="accent5"/>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CA" sz="1200" dirty="0" smtClean="0">
                          <a:solidFill>
                            <a:srgbClr val="000000"/>
                          </a:solidFill>
                          <a:latin typeface="Courier New" panose="02070309020205020404" pitchFamily="49" charset="0"/>
                          <a:cs typeface="Courier New" panose="02070309020205020404" pitchFamily="49" charset="0"/>
                        </a:rPr>
                        <a:t>&lt;</a:t>
                      </a:r>
                      <a:r>
                        <a:rPr lang="en-CA" sz="1200" dirty="0" err="1" smtClean="0">
                          <a:solidFill>
                            <a:srgbClr val="000000"/>
                          </a:solidFill>
                          <a:latin typeface="Courier New" panose="02070309020205020404" pitchFamily="49" charset="0"/>
                          <a:cs typeface="Courier New" panose="02070309020205020404" pitchFamily="49" charset="0"/>
                        </a:rPr>
                        <a:t>stmt</a:t>
                      </a:r>
                      <a:r>
                        <a:rPr lang="en-CA" sz="1200" dirty="0" smtClean="0">
                          <a:solidFill>
                            <a:srgbClr val="000000"/>
                          </a:solidFill>
                          <a:latin typeface="Courier New" panose="02070309020205020404" pitchFamily="49" charset="0"/>
                          <a:cs typeface="Courier New" panose="02070309020205020404" pitchFamily="49" charset="0"/>
                        </a:rPr>
                        <a:t>&gt;</a:t>
                      </a:r>
                      <a:r>
                        <a:rPr lang="en-CA" sz="1200" dirty="0" smtClean="0">
                          <a:solidFill>
                            <a:srgbClr val="000000"/>
                          </a:solidFill>
                          <a:latin typeface="Courier New" panose="02070309020205020404" pitchFamily="49" charset="0"/>
                          <a:cs typeface="Courier New" panose="02070309020205020404" pitchFamily="49" charset="0"/>
                          <a:sym typeface="Wingdings" panose="05000000000000000000" pitchFamily="2" charset="2"/>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lang="en-CA" sz="1200" dirty="0" smtClean="0">
                          <a:solidFill>
                            <a:srgbClr val="000000"/>
                          </a:solidFill>
                          <a:latin typeface="Courier New" panose="02070309020205020404" pitchFamily="49" charset="0"/>
                          <a:cs typeface="Courier New" panose="02070309020205020404" pitchFamily="49" charset="0"/>
                        </a:rPr>
                        <a:t>if &lt;expr&gt; then &lt;</a:t>
                      </a:r>
                      <a:r>
                        <a:rPr lang="en-CA" sz="1200" dirty="0" err="1" smtClean="0">
                          <a:solidFill>
                            <a:srgbClr val="000000"/>
                          </a:solidFill>
                          <a:latin typeface="Courier New" panose="02070309020205020404" pitchFamily="49" charset="0"/>
                          <a:cs typeface="Courier New" panose="02070309020205020404" pitchFamily="49" charset="0"/>
                        </a:rPr>
                        <a:t>stmt</a:t>
                      </a:r>
                      <a:r>
                        <a:rPr lang="en-CA" sz="1200" dirty="0" smtClean="0">
                          <a:solidFill>
                            <a:srgbClr val="000000"/>
                          </a:solidFill>
                          <a:latin typeface="Courier New" panose="02070309020205020404" pitchFamily="49" charset="0"/>
                          <a:cs typeface="Courier New" panose="02070309020205020404" pitchFamily="49" charset="0"/>
                        </a:rPr>
                        <a:t>&gt;&lt;</a:t>
                      </a:r>
                      <a:r>
                        <a:rPr lang="en-CA" sz="1200" dirty="0" err="1" smtClean="0">
                          <a:solidFill>
                            <a:srgbClr val="000000"/>
                          </a:solidFill>
                          <a:latin typeface="Courier New" panose="02070309020205020404" pitchFamily="49" charset="0"/>
                          <a:cs typeface="Courier New" panose="02070309020205020404" pitchFamily="49" charset="0"/>
                        </a:rPr>
                        <a:t>stmt</a:t>
                      </a:r>
                      <a:r>
                        <a:rPr lang="en-CA" sz="1200" dirty="0" smtClean="0">
                          <a:solidFill>
                            <a:srgbClr val="000000"/>
                          </a:solidFill>
                          <a:latin typeface="Courier New" panose="02070309020205020404" pitchFamily="49" charset="0"/>
                          <a:cs typeface="Courier New" panose="02070309020205020404" pitchFamily="49" charset="0"/>
                        </a:rPr>
                        <a:t>’&gt;</a:t>
                      </a:r>
                    </a:p>
                  </a:txBody>
                  <a:tcPr marT="45721" marB="45721"/>
                </a:tc>
                <a:tc>
                  <a:txBody>
                    <a:bodyPr/>
                    <a:lstStyle/>
                    <a:p>
                      <a:pPr algn="ctr"/>
                      <a:r>
                        <a:rPr lang="en-CA" sz="1800" dirty="0" smtClean="0"/>
                        <a:t>-</a:t>
                      </a:r>
                      <a:endParaRPr lang="fr-CA" sz="1800" dirty="0"/>
                    </a:p>
                  </a:txBody>
                  <a:tcPr marT="45721" marB="45721"/>
                </a:tc>
                <a:tc>
                  <a:txBody>
                    <a:bodyPr/>
                    <a:lstStyle/>
                    <a:p>
                      <a:pPr algn="ctr"/>
                      <a:r>
                        <a:rPr lang="en-CA" sz="1800" dirty="0" smtClean="0"/>
                        <a:t>-</a:t>
                      </a:r>
                      <a:endParaRPr lang="fr-CA" sz="1800" dirty="0"/>
                    </a:p>
                  </a:txBody>
                  <a:tcPr marT="45721" marB="45721"/>
                </a:tc>
                <a:tc>
                  <a:txBody>
                    <a:bodyPr/>
                    <a:lstStyle/>
                    <a:p>
                      <a:pPr algn="ctr"/>
                      <a:r>
                        <a:rPr lang="en-CA" sz="1800" dirty="0" smtClean="0"/>
                        <a:t>-</a:t>
                      </a:r>
                      <a:endParaRPr lang="fr-CA" sz="1800" dirty="0"/>
                    </a:p>
                  </a:txBody>
                  <a:tcPr marT="45721" marB="45721"/>
                </a:tc>
              </a:tr>
              <a:tr h="757024">
                <a:tc>
                  <a:txBody>
                    <a:bodyPr/>
                    <a:lstStyle/>
                    <a:p>
                      <a:pPr algn="ctr"/>
                      <a:r>
                        <a:rPr lang="en-CA" sz="1800" b="1" dirty="0" err="1" smtClean="0">
                          <a:solidFill>
                            <a:schemeClr val="bg1"/>
                          </a:solidFill>
                        </a:rPr>
                        <a:t>stmt</a:t>
                      </a:r>
                      <a:r>
                        <a:rPr lang="en-CA" sz="1800" b="1" dirty="0" smtClean="0">
                          <a:solidFill>
                            <a:schemeClr val="bg1"/>
                          </a:solidFill>
                        </a:rPr>
                        <a:t>’</a:t>
                      </a:r>
                      <a:endParaRPr lang="fr-CA" sz="1800" b="1" dirty="0">
                        <a:solidFill>
                          <a:schemeClr val="bg1"/>
                        </a:solidFill>
                      </a:endParaRPr>
                    </a:p>
                  </a:txBody>
                  <a:tcPr marT="45721" marB="45721">
                    <a:solidFill>
                      <a:schemeClr val="accent5"/>
                    </a:solidFill>
                  </a:tcPr>
                </a:tc>
                <a:tc>
                  <a:txBody>
                    <a:bodyPr/>
                    <a:lstStyle/>
                    <a:p>
                      <a:pPr algn="ctr"/>
                      <a:endParaRPr lang="fr-CA" sz="1800" dirty="0"/>
                    </a:p>
                  </a:txBody>
                  <a:tcPr marT="45721" marB="45721"/>
                </a:tc>
                <a:tc>
                  <a:txBody>
                    <a:bodyPr/>
                    <a:lstStyle/>
                    <a:p>
                      <a:pPr algn="ctr"/>
                      <a:endParaRPr lang="fr-CA" sz="1800" dirty="0"/>
                    </a:p>
                  </a:txBody>
                  <a:tcPr marT="45721" marB="45721"/>
                </a:tc>
                <a:tc>
                  <a:txBody>
                    <a:bodyPr/>
                    <a:lstStyle/>
                    <a:p>
                      <a:pPr algn="ctr"/>
                      <a:r>
                        <a:rPr lang="en-CA" sz="1200" kern="1200" dirty="0" smtClean="0">
                          <a:solidFill>
                            <a:srgbClr val="000000"/>
                          </a:solidFill>
                          <a:latin typeface="Courier New" panose="02070309020205020404" pitchFamily="49" charset="0"/>
                          <a:ea typeface="+mn-ea"/>
                          <a:cs typeface="Courier New" panose="02070309020205020404" pitchFamily="49" charset="0"/>
                        </a:rPr>
                        <a:t>&lt;</a:t>
                      </a:r>
                      <a:r>
                        <a:rPr lang="en-CA" sz="1200" kern="1200" dirty="0" err="1" smtClean="0">
                          <a:solidFill>
                            <a:srgbClr val="000000"/>
                          </a:solidFill>
                          <a:latin typeface="Courier New" panose="02070309020205020404" pitchFamily="49" charset="0"/>
                          <a:ea typeface="+mn-ea"/>
                          <a:cs typeface="Courier New" panose="02070309020205020404" pitchFamily="49" charset="0"/>
                        </a:rPr>
                        <a:t>stmt</a:t>
                      </a:r>
                      <a:r>
                        <a:rPr lang="en-CA" sz="1200" kern="1200" dirty="0" smtClean="0">
                          <a:solidFill>
                            <a:srgbClr val="000000"/>
                          </a:solidFill>
                          <a:latin typeface="Courier New" panose="02070309020205020404" pitchFamily="49" charset="0"/>
                          <a:ea typeface="+mn-ea"/>
                          <a:cs typeface="Courier New" panose="02070309020205020404" pitchFamily="49" charset="0"/>
                        </a:rPr>
                        <a:t>’&gt;</a:t>
                      </a:r>
                      <a:r>
                        <a:rPr lang="en-CA" sz="1200" kern="1200" dirty="0" smtClean="0">
                          <a:solidFill>
                            <a:srgbClr val="000000"/>
                          </a:solidFill>
                          <a:latin typeface="Courier New" panose="02070309020205020404" pitchFamily="49" charset="0"/>
                          <a:ea typeface="+mn-ea"/>
                          <a:cs typeface="Courier New" panose="02070309020205020404" pitchFamily="49" charset="0"/>
                          <a:sym typeface="Wingdings" panose="05000000000000000000" pitchFamily="2" charset="2"/>
                        </a:rPr>
                        <a:t></a:t>
                      </a:r>
                    </a:p>
                    <a:p>
                      <a:pPr algn="ctr"/>
                      <a:r>
                        <a:rPr lang="en-CA" sz="1200" kern="1200" dirty="0" smtClean="0">
                          <a:solidFill>
                            <a:srgbClr val="000000"/>
                          </a:solidFill>
                          <a:latin typeface="Courier New" panose="02070309020205020404" pitchFamily="49" charset="0"/>
                          <a:ea typeface="+mn-ea"/>
                          <a:cs typeface="Courier New" panose="02070309020205020404" pitchFamily="49" charset="0"/>
                        </a:rPr>
                        <a:t>else &lt;</a:t>
                      </a:r>
                      <a:r>
                        <a:rPr lang="en-CA" sz="1200" kern="1200" dirty="0" err="1" smtClean="0">
                          <a:solidFill>
                            <a:srgbClr val="000000"/>
                          </a:solidFill>
                          <a:latin typeface="Courier New" panose="02070309020205020404" pitchFamily="49" charset="0"/>
                          <a:ea typeface="+mn-ea"/>
                          <a:cs typeface="Courier New" panose="02070309020205020404" pitchFamily="49" charset="0"/>
                        </a:rPr>
                        <a:t>stmt</a:t>
                      </a:r>
                      <a:r>
                        <a:rPr lang="en-CA" sz="1200" kern="1200" dirty="0" smtClean="0">
                          <a:solidFill>
                            <a:srgbClr val="000000"/>
                          </a:solidFill>
                          <a:latin typeface="Courier New" panose="02070309020205020404" pitchFamily="49" charset="0"/>
                          <a:ea typeface="+mn-ea"/>
                          <a:cs typeface="Courier New" panose="02070309020205020404" pitchFamily="49" charset="0"/>
                        </a:rPr>
                        <a:t>&gt;</a:t>
                      </a:r>
                      <a:endParaRPr lang="fr-CA" sz="1200" kern="1200" dirty="0">
                        <a:solidFill>
                          <a:srgbClr val="000000"/>
                        </a:solidFill>
                        <a:latin typeface="Courier New" panose="02070309020205020404" pitchFamily="49" charset="0"/>
                        <a:ea typeface="+mn-ea"/>
                        <a:cs typeface="Courier New" panose="02070309020205020404" pitchFamily="49" charset="0"/>
                      </a:endParaRPr>
                    </a:p>
                  </a:txBody>
                  <a:tcPr marT="45721" marB="45721"/>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1200" b="0" i="0" u="none" strike="noStrike" kern="1200" cap="none" spc="0" normalizeH="0" baseline="0" noProof="0" dirty="0" smtClean="0">
                          <a:ln>
                            <a:noFill/>
                          </a:ln>
                          <a:solidFill>
                            <a:srgbClr val="000000"/>
                          </a:solidFill>
                          <a:effectLst/>
                          <a:uLnTx/>
                          <a:uFillTx/>
                          <a:latin typeface="Courier New" panose="02070309020205020404" pitchFamily="49" charset="0"/>
                          <a:ea typeface="+mn-ea"/>
                          <a:cs typeface="Courier New" panose="02070309020205020404" pitchFamily="49" charset="0"/>
                        </a:rPr>
                        <a:t>&lt;</a:t>
                      </a:r>
                      <a:r>
                        <a:rPr kumimoji="0" lang="en-CA" sz="1200" b="0" i="0" u="none" strike="noStrike" kern="1200" cap="none" spc="0" normalizeH="0" baseline="0" noProof="0" dirty="0" err="1" smtClean="0">
                          <a:ln>
                            <a:noFill/>
                          </a:ln>
                          <a:solidFill>
                            <a:srgbClr val="000000"/>
                          </a:solidFill>
                          <a:effectLst/>
                          <a:uLnTx/>
                          <a:uFillTx/>
                          <a:latin typeface="Courier New" panose="02070309020205020404" pitchFamily="49" charset="0"/>
                          <a:ea typeface="+mn-ea"/>
                          <a:cs typeface="Courier New" panose="02070309020205020404" pitchFamily="49" charset="0"/>
                        </a:rPr>
                        <a:t>stmt</a:t>
                      </a:r>
                      <a:r>
                        <a:rPr kumimoji="0" lang="en-CA" sz="1200" b="0" i="0" u="none" strike="noStrike" kern="1200" cap="none" spc="0" normalizeH="0" baseline="0" noProof="0" dirty="0" smtClean="0">
                          <a:ln>
                            <a:noFill/>
                          </a:ln>
                          <a:solidFill>
                            <a:srgbClr val="000000"/>
                          </a:solidFill>
                          <a:effectLst/>
                          <a:uLnTx/>
                          <a:uFillTx/>
                          <a:latin typeface="Courier New" panose="02070309020205020404" pitchFamily="49" charset="0"/>
                          <a:ea typeface="+mn-ea"/>
                          <a:cs typeface="Courier New" panose="02070309020205020404" pitchFamily="49" charset="0"/>
                        </a:rPr>
                        <a:t>’&gt;</a:t>
                      </a:r>
                      <a:r>
                        <a:rPr kumimoji="0" lang="en-CA" sz="1200" b="0" i="0" u="none" strike="noStrike" kern="1200" cap="none" spc="0" normalizeH="0" baseline="0" noProof="0" dirty="0" smtClean="0">
                          <a:ln>
                            <a:noFill/>
                          </a:ln>
                          <a:solidFill>
                            <a:srgbClr val="000000"/>
                          </a:solidFill>
                          <a:effectLst/>
                          <a:uLnTx/>
                          <a:uFillTx/>
                          <a:latin typeface="Courier New" panose="02070309020205020404" pitchFamily="49" charset="0"/>
                          <a:ea typeface="+mn-ea"/>
                          <a:cs typeface="Courier New" panose="02070309020205020404" pitchFamily="49" charset="0"/>
                          <a:sym typeface="Wingdings" panose="05000000000000000000" pitchFamily="2" charset="2"/>
                        </a:rPr>
                        <a:t></a:t>
                      </a:r>
                      <a:r>
                        <a:rPr kumimoji="0" lang="fr-CA" sz="1800" b="0" i="0" u="none" strike="noStrike" kern="1200" cap="none" spc="0" normalizeH="0" baseline="0" noProof="0" dirty="0" smtClean="0">
                          <a:ln>
                            <a:noFill/>
                          </a:ln>
                          <a:solidFill>
                            <a:schemeClr val="dk1"/>
                          </a:solidFill>
                          <a:effectLst/>
                          <a:uLnTx/>
                          <a:uFillTx/>
                          <a:latin typeface="+mn-lt"/>
                          <a:ea typeface="+mn-ea"/>
                          <a:cs typeface="+mn-cs"/>
                          <a:sym typeface="Wingdings" panose="05000000000000000000" pitchFamily="2" charset="2"/>
                        </a:rPr>
                        <a:t> </a:t>
                      </a:r>
                      <a:r>
                        <a:rPr kumimoji="0" lang="el-GR" sz="1800" b="0" i="0" u="none" strike="noStrike" kern="1200" cap="none" spc="0" normalizeH="0" baseline="0" noProof="0" dirty="0" smtClean="0">
                          <a:ln>
                            <a:noFill/>
                          </a:ln>
                          <a:solidFill>
                            <a:schemeClr val="dk1"/>
                          </a:solidFill>
                          <a:effectLst/>
                          <a:uLnTx/>
                          <a:uFillTx/>
                          <a:latin typeface="+mn-lt"/>
                          <a:ea typeface="+mn-ea"/>
                          <a:cs typeface="+mn-cs"/>
                          <a:sym typeface="Wingdings" panose="05000000000000000000" pitchFamily="2" charset="2"/>
                        </a:rPr>
                        <a:t>ε</a:t>
                      </a:r>
                      <a:endParaRPr kumimoji="0" lang="en-CA" sz="1200" b="0" i="0" u="none" strike="noStrike" kern="1200" cap="none" spc="0" normalizeH="0" baseline="0" noProof="0" dirty="0" smtClean="0">
                        <a:ln>
                          <a:noFill/>
                        </a:ln>
                        <a:solidFill>
                          <a:srgbClr val="000000"/>
                        </a:solidFill>
                        <a:effectLst/>
                        <a:uLnTx/>
                        <a:uFillTx/>
                        <a:latin typeface="Courier New" panose="02070309020205020404" pitchFamily="49" charset="0"/>
                        <a:ea typeface="+mn-ea"/>
                        <a:cs typeface="Courier New" panose="02070309020205020404" pitchFamily="49" charset="0"/>
                        <a:sym typeface="Wingdings" panose="05000000000000000000" pitchFamily="2" charset="2"/>
                      </a:endParaRPr>
                    </a:p>
                  </a:txBody>
                  <a:tcPr marT="45721" marB="45721"/>
                </a:tc>
              </a:tr>
            </a:tbl>
          </a:graphicData>
        </a:graphic>
      </p:graphicFrame>
      <p:sp>
        <p:nvSpPr>
          <p:cNvPr id="7" name="Rectangle 6"/>
          <p:cNvSpPr/>
          <p:nvPr/>
        </p:nvSpPr>
        <p:spPr>
          <a:xfrm>
            <a:off x="4716463" y="1916113"/>
            <a:ext cx="2808287" cy="865187"/>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CA" sz="1600" dirty="0">
                <a:solidFill>
                  <a:schemeClr val="tx1"/>
                </a:solidFill>
              </a:rPr>
              <a:t>FOLLOW(</a:t>
            </a:r>
            <a:r>
              <a:rPr lang="en-CA" sz="1600" dirty="0" err="1">
                <a:solidFill>
                  <a:schemeClr val="tx1"/>
                </a:solidFill>
              </a:rPr>
              <a:t>stmt</a:t>
            </a:r>
            <a:r>
              <a:rPr lang="en-CA" sz="1600" dirty="0">
                <a:solidFill>
                  <a:schemeClr val="tx1"/>
                </a:solidFill>
              </a:rPr>
              <a:t>) = {$, else} </a:t>
            </a:r>
            <a:r>
              <a:rPr lang="fr-CA" sz="1600" dirty="0">
                <a:solidFill>
                  <a:schemeClr val="tx1"/>
                </a:solidFill>
              </a:rPr>
              <a:t>FOLLOW(</a:t>
            </a:r>
            <a:r>
              <a:rPr lang="fr-CA" sz="1600" dirty="0" err="1">
                <a:solidFill>
                  <a:schemeClr val="tx1"/>
                </a:solidFill>
              </a:rPr>
              <a:t>stmt</a:t>
            </a:r>
            <a:r>
              <a:rPr lang="fr-CA" sz="1600" dirty="0">
                <a:solidFill>
                  <a:schemeClr val="tx1"/>
                </a:solidFill>
              </a:rPr>
              <a:t>’)={$, </a:t>
            </a:r>
            <a:r>
              <a:rPr lang="fr-CA" sz="1600" dirty="0" err="1">
                <a:solidFill>
                  <a:schemeClr val="tx1"/>
                </a:solidFill>
              </a:rPr>
              <a:t>else</a:t>
            </a:r>
            <a:r>
              <a:rPr lang="fr-CA" sz="1600" dirty="0">
                <a:solidFill>
                  <a:schemeClr val="tx1"/>
                </a:solidFill>
              </a:rPr>
              <a:t>}</a:t>
            </a:r>
          </a:p>
          <a:p>
            <a:pPr>
              <a:defRPr/>
            </a:pPr>
            <a:r>
              <a:rPr lang="en-CA" sz="1600" dirty="0">
                <a:solidFill>
                  <a:schemeClr val="tx1"/>
                </a:solidFill>
              </a:rPr>
              <a:t>…</a:t>
            </a:r>
            <a:endParaRPr lang="el-GR" sz="1600" dirty="0">
              <a:solidFill>
                <a:schemeClr val="tx1"/>
              </a:solidFill>
            </a:endParaRPr>
          </a:p>
        </p:txBody>
      </p:sp>
      <p:sp>
        <p:nvSpPr>
          <p:cNvPr id="8" name="Rectangle 7"/>
          <p:cNvSpPr/>
          <p:nvPr/>
        </p:nvSpPr>
        <p:spPr>
          <a:xfrm>
            <a:off x="1547813" y="1916113"/>
            <a:ext cx="2519362" cy="865187"/>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fr-CA" sz="1600" dirty="0">
                <a:solidFill>
                  <a:schemeClr val="tx1"/>
                </a:solidFill>
              </a:rPr>
              <a:t>FIRST(</a:t>
            </a:r>
            <a:r>
              <a:rPr lang="fr-CA" sz="1600" dirty="0" err="1">
                <a:solidFill>
                  <a:schemeClr val="tx1"/>
                </a:solidFill>
              </a:rPr>
              <a:t>stmt</a:t>
            </a:r>
            <a:r>
              <a:rPr lang="fr-CA" sz="1600" dirty="0">
                <a:solidFill>
                  <a:schemeClr val="tx1"/>
                </a:solidFill>
              </a:rPr>
              <a:t>) = {if}</a:t>
            </a:r>
          </a:p>
          <a:p>
            <a:pPr>
              <a:defRPr/>
            </a:pPr>
            <a:r>
              <a:rPr lang="fr-CA" sz="1600" dirty="0">
                <a:solidFill>
                  <a:schemeClr val="tx1"/>
                </a:solidFill>
              </a:rPr>
              <a:t>FIRST(</a:t>
            </a:r>
            <a:r>
              <a:rPr lang="fr-CA" sz="1600" dirty="0" err="1">
                <a:solidFill>
                  <a:schemeClr val="tx1"/>
                </a:solidFill>
              </a:rPr>
              <a:t>stmt</a:t>
            </a:r>
            <a:r>
              <a:rPr lang="fr-CA" sz="1600" dirty="0">
                <a:solidFill>
                  <a:schemeClr val="tx1"/>
                </a:solidFill>
              </a:rPr>
              <a:t>’)={</a:t>
            </a:r>
            <a:r>
              <a:rPr lang="fr-CA" sz="1600" dirty="0" err="1">
                <a:solidFill>
                  <a:schemeClr val="tx1"/>
                </a:solidFill>
              </a:rPr>
              <a:t>else</a:t>
            </a:r>
            <a:r>
              <a:rPr lang="fr-CA" sz="1600" dirty="0">
                <a:solidFill>
                  <a:schemeClr val="tx1"/>
                </a:solidFill>
              </a:rPr>
              <a:t>, </a:t>
            </a:r>
            <a:r>
              <a:rPr lang="el-GR" sz="1600" dirty="0">
                <a:solidFill>
                  <a:schemeClr val="tx1"/>
                </a:solidFill>
              </a:rPr>
              <a:t>ε}</a:t>
            </a:r>
            <a:endParaRPr lang="en-CA" sz="1600" dirty="0">
              <a:solidFill>
                <a:schemeClr val="tx1"/>
              </a:solidFill>
            </a:endParaRPr>
          </a:p>
          <a:p>
            <a:pPr>
              <a:defRPr/>
            </a:pPr>
            <a:r>
              <a:rPr lang="en-CA" sz="1600" dirty="0">
                <a:solidFill>
                  <a:schemeClr val="tx1"/>
                </a:solidFill>
              </a:rPr>
              <a:t>…</a:t>
            </a:r>
            <a:endParaRPr lang="el-GR" sz="1600" dirty="0">
              <a:solidFill>
                <a:schemeClr val="tx1"/>
              </a:solidFill>
            </a:endParaRPr>
          </a:p>
        </p:txBody>
      </p:sp>
      <p:sp>
        <p:nvSpPr>
          <p:cNvPr id="10" name="Rectangle 9"/>
          <p:cNvSpPr/>
          <p:nvPr/>
        </p:nvSpPr>
        <p:spPr>
          <a:xfrm>
            <a:off x="1547813" y="2924175"/>
            <a:ext cx="5976937" cy="1296988"/>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0" hangingPunct="0">
              <a:spcBef>
                <a:spcPct val="20000"/>
              </a:spcBef>
              <a:spcAft>
                <a:spcPts val="600"/>
              </a:spcAft>
              <a:defRPr/>
            </a:pPr>
            <a:r>
              <a:rPr lang="en-CA" dirty="0">
                <a:solidFill>
                  <a:srgbClr val="000000"/>
                </a:solidFill>
                <a:latin typeface="Courier New" panose="02070309020205020404" pitchFamily="49" charset="0"/>
                <a:cs typeface="Courier New" panose="02070309020205020404" pitchFamily="49" charset="0"/>
              </a:rPr>
              <a:t>&lt;</a:t>
            </a:r>
            <a:r>
              <a:rPr lang="en-CA" dirty="0" err="1">
                <a:solidFill>
                  <a:srgbClr val="000000"/>
                </a:solidFill>
                <a:latin typeface="Courier New" panose="02070309020205020404" pitchFamily="49" charset="0"/>
                <a:cs typeface="Courier New" panose="02070309020205020404" pitchFamily="49" charset="0"/>
              </a:rPr>
              <a:t>stmt</a:t>
            </a:r>
            <a:r>
              <a:rPr lang="en-CA" dirty="0">
                <a:solidFill>
                  <a:srgbClr val="000000"/>
                </a:solidFill>
                <a:latin typeface="Courier New" panose="02070309020205020404" pitchFamily="49" charset="0"/>
                <a:cs typeface="Courier New" panose="02070309020205020404" pitchFamily="49" charset="0"/>
              </a:rPr>
              <a:t>&gt; ::= if &lt;expr&gt; then &lt;</a:t>
            </a:r>
            <a:r>
              <a:rPr lang="en-CA" dirty="0" err="1">
                <a:solidFill>
                  <a:srgbClr val="000000"/>
                </a:solidFill>
                <a:latin typeface="Courier New" panose="02070309020205020404" pitchFamily="49" charset="0"/>
                <a:cs typeface="Courier New" panose="02070309020205020404" pitchFamily="49" charset="0"/>
              </a:rPr>
              <a:t>stmt</a:t>
            </a:r>
            <a:r>
              <a:rPr lang="en-CA" dirty="0">
                <a:solidFill>
                  <a:srgbClr val="000000"/>
                </a:solidFill>
                <a:latin typeface="Courier New" panose="02070309020205020404" pitchFamily="49" charset="0"/>
                <a:cs typeface="Courier New" panose="02070309020205020404" pitchFamily="49" charset="0"/>
              </a:rPr>
              <a:t>&gt;&lt;</a:t>
            </a:r>
            <a:r>
              <a:rPr lang="en-CA" dirty="0" err="1">
                <a:solidFill>
                  <a:srgbClr val="000000"/>
                </a:solidFill>
                <a:latin typeface="Courier New" panose="02070309020205020404" pitchFamily="49" charset="0"/>
                <a:cs typeface="Courier New" panose="02070309020205020404" pitchFamily="49" charset="0"/>
              </a:rPr>
              <a:t>stmt</a:t>
            </a:r>
            <a:r>
              <a:rPr lang="en-CA" dirty="0">
                <a:solidFill>
                  <a:srgbClr val="000000"/>
                </a:solidFill>
                <a:latin typeface="Courier New" panose="02070309020205020404" pitchFamily="49" charset="0"/>
                <a:cs typeface="Courier New" panose="02070309020205020404" pitchFamily="49" charset="0"/>
              </a:rPr>
              <a:t>’&gt;</a:t>
            </a:r>
          </a:p>
          <a:p>
            <a:pPr eaLnBrk="0" hangingPunct="0">
              <a:spcBef>
                <a:spcPct val="20000"/>
              </a:spcBef>
              <a:spcAft>
                <a:spcPts val="600"/>
              </a:spcAft>
              <a:defRPr/>
            </a:pPr>
            <a:r>
              <a:rPr lang="en-CA" dirty="0">
                <a:solidFill>
                  <a:srgbClr val="000000"/>
                </a:solidFill>
                <a:latin typeface="Courier New" panose="02070309020205020404" pitchFamily="49" charset="0"/>
                <a:cs typeface="Courier New" panose="02070309020205020404" pitchFamily="49" charset="0"/>
              </a:rPr>
              <a:t>&lt;</a:t>
            </a:r>
            <a:r>
              <a:rPr lang="en-CA" dirty="0" err="1">
                <a:solidFill>
                  <a:srgbClr val="000000"/>
                </a:solidFill>
                <a:latin typeface="Courier New" panose="02070309020205020404" pitchFamily="49" charset="0"/>
                <a:cs typeface="Courier New" panose="02070309020205020404" pitchFamily="49" charset="0"/>
              </a:rPr>
              <a:t>stmt</a:t>
            </a:r>
            <a:r>
              <a:rPr lang="en-CA" dirty="0">
                <a:solidFill>
                  <a:srgbClr val="000000"/>
                </a:solidFill>
                <a:latin typeface="Courier New" panose="02070309020205020404" pitchFamily="49" charset="0"/>
                <a:cs typeface="Courier New" panose="02070309020205020404" pitchFamily="49" charset="0"/>
              </a:rPr>
              <a:t>’&gt; ::= else &lt;</a:t>
            </a:r>
            <a:r>
              <a:rPr lang="en-CA" dirty="0" err="1">
                <a:solidFill>
                  <a:srgbClr val="000000"/>
                </a:solidFill>
                <a:latin typeface="Courier New" panose="02070309020205020404" pitchFamily="49" charset="0"/>
                <a:cs typeface="Courier New" panose="02070309020205020404" pitchFamily="49" charset="0"/>
              </a:rPr>
              <a:t>stmt</a:t>
            </a:r>
            <a:r>
              <a:rPr lang="en-CA" dirty="0">
                <a:solidFill>
                  <a:srgbClr val="000000"/>
                </a:solidFill>
                <a:latin typeface="Courier New" panose="02070309020205020404" pitchFamily="49" charset="0"/>
                <a:cs typeface="Courier New" panose="02070309020205020404" pitchFamily="49" charset="0"/>
              </a:rPr>
              <a:t>&gt; | </a:t>
            </a:r>
            <a:r>
              <a:rPr lang="el-GR" dirty="0">
                <a:solidFill>
                  <a:srgbClr val="000000"/>
                </a:solidFill>
                <a:latin typeface="Courier New" panose="02070309020205020404" pitchFamily="49" charset="0"/>
                <a:cs typeface="Courier New" panose="02070309020205020404" pitchFamily="49" charset="0"/>
              </a:rPr>
              <a:t>ε</a:t>
            </a:r>
            <a:endParaRPr lang="en-CA" dirty="0">
              <a:solidFill>
                <a:srgbClr val="000000"/>
              </a:solidFill>
              <a:latin typeface="Courier New" panose="02070309020205020404" pitchFamily="49" charset="0"/>
              <a:cs typeface="Courier New" panose="02070309020205020404" pitchFamily="49" charset="0"/>
            </a:endParaRPr>
          </a:p>
        </p:txBody>
      </p:sp>
      <p:sp>
        <p:nvSpPr>
          <p:cNvPr id="9" name="Slide Number Placeholder 8"/>
          <p:cNvSpPr>
            <a:spLocks noGrp="1"/>
          </p:cNvSpPr>
          <p:nvPr>
            <p:ph type="sldNum" sz="quarter" idx="11"/>
          </p:nvPr>
        </p:nvSpPr>
        <p:spPr/>
        <p:txBody>
          <a:bodyPr/>
          <a:lstStyle/>
          <a:p>
            <a:pPr>
              <a:defRPr/>
            </a:pPr>
            <a:fld id="{C0F85434-72BD-456E-A883-0F005E178622}" type="slidenum">
              <a:rPr lang="fr-CA" smtClean="0"/>
              <a:pPr>
                <a:defRPr/>
              </a:pPr>
              <a:t>390</a:t>
            </a:fld>
            <a:endParaRPr lang="fr-CA"/>
          </a:p>
        </p:txBody>
      </p:sp>
    </p:spTree>
    <p:extLst>
      <p:ext uri="{BB962C8B-B14F-4D97-AF65-F5344CB8AC3E}">
        <p14:creationId xmlns:p14="http://schemas.microsoft.com/office/powerpoint/2010/main" val="359624578"/>
      </p:ext>
    </p:extLst>
  </p:cSld>
  <p:clrMapOvr>
    <a:masterClrMapping/>
  </p:clrMapOvr>
  <p:timing>
    <p:tnLst>
      <p:par>
        <p:cTn id="1" dur="indefinite" restart="never" nodeType="tmRoot"/>
      </p:par>
    </p:tnLst>
  </p:timing>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A Non LL(1) Grammar</a:t>
            </a:r>
            <a:endParaRPr lang="fr-CA" dirty="0"/>
          </a:p>
        </p:txBody>
      </p:sp>
      <p:graphicFrame>
        <p:nvGraphicFramePr>
          <p:cNvPr id="6" name="Table 5"/>
          <p:cNvGraphicFramePr>
            <a:graphicFrameLocks noGrp="1"/>
          </p:cNvGraphicFramePr>
          <p:nvPr/>
        </p:nvGraphicFramePr>
        <p:xfrm>
          <a:off x="0" y="4437063"/>
          <a:ext cx="9144000" cy="2420937"/>
        </p:xfrm>
        <a:graphic>
          <a:graphicData uri="http://schemas.openxmlformats.org/drawingml/2006/table">
            <a:tbl>
              <a:tblPr firstRow="1" bandRow="1">
                <a:tableStyleId>{7DF18680-E054-41AD-8BC1-D1AEF772440D}</a:tableStyleId>
              </a:tblPr>
              <a:tblGrid>
                <a:gridCol w="1828800"/>
                <a:gridCol w="1828800"/>
                <a:gridCol w="1828800"/>
                <a:gridCol w="1828800"/>
                <a:gridCol w="1828800"/>
              </a:tblGrid>
              <a:tr h="746653">
                <a:tc>
                  <a:txBody>
                    <a:bodyPr/>
                    <a:lstStyle/>
                    <a:p>
                      <a:pPr algn="ctr"/>
                      <a:endParaRPr lang="fr-CA" sz="1800" b="1" dirty="0">
                        <a:solidFill>
                          <a:schemeClr val="bg1"/>
                        </a:solidFill>
                      </a:endParaRPr>
                    </a:p>
                  </a:txBody>
                  <a:tcPr marT="45721" marB="45721"/>
                </a:tc>
                <a:tc>
                  <a:txBody>
                    <a:bodyPr/>
                    <a:lstStyle/>
                    <a:p>
                      <a:pPr algn="ctr"/>
                      <a:r>
                        <a:rPr lang="en-CA" sz="1800" dirty="0" smtClean="0"/>
                        <a:t>if</a:t>
                      </a:r>
                      <a:endParaRPr lang="fr-CA" sz="1800" dirty="0"/>
                    </a:p>
                  </a:txBody>
                  <a:tcPr marT="45721" marB="45721"/>
                </a:tc>
                <a:tc>
                  <a:txBody>
                    <a:bodyPr/>
                    <a:lstStyle/>
                    <a:p>
                      <a:pPr algn="ctr"/>
                      <a:r>
                        <a:rPr lang="en-CA" sz="1800" dirty="0" smtClean="0"/>
                        <a:t>then</a:t>
                      </a:r>
                      <a:endParaRPr lang="fr-CA" sz="1800" dirty="0"/>
                    </a:p>
                  </a:txBody>
                  <a:tcPr marT="45721" marB="45721"/>
                </a:tc>
                <a:tc>
                  <a:txBody>
                    <a:bodyPr/>
                    <a:lstStyle/>
                    <a:p>
                      <a:pPr algn="ctr"/>
                      <a:r>
                        <a:rPr lang="en-CA" sz="1800" dirty="0" smtClean="0"/>
                        <a:t>else</a:t>
                      </a:r>
                      <a:endParaRPr lang="fr-CA" sz="1800" dirty="0"/>
                    </a:p>
                  </a:txBody>
                  <a:tcPr marT="45721" marB="45721"/>
                </a:tc>
                <a:tc>
                  <a:txBody>
                    <a:bodyPr/>
                    <a:lstStyle/>
                    <a:p>
                      <a:pPr algn="ctr"/>
                      <a:r>
                        <a:rPr lang="en-CA" sz="1800" dirty="0" smtClean="0"/>
                        <a:t>$</a:t>
                      </a:r>
                      <a:endParaRPr lang="fr-CA" sz="1800" dirty="0"/>
                    </a:p>
                  </a:txBody>
                  <a:tcPr marT="45721" marB="45721"/>
                </a:tc>
              </a:tr>
              <a:tr h="917260">
                <a:tc>
                  <a:txBody>
                    <a:bodyPr/>
                    <a:lstStyle/>
                    <a:p>
                      <a:pPr algn="ctr"/>
                      <a:r>
                        <a:rPr lang="en-CA" sz="1800" b="1" dirty="0" err="1" smtClean="0">
                          <a:solidFill>
                            <a:schemeClr val="bg1"/>
                          </a:solidFill>
                        </a:rPr>
                        <a:t>stmt</a:t>
                      </a:r>
                      <a:endParaRPr lang="fr-CA" sz="1800" b="1" dirty="0">
                        <a:solidFill>
                          <a:schemeClr val="bg1"/>
                        </a:solidFill>
                      </a:endParaRPr>
                    </a:p>
                  </a:txBody>
                  <a:tcPr marT="45721" marB="45721">
                    <a:solidFill>
                      <a:schemeClr val="accent5"/>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CA" sz="1200" dirty="0" smtClean="0">
                          <a:solidFill>
                            <a:srgbClr val="000000"/>
                          </a:solidFill>
                          <a:latin typeface="Courier New" panose="02070309020205020404" pitchFamily="49" charset="0"/>
                          <a:cs typeface="Courier New" panose="02070309020205020404" pitchFamily="49" charset="0"/>
                        </a:rPr>
                        <a:t>&lt;</a:t>
                      </a:r>
                      <a:r>
                        <a:rPr lang="en-CA" sz="1200" dirty="0" err="1" smtClean="0">
                          <a:solidFill>
                            <a:srgbClr val="000000"/>
                          </a:solidFill>
                          <a:latin typeface="Courier New" panose="02070309020205020404" pitchFamily="49" charset="0"/>
                          <a:cs typeface="Courier New" panose="02070309020205020404" pitchFamily="49" charset="0"/>
                        </a:rPr>
                        <a:t>stmt</a:t>
                      </a:r>
                      <a:r>
                        <a:rPr lang="en-CA" sz="1200" dirty="0" smtClean="0">
                          <a:solidFill>
                            <a:srgbClr val="000000"/>
                          </a:solidFill>
                          <a:latin typeface="Courier New" panose="02070309020205020404" pitchFamily="49" charset="0"/>
                          <a:cs typeface="Courier New" panose="02070309020205020404" pitchFamily="49" charset="0"/>
                        </a:rPr>
                        <a:t>&gt;</a:t>
                      </a:r>
                      <a:r>
                        <a:rPr lang="en-CA" sz="1200" dirty="0" smtClean="0">
                          <a:solidFill>
                            <a:srgbClr val="000000"/>
                          </a:solidFill>
                          <a:latin typeface="Courier New" panose="02070309020205020404" pitchFamily="49" charset="0"/>
                          <a:cs typeface="Courier New" panose="02070309020205020404" pitchFamily="49" charset="0"/>
                          <a:sym typeface="Wingdings" panose="05000000000000000000" pitchFamily="2" charset="2"/>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lang="en-CA" sz="1200" dirty="0" smtClean="0">
                          <a:solidFill>
                            <a:srgbClr val="000000"/>
                          </a:solidFill>
                          <a:latin typeface="Courier New" panose="02070309020205020404" pitchFamily="49" charset="0"/>
                          <a:cs typeface="Courier New" panose="02070309020205020404" pitchFamily="49" charset="0"/>
                        </a:rPr>
                        <a:t>if &lt;expr&gt; then &lt;</a:t>
                      </a:r>
                      <a:r>
                        <a:rPr lang="en-CA" sz="1200" dirty="0" err="1" smtClean="0">
                          <a:solidFill>
                            <a:srgbClr val="000000"/>
                          </a:solidFill>
                          <a:latin typeface="Courier New" panose="02070309020205020404" pitchFamily="49" charset="0"/>
                          <a:cs typeface="Courier New" panose="02070309020205020404" pitchFamily="49" charset="0"/>
                        </a:rPr>
                        <a:t>stmt</a:t>
                      </a:r>
                      <a:r>
                        <a:rPr lang="en-CA" sz="1200" dirty="0" smtClean="0">
                          <a:solidFill>
                            <a:srgbClr val="000000"/>
                          </a:solidFill>
                          <a:latin typeface="Courier New" panose="02070309020205020404" pitchFamily="49" charset="0"/>
                          <a:cs typeface="Courier New" panose="02070309020205020404" pitchFamily="49" charset="0"/>
                        </a:rPr>
                        <a:t>&gt;&lt;</a:t>
                      </a:r>
                      <a:r>
                        <a:rPr lang="en-CA" sz="1200" dirty="0" err="1" smtClean="0">
                          <a:solidFill>
                            <a:srgbClr val="000000"/>
                          </a:solidFill>
                          <a:latin typeface="Courier New" panose="02070309020205020404" pitchFamily="49" charset="0"/>
                          <a:cs typeface="Courier New" panose="02070309020205020404" pitchFamily="49" charset="0"/>
                        </a:rPr>
                        <a:t>stmt</a:t>
                      </a:r>
                      <a:r>
                        <a:rPr lang="en-CA" sz="1200" dirty="0" smtClean="0">
                          <a:solidFill>
                            <a:srgbClr val="000000"/>
                          </a:solidFill>
                          <a:latin typeface="Courier New" panose="02070309020205020404" pitchFamily="49" charset="0"/>
                          <a:cs typeface="Courier New" panose="02070309020205020404" pitchFamily="49" charset="0"/>
                        </a:rPr>
                        <a:t>’&gt;</a:t>
                      </a:r>
                    </a:p>
                  </a:txBody>
                  <a:tcPr marT="45721" marB="45721"/>
                </a:tc>
                <a:tc>
                  <a:txBody>
                    <a:bodyPr/>
                    <a:lstStyle/>
                    <a:p>
                      <a:pPr algn="ctr"/>
                      <a:r>
                        <a:rPr lang="en-CA" sz="1800" dirty="0" smtClean="0"/>
                        <a:t>-</a:t>
                      </a:r>
                      <a:endParaRPr lang="fr-CA" sz="1800" dirty="0"/>
                    </a:p>
                  </a:txBody>
                  <a:tcPr marT="45721" marB="45721"/>
                </a:tc>
                <a:tc>
                  <a:txBody>
                    <a:bodyPr/>
                    <a:lstStyle/>
                    <a:p>
                      <a:pPr algn="ctr"/>
                      <a:r>
                        <a:rPr lang="en-CA" sz="1800" dirty="0" smtClean="0"/>
                        <a:t>-</a:t>
                      </a:r>
                      <a:endParaRPr lang="fr-CA" sz="1800" dirty="0"/>
                    </a:p>
                  </a:txBody>
                  <a:tcPr marT="45721" marB="45721"/>
                </a:tc>
                <a:tc>
                  <a:txBody>
                    <a:bodyPr/>
                    <a:lstStyle/>
                    <a:p>
                      <a:pPr algn="ctr"/>
                      <a:r>
                        <a:rPr lang="en-CA" sz="1800" dirty="0" smtClean="0"/>
                        <a:t>-</a:t>
                      </a:r>
                      <a:endParaRPr lang="fr-CA" sz="1800" dirty="0"/>
                    </a:p>
                  </a:txBody>
                  <a:tcPr marT="45721" marB="45721"/>
                </a:tc>
              </a:tr>
              <a:tr h="757024">
                <a:tc>
                  <a:txBody>
                    <a:bodyPr/>
                    <a:lstStyle/>
                    <a:p>
                      <a:pPr algn="ctr"/>
                      <a:r>
                        <a:rPr lang="en-CA" sz="1800" b="1" dirty="0" err="1" smtClean="0">
                          <a:solidFill>
                            <a:schemeClr val="bg1"/>
                          </a:solidFill>
                        </a:rPr>
                        <a:t>stmt</a:t>
                      </a:r>
                      <a:r>
                        <a:rPr lang="en-CA" sz="1800" b="1" dirty="0" smtClean="0">
                          <a:solidFill>
                            <a:schemeClr val="bg1"/>
                          </a:solidFill>
                        </a:rPr>
                        <a:t>’</a:t>
                      </a:r>
                      <a:endParaRPr lang="fr-CA" sz="1800" b="1" dirty="0">
                        <a:solidFill>
                          <a:schemeClr val="bg1"/>
                        </a:solidFill>
                      </a:endParaRPr>
                    </a:p>
                  </a:txBody>
                  <a:tcPr marT="45721" marB="45721">
                    <a:solidFill>
                      <a:schemeClr val="accent5"/>
                    </a:solidFill>
                  </a:tcPr>
                </a:tc>
                <a:tc>
                  <a:txBody>
                    <a:bodyPr/>
                    <a:lstStyle/>
                    <a:p>
                      <a:pPr algn="ctr"/>
                      <a:r>
                        <a:rPr lang="en-CA" sz="1800" dirty="0" smtClean="0"/>
                        <a:t>-</a:t>
                      </a:r>
                      <a:endParaRPr lang="fr-CA" sz="1800" dirty="0"/>
                    </a:p>
                  </a:txBody>
                  <a:tcPr marT="45721" marB="45721"/>
                </a:tc>
                <a:tc>
                  <a:txBody>
                    <a:bodyPr/>
                    <a:lstStyle/>
                    <a:p>
                      <a:pPr algn="ctr"/>
                      <a:r>
                        <a:rPr lang="en-CA" sz="1800" dirty="0" smtClean="0"/>
                        <a:t>-</a:t>
                      </a:r>
                      <a:endParaRPr lang="fr-CA" sz="1800" dirty="0"/>
                    </a:p>
                  </a:txBody>
                  <a:tcPr marT="45721" marB="45721"/>
                </a:tc>
                <a:tc>
                  <a:txBody>
                    <a:bodyPr/>
                    <a:lstStyle/>
                    <a:p>
                      <a:pPr algn="ctr"/>
                      <a:r>
                        <a:rPr lang="en-CA" sz="1200" kern="1200" dirty="0" smtClean="0">
                          <a:solidFill>
                            <a:srgbClr val="000000"/>
                          </a:solidFill>
                          <a:latin typeface="Courier New" panose="02070309020205020404" pitchFamily="49" charset="0"/>
                          <a:ea typeface="+mn-ea"/>
                          <a:cs typeface="Courier New" panose="02070309020205020404" pitchFamily="49" charset="0"/>
                        </a:rPr>
                        <a:t>&lt;</a:t>
                      </a:r>
                      <a:r>
                        <a:rPr lang="en-CA" sz="1200" kern="1200" dirty="0" err="1" smtClean="0">
                          <a:solidFill>
                            <a:srgbClr val="000000"/>
                          </a:solidFill>
                          <a:latin typeface="Courier New" panose="02070309020205020404" pitchFamily="49" charset="0"/>
                          <a:ea typeface="+mn-ea"/>
                          <a:cs typeface="Courier New" panose="02070309020205020404" pitchFamily="49" charset="0"/>
                        </a:rPr>
                        <a:t>stmt</a:t>
                      </a:r>
                      <a:r>
                        <a:rPr lang="en-CA" sz="1200" kern="1200" dirty="0" smtClean="0">
                          <a:solidFill>
                            <a:srgbClr val="000000"/>
                          </a:solidFill>
                          <a:latin typeface="Courier New" panose="02070309020205020404" pitchFamily="49" charset="0"/>
                          <a:ea typeface="+mn-ea"/>
                          <a:cs typeface="Courier New" panose="02070309020205020404" pitchFamily="49" charset="0"/>
                        </a:rPr>
                        <a:t>’&gt;</a:t>
                      </a:r>
                      <a:r>
                        <a:rPr lang="en-CA" sz="1200" kern="1200" dirty="0" smtClean="0">
                          <a:solidFill>
                            <a:srgbClr val="000000"/>
                          </a:solidFill>
                          <a:latin typeface="Courier New" panose="02070309020205020404" pitchFamily="49" charset="0"/>
                          <a:ea typeface="+mn-ea"/>
                          <a:cs typeface="Courier New" panose="02070309020205020404" pitchFamily="49" charset="0"/>
                          <a:sym typeface="Wingdings" panose="05000000000000000000" pitchFamily="2" charset="2"/>
                        </a:rPr>
                        <a:t></a:t>
                      </a:r>
                    </a:p>
                    <a:p>
                      <a:pPr algn="ctr"/>
                      <a:r>
                        <a:rPr lang="en-CA" sz="1200" kern="1200" dirty="0" smtClean="0">
                          <a:solidFill>
                            <a:srgbClr val="000000"/>
                          </a:solidFill>
                          <a:latin typeface="Courier New" panose="02070309020205020404" pitchFamily="49" charset="0"/>
                          <a:ea typeface="+mn-ea"/>
                          <a:cs typeface="Courier New" panose="02070309020205020404" pitchFamily="49" charset="0"/>
                        </a:rPr>
                        <a:t>else &lt;</a:t>
                      </a:r>
                      <a:r>
                        <a:rPr lang="en-CA" sz="1200" kern="1200" dirty="0" err="1" smtClean="0">
                          <a:solidFill>
                            <a:srgbClr val="000000"/>
                          </a:solidFill>
                          <a:latin typeface="Courier New" panose="02070309020205020404" pitchFamily="49" charset="0"/>
                          <a:ea typeface="+mn-ea"/>
                          <a:cs typeface="Courier New" panose="02070309020205020404" pitchFamily="49" charset="0"/>
                        </a:rPr>
                        <a:t>stmt</a:t>
                      </a:r>
                      <a:r>
                        <a:rPr lang="en-CA" sz="1200" kern="1200" dirty="0" smtClean="0">
                          <a:solidFill>
                            <a:srgbClr val="000000"/>
                          </a:solidFill>
                          <a:latin typeface="Courier New" panose="02070309020205020404" pitchFamily="49" charset="0"/>
                          <a:ea typeface="+mn-ea"/>
                          <a:cs typeface="Courier New" panose="02070309020205020404" pitchFamily="49" charset="0"/>
                        </a:rPr>
                        <a:t>&gt;,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1200" b="0" i="0" u="none" strike="noStrike" kern="1200" cap="none" spc="0" normalizeH="0" baseline="0" noProof="0" dirty="0" smtClean="0">
                          <a:ln>
                            <a:noFill/>
                          </a:ln>
                          <a:solidFill>
                            <a:srgbClr val="000000"/>
                          </a:solidFill>
                          <a:effectLst/>
                          <a:uLnTx/>
                          <a:uFillTx/>
                          <a:latin typeface="Courier New" panose="02070309020205020404" pitchFamily="49" charset="0"/>
                          <a:ea typeface="+mn-ea"/>
                          <a:cs typeface="Courier New" panose="02070309020205020404" pitchFamily="49" charset="0"/>
                        </a:rPr>
                        <a:t>&lt;</a:t>
                      </a:r>
                      <a:r>
                        <a:rPr kumimoji="0" lang="en-CA" sz="1200" b="0" i="0" u="none" strike="noStrike" kern="1200" cap="none" spc="0" normalizeH="0" baseline="0" noProof="0" dirty="0" err="1" smtClean="0">
                          <a:ln>
                            <a:noFill/>
                          </a:ln>
                          <a:solidFill>
                            <a:srgbClr val="000000"/>
                          </a:solidFill>
                          <a:effectLst/>
                          <a:uLnTx/>
                          <a:uFillTx/>
                          <a:latin typeface="Courier New" panose="02070309020205020404" pitchFamily="49" charset="0"/>
                          <a:ea typeface="+mn-ea"/>
                          <a:cs typeface="Courier New" panose="02070309020205020404" pitchFamily="49" charset="0"/>
                        </a:rPr>
                        <a:t>stmt</a:t>
                      </a:r>
                      <a:r>
                        <a:rPr kumimoji="0" lang="en-CA" sz="1200" b="0" i="0" u="none" strike="noStrike" kern="1200" cap="none" spc="0" normalizeH="0" baseline="0" noProof="0" dirty="0" smtClean="0">
                          <a:ln>
                            <a:noFill/>
                          </a:ln>
                          <a:solidFill>
                            <a:srgbClr val="000000"/>
                          </a:solidFill>
                          <a:effectLst/>
                          <a:uLnTx/>
                          <a:uFillTx/>
                          <a:latin typeface="Courier New" panose="02070309020205020404" pitchFamily="49" charset="0"/>
                          <a:ea typeface="+mn-ea"/>
                          <a:cs typeface="Courier New" panose="02070309020205020404" pitchFamily="49" charset="0"/>
                        </a:rPr>
                        <a:t>’&gt;</a:t>
                      </a:r>
                      <a:r>
                        <a:rPr kumimoji="0" lang="en-CA" sz="1200" b="0" i="0" u="none" strike="noStrike" kern="1200" cap="none" spc="0" normalizeH="0" baseline="0" noProof="0" dirty="0" smtClean="0">
                          <a:ln>
                            <a:noFill/>
                          </a:ln>
                          <a:solidFill>
                            <a:srgbClr val="000000"/>
                          </a:solidFill>
                          <a:effectLst/>
                          <a:uLnTx/>
                          <a:uFillTx/>
                          <a:latin typeface="Courier New" panose="02070309020205020404" pitchFamily="49" charset="0"/>
                          <a:ea typeface="+mn-ea"/>
                          <a:cs typeface="Courier New" panose="02070309020205020404" pitchFamily="49" charset="0"/>
                          <a:sym typeface="Wingdings" panose="05000000000000000000" pitchFamily="2" charset="2"/>
                        </a:rPr>
                        <a:t></a:t>
                      </a:r>
                      <a:r>
                        <a:rPr kumimoji="0" lang="fr-CA" sz="1800" b="0" i="0" u="none" strike="noStrike" kern="1200" cap="none" spc="0" normalizeH="0" baseline="0" noProof="0" dirty="0" smtClean="0">
                          <a:ln>
                            <a:noFill/>
                          </a:ln>
                          <a:solidFill>
                            <a:schemeClr val="dk1"/>
                          </a:solidFill>
                          <a:effectLst/>
                          <a:uLnTx/>
                          <a:uFillTx/>
                          <a:latin typeface="+mn-lt"/>
                          <a:ea typeface="+mn-ea"/>
                          <a:cs typeface="+mn-cs"/>
                          <a:sym typeface="Wingdings" panose="05000000000000000000" pitchFamily="2" charset="2"/>
                        </a:rPr>
                        <a:t> </a:t>
                      </a:r>
                      <a:r>
                        <a:rPr kumimoji="0" lang="el-GR" sz="1800" b="0" i="0" u="none" strike="noStrike" kern="1200" cap="none" spc="0" normalizeH="0" baseline="0" noProof="0" dirty="0" smtClean="0">
                          <a:ln>
                            <a:noFill/>
                          </a:ln>
                          <a:solidFill>
                            <a:schemeClr val="dk1"/>
                          </a:solidFill>
                          <a:effectLst/>
                          <a:uLnTx/>
                          <a:uFillTx/>
                          <a:latin typeface="+mn-lt"/>
                          <a:ea typeface="+mn-ea"/>
                          <a:cs typeface="+mn-cs"/>
                          <a:sym typeface="Wingdings" panose="05000000000000000000" pitchFamily="2" charset="2"/>
                        </a:rPr>
                        <a:t>ε</a:t>
                      </a:r>
                      <a:r>
                        <a:rPr lang="en-CA" sz="1200" kern="1200" dirty="0" smtClean="0">
                          <a:solidFill>
                            <a:srgbClr val="000000"/>
                          </a:solidFill>
                          <a:latin typeface="Courier New" panose="02070309020205020404" pitchFamily="49" charset="0"/>
                          <a:ea typeface="+mn-ea"/>
                          <a:cs typeface="Courier New" panose="02070309020205020404" pitchFamily="49" charset="0"/>
                        </a:rPr>
                        <a:t> </a:t>
                      </a:r>
                      <a:endParaRPr lang="fr-CA" sz="1200" kern="1200" dirty="0">
                        <a:solidFill>
                          <a:srgbClr val="000000"/>
                        </a:solidFill>
                        <a:latin typeface="Courier New" panose="02070309020205020404" pitchFamily="49" charset="0"/>
                        <a:ea typeface="+mn-ea"/>
                        <a:cs typeface="Courier New" panose="02070309020205020404" pitchFamily="49" charset="0"/>
                      </a:endParaRPr>
                    </a:p>
                  </a:txBody>
                  <a:tcPr marT="45721" marB="45721"/>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1200" b="0" i="0" u="none" strike="noStrike" kern="1200" cap="none" spc="0" normalizeH="0" baseline="0" noProof="0" dirty="0" smtClean="0">
                          <a:ln>
                            <a:noFill/>
                          </a:ln>
                          <a:solidFill>
                            <a:srgbClr val="000000"/>
                          </a:solidFill>
                          <a:effectLst/>
                          <a:uLnTx/>
                          <a:uFillTx/>
                          <a:latin typeface="Courier New" panose="02070309020205020404" pitchFamily="49" charset="0"/>
                          <a:ea typeface="+mn-ea"/>
                          <a:cs typeface="Courier New" panose="02070309020205020404" pitchFamily="49" charset="0"/>
                        </a:rPr>
                        <a:t>&lt;</a:t>
                      </a:r>
                      <a:r>
                        <a:rPr kumimoji="0" lang="en-CA" sz="1200" b="0" i="0" u="none" strike="noStrike" kern="1200" cap="none" spc="0" normalizeH="0" baseline="0" noProof="0" dirty="0" err="1" smtClean="0">
                          <a:ln>
                            <a:noFill/>
                          </a:ln>
                          <a:solidFill>
                            <a:srgbClr val="000000"/>
                          </a:solidFill>
                          <a:effectLst/>
                          <a:uLnTx/>
                          <a:uFillTx/>
                          <a:latin typeface="Courier New" panose="02070309020205020404" pitchFamily="49" charset="0"/>
                          <a:ea typeface="+mn-ea"/>
                          <a:cs typeface="Courier New" panose="02070309020205020404" pitchFamily="49" charset="0"/>
                        </a:rPr>
                        <a:t>stmt</a:t>
                      </a:r>
                      <a:r>
                        <a:rPr kumimoji="0" lang="en-CA" sz="1200" b="0" i="0" u="none" strike="noStrike" kern="1200" cap="none" spc="0" normalizeH="0" baseline="0" noProof="0" dirty="0" smtClean="0">
                          <a:ln>
                            <a:noFill/>
                          </a:ln>
                          <a:solidFill>
                            <a:srgbClr val="000000"/>
                          </a:solidFill>
                          <a:effectLst/>
                          <a:uLnTx/>
                          <a:uFillTx/>
                          <a:latin typeface="Courier New" panose="02070309020205020404" pitchFamily="49" charset="0"/>
                          <a:ea typeface="+mn-ea"/>
                          <a:cs typeface="Courier New" panose="02070309020205020404" pitchFamily="49" charset="0"/>
                        </a:rPr>
                        <a:t>’&gt;</a:t>
                      </a:r>
                      <a:r>
                        <a:rPr kumimoji="0" lang="en-CA" sz="1200" b="0" i="0" u="none" strike="noStrike" kern="1200" cap="none" spc="0" normalizeH="0" baseline="0" noProof="0" dirty="0" smtClean="0">
                          <a:ln>
                            <a:noFill/>
                          </a:ln>
                          <a:solidFill>
                            <a:srgbClr val="000000"/>
                          </a:solidFill>
                          <a:effectLst/>
                          <a:uLnTx/>
                          <a:uFillTx/>
                          <a:latin typeface="Courier New" panose="02070309020205020404" pitchFamily="49" charset="0"/>
                          <a:ea typeface="+mn-ea"/>
                          <a:cs typeface="Courier New" panose="02070309020205020404" pitchFamily="49" charset="0"/>
                          <a:sym typeface="Wingdings" panose="05000000000000000000" pitchFamily="2" charset="2"/>
                        </a:rPr>
                        <a:t></a:t>
                      </a:r>
                      <a:r>
                        <a:rPr kumimoji="0" lang="fr-CA" sz="1800" b="0" i="0" u="none" strike="noStrike" kern="1200" cap="none" spc="0" normalizeH="0" baseline="0" noProof="0" dirty="0" smtClean="0">
                          <a:ln>
                            <a:noFill/>
                          </a:ln>
                          <a:solidFill>
                            <a:schemeClr val="dk1"/>
                          </a:solidFill>
                          <a:effectLst/>
                          <a:uLnTx/>
                          <a:uFillTx/>
                          <a:latin typeface="+mn-lt"/>
                          <a:ea typeface="+mn-ea"/>
                          <a:cs typeface="+mn-cs"/>
                          <a:sym typeface="Wingdings" panose="05000000000000000000" pitchFamily="2" charset="2"/>
                        </a:rPr>
                        <a:t> </a:t>
                      </a:r>
                      <a:r>
                        <a:rPr kumimoji="0" lang="el-GR" sz="1800" b="0" i="0" u="none" strike="noStrike" kern="1200" cap="none" spc="0" normalizeH="0" baseline="0" noProof="0" dirty="0" smtClean="0">
                          <a:ln>
                            <a:noFill/>
                          </a:ln>
                          <a:solidFill>
                            <a:schemeClr val="dk1"/>
                          </a:solidFill>
                          <a:effectLst/>
                          <a:uLnTx/>
                          <a:uFillTx/>
                          <a:latin typeface="+mn-lt"/>
                          <a:ea typeface="+mn-ea"/>
                          <a:cs typeface="+mn-cs"/>
                          <a:sym typeface="Wingdings" panose="05000000000000000000" pitchFamily="2" charset="2"/>
                        </a:rPr>
                        <a:t>ε</a:t>
                      </a:r>
                      <a:endParaRPr kumimoji="0" lang="en-CA" sz="1200" b="0" i="0" u="none" strike="noStrike" kern="1200" cap="none" spc="0" normalizeH="0" baseline="0" noProof="0" dirty="0" smtClean="0">
                        <a:ln>
                          <a:noFill/>
                        </a:ln>
                        <a:solidFill>
                          <a:srgbClr val="000000"/>
                        </a:solidFill>
                        <a:effectLst/>
                        <a:uLnTx/>
                        <a:uFillTx/>
                        <a:latin typeface="Courier New" panose="02070309020205020404" pitchFamily="49" charset="0"/>
                        <a:ea typeface="+mn-ea"/>
                        <a:cs typeface="Courier New" panose="02070309020205020404" pitchFamily="49" charset="0"/>
                        <a:sym typeface="Wingdings" panose="05000000000000000000" pitchFamily="2" charset="2"/>
                      </a:endParaRPr>
                    </a:p>
                  </a:txBody>
                  <a:tcPr marT="45721" marB="45721"/>
                </a:tc>
              </a:tr>
            </a:tbl>
          </a:graphicData>
        </a:graphic>
      </p:graphicFrame>
      <p:sp>
        <p:nvSpPr>
          <p:cNvPr id="7" name="Rectangle 6"/>
          <p:cNvSpPr/>
          <p:nvPr/>
        </p:nvSpPr>
        <p:spPr>
          <a:xfrm>
            <a:off x="4716463" y="1916113"/>
            <a:ext cx="2808287" cy="865187"/>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CA" sz="1600" dirty="0">
                <a:solidFill>
                  <a:schemeClr val="tx1"/>
                </a:solidFill>
              </a:rPr>
              <a:t>FOLLOW(</a:t>
            </a:r>
            <a:r>
              <a:rPr lang="en-CA" sz="1600" dirty="0" err="1">
                <a:solidFill>
                  <a:schemeClr val="tx1"/>
                </a:solidFill>
              </a:rPr>
              <a:t>stmt</a:t>
            </a:r>
            <a:r>
              <a:rPr lang="en-CA" sz="1600" dirty="0">
                <a:solidFill>
                  <a:schemeClr val="tx1"/>
                </a:solidFill>
              </a:rPr>
              <a:t>) = {$, else} </a:t>
            </a:r>
            <a:r>
              <a:rPr lang="fr-CA" sz="1600" dirty="0">
                <a:solidFill>
                  <a:schemeClr val="tx1"/>
                </a:solidFill>
              </a:rPr>
              <a:t>FOLLOW(</a:t>
            </a:r>
            <a:r>
              <a:rPr lang="fr-CA" sz="1600" dirty="0" err="1">
                <a:solidFill>
                  <a:schemeClr val="tx1"/>
                </a:solidFill>
              </a:rPr>
              <a:t>stmt</a:t>
            </a:r>
            <a:r>
              <a:rPr lang="fr-CA" sz="1600" dirty="0">
                <a:solidFill>
                  <a:schemeClr val="tx1"/>
                </a:solidFill>
              </a:rPr>
              <a:t>’)={$, </a:t>
            </a:r>
            <a:r>
              <a:rPr lang="fr-CA" sz="1600" dirty="0" err="1">
                <a:solidFill>
                  <a:schemeClr val="tx1"/>
                </a:solidFill>
              </a:rPr>
              <a:t>else</a:t>
            </a:r>
            <a:r>
              <a:rPr lang="fr-CA" sz="1600" dirty="0">
                <a:solidFill>
                  <a:schemeClr val="tx1"/>
                </a:solidFill>
              </a:rPr>
              <a:t>}</a:t>
            </a:r>
          </a:p>
          <a:p>
            <a:pPr>
              <a:defRPr/>
            </a:pPr>
            <a:r>
              <a:rPr lang="en-CA" sz="1600" dirty="0">
                <a:solidFill>
                  <a:schemeClr val="tx1"/>
                </a:solidFill>
              </a:rPr>
              <a:t>…</a:t>
            </a:r>
            <a:endParaRPr lang="el-GR" sz="1600" dirty="0">
              <a:solidFill>
                <a:schemeClr val="tx1"/>
              </a:solidFill>
            </a:endParaRPr>
          </a:p>
        </p:txBody>
      </p:sp>
      <p:sp>
        <p:nvSpPr>
          <p:cNvPr id="8" name="Rectangle 7"/>
          <p:cNvSpPr/>
          <p:nvPr/>
        </p:nvSpPr>
        <p:spPr>
          <a:xfrm>
            <a:off x="1547813" y="1916113"/>
            <a:ext cx="2519362" cy="865187"/>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fr-CA" sz="1600" dirty="0">
                <a:solidFill>
                  <a:schemeClr val="tx1"/>
                </a:solidFill>
              </a:rPr>
              <a:t>FIRST(</a:t>
            </a:r>
            <a:r>
              <a:rPr lang="fr-CA" sz="1600" dirty="0" err="1">
                <a:solidFill>
                  <a:schemeClr val="tx1"/>
                </a:solidFill>
              </a:rPr>
              <a:t>stmt</a:t>
            </a:r>
            <a:r>
              <a:rPr lang="fr-CA" sz="1600" dirty="0">
                <a:solidFill>
                  <a:schemeClr val="tx1"/>
                </a:solidFill>
              </a:rPr>
              <a:t>) = {if}</a:t>
            </a:r>
          </a:p>
          <a:p>
            <a:pPr>
              <a:defRPr/>
            </a:pPr>
            <a:r>
              <a:rPr lang="fr-CA" sz="1600" dirty="0">
                <a:solidFill>
                  <a:schemeClr val="tx1"/>
                </a:solidFill>
              </a:rPr>
              <a:t>FIRST(</a:t>
            </a:r>
            <a:r>
              <a:rPr lang="fr-CA" sz="1600" dirty="0" err="1">
                <a:solidFill>
                  <a:schemeClr val="tx1"/>
                </a:solidFill>
              </a:rPr>
              <a:t>stmt</a:t>
            </a:r>
            <a:r>
              <a:rPr lang="fr-CA" sz="1600" dirty="0">
                <a:solidFill>
                  <a:schemeClr val="tx1"/>
                </a:solidFill>
              </a:rPr>
              <a:t>’)={</a:t>
            </a:r>
            <a:r>
              <a:rPr lang="fr-CA" sz="1600" dirty="0" err="1">
                <a:solidFill>
                  <a:schemeClr val="tx1"/>
                </a:solidFill>
              </a:rPr>
              <a:t>else</a:t>
            </a:r>
            <a:r>
              <a:rPr lang="fr-CA" sz="1600" dirty="0">
                <a:solidFill>
                  <a:schemeClr val="tx1"/>
                </a:solidFill>
              </a:rPr>
              <a:t>, </a:t>
            </a:r>
            <a:r>
              <a:rPr lang="el-GR" sz="1600" dirty="0">
                <a:solidFill>
                  <a:schemeClr val="tx1"/>
                </a:solidFill>
              </a:rPr>
              <a:t>ε}</a:t>
            </a:r>
            <a:endParaRPr lang="en-CA" sz="1600" dirty="0">
              <a:solidFill>
                <a:schemeClr val="tx1"/>
              </a:solidFill>
            </a:endParaRPr>
          </a:p>
          <a:p>
            <a:pPr>
              <a:defRPr/>
            </a:pPr>
            <a:r>
              <a:rPr lang="en-CA" sz="1600" dirty="0">
                <a:solidFill>
                  <a:schemeClr val="tx1"/>
                </a:solidFill>
              </a:rPr>
              <a:t>…</a:t>
            </a:r>
            <a:endParaRPr lang="el-GR" sz="1600" dirty="0">
              <a:solidFill>
                <a:schemeClr val="tx1"/>
              </a:solidFill>
            </a:endParaRPr>
          </a:p>
        </p:txBody>
      </p:sp>
      <p:sp>
        <p:nvSpPr>
          <p:cNvPr id="10" name="Rectangle 9"/>
          <p:cNvSpPr/>
          <p:nvPr/>
        </p:nvSpPr>
        <p:spPr>
          <a:xfrm>
            <a:off x="1547813" y="2924175"/>
            <a:ext cx="5976937" cy="1296988"/>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0" hangingPunct="0">
              <a:spcBef>
                <a:spcPct val="20000"/>
              </a:spcBef>
              <a:spcAft>
                <a:spcPts val="600"/>
              </a:spcAft>
              <a:defRPr/>
            </a:pPr>
            <a:r>
              <a:rPr lang="en-CA" dirty="0">
                <a:solidFill>
                  <a:srgbClr val="000000"/>
                </a:solidFill>
                <a:latin typeface="Courier New" panose="02070309020205020404" pitchFamily="49" charset="0"/>
                <a:cs typeface="Courier New" panose="02070309020205020404" pitchFamily="49" charset="0"/>
              </a:rPr>
              <a:t>&lt;</a:t>
            </a:r>
            <a:r>
              <a:rPr lang="en-CA" dirty="0" err="1">
                <a:solidFill>
                  <a:srgbClr val="000000"/>
                </a:solidFill>
                <a:latin typeface="Courier New" panose="02070309020205020404" pitchFamily="49" charset="0"/>
                <a:cs typeface="Courier New" panose="02070309020205020404" pitchFamily="49" charset="0"/>
              </a:rPr>
              <a:t>stmt</a:t>
            </a:r>
            <a:r>
              <a:rPr lang="en-CA" dirty="0">
                <a:solidFill>
                  <a:srgbClr val="000000"/>
                </a:solidFill>
                <a:latin typeface="Courier New" panose="02070309020205020404" pitchFamily="49" charset="0"/>
                <a:cs typeface="Courier New" panose="02070309020205020404" pitchFamily="49" charset="0"/>
              </a:rPr>
              <a:t>&gt; ::= if &lt;expr&gt; then &lt;</a:t>
            </a:r>
            <a:r>
              <a:rPr lang="en-CA" dirty="0" err="1">
                <a:solidFill>
                  <a:srgbClr val="000000"/>
                </a:solidFill>
                <a:latin typeface="Courier New" panose="02070309020205020404" pitchFamily="49" charset="0"/>
                <a:cs typeface="Courier New" panose="02070309020205020404" pitchFamily="49" charset="0"/>
              </a:rPr>
              <a:t>stmt</a:t>
            </a:r>
            <a:r>
              <a:rPr lang="en-CA" dirty="0">
                <a:solidFill>
                  <a:srgbClr val="000000"/>
                </a:solidFill>
                <a:latin typeface="Courier New" panose="02070309020205020404" pitchFamily="49" charset="0"/>
                <a:cs typeface="Courier New" panose="02070309020205020404" pitchFamily="49" charset="0"/>
              </a:rPr>
              <a:t>&gt;&lt;</a:t>
            </a:r>
            <a:r>
              <a:rPr lang="en-CA" dirty="0" err="1">
                <a:solidFill>
                  <a:srgbClr val="000000"/>
                </a:solidFill>
                <a:latin typeface="Courier New" panose="02070309020205020404" pitchFamily="49" charset="0"/>
                <a:cs typeface="Courier New" panose="02070309020205020404" pitchFamily="49" charset="0"/>
              </a:rPr>
              <a:t>stmt</a:t>
            </a:r>
            <a:r>
              <a:rPr lang="en-CA" dirty="0">
                <a:solidFill>
                  <a:srgbClr val="000000"/>
                </a:solidFill>
                <a:latin typeface="Courier New" panose="02070309020205020404" pitchFamily="49" charset="0"/>
                <a:cs typeface="Courier New" panose="02070309020205020404" pitchFamily="49" charset="0"/>
              </a:rPr>
              <a:t>’&gt;</a:t>
            </a:r>
          </a:p>
          <a:p>
            <a:pPr eaLnBrk="0" hangingPunct="0">
              <a:spcBef>
                <a:spcPct val="20000"/>
              </a:spcBef>
              <a:spcAft>
                <a:spcPts val="600"/>
              </a:spcAft>
              <a:defRPr/>
            </a:pPr>
            <a:r>
              <a:rPr lang="en-CA" dirty="0">
                <a:solidFill>
                  <a:srgbClr val="000000"/>
                </a:solidFill>
                <a:latin typeface="Courier New" panose="02070309020205020404" pitchFamily="49" charset="0"/>
                <a:cs typeface="Courier New" panose="02070309020205020404" pitchFamily="49" charset="0"/>
              </a:rPr>
              <a:t>&lt;</a:t>
            </a:r>
            <a:r>
              <a:rPr lang="en-CA" dirty="0" err="1">
                <a:solidFill>
                  <a:srgbClr val="000000"/>
                </a:solidFill>
                <a:latin typeface="Courier New" panose="02070309020205020404" pitchFamily="49" charset="0"/>
                <a:cs typeface="Courier New" panose="02070309020205020404" pitchFamily="49" charset="0"/>
              </a:rPr>
              <a:t>stmt</a:t>
            </a:r>
            <a:r>
              <a:rPr lang="en-CA" dirty="0">
                <a:solidFill>
                  <a:srgbClr val="000000"/>
                </a:solidFill>
                <a:latin typeface="Courier New" panose="02070309020205020404" pitchFamily="49" charset="0"/>
                <a:cs typeface="Courier New" panose="02070309020205020404" pitchFamily="49" charset="0"/>
              </a:rPr>
              <a:t>’&gt; ::= else &lt;</a:t>
            </a:r>
            <a:r>
              <a:rPr lang="en-CA" dirty="0" err="1">
                <a:solidFill>
                  <a:srgbClr val="000000"/>
                </a:solidFill>
                <a:latin typeface="Courier New" panose="02070309020205020404" pitchFamily="49" charset="0"/>
                <a:cs typeface="Courier New" panose="02070309020205020404" pitchFamily="49" charset="0"/>
              </a:rPr>
              <a:t>stmt</a:t>
            </a:r>
            <a:r>
              <a:rPr lang="en-CA" dirty="0">
                <a:solidFill>
                  <a:srgbClr val="000000"/>
                </a:solidFill>
                <a:latin typeface="Courier New" panose="02070309020205020404" pitchFamily="49" charset="0"/>
                <a:cs typeface="Courier New" panose="02070309020205020404" pitchFamily="49" charset="0"/>
              </a:rPr>
              <a:t>&gt; | </a:t>
            </a:r>
            <a:r>
              <a:rPr lang="el-GR" dirty="0">
                <a:solidFill>
                  <a:srgbClr val="000000"/>
                </a:solidFill>
                <a:latin typeface="Courier New" panose="02070309020205020404" pitchFamily="49" charset="0"/>
                <a:cs typeface="Courier New" panose="02070309020205020404" pitchFamily="49" charset="0"/>
              </a:rPr>
              <a:t>ε</a:t>
            </a:r>
            <a:endParaRPr lang="en-CA" dirty="0">
              <a:solidFill>
                <a:srgbClr val="000000"/>
              </a:solidFill>
              <a:latin typeface="Courier New" panose="02070309020205020404" pitchFamily="49" charset="0"/>
              <a:cs typeface="Courier New" panose="02070309020205020404" pitchFamily="49" charset="0"/>
            </a:endParaRPr>
          </a:p>
        </p:txBody>
      </p:sp>
      <p:sp>
        <p:nvSpPr>
          <p:cNvPr id="3" name="Rectangle 2"/>
          <p:cNvSpPr/>
          <p:nvPr/>
        </p:nvSpPr>
        <p:spPr>
          <a:xfrm>
            <a:off x="5724525" y="6092825"/>
            <a:ext cx="1368425" cy="720725"/>
          </a:xfrm>
          <a:prstGeom prst="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11" name="Slide Number Placeholder 10"/>
          <p:cNvSpPr>
            <a:spLocks noGrp="1"/>
          </p:cNvSpPr>
          <p:nvPr>
            <p:ph type="sldNum" sz="quarter" idx="11"/>
          </p:nvPr>
        </p:nvSpPr>
        <p:spPr/>
        <p:txBody>
          <a:bodyPr/>
          <a:lstStyle/>
          <a:p>
            <a:pPr>
              <a:defRPr/>
            </a:pPr>
            <a:fld id="{C0F85434-72BD-456E-A883-0F005E178622}" type="slidenum">
              <a:rPr lang="fr-CA" smtClean="0"/>
              <a:pPr>
                <a:defRPr/>
              </a:pPr>
              <a:t>391</a:t>
            </a:fld>
            <a:endParaRPr lang="fr-CA"/>
          </a:p>
        </p:txBody>
      </p:sp>
    </p:spTree>
    <p:extLst>
      <p:ext uri="{BB962C8B-B14F-4D97-AF65-F5344CB8AC3E}">
        <p14:creationId xmlns:p14="http://schemas.microsoft.com/office/powerpoint/2010/main" val="3131493299"/>
      </p:ext>
    </p:extLst>
  </p:cSld>
  <p:clrMapOvr>
    <a:masterClrMapping/>
  </p:clrMapOvr>
  <p:timing>
    <p:tnLst>
      <p:par>
        <p:cTn id="1" dur="indefinite" restart="never" nodeType="tmRoot"/>
      </p:par>
    </p:tnLst>
  </p:timing>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A Non LL(1) Grammar</a:t>
            </a:r>
            <a:endParaRPr lang="fr-CA" dirty="0"/>
          </a:p>
        </p:txBody>
      </p:sp>
      <p:sp>
        <p:nvSpPr>
          <p:cNvPr id="21507" name="Content Placeholder 2"/>
          <p:cNvSpPr>
            <a:spLocks noGrp="1"/>
          </p:cNvSpPr>
          <p:nvPr>
            <p:ph idx="1"/>
          </p:nvPr>
        </p:nvSpPr>
        <p:spPr>
          <a:xfrm>
            <a:off x="457200" y="1752600"/>
            <a:ext cx="7620000" cy="2540000"/>
          </a:xfrm>
        </p:spPr>
        <p:txBody>
          <a:bodyPr/>
          <a:lstStyle/>
          <a:p>
            <a:r>
              <a:rPr lang="en-CA" altLang="fr-FR" smtClean="0"/>
              <a:t>The problem arises because for an input token </a:t>
            </a:r>
            <a:r>
              <a:rPr lang="en-CA" altLang="fr-FR" smtClean="0">
                <a:latin typeface="Courier New" pitchFamily="49" charset="0"/>
                <a:cs typeface="Courier New" pitchFamily="49" charset="0"/>
              </a:rPr>
              <a:t>else </a:t>
            </a:r>
            <a:r>
              <a:rPr lang="en-CA" altLang="fr-FR" smtClean="0">
                <a:cs typeface="Courier New" pitchFamily="49" charset="0"/>
              </a:rPr>
              <a:t>and stack top of </a:t>
            </a:r>
            <a:r>
              <a:rPr lang="en-CA" altLang="fr-FR" smtClean="0">
                <a:latin typeface="Courier New" pitchFamily="49" charset="0"/>
                <a:cs typeface="Courier New" pitchFamily="49" charset="0"/>
              </a:rPr>
              <a:t>stmt, </a:t>
            </a:r>
            <a:r>
              <a:rPr lang="en-CA" altLang="fr-FR" smtClean="0">
                <a:cs typeface="Courier New" pitchFamily="49" charset="0"/>
              </a:rPr>
              <a:t>we do not know which production to choose:</a:t>
            </a:r>
          </a:p>
          <a:p>
            <a:pPr lvl="1"/>
            <a:r>
              <a:rPr lang="fr-CA" altLang="fr-FR" sz="1800" smtClean="0">
                <a:latin typeface="Courier New" pitchFamily="49" charset="0"/>
                <a:cs typeface="Courier New" pitchFamily="49" charset="0"/>
              </a:rPr>
              <a:t>&lt;stmt’&gt;</a:t>
            </a:r>
            <a:r>
              <a:rPr lang="fr-CA" altLang="fr-FR" sz="1800" smtClean="0">
                <a:latin typeface="Courier New" pitchFamily="49" charset="0"/>
                <a:cs typeface="Courier New" pitchFamily="49" charset="0"/>
                <a:sym typeface="Wingdings" pitchFamily="2" charset="2"/>
              </a:rPr>
              <a:t></a:t>
            </a:r>
            <a:r>
              <a:rPr lang="fr-CA" altLang="fr-FR" sz="1800" smtClean="0">
                <a:latin typeface="Courier New" pitchFamily="49" charset="0"/>
                <a:cs typeface="Courier New" pitchFamily="49" charset="0"/>
              </a:rPr>
              <a:t>else &lt;stmt&gt;</a:t>
            </a:r>
          </a:p>
          <a:p>
            <a:pPr lvl="1"/>
            <a:r>
              <a:rPr lang="fr-CA" altLang="fr-FR" sz="1800" smtClean="0">
                <a:latin typeface="Courier New" pitchFamily="49" charset="0"/>
                <a:cs typeface="Courier New" pitchFamily="49" charset="0"/>
              </a:rPr>
              <a:t>&lt;stmt’&gt;</a:t>
            </a:r>
            <a:r>
              <a:rPr lang="fr-CA" altLang="fr-FR" sz="1800" smtClean="0">
                <a:latin typeface="Courier New" pitchFamily="49" charset="0"/>
                <a:cs typeface="Courier New" pitchFamily="49" charset="0"/>
                <a:sym typeface="Wingdings" pitchFamily="2" charset="2"/>
              </a:rPr>
              <a:t></a:t>
            </a:r>
            <a:r>
              <a:rPr lang="el-GR" altLang="fr-FR" sz="1800" smtClean="0">
                <a:latin typeface="Courier New" pitchFamily="49" charset="0"/>
                <a:cs typeface="Courier New" pitchFamily="49" charset="0"/>
              </a:rPr>
              <a:t>ε</a:t>
            </a:r>
            <a:endParaRPr lang="en-CA" altLang="fr-FR" sz="1800" smtClean="0">
              <a:latin typeface="Courier New" pitchFamily="49" charset="0"/>
              <a:cs typeface="Courier New" pitchFamily="49" charset="0"/>
            </a:endParaRPr>
          </a:p>
          <a:p>
            <a:pPr lvl="1"/>
            <a:endParaRPr lang="fr-CA" altLang="fr-FR" sz="1800" smtClean="0">
              <a:latin typeface="Courier New" pitchFamily="49" charset="0"/>
              <a:cs typeface="Courier New" pitchFamily="49" charset="0"/>
            </a:endParaRPr>
          </a:p>
          <a:p>
            <a:r>
              <a:rPr lang="en-CA" altLang="fr-FR" smtClean="0">
                <a:cs typeface="Courier New" pitchFamily="49" charset="0"/>
              </a:rPr>
              <a:t>Therefore, this is not an LL(1) grammar</a:t>
            </a:r>
            <a:endParaRPr lang="fr-CA" altLang="fr-FR" smtClean="0">
              <a:cs typeface="Courier New" pitchFamily="49" charset="0"/>
            </a:endParaRPr>
          </a:p>
        </p:txBody>
      </p:sp>
      <p:graphicFrame>
        <p:nvGraphicFramePr>
          <p:cNvPr id="6" name="Table 5"/>
          <p:cNvGraphicFramePr>
            <a:graphicFrameLocks noGrp="1"/>
          </p:cNvGraphicFramePr>
          <p:nvPr/>
        </p:nvGraphicFramePr>
        <p:xfrm>
          <a:off x="0" y="4437063"/>
          <a:ext cx="9144000" cy="2420937"/>
        </p:xfrm>
        <a:graphic>
          <a:graphicData uri="http://schemas.openxmlformats.org/drawingml/2006/table">
            <a:tbl>
              <a:tblPr firstRow="1" bandRow="1">
                <a:tableStyleId>{7DF18680-E054-41AD-8BC1-D1AEF772440D}</a:tableStyleId>
              </a:tblPr>
              <a:tblGrid>
                <a:gridCol w="1828800"/>
                <a:gridCol w="1828800"/>
                <a:gridCol w="1828800"/>
                <a:gridCol w="1828800"/>
                <a:gridCol w="1828800"/>
              </a:tblGrid>
              <a:tr h="746653">
                <a:tc>
                  <a:txBody>
                    <a:bodyPr/>
                    <a:lstStyle/>
                    <a:p>
                      <a:pPr algn="ctr"/>
                      <a:endParaRPr lang="fr-CA" sz="1800" b="1" dirty="0">
                        <a:solidFill>
                          <a:schemeClr val="bg1"/>
                        </a:solidFill>
                      </a:endParaRPr>
                    </a:p>
                  </a:txBody>
                  <a:tcPr marT="45721" marB="45721"/>
                </a:tc>
                <a:tc>
                  <a:txBody>
                    <a:bodyPr/>
                    <a:lstStyle/>
                    <a:p>
                      <a:pPr algn="ctr"/>
                      <a:r>
                        <a:rPr lang="en-CA" sz="1800" dirty="0" smtClean="0"/>
                        <a:t>if</a:t>
                      </a:r>
                      <a:endParaRPr lang="fr-CA" sz="1800" dirty="0"/>
                    </a:p>
                  </a:txBody>
                  <a:tcPr marT="45721" marB="45721"/>
                </a:tc>
                <a:tc>
                  <a:txBody>
                    <a:bodyPr/>
                    <a:lstStyle/>
                    <a:p>
                      <a:pPr algn="ctr"/>
                      <a:r>
                        <a:rPr lang="en-CA" sz="1800" dirty="0" smtClean="0"/>
                        <a:t>then</a:t>
                      </a:r>
                      <a:endParaRPr lang="fr-CA" sz="1800" dirty="0"/>
                    </a:p>
                  </a:txBody>
                  <a:tcPr marT="45721" marB="45721"/>
                </a:tc>
                <a:tc>
                  <a:txBody>
                    <a:bodyPr/>
                    <a:lstStyle/>
                    <a:p>
                      <a:pPr algn="ctr"/>
                      <a:r>
                        <a:rPr lang="en-CA" sz="1800" dirty="0" smtClean="0"/>
                        <a:t>else</a:t>
                      </a:r>
                      <a:endParaRPr lang="fr-CA" sz="1800" dirty="0"/>
                    </a:p>
                  </a:txBody>
                  <a:tcPr marT="45721" marB="45721"/>
                </a:tc>
                <a:tc>
                  <a:txBody>
                    <a:bodyPr/>
                    <a:lstStyle/>
                    <a:p>
                      <a:pPr algn="ctr"/>
                      <a:r>
                        <a:rPr lang="en-CA" sz="1800" dirty="0" smtClean="0"/>
                        <a:t>$</a:t>
                      </a:r>
                      <a:endParaRPr lang="fr-CA" sz="1800" dirty="0"/>
                    </a:p>
                  </a:txBody>
                  <a:tcPr marT="45721" marB="45721"/>
                </a:tc>
              </a:tr>
              <a:tr h="917260">
                <a:tc>
                  <a:txBody>
                    <a:bodyPr/>
                    <a:lstStyle/>
                    <a:p>
                      <a:pPr algn="ctr"/>
                      <a:r>
                        <a:rPr lang="en-CA" sz="1800" b="1" dirty="0" err="1" smtClean="0">
                          <a:solidFill>
                            <a:schemeClr val="bg1"/>
                          </a:solidFill>
                        </a:rPr>
                        <a:t>stmt</a:t>
                      </a:r>
                      <a:endParaRPr lang="fr-CA" sz="1800" b="1" dirty="0">
                        <a:solidFill>
                          <a:schemeClr val="bg1"/>
                        </a:solidFill>
                      </a:endParaRPr>
                    </a:p>
                  </a:txBody>
                  <a:tcPr marT="45721" marB="45721">
                    <a:solidFill>
                      <a:schemeClr val="accent5"/>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CA" sz="1200" dirty="0" smtClean="0">
                          <a:solidFill>
                            <a:srgbClr val="000000"/>
                          </a:solidFill>
                          <a:latin typeface="Courier New" panose="02070309020205020404" pitchFamily="49" charset="0"/>
                          <a:cs typeface="Courier New" panose="02070309020205020404" pitchFamily="49" charset="0"/>
                        </a:rPr>
                        <a:t>&lt;</a:t>
                      </a:r>
                      <a:r>
                        <a:rPr lang="en-CA" sz="1200" dirty="0" err="1" smtClean="0">
                          <a:solidFill>
                            <a:srgbClr val="000000"/>
                          </a:solidFill>
                          <a:latin typeface="Courier New" panose="02070309020205020404" pitchFamily="49" charset="0"/>
                          <a:cs typeface="Courier New" panose="02070309020205020404" pitchFamily="49" charset="0"/>
                        </a:rPr>
                        <a:t>stmt</a:t>
                      </a:r>
                      <a:r>
                        <a:rPr lang="en-CA" sz="1200" dirty="0" smtClean="0">
                          <a:solidFill>
                            <a:srgbClr val="000000"/>
                          </a:solidFill>
                          <a:latin typeface="Courier New" panose="02070309020205020404" pitchFamily="49" charset="0"/>
                          <a:cs typeface="Courier New" panose="02070309020205020404" pitchFamily="49" charset="0"/>
                        </a:rPr>
                        <a:t>&gt;</a:t>
                      </a:r>
                      <a:r>
                        <a:rPr lang="en-CA" sz="1200" dirty="0" smtClean="0">
                          <a:solidFill>
                            <a:srgbClr val="000000"/>
                          </a:solidFill>
                          <a:latin typeface="Courier New" panose="02070309020205020404" pitchFamily="49" charset="0"/>
                          <a:cs typeface="Courier New" panose="02070309020205020404" pitchFamily="49" charset="0"/>
                          <a:sym typeface="Wingdings" panose="05000000000000000000" pitchFamily="2" charset="2"/>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lang="en-CA" sz="1200" dirty="0" smtClean="0">
                          <a:solidFill>
                            <a:srgbClr val="000000"/>
                          </a:solidFill>
                          <a:latin typeface="Courier New" panose="02070309020205020404" pitchFamily="49" charset="0"/>
                          <a:cs typeface="Courier New" panose="02070309020205020404" pitchFamily="49" charset="0"/>
                        </a:rPr>
                        <a:t>if &lt;expr&gt; then &lt;</a:t>
                      </a:r>
                      <a:r>
                        <a:rPr lang="en-CA" sz="1200" dirty="0" err="1" smtClean="0">
                          <a:solidFill>
                            <a:srgbClr val="000000"/>
                          </a:solidFill>
                          <a:latin typeface="Courier New" panose="02070309020205020404" pitchFamily="49" charset="0"/>
                          <a:cs typeface="Courier New" panose="02070309020205020404" pitchFamily="49" charset="0"/>
                        </a:rPr>
                        <a:t>stmt</a:t>
                      </a:r>
                      <a:r>
                        <a:rPr lang="en-CA" sz="1200" dirty="0" smtClean="0">
                          <a:solidFill>
                            <a:srgbClr val="000000"/>
                          </a:solidFill>
                          <a:latin typeface="Courier New" panose="02070309020205020404" pitchFamily="49" charset="0"/>
                          <a:cs typeface="Courier New" panose="02070309020205020404" pitchFamily="49" charset="0"/>
                        </a:rPr>
                        <a:t>&gt;&lt;</a:t>
                      </a:r>
                      <a:r>
                        <a:rPr lang="en-CA" sz="1200" dirty="0" err="1" smtClean="0">
                          <a:solidFill>
                            <a:srgbClr val="000000"/>
                          </a:solidFill>
                          <a:latin typeface="Courier New" panose="02070309020205020404" pitchFamily="49" charset="0"/>
                          <a:cs typeface="Courier New" panose="02070309020205020404" pitchFamily="49" charset="0"/>
                        </a:rPr>
                        <a:t>stmt</a:t>
                      </a:r>
                      <a:r>
                        <a:rPr lang="en-CA" sz="1200" dirty="0" smtClean="0">
                          <a:solidFill>
                            <a:srgbClr val="000000"/>
                          </a:solidFill>
                          <a:latin typeface="Courier New" panose="02070309020205020404" pitchFamily="49" charset="0"/>
                          <a:cs typeface="Courier New" panose="02070309020205020404" pitchFamily="49" charset="0"/>
                        </a:rPr>
                        <a:t>’&gt;</a:t>
                      </a:r>
                    </a:p>
                  </a:txBody>
                  <a:tcPr marT="45721" marB="45721"/>
                </a:tc>
                <a:tc>
                  <a:txBody>
                    <a:bodyPr/>
                    <a:lstStyle/>
                    <a:p>
                      <a:pPr algn="ctr"/>
                      <a:r>
                        <a:rPr lang="en-CA" sz="1800" dirty="0" smtClean="0"/>
                        <a:t>-</a:t>
                      </a:r>
                      <a:endParaRPr lang="fr-CA" sz="1800" dirty="0"/>
                    </a:p>
                  </a:txBody>
                  <a:tcPr marT="45721" marB="45721"/>
                </a:tc>
                <a:tc>
                  <a:txBody>
                    <a:bodyPr/>
                    <a:lstStyle/>
                    <a:p>
                      <a:pPr algn="ctr"/>
                      <a:r>
                        <a:rPr lang="en-CA" sz="1800" dirty="0" smtClean="0"/>
                        <a:t>-</a:t>
                      </a:r>
                      <a:endParaRPr lang="fr-CA" sz="1800" dirty="0"/>
                    </a:p>
                  </a:txBody>
                  <a:tcPr marT="45721" marB="45721"/>
                </a:tc>
                <a:tc>
                  <a:txBody>
                    <a:bodyPr/>
                    <a:lstStyle/>
                    <a:p>
                      <a:pPr algn="ctr"/>
                      <a:r>
                        <a:rPr lang="en-CA" sz="1800" dirty="0" smtClean="0"/>
                        <a:t>-</a:t>
                      </a:r>
                      <a:endParaRPr lang="fr-CA" sz="1800" dirty="0"/>
                    </a:p>
                  </a:txBody>
                  <a:tcPr marT="45721" marB="45721"/>
                </a:tc>
              </a:tr>
              <a:tr h="757024">
                <a:tc>
                  <a:txBody>
                    <a:bodyPr/>
                    <a:lstStyle/>
                    <a:p>
                      <a:pPr algn="ctr"/>
                      <a:r>
                        <a:rPr lang="en-CA" sz="1800" b="1" dirty="0" err="1" smtClean="0">
                          <a:solidFill>
                            <a:schemeClr val="bg1"/>
                          </a:solidFill>
                        </a:rPr>
                        <a:t>stmt</a:t>
                      </a:r>
                      <a:r>
                        <a:rPr lang="en-CA" sz="1800" b="1" dirty="0" smtClean="0">
                          <a:solidFill>
                            <a:schemeClr val="bg1"/>
                          </a:solidFill>
                        </a:rPr>
                        <a:t>’</a:t>
                      </a:r>
                      <a:endParaRPr lang="fr-CA" sz="1800" b="1" dirty="0">
                        <a:solidFill>
                          <a:schemeClr val="bg1"/>
                        </a:solidFill>
                      </a:endParaRPr>
                    </a:p>
                  </a:txBody>
                  <a:tcPr marT="45721" marB="45721">
                    <a:solidFill>
                      <a:schemeClr val="accent5"/>
                    </a:solidFill>
                  </a:tcPr>
                </a:tc>
                <a:tc>
                  <a:txBody>
                    <a:bodyPr/>
                    <a:lstStyle/>
                    <a:p>
                      <a:pPr algn="ctr"/>
                      <a:r>
                        <a:rPr lang="en-CA" sz="1800" dirty="0" smtClean="0"/>
                        <a:t>-</a:t>
                      </a:r>
                      <a:endParaRPr lang="fr-CA" sz="1800" dirty="0"/>
                    </a:p>
                  </a:txBody>
                  <a:tcPr marT="45721" marB="45721"/>
                </a:tc>
                <a:tc>
                  <a:txBody>
                    <a:bodyPr/>
                    <a:lstStyle/>
                    <a:p>
                      <a:pPr algn="ctr"/>
                      <a:r>
                        <a:rPr lang="en-CA" sz="1800" dirty="0" smtClean="0"/>
                        <a:t>-</a:t>
                      </a:r>
                      <a:endParaRPr lang="fr-CA" sz="1800" dirty="0"/>
                    </a:p>
                  </a:txBody>
                  <a:tcPr marT="45721" marB="45721"/>
                </a:tc>
                <a:tc>
                  <a:txBody>
                    <a:bodyPr/>
                    <a:lstStyle/>
                    <a:p>
                      <a:pPr algn="ctr"/>
                      <a:r>
                        <a:rPr lang="en-CA" sz="1200" kern="1200" dirty="0" smtClean="0">
                          <a:solidFill>
                            <a:srgbClr val="000000"/>
                          </a:solidFill>
                          <a:latin typeface="Courier New" panose="02070309020205020404" pitchFamily="49" charset="0"/>
                          <a:ea typeface="+mn-ea"/>
                          <a:cs typeface="Courier New" panose="02070309020205020404" pitchFamily="49" charset="0"/>
                        </a:rPr>
                        <a:t>&lt;</a:t>
                      </a:r>
                      <a:r>
                        <a:rPr lang="en-CA" sz="1200" kern="1200" dirty="0" err="1" smtClean="0">
                          <a:solidFill>
                            <a:srgbClr val="000000"/>
                          </a:solidFill>
                          <a:latin typeface="Courier New" panose="02070309020205020404" pitchFamily="49" charset="0"/>
                          <a:ea typeface="+mn-ea"/>
                          <a:cs typeface="Courier New" panose="02070309020205020404" pitchFamily="49" charset="0"/>
                        </a:rPr>
                        <a:t>stmt</a:t>
                      </a:r>
                      <a:r>
                        <a:rPr lang="en-CA" sz="1200" kern="1200" dirty="0" smtClean="0">
                          <a:solidFill>
                            <a:srgbClr val="000000"/>
                          </a:solidFill>
                          <a:latin typeface="Courier New" panose="02070309020205020404" pitchFamily="49" charset="0"/>
                          <a:ea typeface="+mn-ea"/>
                          <a:cs typeface="Courier New" panose="02070309020205020404" pitchFamily="49" charset="0"/>
                        </a:rPr>
                        <a:t>’&gt;</a:t>
                      </a:r>
                      <a:r>
                        <a:rPr lang="en-CA" sz="1200" kern="1200" dirty="0" smtClean="0">
                          <a:solidFill>
                            <a:srgbClr val="000000"/>
                          </a:solidFill>
                          <a:latin typeface="Courier New" panose="02070309020205020404" pitchFamily="49" charset="0"/>
                          <a:ea typeface="+mn-ea"/>
                          <a:cs typeface="Courier New" panose="02070309020205020404" pitchFamily="49" charset="0"/>
                          <a:sym typeface="Wingdings" panose="05000000000000000000" pitchFamily="2" charset="2"/>
                        </a:rPr>
                        <a:t></a:t>
                      </a:r>
                    </a:p>
                    <a:p>
                      <a:pPr algn="ctr"/>
                      <a:r>
                        <a:rPr lang="en-CA" sz="1200" kern="1200" dirty="0" smtClean="0">
                          <a:solidFill>
                            <a:srgbClr val="000000"/>
                          </a:solidFill>
                          <a:latin typeface="Courier New" panose="02070309020205020404" pitchFamily="49" charset="0"/>
                          <a:ea typeface="+mn-ea"/>
                          <a:cs typeface="Courier New" panose="02070309020205020404" pitchFamily="49" charset="0"/>
                        </a:rPr>
                        <a:t>else &lt;</a:t>
                      </a:r>
                      <a:r>
                        <a:rPr lang="en-CA" sz="1200" kern="1200" dirty="0" err="1" smtClean="0">
                          <a:solidFill>
                            <a:srgbClr val="000000"/>
                          </a:solidFill>
                          <a:latin typeface="Courier New" panose="02070309020205020404" pitchFamily="49" charset="0"/>
                          <a:ea typeface="+mn-ea"/>
                          <a:cs typeface="Courier New" panose="02070309020205020404" pitchFamily="49" charset="0"/>
                        </a:rPr>
                        <a:t>stmt</a:t>
                      </a:r>
                      <a:r>
                        <a:rPr lang="en-CA" sz="1200" kern="1200" dirty="0" smtClean="0">
                          <a:solidFill>
                            <a:srgbClr val="000000"/>
                          </a:solidFill>
                          <a:latin typeface="Courier New" panose="02070309020205020404" pitchFamily="49" charset="0"/>
                          <a:ea typeface="+mn-ea"/>
                          <a:cs typeface="Courier New" panose="02070309020205020404" pitchFamily="49" charset="0"/>
                        </a:rPr>
                        <a:t>&gt;,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1200" b="0" i="0" u="none" strike="noStrike" kern="1200" cap="none" spc="0" normalizeH="0" baseline="0" noProof="0" dirty="0" smtClean="0">
                          <a:ln>
                            <a:noFill/>
                          </a:ln>
                          <a:solidFill>
                            <a:srgbClr val="000000"/>
                          </a:solidFill>
                          <a:effectLst/>
                          <a:uLnTx/>
                          <a:uFillTx/>
                          <a:latin typeface="Courier New" panose="02070309020205020404" pitchFamily="49" charset="0"/>
                          <a:ea typeface="+mn-ea"/>
                          <a:cs typeface="Courier New" panose="02070309020205020404" pitchFamily="49" charset="0"/>
                        </a:rPr>
                        <a:t>&lt;</a:t>
                      </a:r>
                      <a:r>
                        <a:rPr kumimoji="0" lang="en-CA" sz="1200" b="0" i="0" u="none" strike="noStrike" kern="1200" cap="none" spc="0" normalizeH="0" baseline="0" noProof="0" dirty="0" err="1" smtClean="0">
                          <a:ln>
                            <a:noFill/>
                          </a:ln>
                          <a:solidFill>
                            <a:srgbClr val="000000"/>
                          </a:solidFill>
                          <a:effectLst/>
                          <a:uLnTx/>
                          <a:uFillTx/>
                          <a:latin typeface="Courier New" panose="02070309020205020404" pitchFamily="49" charset="0"/>
                          <a:ea typeface="+mn-ea"/>
                          <a:cs typeface="Courier New" panose="02070309020205020404" pitchFamily="49" charset="0"/>
                        </a:rPr>
                        <a:t>stmt</a:t>
                      </a:r>
                      <a:r>
                        <a:rPr kumimoji="0" lang="en-CA" sz="1200" b="0" i="0" u="none" strike="noStrike" kern="1200" cap="none" spc="0" normalizeH="0" baseline="0" noProof="0" dirty="0" smtClean="0">
                          <a:ln>
                            <a:noFill/>
                          </a:ln>
                          <a:solidFill>
                            <a:srgbClr val="000000"/>
                          </a:solidFill>
                          <a:effectLst/>
                          <a:uLnTx/>
                          <a:uFillTx/>
                          <a:latin typeface="Courier New" panose="02070309020205020404" pitchFamily="49" charset="0"/>
                          <a:ea typeface="+mn-ea"/>
                          <a:cs typeface="Courier New" panose="02070309020205020404" pitchFamily="49" charset="0"/>
                        </a:rPr>
                        <a:t>’&gt;</a:t>
                      </a:r>
                      <a:r>
                        <a:rPr kumimoji="0" lang="en-CA" sz="1200" b="0" i="0" u="none" strike="noStrike" kern="1200" cap="none" spc="0" normalizeH="0" baseline="0" noProof="0" dirty="0" smtClean="0">
                          <a:ln>
                            <a:noFill/>
                          </a:ln>
                          <a:solidFill>
                            <a:srgbClr val="000000"/>
                          </a:solidFill>
                          <a:effectLst/>
                          <a:uLnTx/>
                          <a:uFillTx/>
                          <a:latin typeface="Courier New" panose="02070309020205020404" pitchFamily="49" charset="0"/>
                          <a:ea typeface="+mn-ea"/>
                          <a:cs typeface="Courier New" panose="02070309020205020404" pitchFamily="49" charset="0"/>
                          <a:sym typeface="Wingdings" panose="05000000000000000000" pitchFamily="2" charset="2"/>
                        </a:rPr>
                        <a:t></a:t>
                      </a:r>
                      <a:r>
                        <a:rPr kumimoji="0" lang="fr-CA" sz="1800" b="0" i="0" u="none" strike="noStrike" kern="1200" cap="none" spc="0" normalizeH="0" baseline="0" noProof="0" dirty="0" smtClean="0">
                          <a:ln>
                            <a:noFill/>
                          </a:ln>
                          <a:solidFill>
                            <a:schemeClr val="dk1"/>
                          </a:solidFill>
                          <a:effectLst/>
                          <a:uLnTx/>
                          <a:uFillTx/>
                          <a:latin typeface="+mn-lt"/>
                          <a:ea typeface="+mn-ea"/>
                          <a:cs typeface="+mn-cs"/>
                          <a:sym typeface="Wingdings" panose="05000000000000000000" pitchFamily="2" charset="2"/>
                        </a:rPr>
                        <a:t> </a:t>
                      </a:r>
                      <a:r>
                        <a:rPr kumimoji="0" lang="el-GR" sz="1800" b="0" i="0" u="none" strike="noStrike" kern="1200" cap="none" spc="0" normalizeH="0" baseline="0" noProof="0" dirty="0" smtClean="0">
                          <a:ln>
                            <a:noFill/>
                          </a:ln>
                          <a:solidFill>
                            <a:schemeClr val="dk1"/>
                          </a:solidFill>
                          <a:effectLst/>
                          <a:uLnTx/>
                          <a:uFillTx/>
                          <a:latin typeface="+mn-lt"/>
                          <a:ea typeface="+mn-ea"/>
                          <a:cs typeface="+mn-cs"/>
                          <a:sym typeface="Wingdings" panose="05000000000000000000" pitchFamily="2" charset="2"/>
                        </a:rPr>
                        <a:t>ε</a:t>
                      </a:r>
                      <a:r>
                        <a:rPr lang="en-CA" sz="1200" kern="1200" dirty="0" smtClean="0">
                          <a:solidFill>
                            <a:srgbClr val="000000"/>
                          </a:solidFill>
                          <a:latin typeface="Courier New" panose="02070309020205020404" pitchFamily="49" charset="0"/>
                          <a:ea typeface="+mn-ea"/>
                          <a:cs typeface="Courier New" panose="02070309020205020404" pitchFamily="49" charset="0"/>
                        </a:rPr>
                        <a:t> </a:t>
                      </a:r>
                      <a:endParaRPr lang="fr-CA" sz="1200" kern="1200" dirty="0">
                        <a:solidFill>
                          <a:srgbClr val="000000"/>
                        </a:solidFill>
                        <a:latin typeface="Courier New" panose="02070309020205020404" pitchFamily="49" charset="0"/>
                        <a:ea typeface="+mn-ea"/>
                        <a:cs typeface="Courier New" panose="02070309020205020404" pitchFamily="49" charset="0"/>
                      </a:endParaRPr>
                    </a:p>
                  </a:txBody>
                  <a:tcPr marT="45721" marB="45721"/>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1200" b="0" i="0" u="none" strike="noStrike" kern="1200" cap="none" spc="0" normalizeH="0" baseline="0" noProof="0" dirty="0" smtClean="0">
                          <a:ln>
                            <a:noFill/>
                          </a:ln>
                          <a:solidFill>
                            <a:srgbClr val="000000"/>
                          </a:solidFill>
                          <a:effectLst/>
                          <a:uLnTx/>
                          <a:uFillTx/>
                          <a:latin typeface="Courier New" panose="02070309020205020404" pitchFamily="49" charset="0"/>
                          <a:ea typeface="+mn-ea"/>
                          <a:cs typeface="Courier New" panose="02070309020205020404" pitchFamily="49" charset="0"/>
                        </a:rPr>
                        <a:t>&lt;</a:t>
                      </a:r>
                      <a:r>
                        <a:rPr kumimoji="0" lang="en-CA" sz="1200" b="0" i="0" u="none" strike="noStrike" kern="1200" cap="none" spc="0" normalizeH="0" baseline="0" noProof="0" dirty="0" err="1" smtClean="0">
                          <a:ln>
                            <a:noFill/>
                          </a:ln>
                          <a:solidFill>
                            <a:srgbClr val="000000"/>
                          </a:solidFill>
                          <a:effectLst/>
                          <a:uLnTx/>
                          <a:uFillTx/>
                          <a:latin typeface="Courier New" panose="02070309020205020404" pitchFamily="49" charset="0"/>
                          <a:ea typeface="+mn-ea"/>
                          <a:cs typeface="Courier New" panose="02070309020205020404" pitchFamily="49" charset="0"/>
                        </a:rPr>
                        <a:t>stmt</a:t>
                      </a:r>
                      <a:r>
                        <a:rPr kumimoji="0" lang="en-CA" sz="1200" b="0" i="0" u="none" strike="noStrike" kern="1200" cap="none" spc="0" normalizeH="0" baseline="0" noProof="0" dirty="0" smtClean="0">
                          <a:ln>
                            <a:noFill/>
                          </a:ln>
                          <a:solidFill>
                            <a:srgbClr val="000000"/>
                          </a:solidFill>
                          <a:effectLst/>
                          <a:uLnTx/>
                          <a:uFillTx/>
                          <a:latin typeface="Courier New" panose="02070309020205020404" pitchFamily="49" charset="0"/>
                          <a:ea typeface="+mn-ea"/>
                          <a:cs typeface="Courier New" panose="02070309020205020404" pitchFamily="49" charset="0"/>
                        </a:rPr>
                        <a:t>’&gt;</a:t>
                      </a:r>
                      <a:r>
                        <a:rPr kumimoji="0" lang="en-CA" sz="1200" b="0" i="0" u="none" strike="noStrike" kern="1200" cap="none" spc="0" normalizeH="0" baseline="0" noProof="0" dirty="0" smtClean="0">
                          <a:ln>
                            <a:noFill/>
                          </a:ln>
                          <a:solidFill>
                            <a:srgbClr val="000000"/>
                          </a:solidFill>
                          <a:effectLst/>
                          <a:uLnTx/>
                          <a:uFillTx/>
                          <a:latin typeface="Courier New" panose="02070309020205020404" pitchFamily="49" charset="0"/>
                          <a:ea typeface="+mn-ea"/>
                          <a:cs typeface="Courier New" panose="02070309020205020404" pitchFamily="49" charset="0"/>
                          <a:sym typeface="Wingdings" panose="05000000000000000000" pitchFamily="2" charset="2"/>
                        </a:rPr>
                        <a:t></a:t>
                      </a:r>
                      <a:r>
                        <a:rPr kumimoji="0" lang="fr-CA" sz="1800" b="0" i="0" u="none" strike="noStrike" kern="1200" cap="none" spc="0" normalizeH="0" baseline="0" noProof="0" dirty="0" smtClean="0">
                          <a:ln>
                            <a:noFill/>
                          </a:ln>
                          <a:solidFill>
                            <a:schemeClr val="dk1"/>
                          </a:solidFill>
                          <a:effectLst/>
                          <a:uLnTx/>
                          <a:uFillTx/>
                          <a:latin typeface="+mn-lt"/>
                          <a:ea typeface="+mn-ea"/>
                          <a:cs typeface="+mn-cs"/>
                          <a:sym typeface="Wingdings" panose="05000000000000000000" pitchFamily="2" charset="2"/>
                        </a:rPr>
                        <a:t> </a:t>
                      </a:r>
                      <a:r>
                        <a:rPr kumimoji="0" lang="el-GR" sz="1800" b="0" i="0" u="none" strike="noStrike" kern="1200" cap="none" spc="0" normalizeH="0" baseline="0" noProof="0" dirty="0" smtClean="0">
                          <a:ln>
                            <a:noFill/>
                          </a:ln>
                          <a:solidFill>
                            <a:schemeClr val="dk1"/>
                          </a:solidFill>
                          <a:effectLst/>
                          <a:uLnTx/>
                          <a:uFillTx/>
                          <a:latin typeface="+mn-lt"/>
                          <a:ea typeface="+mn-ea"/>
                          <a:cs typeface="+mn-cs"/>
                          <a:sym typeface="Wingdings" panose="05000000000000000000" pitchFamily="2" charset="2"/>
                        </a:rPr>
                        <a:t>ε</a:t>
                      </a:r>
                      <a:endParaRPr kumimoji="0" lang="en-CA" sz="1200" b="0" i="0" u="none" strike="noStrike" kern="1200" cap="none" spc="0" normalizeH="0" baseline="0" noProof="0" dirty="0" smtClean="0">
                        <a:ln>
                          <a:noFill/>
                        </a:ln>
                        <a:solidFill>
                          <a:srgbClr val="000000"/>
                        </a:solidFill>
                        <a:effectLst/>
                        <a:uLnTx/>
                        <a:uFillTx/>
                        <a:latin typeface="Courier New" panose="02070309020205020404" pitchFamily="49" charset="0"/>
                        <a:ea typeface="+mn-ea"/>
                        <a:cs typeface="Courier New" panose="02070309020205020404" pitchFamily="49" charset="0"/>
                        <a:sym typeface="Wingdings" panose="05000000000000000000" pitchFamily="2" charset="2"/>
                      </a:endParaRPr>
                    </a:p>
                  </a:txBody>
                  <a:tcPr marT="45721" marB="45721"/>
                </a:tc>
              </a:tr>
            </a:tbl>
          </a:graphicData>
        </a:graphic>
      </p:graphicFrame>
      <p:sp>
        <p:nvSpPr>
          <p:cNvPr id="7" name="Slide Number Placeholder 6"/>
          <p:cNvSpPr>
            <a:spLocks noGrp="1"/>
          </p:cNvSpPr>
          <p:nvPr>
            <p:ph type="sldNum" sz="quarter" idx="11"/>
          </p:nvPr>
        </p:nvSpPr>
        <p:spPr/>
        <p:txBody>
          <a:bodyPr/>
          <a:lstStyle/>
          <a:p>
            <a:pPr>
              <a:defRPr/>
            </a:pPr>
            <a:fld id="{C0F85434-72BD-456E-A883-0F005E178622}" type="slidenum">
              <a:rPr lang="fr-CA" smtClean="0"/>
              <a:pPr>
                <a:defRPr/>
              </a:pPr>
              <a:t>392</a:t>
            </a:fld>
            <a:endParaRPr lang="fr-CA"/>
          </a:p>
        </p:txBody>
      </p:sp>
    </p:spTree>
    <p:extLst>
      <p:ext uri="{BB962C8B-B14F-4D97-AF65-F5344CB8AC3E}">
        <p14:creationId xmlns:p14="http://schemas.microsoft.com/office/powerpoint/2010/main" val="3196666594"/>
      </p:ext>
    </p:extLst>
  </p:cSld>
  <p:clrMapOvr>
    <a:masterClrMapping/>
  </p:clrMapOvr>
  <p:timing>
    <p:tnLst>
      <p:par>
        <p:cTn id="1" dur="indefinite" restart="never" nodeType="tmRoot"/>
      </p:par>
    </p:tnLst>
  </p:timing>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LL(1) Error Recovery</a:t>
            </a:r>
            <a:endParaRPr lang="fr-CA" dirty="0"/>
          </a:p>
        </p:txBody>
      </p:sp>
      <p:sp>
        <p:nvSpPr>
          <p:cNvPr id="3" name="Content Placeholder 2"/>
          <p:cNvSpPr>
            <a:spLocks noGrp="1"/>
          </p:cNvSpPr>
          <p:nvPr>
            <p:ph idx="1"/>
          </p:nvPr>
        </p:nvSpPr>
        <p:spPr/>
        <p:txBody>
          <a:bodyPr/>
          <a:lstStyle/>
          <a:p>
            <a:r>
              <a:rPr lang="en-CA" altLang="fr-FR" smtClean="0"/>
              <a:t>What happens when the parser discovers an error?</a:t>
            </a:r>
          </a:p>
          <a:p>
            <a:pPr lvl="1"/>
            <a:r>
              <a:rPr lang="en-CA" altLang="fr-FR" b="1" smtClean="0"/>
              <a:t>Approach 1</a:t>
            </a:r>
            <a:r>
              <a:rPr lang="en-CA" altLang="fr-FR" smtClean="0"/>
              <a:t>: stop all parsing activity and return an error message</a:t>
            </a:r>
          </a:p>
          <a:p>
            <a:pPr lvl="1"/>
            <a:endParaRPr lang="en-CA" altLang="fr-FR" smtClean="0"/>
          </a:p>
          <a:p>
            <a:pPr lvl="1"/>
            <a:r>
              <a:rPr lang="en-CA" altLang="fr-FR" b="1" smtClean="0"/>
              <a:t>Approach 2</a:t>
            </a:r>
            <a:r>
              <a:rPr lang="en-CA" altLang="fr-FR" smtClean="0"/>
              <a:t>: try to continue parsing (if possible) and see if there are more errors along the way</a:t>
            </a:r>
          </a:p>
          <a:p>
            <a:pPr lvl="1"/>
            <a:endParaRPr lang="en-CA" altLang="fr-FR" smtClean="0"/>
          </a:p>
          <a:p>
            <a:r>
              <a:rPr lang="en-CA" altLang="fr-FR" smtClean="0"/>
              <a:t>Which approach does your compiler take?</a:t>
            </a:r>
            <a:endParaRPr lang="fr-CA" altLang="fr-FR" smtClean="0"/>
          </a:p>
        </p:txBody>
      </p:sp>
      <p:pic>
        <p:nvPicPr>
          <p:cNvPr id="24578" name="Picture 2"/>
          <p:cNvPicPr>
            <a:picLocks noChangeAspect="1" noChangeArrowheads="1"/>
          </p:cNvPicPr>
          <p:nvPr/>
        </p:nvPicPr>
        <p:blipFill>
          <a:blip r:embed="rId2">
            <a:clrChange>
              <a:clrFrom>
                <a:srgbClr val="000000"/>
              </a:clrFrom>
              <a:clrTo>
                <a:srgbClr val="000000">
                  <a:alpha val="0"/>
                </a:srgbClr>
              </a:clrTo>
            </a:clrChange>
            <a:extLst>
              <a:ext uri="{28A0092B-C50C-407E-A947-70E740481C1C}">
                <a14:useLocalDpi xmlns:a14="http://schemas.microsoft.com/office/drawing/2010/main" val="0"/>
              </a:ext>
            </a:extLst>
          </a:blip>
          <a:srcRect/>
          <a:stretch>
            <a:fillRect/>
          </a:stretch>
        </p:blipFill>
        <p:spPr bwMode="auto">
          <a:xfrm>
            <a:off x="7812088" y="2117725"/>
            <a:ext cx="611187" cy="5857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8" name="Group 7"/>
          <p:cNvGrpSpPr>
            <a:grpSpLocks/>
          </p:cNvGrpSpPr>
          <p:nvPr/>
        </p:nvGrpSpPr>
        <p:grpSpPr bwMode="auto">
          <a:xfrm>
            <a:off x="7637463" y="3213100"/>
            <a:ext cx="962025" cy="936625"/>
            <a:chOff x="7637023" y="3212976"/>
            <a:chExt cx="962234" cy="936104"/>
          </a:xfrm>
        </p:grpSpPr>
        <p:pic>
          <p:nvPicPr>
            <p:cNvPr id="22536" name="Picture 2"/>
            <p:cNvPicPr>
              <a:picLocks noChangeAspect="1" noChangeArrowheads="1"/>
            </p:cNvPicPr>
            <p:nvPr/>
          </p:nvPicPr>
          <p:blipFill>
            <a:blip r:embed="rId2">
              <a:clrChange>
                <a:clrFrom>
                  <a:srgbClr val="000000"/>
                </a:clrFrom>
                <a:clrTo>
                  <a:srgbClr val="000000">
                    <a:alpha val="0"/>
                  </a:srgbClr>
                </a:clrTo>
              </a:clrChange>
              <a:extLst>
                <a:ext uri="{28A0092B-C50C-407E-A947-70E740481C1C}">
                  <a14:useLocalDpi xmlns:a14="http://schemas.microsoft.com/office/drawing/2010/main" val="0"/>
                </a:ext>
              </a:extLst>
            </a:blip>
            <a:srcRect/>
            <a:stretch>
              <a:fillRect/>
            </a:stretch>
          </p:blipFill>
          <p:spPr bwMode="auto">
            <a:xfrm>
              <a:off x="7814360" y="3212976"/>
              <a:ext cx="611560" cy="58633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2537" name="TextBox 5"/>
            <p:cNvSpPr txBox="1">
              <a:spLocks noChangeArrowheads="1"/>
            </p:cNvSpPr>
            <p:nvPr/>
          </p:nvSpPr>
          <p:spPr bwMode="auto">
            <a:xfrm>
              <a:off x="7637023" y="3841303"/>
              <a:ext cx="96223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sz="1400" b="0">
                  <a:latin typeface="Bernard MT Condensed" pitchFamily="18" charset="0"/>
                </a:rPr>
                <a:t>At Nothing!</a:t>
              </a:r>
              <a:endParaRPr lang="fr-CA" altLang="fr-FR" sz="1400" b="0">
                <a:latin typeface="Bernard MT Condensed" pitchFamily="18" charset="0"/>
              </a:endParaRPr>
            </a:p>
          </p:txBody>
        </p:sp>
      </p:grpSp>
      <p:sp>
        <p:nvSpPr>
          <p:cNvPr id="7" name="Slide Number Placeholder 6"/>
          <p:cNvSpPr>
            <a:spLocks noGrp="1"/>
          </p:cNvSpPr>
          <p:nvPr>
            <p:ph type="sldNum" sz="quarter" idx="11"/>
          </p:nvPr>
        </p:nvSpPr>
        <p:spPr/>
        <p:txBody>
          <a:bodyPr/>
          <a:lstStyle/>
          <a:p>
            <a:pPr>
              <a:defRPr/>
            </a:pPr>
            <a:fld id="{C0F85434-72BD-456E-A883-0F005E178622}" type="slidenum">
              <a:rPr lang="fr-CA" smtClean="0"/>
              <a:pPr>
                <a:defRPr/>
              </a:pPr>
              <a:t>393</a:t>
            </a:fld>
            <a:endParaRPr lang="fr-CA"/>
          </a:p>
        </p:txBody>
      </p:sp>
    </p:spTree>
    <p:extLst>
      <p:ext uri="{BB962C8B-B14F-4D97-AF65-F5344CB8AC3E}">
        <p14:creationId xmlns:p14="http://schemas.microsoft.com/office/powerpoint/2010/main" val="364580679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500"/>
                                        <p:tgtEl>
                                          <p:spTgt spid="3">
                                            <p:txEl>
                                              <p:pRg st="1" end="1"/>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24578"/>
                                        </p:tgtEl>
                                        <p:attrNameLst>
                                          <p:attrName>style.visibility</p:attrName>
                                        </p:attrNameLst>
                                      </p:cBhvr>
                                      <p:to>
                                        <p:strVal val="visible"/>
                                      </p:to>
                                    </p:set>
                                    <p:animEffect transition="in" filter="fade">
                                      <p:cBhvr>
                                        <p:cTn id="10" dur="500"/>
                                        <p:tgtEl>
                                          <p:spTgt spid="24578"/>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animEffect transition="in" filter="fade">
                                      <p:cBhvr>
                                        <p:cTn id="15" dur="500"/>
                                        <p:tgtEl>
                                          <p:spTgt spid="3">
                                            <p:txEl>
                                              <p:pRg st="3" end="3"/>
                                            </p:txEl>
                                          </p:spTgt>
                                        </p:tgtEl>
                                      </p:cBhvr>
                                    </p:animEffect>
                                  </p:childTnLst>
                                </p:cTn>
                              </p:par>
                              <p:par>
                                <p:cTn id="16" presetID="26" presetClass="entr" presetSubtype="0" fill="hold" nodeType="with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wipe(down)">
                                      <p:cBhvr>
                                        <p:cTn id="18" dur="145">
                                          <p:stCondLst>
                                            <p:cond delay="0"/>
                                          </p:stCondLst>
                                        </p:cTn>
                                        <p:tgtEl>
                                          <p:spTgt spid="8"/>
                                        </p:tgtEl>
                                      </p:cBhvr>
                                    </p:animEffect>
                                    <p:anim calcmode="lin" valueType="num">
                                      <p:cBhvr>
                                        <p:cTn id="19" dur="456" tmFilter="0,0; 0.14,0.36; 0.43,0.73; 0.71,0.91; 1.0,1.0">
                                          <p:stCondLst>
                                            <p:cond delay="0"/>
                                          </p:stCondLst>
                                        </p:cTn>
                                        <p:tgtEl>
                                          <p:spTgt spid="8"/>
                                        </p:tgtEl>
                                        <p:attrNameLst>
                                          <p:attrName>ppt_x</p:attrName>
                                        </p:attrNameLst>
                                      </p:cBhvr>
                                      <p:tavLst>
                                        <p:tav tm="0">
                                          <p:val>
                                            <p:strVal val="#ppt_x-0.25"/>
                                          </p:val>
                                        </p:tav>
                                        <p:tav tm="100000">
                                          <p:val>
                                            <p:strVal val="#ppt_x"/>
                                          </p:val>
                                        </p:tav>
                                      </p:tavLst>
                                    </p:anim>
                                    <p:anim calcmode="lin" valueType="num">
                                      <p:cBhvr>
                                        <p:cTn id="20" dur="166" tmFilter="0.0,0.0; 0.25,0.07; 0.50,0.2; 0.75,0.467; 1.0,1.0">
                                          <p:stCondLst>
                                            <p:cond delay="0"/>
                                          </p:stCondLst>
                                        </p:cTn>
                                        <p:tgtEl>
                                          <p:spTgt spid="8"/>
                                        </p:tgtEl>
                                        <p:attrNameLst>
                                          <p:attrName>ppt_y</p:attrName>
                                        </p:attrNameLst>
                                      </p:cBhvr>
                                      <p:tavLst>
                                        <p:tav tm="0" fmla="#ppt_y-sin(pi*$)/3">
                                          <p:val>
                                            <p:fltVal val="0.5"/>
                                          </p:val>
                                        </p:tav>
                                        <p:tav tm="100000">
                                          <p:val>
                                            <p:fltVal val="1"/>
                                          </p:val>
                                        </p:tav>
                                      </p:tavLst>
                                    </p:anim>
                                    <p:anim calcmode="lin" valueType="num">
                                      <p:cBhvr>
                                        <p:cTn id="21" dur="166" tmFilter="0, 0; 0.125,0.2665; 0.25,0.4; 0.375,0.465; 0.5,0.5;  0.625,0.535; 0.75,0.6; 0.875,0.7335; 1,1">
                                          <p:stCondLst>
                                            <p:cond delay="166"/>
                                          </p:stCondLst>
                                        </p:cTn>
                                        <p:tgtEl>
                                          <p:spTgt spid="8"/>
                                        </p:tgtEl>
                                        <p:attrNameLst>
                                          <p:attrName>ppt_y</p:attrName>
                                        </p:attrNameLst>
                                      </p:cBhvr>
                                      <p:tavLst>
                                        <p:tav tm="0" fmla="#ppt_y-sin(pi*$)/9">
                                          <p:val>
                                            <p:fltVal val="0"/>
                                          </p:val>
                                        </p:tav>
                                        <p:tav tm="100000">
                                          <p:val>
                                            <p:fltVal val="1"/>
                                          </p:val>
                                        </p:tav>
                                      </p:tavLst>
                                    </p:anim>
                                    <p:anim calcmode="lin" valueType="num">
                                      <p:cBhvr>
                                        <p:cTn id="22" dur="83" tmFilter="0, 0; 0.125,0.2665; 0.25,0.4; 0.375,0.465; 0.5,0.5;  0.625,0.535; 0.75,0.6; 0.875,0.7335; 1,1">
                                          <p:stCondLst>
                                            <p:cond delay="331"/>
                                          </p:stCondLst>
                                        </p:cTn>
                                        <p:tgtEl>
                                          <p:spTgt spid="8"/>
                                        </p:tgtEl>
                                        <p:attrNameLst>
                                          <p:attrName>ppt_y</p:attrName>
                                        </p:attrNameLst>
                                      </p:cBhvr>
                                      <p:tavLst>
                                        <p:tav tm="0" fmla="#ppt_y-sin(pi*$)/27">
                                          <p:val>
                                            <p:fltVal val="0"/>
                                          </p:val>
                                        </p:tav>
                                        <p:tav tm="100000">
                                          <p:val>
                                            <p:fltVal val="1"/>
                                          </p:val>
                                        </p:tav>
                                      </p:tavLst>
                                    </p:anim>
                                    <p:anim calcmode="lin" valueType="num">
                                      <p:cBhvr>
                                        <p:cTn id="23" dur="41" tmFilter="0, 0; 0.125,0.2665; 0.25,0.4; 0.375,0.465; 0.5,0.5;  0.625,0.535; 0.75,0.6; 0.875,0.7335; 1,1">
                                          <p:stCondLst>
                                            <p:cond delay="414"/>
                                          </p:stCondLst>
                                        </p:cTn>
                                        <p:tgtEl>
                                          <p:spTgt spid="8"/>
                                        </p:tgtEl>
                                        <p:attrNameLst>
                                          <p:attrName>ppt_y</p:attrName>
                                        </p:attrNameLst>
                                      </p:cBhvr>
                                      <p:tavLst>
                                        <p:tav tm="0" fmla="#ppt_y-sin(pi*$)/81">
                                          <p:val>
                                            <p:fltVal val="0"/>
                                          </p:val>
                                        </p:tav>
                                        <p:tav tm="100000">
                                          <p:val>
                                            <p:fltVal val="1"/>
                                          </p:val>
                                        </p:tav>
                                      </p:tavLst>
                                    </p:anim>
                                    <p:animScale>
                                      <p:cBhvr>
                                        <p:cTn id="24" dur="7">
                                          <p:stCondLst>
                                            <p:cond delay="162"/>
                                          </p:stCondLst>
                                        </p:cTn>
                                        <p:tgtEl>
                                          <p:spTgt spid="8"/>
                                        </p:tgtEl>
                                      </p:cBhvr>
                                      <p:to x="100000" y="60000"/>
                                    </p:animScale>
                                    <p:animScale>
                                      <p:cBhvr>
                                        <p:cTn id="25" dur="41" decel="50000">
                                          <p:stCondLst>
                                            <p:cond delay="169"/>
                                          </p:stCondLst>
                                        </p:cTn>
                                        <p:tgtEl>
                                          <p:spTgt spid="8"/>
                                        </p:tgtEl>
                                      </p:cBhvr>
                                      <p:to x="100000" y="100000"/>
                                    </p:animScale>
                                    <p:animScale>
                                      <p:cBhvr>
                                        <p:cTn id="26" dur="7">
                                          <p:stCondLst>
                                            <p:cond delay="328"/>
                                          </p:stCondLst>
                                        </p:cTn>
                                        <p:tgtEl>
                                          <p:spTgt spid="8"/>
                                        </p:tgtEl>
                                      </p:cBhvr>
                                      <p:to x="100000" y="80000"/>
                                    </p:animScale>
                                    <p:animScale>
                                      <p:cBhvr>
                                        <p:cTn id="27" dur="41" decel="50000">
                                          <p:stCondLst>
                                            <p:cond delay="335"/>
                                          </p:stCondLst>
                                        </p:cTn>
                                        <p:tgtEl>
                                          <p:spTgt spid="8"/>
                                        </p:tgtEl>
                                      </p:cBhvr>
                                      <p:to x="100000" y="100000"/>
                                    </p:animScale>
                                    <p:animScale>
                                      <p:cBhvr>
                                        <p:cTn id="28" dur="7">
                                          <p:stCondLst>
                                            <p:cond delay="410"/>
                                          </p:stCondLst>
                                        </p:cTn>
                                        <p:tgtEl>
                                          <p:spTgt spid="8"/>
                                        </p:tgtEl>
                                      </p:cBhvr>
                                      <p:to x="100000" y="90000"/>
                                    </p:animScale>
                                    <p:animScale>
                                      <p:cBhvr>
                                        <p:cTn id="29" dur="41" decel="50000">
                                          <p:stCondLst>
                                            <p:cond delay="417"/>
                                          </p:stCondLst>
                                        </p:cTn>
                                        <p:tgtEl>
                                          <p:spTgt spid="8"/>
                                        </p:tgtEl>
                                      </p:cBhvr>
                                      <p:to x="100000" y="100000"/>
                                    </p:animScale>
                                    <p:animScale>
                                      <p:cBhvr>
                                        <p:cTn id="30" dur="7">
                                          <p:stCondLst>
                                            <p:cond delay="452"/>
                                          </p:stCondLst>
                                        </p:cTn>
                                        <p:tgtEl>
                                          <p:spTgt spid="8"/>
                                        </p:tgtEl>
                                      </p:cBhvr>
                                      <p:to x="100000" y="95000"/>
                                    </p:animScale>
                                    <p:animScale>
                                      <p:cBhvr>
                                        <p:cTn id="31" dur="41" decel="50000">
                                          <p:stCondLst>
                                            <p:cond delay="459"/>
                                          </p:stCondLst>
                                        </p:cTn>
                                        <p:tgtEl>
                                          <p:spTgt spid="8"/>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LL(1) Error Recovery</a:t>
            </a:r>
            <a:endParaRPr lang="fr-CA" dirty="0"/>
          </a:p>
        </p:txBody>
      </p:sp>
      <p:sp>
        <p:nvSpPr>
          <p:cNvPr id="23555" name="Content Placeholder 2"/>
          <p:cNvSpPr>
            <a:spLocks noGrp="1"/>
          </p:cNvSpPr>
          <p:nvPr>
            <p:ph idx="1"/>
          </p:nvPr>
        </p:nvSpPr>
        <p:spPr/>
        <p:txBody>
          <a:bodyPr/>
          <a:lstStyle/>
          <a:p>
            <a:r>
              <a:rPr lang="en-CA" altLang="fr-FR" smtClean="0"/>
              <a:t>An error is detected when:</a:t>
            </a:r>
          </a:p>
          <a:p>
            <a:pPr lvl="1"/>
            <a:r>
              <a:rPr lang="en-US" altLang="fr-FR" smtClean="0"/>
              <a:t>The terminal on top of the stack does not match the next input token</a:t>
            </a:r>
          </a:p>
          <a:p>
            <a:pPr lvl="1"/>
            <a:r>
              <a:rPr lang="en-US" altLang="fr-FR" smtClean="0"/>
              <a:t>The parsing table cell from which we are supposed to pull the next production is empty</a:t>
            </a:r>
          </a:p>
          <a:p>
            <a:endParaRPr lang="en-US" altLang="fr-FR" smtClean="0"/>
          </a:p>
          <a:p>
            <a:r>
              <a:rPr lang="en-US" altLang="fr-FR" smtClean="0"/>
              <a:t>What does the parser do?</a:t>
            </a:r>
          </a:p>
          <a:p>
            <a:pPr lvl="1"/>
            <a:r>
              <a:rPr lang="en-US" altLang="fr-FR" smtClean="0"/>
              <a:t>It enters the </a:t>
            </a:r>
            <a:r>
              <a:rPr lang="en-US" altLang="fr-FR" b="1" i="1" smtClean="0">
                <a:solidFill>
                  <a:schemeClr val="tx2"/>
                </a:solidFill>
              </a:rPr>
              <a:t>panic-mode</a:t>
            </a:r>
            <a:r>
              <a:rPr lang="en-US" altLang="fr-FR" smtClean="0"/>
              <a:t> error recovery</a:t>
            </a:r>
          </a:p>
          <a:p>
            <a:pPr lvl="1"/>
            <a:r>
              <a:rPr lang="en-CA" altLang="fr-FR" smtClean="0"/>
              <a:t>Based on the idea of skipping symbols on the input until a token in a selected set of synchronizing tokens appears</a:t>
            </a:r>
            <a:endParaRPr lang="fr-CA" altLang="fr-FR" smtClean="0"/>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394</a:t>
            </a:fld>
            <a:endParaRPr lang="fr-CA"/>
          </a:p>
        </p:txBody>
      </p:sp>
    </p:spTree>
    <p:extLst>
      <p:ext uri="{BB962C8B-B14F-4D97-AF65-F5344CB8AC3E}">
        <p14:creationId xmlns:p14="http://schemas.microsoft.com/office/powerpoint/2010/main" val="1074163981"/>
      </p:ext>
    </p:extLst>
  </p:cSld>
  <p:clrMapOvr>
    <a:masterClrMapping/>
  </p:clrMapOvr>
  <p:timing>
    <p:tnLst>
      <p:par>
        <p:cTn id="1" dur="indefinite" restart="never" nodeType="tmRoot"/>
      </p:par>
    </p:tnLst>
  </p:timing>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LL(1) Error Recovery</a:t>
            </a:r>
            <a:endParaRPr lang="en-CA" dirty="0"/>
          </a:p>
        </p:txBody>
      </p:sp>
      <p:sp>
        <p:nvSpPr>
          <p:cNvPr id="24579" name="Content Placeholder 2"/>
          <p:cNvSpPr>
            <a:spLocks noGrp="1"/>
          </p:cNvSpPr>
          <p:nvPr>
            <p:ph idx="1"/>
          </p:nvPr>
        </p:nvSpPr>
        <p:spPr/>
        <p:txBody>
          <a:bodyPr/>
          <a:lstStyle/>
          <a:p>
            <a:r>
              <a:rPr lang="en-CA" altLang="fr-FR" smtClean="0"/>
              <a:t>Let </a:t>
            </a:r>
            <a:r>
              <a:rPr lang="en-CA" altLang="fr-FR" smtClean="0">
                <a:solidFill>
                  <a:schemeClr val="tx2"/>
                </a:solidFill>
              </a:rPr>
              <a:t>S</a:t>
            </a:r>
            <a:r>
              <a:rPr lang="en-CA" altLang="fr-FR" smtClean="0"/>
              <a:t> be a set of tokens called a synchronization set.</a:t>
            </a:r>
          </a:p>
          <a:p>
            <a:r>
              <a:rPr lang="en-CA" altLang="fr-FR" smtClean="0"/>
              <a:t>Let </a:t>
            </a:r>
            <a:r>
              <a:rPr lang="en-CA" altLang="fr-FR" smtClean="0">
                <a:solidFill>
                  <a:schemeClr val="tx2"/>
                </a:solidFill>
              </a:rPr>
              <a:t>s ∊ S </a:t>
            </a:r>
            <a:r>
              <a:rPr lang="en-CA" altLang="fr-FR" smtClean="0">
                <a:sym typeface="Wingdings" pitchFamily="2" charset="2"/>
              </a:rPr>
              <a:t></a:t>
            </a:r>
            <a:r>
              <a:rPr lang="en-CA" altLang="fr-FR" smtClean="0"/>
              <a:t> </a:t>
            </a:r>
            <a:r>
              <a:rPr lang="en-CA" altLang="fr-FR" smtClean="0">
                <a:solidFill>
                  <a:schemeClr val="tx2"/>
                </a:solidFill>
              </a:rPr>
              <a:t>s</a:t>
            </a:r>
            <a:r>
              <a:rPr lang="en-CA" altLang="fr-FR" smtClean="0"/>
              <a:t> is called a synchronization token</a:t>
            </a:r>
          </a:p>
          <a:p>
            <a:r>
              <a:rPr lang="en-CA" altLang="fr-FR" smtClean="0"/>
              <a:t>Million dollar question: how to construct the synchronization set?</a:t>
            </a:r>
          </a:p>
          <a:p>
            <a:pPr lvl="1"/>
            <a:r>
              <a:rPr lang="en-CA" altLang="fr-FR" smtClean="0"/>
              <a:t>Many heuristics have been proposed</a:t>
            </a:r>
          </a:p>
          <a:p>
            <a:pPr lvl="1"/>
            <a:r>
              <a:rPr lang="en-CA" altLang="fr-FR" smtClean="0"/>
              <a:t>We will cover a simple method</a:t>
            </a:r>
          </a:p>
          <a:p>
            <a:endParaRPr lang="en-CA" altLang="fr-FR" smtClean="0"/>
          </a:p>
          <a:p>
            <a:r>
              <a:rPr lang="en-US" altLang="fr-FR" smtClean="0"/>
              <a:t>Place all symbols in FOLLOW(A) into the synchronizing set for nonterminal A</a:t>
            </a:r>
          </a:p>
          <a:p>
            <a:pPr lvl="1"/>
            <a:r>
              <a:rPr lang="en-US" altLang="fr-FR" smtClean="0"/>
              <a:t>If we skip tokens until an element of FOLLOW(A) is seen and  we pop A from the stack, it’s likely that parsing can continue.</a:t>
            </a:r>
          </a:p>
          <a:p>
            <a:endParaRPr lang="en-CA" altLang="fr-FR" smtClean="0"/>
          </a:p>
          <a:p>
            <a:endParaRPr lang="en-CA" altLang="fr-FR" smtClean="0"/>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395</a:t>
            </a:fld>
            <a:endParaRPr lang="fr-CA"/>
          </a:p>
        </p:txBody>
      </p:sp>
    </p:spTree>
    <p:extLst>
      <p:ext uri="{BB962C8B-B14F-4D97-AF65-F5344CB8AC3E}">
        <p14:creationId xmlns:p14="http://schemas.microsoft.com/office/powerpoint/2010/main" val="2505673728"/>
      </p:ext>
    </p:extLst>
  </p:cSld>
  <p:clrMapOvr>
    <a:masterClrMapping/>
  </p:clrMapOvr>
  <p:timing>
    <p:tnLst>
      <p:par>
        <p:cTn id="1" dur="indefinite" restart="never" nodeType="tmRoot"/>
      </p:par>
    </p:tnLst>
  </p:timing>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LL(1) Error Recovery</a:t>
            </a:r>
            <a:endParaRPr lang="en-CA" dirty="0"/>
          </a:p>
        </p:txBody>
      </p:sp>
      <p:sp>
        <p:nvSpPr>
          <p:cNvPr id="3" name="Content Placeholder 2"/>
          <p:cNvSpPr>
            <a:spLocks noGrp="1"/>
          </p:cNvSpPr>
          <p:nvPr>
            <p:ph idx="1"/>
          </p:nvPr>
        </p:nvSpPr>
        <p:spPr/>
        <p:txBody>
          <a:bodyPr/>
          <a:lstStyle/>
          <a:p>
            <a:r>
              <a:rPr lang="en-CA" altLang="fr-FR" smtClean="0"/>
              <a:t>The panic-mode error recovery can be implemented using the synchronization set(s) as follows: </a:t>
            </a:r>
          </a:p>
          <a:p>
            <a:pPr marL="730250" lvl="1" indent="-457200">
              <a:buFont typeface="Arial Black" pitchFamily="34" charset="0"/>
              <a:buAutoNum type="arabicPeriod"/>
            </a:pPr>
            <a:r>
              <a:rPr lang="en-CA" altLang="fr-FR" sz="1800" smtClean="0"/>
              <a:t>If there is a nonterminal at the top of the stack, discard input tokens until you find a synch token, then pop the non-terminal</a:t>
            </a:r>
          </a:p>
          <a:p>
            <a:pPr marL="730250" lvl="1" indent="-457200">
              <a:buFont typeface="Arial Black" pitchFamily="34" charset="0"/>
              <a:buAutoNum type="arabicPeriod"/>
            </a:pPr>
            <a:r>
              <a:rPr lang="en-US" altLang="fr-FR" sz="1800" smtClean="0"/>
              <a:t>If there is a terminal at the top of the stack, we could try popping it to see whether we can continue </a:t>
            </a:r>
          </a:p>
          <a:p>
            <a:pPr marL="1416050" lvl="2" indent="-457200"/>
            <a:r>
              <a:rPr lang="en-US" altLang="fr-FR" sz="1600" smtClean="0"/>
              <a:t>Assume that the input string is actually missing that terminal</a:t>
            </a:r>
            <a:endParaRPr lang="en-CA" altLang="fr-FR" smtClean="0"/>
          </a:p>
          <a:p>
            <a:endParaRPr lang="en-CA" altLang="fr-FR" smtClean="0"/>
          </a:p>
          <a:p>
            <a:endParaRPr lang="en-CA" altLang="fr-FR" smtClean="0"/>
          </a:p>
          <a:p>
            <a:endParaRPr lang="en-CA" altLang="fr-FR" smtClean="0"/>
          </a:p>
          <a:p>
            <a:endParaRPr lang="en-CA" altLang="fr-FR" smtClean="0"/>
          </a:p>
          <a:p>
            <a:endParaRPr lang="en-CA" altLang="fr-FR" smtClean="0"/>
          </a:p>
        </p:txBody>
      </p:sp>
      <p:sp>
        <p:nvSpPr>
          <p:cNvPr id="7" name="Slide Number Placeholder 6"/>
          <p:cNvSpPr>
            <a:spLocks noGrp="1"/>
          </p:cNvSpPr>
          <p:nvPr>
            <p:ph type="sldNum" sz="quarter" idx="11"/>
          </p:nvPr>
        </p:nvSpPr>
        <p:spPr/>
        <p:txBody>
          <a:bodyPr/>
          <a:lstStyle/>
          <a:p>
            <a:pPr>
              <a:defRPr/>
            </a:pPr>
            <a:fld id="{C0F85434-72BD-456E-A883-0F005E178622}" type="slidenum">
              <a:rPr lang="fr-CA" smtClean="0"/>
              <a:pPr>
                <a:defRPr/>
              </a:pPr>
              <a:t>396</a:t>
            </a:fld>
            <a:endParaRPr lang="fr-CA"/>
          </a:p>
        </p:txBody>
      </p:sp>
    </p:spTree>
    <p:extLst>
      <p:ext uri="{BB962C8B-B14F-4D97-AF65-F5344CB8AC3E}">
        <p14:creationId xmlns:p14="http://schemas.microsoft.com/office/powerpoint/2010/main" val="146888978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500"/>
                                        <p:tgtEl>
                                          <p:spTgt spid="3">
                                            <p:txEl>
                                              <p:pRg st="1" end="1"/>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3">
                                            <p:txEl>
                                              <p:pRg st="2" end="2"/>
                                            </p:txEl>
                                          </p:spTgt>
                                        </p:tgtEl>
                                        <p:attrNameLst>
                                          <p:attrName>style.visibility</p:attrName>
                                        </p:attrNameLst>
                                      </p:cBhvr>
                                      <p:to>
                                        <p:strVal val="visible"/>
                                      </p:to>
                                    </p:set>
                                    <p:animEffect transition="in" filter="fade">
                                      <p:cBhvr>
                                        <p:cTn id="12" dur="500"/>
                                        <p:tgtEl>
                                          <p:spTgt spid="3">
                                            <p:txEl>
                                              <p:pRg st="2" end="2"/>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animEffect transition="in" filter="fade">
                                      <p:cBhvr>
                                        <p:cTn id="17"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LL(1) Error Recovery Example</a:t>
            </a:r>
            <a:endParaRPr lang="fr-CA" dirty="0"/>
          </a:p>
        </p:txBody>
      </p:sp>
      <p:sp>
        <p:nvSpPr>
          <p:cNvPr id="26629" name="Footer Placeholder 3"/>
          <p:cNvSpPr txBox="1">
            <a:spLocks/>
          </p:cNvSpPr>
          <p:nvPr/>
        </p:nvSpPr>
        <p:spPr bwMode="auto">
          <a:xfrm>
            <a:off x="457200" y="6492875"/>
            <a:ext cx="3429000"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US" altLang="fr-FR" sz="1000" b="0">
                <a:solidFill>
                  <a:srgbClr val="000000"/>
                </a:solidFill>
              </a:rPr>
              <a:t>SEG2106 - Hussein Al Osman - Winter 2014</a:t>
            </a:r>
          </a:p>
        </p:txBody>
      </p:sp>
      <p:sp>
        <p:nvSpPr>
          <p:cNvPr id="26630" name="Slide Number Placeholder 4"/>
          <p:cNvSpPr txBox="1">
            <a:spLocks/>
          </p:cNvSpPr>
          <p:nvPr/>
        </p:nvSpPr>
        <p:spPr bwMode="auto">
          <a:xfrm>
            <a:off x="6553200" y="6356350"/>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r" eaLnBrk="1" hangingPunct="1">
              <a:spcBef>
                <a:spcPct val="0"/>
              </a:spcBef>
              <a:spcAft>
                <a:spcPct val="0"/>
              </a:spcAft>
              <a:buFontTx/>
              <a:buNone/>
            </a:pPr>
            <a:fld id="{930A6023-56E4-4E57-A59D-B83B345E1A2C}" type="slidenum">
              <a:rPr lang="fr-CA" altLang="fr-FR" sz="1200" b="0">
                <a:solidFill>
                  <a:srgbClr val="898989"/>
                </a:solidFill>
              </a:rPr>
              <a:pPr algn="r" eaLnBrk="1" hangingPunct="1">
                <a:spcBef>
                  <a:spcPct val="0"/>
                </a:spcBef>
                <a:spcAft>
                  <a:spcPct val="0"/>
                </a:spcAft>
                <a:buFontTx/>
                <a:buNone/>
              </a:pPr>
              <a:t>397</a:t>
            </a:fld>
            <a:endParaRPr lang="fr-CA" altLang="fr-FR" sz="1200" b="0">
              <a:solidFill>
                <a:srgbClr val="898989"/>
              </a:solidFill>
            </a:endParaRPr>
          </a:p>
        </p:txBody>
      </p:sp>
      <p:sp>
        <p:nvSpPr>
          <p:cNvPr id="11" name="TextBox 10"/>
          <p:cNvSpPr txBox="1"/>
          <p:nvPr/>
        </p:nvSpPr>
        <p:spPr>
          <a:xfrm>
            <a:off x="107950" y="1674813"/>
            <a:ext cx="2808288" cy="1169987"/>
          </a:xfrm>
          <a:prstGeom prst="rect">
            <a:avLst/>
          </a:prstGeom>
          <a:noFill/>
          <a:ln w="28575">
            <a:solidFill>
              <a:schemeClr val="accent5"/>
            </a:solidFill>
          </a:ln>
        </p:spPr>
        <p:txBody>
          <a:bodyPr>
            <a:spAutoFit/>
          </a:bodyPr>
          <a:lstStyle/>
          <a:p>
            <a:pPr>
              <a:defRPr/>
            </a:pPr>
            <a:r>
              <a:rPr lang="en-CA" altLang="fr-FR" sz="1400" dirty="0">
                <a:latin typeface="Courier New" panose="02070309020205020404" pitchFamily="49" charset="0"/>
                <a:cs typeface="Courier New" panose="02070309020205020404" pitchFamily="49" charset="0"/>
              </a:rPr>
              <a:t>FIRST(expr)= {num, id}</a:t>
            </a:r>
          </a:p>
          <a:p>
            <a:pPr>
              <a:defRPr/>
            </a:pPr>
            <a:r>
              <a:rPr lang="en-CA" altLang="fr-FR" sz="1400" dirty="0">
                <a:latin typeface="Courier New" panose="02070309020205020404" pitchFamily="49" charset="0"/>
                <a:cs typeface="Courier New" panose="02070309020205020404" pitchFamily="49" charset="0"/>
              </a:rPr>
              <a:t>FIRST(expr’)= {+, -, </a:t>
            </a:r>
            <a:r>
              <a:rPr lang="el-GR" altLang="fr-FR" sz="1400" dirty="0">
                <a:latin typeface="Courier New" panose="02070309020205020404" pitchFamily="49" charset="0"/>
                <a:cs typeface="Courier New" panose="02070309020205020404" pitchFamily="49" charset="0"/>
              </a:rPr>
              <a:t>ε</a:t>
            </a:r>
            <a:r>
              <a:rPr lang="en-CA" altLang="fr-FR" sz="1400" dirty="0">
                <a:latin typeface="Courier New" panose="02070309020205020404" pitchFamily="49" charset="0"/>
                <a:cs typeface="Courier New" panose="02070309020205020404" pitchFamily="49" charset="0"/>
              </a:rPr>
              <a:t>}</a:t>
            </a:r>
          </a:p>
          <a:p>
            <a:pPr>
              <a:defRPr/>
            </a:pPr>
            <a:r>
              <a:rPr lang="en-CA" altLang="fr-FR" sz="1400" dirty="0">
                <a:latin typeface="Courier New" panose="02070309020205020404" pitchFamily="49" charset="0"/>
                <a:cs typeface="Courier New" panose="02070309020205020404" pitchFamily="49" charset="0"/>
              </a:rPr>
              <a:t>FIRST(term)= {num, id}</a:t>
            </a:r>
          </a:p>
          <a:p>
            <a:pPr>
              <a:defRPr/>
            </a:pPr>
            <a:r>
              <a:rPr lang="en-CA" altLang="fr-FR" sz="1400" dirty="0">
                <a:latin typeface="Courier New" panose="02070309020205020404" pitchFamily="49" charset="0"/>
                <a:cs typeface="Courier New" panose="02070309020205020404" pitchFamily="49" charset="0"/>
              </a:rPr>
              <a:t>FIRST(term’)= {*, /, </a:t>
            </a:r>
            <a:r>
              <a:rPr lang="el-GR" altLang="fr-FR" sz="1400" dirty="0">
                <a:latin typeface="Courier New" panose="02070309020205020404" pitchFamily="49" charset="0"/>
                <a:cs typeface="Courier New" panose="02070309020205020404" pitchFamily="49" charset="0"/>
              </a:rPr>
              <a:t>ε</a:t>
            </a:r>
            <a:r>
              <a:rPr lang="en-CA" altLang="fr-FR" sz="1400" dirty="0">
                <a:latin typeface="Courier New" panose="02070309020205020404" pitchFamily="49" charset="0"/>
                <a:cs typeface="Courier New" panose="02070309020205020404" pitchFamily="49" charset="0"/>
              </a:rPr>
              <a:t>}</a:t>
            </a:r>
          </a:p>
          <a:p>
            <a:pPr>
              <a:defRPr/>
            </a:pPr>
            <a:r>
              <a:rPr lang="en-CA" altLang="fr-FR" sz="1400" dirty="0">
                <a:latin typeface="Courier New" panose="02070309020205020404" pitchFamily="49" charset="0"/>
                <a:cs typeface="Courier New" panose="02070309020205020404" pitchFamily="49" charset="0"/>
              </a:rPr>
              <a:t>FIRST(factor)= {num, id} </a:t>
            </a:r>
          </a:p>
        </p:txBody>
      </p:sp>
      <p:sp>
        <p:nvSpPr>
          <p:cNvPr id="12" name="TextBox 11"/>
          <p:cNvSpPr txBox="1"/>
          <p:nvPr/>
        </p:nvSpPr>
        <p:spPr>
          <a:xfrm>
            <a:off x="2916238" y="1674813"/>
            <a:ext cx="3671887" cy="1169987"/>
          </a:xfrm>
          <a:prstGeom prst="rect">
            <a:avLst/>
          </a:prstGeom>
          <a:noFill/>
          <a:ln w="28575">
            <a:solidFill>
              <a:schemeClr val="accent5"/>
            </a:solidFill>
          </a:ln>
        </p:spPr>
        <p:txBody>
          <a:bodyPr>
            <a:spAutoFit/>
          </a:bodyPr>
          <a:lstStyle/>
          <a:p>
            <a:pPr>
              <a:defRPr/>
            </a:pPr>
            <a:r>
              <a:rPr lang="en-CA" altLang="fr-FR" sz="1400" dirty="0">
                <a:latin typeface="Courier New" panose="02070309020205020404" pitchFamily="49" charset="0"/>
                <a:cs typeface="Courier New" panose="02070309020205020404" pitchFamily="49" charset="0"/>
              </a:rPr>
              <a:t>FOLLOW(expr)={$}</a:t>
            </a:r>
          </a:p>
          <a:p>
            <a:pPr>
              <a:defRPr/>
            </a:pPr>
            <a:r>
              <a:rPr lang="en-CA" altLang="fr-FR" sz="1400" dirty="0">
                <a:latin typeface="Courier New" panose="02070309020205020404" pitchFamily="49" charset="0"/>
                <a:cs typeface="Courier New" panose="02070309020205020404" pitchFamily="49" charset="0"/>
              </a:rPr>
              <a:t>FOLLOW(expr’)={$}</a:t>
            </a:r>
          </a:p>
          <a:p>
            <a:pPr>
              <a:defRPr/>
            </a:pPr>
            <a:r>
              <a:rPr lang="en-CA" altLang="fr-FR" sz="1400" dirty="0">
                <a:latin typeface="Courier New" panose="02070309020205020404" pitchFamily="49" charset="0"/>
                <a:cs typeface="Courier New" panose="02070309020205020404" pitchFamily="49" charset="0"/>
              </a:rPr>
              <a:t>FOLLOW(term)= {+, -, $}</a:t>
            </a:r>
          </a:p>
          <a:p>
            <a:pPr>
              <a:defRPr/>
            </a:pPr>
            <a:r>
              <a:rPr lang="en-CA" altLang="fr-FR" sz="1400" dirty="0">
                <a:latin typeface="Courier New" panose="02070309020205020404" pitchFamily="49" charset="0"/>
                <a:cs typeface="Courier New" panose="02070309020205020404" pitchFamily="49" charset="0"/>
              </a:rPr>
              <a:t>FOLLOW(term’)= {+, -, $}</a:t>
            </a:r>
          </a:p>
          <a:p>
            <a:pPr>
              <a:defRPr/>
            </a:pPr>
            <a:r>
              <a:rPr lang="en-CA" altLang="fr-FR" sz="1400" dirty="0">
                <a:latin typeface="Courier New" panose="02070309020205020404" pitchFamily="49" charset="0"/>
                <a:cs typeface="Courier New" panose="02070309020205020404" pitchFamily="49" charset="0"/>
              </a:rPr>
              <a:t>FOLLOW(factor)= {*, /, +, -, $}</a:t>
            </a:r>
          </a:p>
        </p:txBody>
      </p:sp>
      <p:graphicFrame>
        <p:nvGraphicFramePr>
          <p:cNvPr id="13" name="Table 12"/>
          <p:cNvGraphicFramePr>
            <a:graphicFrameLocks noGrp="1"/>
          </p:cNvGraphicFramePr>
          <p:nvPr/>
        </p:nvGraphicFramePr>
        <p:xfrm>
          <a:off x="0" y="3716338"/>
          <a:ext cx="9144000" cy="2984500"/>
        </p:xfrm>
        <a:graphic>
          <a:graphicData uri="http://schemas.openxmlformats.org/drawingml/2006/table">
            <a:tbl>
              <a:tblPr firstRow="1" bandRow="1">
                <a:tableStyleId>{7DF18680-E054-41AD-8BC1-D1AEF772440D}</a:tableStyleId>
              </a:tblPr>
              <a:tblGrid>
                <a:gridCol w="683568"/>
                <a:gridCol w="1512168"/>
                <a:gridCol w="1440160"/>
                <a:gridCol w="1080120"/>
                <a:gridCol w="998984"/>
                <a:gridCol w="1143000"/>
                <a:gridCol w="1143000"/>
                <a:gridCol w="1143000"/>
              </a:tblGrid>
              <a:tr h="365915">
                <a:tc>
                  <a:txBody>
                    <a:bodyPr/>
                    <a:lstStyle/>
                    <a:p>
                      <a:pPr algn="ctr"/>
                      <a:endParaRPr lang="fr-CA" sz="1800" dirty="0"/>
                    </a:p>
                  </a:txBody>
                  <a:tcPr marT="45739" marB="45739"/>
                </a:tc>
                <a:tc>
                  <a:txBody>
                    <a:bodyPr/>
                    <a:lstStyle/>
                    <a:p>
                      <a:pPr algn="ctr"/>
                      <a:r>
                        <a:rPr lang="en-CA" sz="1400" dirty="0" smtClean="0"/>
                        <a:t>num</a:t>
                      </a:r>
                      <a:endParaRPr lang="fr-CA" sz="1400" dirty="0"/>
                    </a:p>
                  </a:txBody>
                  <a:tcPr marT="45739" marB="45739"/>
                </a:tc>
                <a:tc>
                  <a:txBody>
                    <a:bodyPr/>
                    <a:lstStyle/>
                    <a:p>
                      <a:pPr algn="ctr"/>
                      <a:r>
                        <a:rPr lang="en-CA" sz="1400" dirty="0" smtClean="0"/>
                        <a:t>id</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r>
              <a:tr h="523717">
                <a:tc>
                  <a:txBody>
                    <a:bodyPr/>
                    <a:lstStyle/>
                    <a:p>
                      <a:pPr algn="ctr"/>
                      <a:r>
                        <a:rPr lang="en-CA" sz="1400" b="1" dirty="0" smtClean="0">
                          <a:solidFill>
                            <a:schemeClr val="bg1"/>
                          </a:solidFill>
                        </a:rPr>
                        <a:t>expr</a:t>
                      </a:r>
                      <a:endParaRPr lang="fr-CA" sz="1400" b="1" dirty="0">
                        <a:solidFill>
                          <a:schemeClr val="bg1"/>
                        </a:solidFill>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sym typeface="Wingdings" panose="05000000000000000000" pitchFamily="2" charset="2"/>
                        </a:rPr>
                        <a:t>&lt;expr&gt;</a:t>
                      </a:r>
                    </a:p>
                    <a:p>
                      <a:pPr algn="ctr"/>
                      <a:r>
                        <a:rPr lang="en-CA" sz="1400" dirty="0" smtClean="0">
                          <a:sym typeface="Wingdings" panose="05000000000000000000" pitchFamily="2" charset="2"/>
                        </a:rPr>
                        <a:t>&lt;term&gt;&lt;expr'&gt;</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sym typeface="Wingdings" panose="05000000000000000000" pitchFamily="2" charset="2"/>
                        </a:rPr>
                        <a:t>&lt;expr&gt;</a:t>
                      </a:r>
                    </a:p>
                    <a:p>
                      <a:pPr algn="ctr"/>
                      <a:r>
                        <a:rPr lang="en-CA" sz="1400" dirty="0" smtClean="0">
                          <a:sym typeface="Wingdings" panose="05000000000000000000" pitchFamily="2" charset="2"/>
                        </a:rPr>
                        <a:t>&lt;term&gt;&lt;expr'&gt;</a:t>
                      </a:r>
                      <a:endParaRPr lang="fr-CA" sz="1400" dirty="0" smtClean="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r>
              <a:tr h="523717">
                <a:tc>
                  <a:txBody>
                    <a:bodyPr/>
                    <a:lstStyle/>
                    <a:p>
                      <a:pPr algn="ctr"/>
                      <a:r>
                        <a:rPr lang="en-CA" sz="1400" b="1" dirty="0" smtClean="0">
                          <a:solidFill>
                            <a:schemeClr val="bg1"/>
                          </a:solidFill>
                        </a:rPr>
                        <a:t>expr’</a:t>
                      </a:r>
                      <a:endParaRPr lang="fr-CA" sz="1400" b="1" dirty="0">
                        <a:solidFill>
                          <a:schemeClr val="bg1"/>
                        </a:solidFill>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t>-</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t>-</a:t>
                      </a:r>
                      <a:endParaRPr lang="fr-CA" sz="1400" dirty="0"/>
                    </a:p>
                  </a:txBody>
                  <a:tcPr marT="45739" marB="45739"/>
                </a:tc>
                <a:tc>
                  <a:txBody>
                    <a:bodyPr/>
                    <a:lstStyle/>
                    <a:p>
                      <a:pPr algn="ctr"/>
                      <a:r>
                        <a:rPr lang="en-CA" sz="1400" dirty="0" smtClean="0"/>
                        <a:t>&lt;expr’&gt;</a:t>
                      </a:r>
                      <a:r>
                        <a:rPr lang="en-CA" sz="1400" dirty="0" smtClean="0">
                          <a:sym typeface="Wingdings" panose="05000000000000000000" pitchFamily="2" charset="2"/>
                        </a:rPr>
                        <a:t></a:t>
                      </a:r>
                    </a:p>
                    <a:p>
                      <a:pPr algn="ctr"/>
                      <a:r>
                        <a:rPr lang="en-CA" sz="1400" dirty="0" smtClean="0">
                          <a:sym typeface="Wingdings" panose="05000000000000000000" pitchFamily="2" charset="2"/>
                        </a:rPr>
                        <a:t>+&lt;expr&gt;</a:t>
                      </a:r>
                      <a:endParaRPr lang="fr-CA" sz="1400" dirty="0"/>
                    </a:p>
                  </a:txBody>
                  <a:tcPr marT="45739" marB="45739"/>
                </a:tc>
                <a:tc>
                  <a:txBody>
                    <a:bodyPr/>
                    <a:lstStyle/>
                    <a:p>
                      <a:pPr algn="ctr"/>
                      <a:r>
                        <a:rPr lang="en-CA" sz="1400" dirty="0" smtClean="0"/>
                        <a:t>&lt;expr’&gt;</a:t>
                      </a:r>
                      <a:r>
                        <a:rPr lang="en-CA" sz="1400" dirty="0" smtClean="0">
                          <a:sym typeface="Wingdings" panose="05000000000000000000" pitchFamily="2" charset="2"/>
                        </a:rPr>
                        <a:t></a:t>
                      </a:r>
                    </a:p>
                    <a:p>
                      <a:pPr algn="ctr"/>
                      <a:r>
                        <a:rPr lang="en-CA" sz="1400" dirty="0" smtClean="0">
                          <a:sym typeface="Wingdings" panose="05000000000000000000" pitchFamily="2" charset="2"/>
                        </a:rPr>
                        <a:t>-&lt;expr&gt;</a:t>
                      </a:r>
                      <a:endParaRPr lang="fr-CA" sz="1400" dirty="0" smtClean="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dirty="0" smtClean="0"/>
                        <a:t>&lt;expr’&gt;</a:t>
                      </a:r>
                      <a:r>
                        <a:rPr lang="en-CA" sz="1400" dirty="0" smtClean="0">
                          <a:sym typeface="Wingdings" panose="05000000000000000000" pitchFamily="2" charset="2"/>
                        </a:rPr>
                        <a:t></a:t>
                      </a:r>
                    </a:p>
                    <a:p>
                      <a:pPr algn="ctr"/>
                      <a:r>
                        <a:rPr lang="el-GR" sz="1400" dirty="0" smtClean="0"/>
                        <a:t>ε</a:t>
                      </a:r>
                      <a:endParaRPr lang="fr-CA" sz="1400" dirty="0"/>
                    </a:p>
                  </a:txBody>
                  <a:tcPr marT="45739" marB="45739"/>
                </a:tc>
              </a:tr>
              <a:tr h="523717">
                <a:tc>
                  <a:txBody>
                    <a:bodyPr/>
                    <a:lstStyle/>
                    <a:p>
                      <a:pPr algn="ctr"/>
                      <a:r>
                        <a:rPr lang="en-CA" sz="1400" b="1" kern="1200" dirty="0" smtClean="0">
                          <a:solidFill>
                            <a:schemeClr val="bg1"/>
                          </a:solidFill>
                          <a:latin typeface="+mn-lt"/>
                          <a:ea typeface="+mn-ea"/>
                          <a:cs typeface="+mn-cs"/>
                        </a:rPr>
                        <a:t>term</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t>&lt;term&gt;</a:t>
                      </a:r>
                      <a:r>
                        <a:rPr lang="en-CA" sz="1400" dirty="0" smtClean="0">
                          <a:sym typeface="Wingdings" panose="05000000000000000000" pitchFamily="2" charset="2"/>
                        </a:rPr>
                        <a:t></a:t>
                      </a:r>
                    </a:p>
                    <a:p>
                      <a:pPr algn="ctr"/>
                      <a:r>
                        <a:rPr lang="en-CA" sz="1400" dirty="0" smtClean="0">
                          <a:sym typeface="Wingdings" panose="05000000000000000000" pitchFamily="2" charset="2"/>
                        </a:rPr>
                        <a:t>&lt;factor&gt;&lt;term’&gt;</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t>&lt;term&gt;</a:t>
                      </a:r>
                      <a:r>
                        <a:rPr lang="en-CA" sz="1400" dirty="0" smtClean="0">
                          <a:sym typeface="Wingdings" panose="05000000000000000000" pitchFamily="2" charset="2"/>
                        </a:rPr>
                        <a:t></a:t>
                      </a:r>
                    </a:p>
                    <a:p>
                      <a:pPr algn="ctr"/>
                      <a:r>
                        <a:rPr lang="en-CA" sz="1400" dirty="0" smtClean="0">
                          <a:sym typeface="Wingdings" panose="05000000000000000000" pitchFamily="2" charset="2"/>
                        </a:rPr>
                        <a:t>&lt;factor&gt;&lt;term’&gt;</a:t>
                      </a:r>
                      <a:endParaRPr lang="fr-CA" sz="1400" dirty="0" smtClean="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r>
              <a:tr h="523717">
                <a:tc>
                  <a:txBody>
                    <a:bodyPr/>
                    <a:lstStyle/>
                    <a:p>
                      <a:pPr algn="ctr"/>
                      <a:r>
                        <a:rPr lang="en-CA" sz="1400" b="1" kern="1200" dirty="0" smtClean="0">
                          <a:solidFill>
                            <a:schemeClr val="bg1"/>
                          </a:solidFill>
                          <a:latin typeface="+mn-lt"/>
                          <a:ea typeface="+mn-ea"/>
                          <a:cs typeface="+mn-cs"/>
                        </a:rPr>
                        <a:t>term’</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t>-</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t>-</a:t>
                      </a: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dirty="0" smtClean="0"/>
                        <a:t>&lt;term’&gt;</a:t>
                      </a:r>
                      <a:r>
                        <a:rPr lang="en-CA" sz="1400" dirty="0" smtClean="0">
                          <a:sym typeface="Wingdings" panose="05000000000000000000" pitchFamily="2" charset="2"/>
                        </a:rPr>
                        <a:t></a:t>
                      </a:r>
                    </a:p>
                    <a:p>
                      <a:pPr algn="ctr"/>
                      <a:r>
                        <a:rPr lang="el-GR" sz="1400" dirty="0" smtClean="0"/>
                        <a:t>ε</a:t>
                      </a:r>
                      <a:endParaRPr lang="fr-CA" sz="1400" dirty="0" smtClean="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dirty="0" smtClean="0"/>
                        <a:t>&lt;term’&gt;</a:t>
                      </a:r>
                      <a:r>
                        <a:rPr lang="en-CA" sz="1400" dirty="0" smtClean="0">
                          <a:sym typeface="Wingdings" panose="05000000000000000000" pitchFamily="2" charset="2"/>
                        </a:rPr>
                        <a:t></a:t>
                      </a:r>
                    </a:p>
                    <a:p>
                      <a:pPr algn="ctr"/>
                      <a:r>
                        <a:rPr lang="el-GR" sz="1400" dirty="0" smtClean="0"/>
                        <a:t>ε</a:t>
                      </a:r>
                      <a:endParaRPr lang="fr-CA" sz="1400" dirty="0" smtClean="0"/>
                    </a:p>
                  </a:txBody>
                  <a:tcPr marT="45739" marB="45739"/>
                </a:tc>
                <a:tc>
                  <a:txBody>
                    <a:bodyPr/>
                    <a:lstStyle/>
                    <a:p>
                      <a:pPr algn="ctr"/>
                      <a:r>
                        <a:rPr lang="en-CA" sz="1400" dirty="0" smtClean="0"/>
                        <a:t>&lt;term’&gt;</a:t>
                      </a:r>
                      <a:r>
                        <a:rPr lang="en-CA" sz="1400" dirty="0" smtClean="0">
                          <a:sym typeface="Wingdings" panose="05000000000000000000" pitchFamily="2" charset="2"/>
                        </a:rPr>
                        <a:t></a:t>
                      </a:r>
                    </a:p>
                    <a:p>
                      <a:pPr algn="ctr"/>
                      <a:r>
                        <a:rPr lang="en-CA" sz="1400" dirty="0" smtClean="0">
                          <a:sym typeface="Wingdings" panose="05000000000000000000" pitchFamily="2" charset="2"/>
                        </a:rPr>
                        <a:t>*&lt;term&gt;</a:t>
                      </a:r>
                      <a:endParaRPr lang="fr-CA" sz="1400" dirty="0"/>
                    </a:p>
                  </a:txBody>
                  <a:tcPr marT="45739" marB="45739"/>
                </a:tc>
                <a:tc>
                  <a:txBody>
                    <a:bodyPr/>
                    <a:lstStyle/>
                    <a:p>
                      <a:pPr algn="ctr"/>
                      <a:r>
                        <a:rPr lang="en-CA" sz="1400" dirty="0" smtClean="0"/>
                        <a:t>&lt;term’&gt;</a:t>
                      </a:r>
                      <a:r>
                        <a:rPr lang="en-CA" sz="1400" dirty="0" smtClean="0">
                          <a:sym typeface="Wingdings" panose="05000000000000000000" pitchFamily="2" charset="2"/>
                        </a:rPr>
                        <a:t></a:t>
                      </a:r>
                    </a:p>
                    <a:p>
                      <a:pPr algn="ctr"/>
                      <a:r>
                        <a:rPr lang="en-CA" sz="1400" dirty="0" smtClean="0">
                          <a:sym typeface="Wingdings" panose="05000000000000000000" pitchFamily="2" charset="2"/>
                        </a:rPr>
                        <a:t>/&lt;term&gt;</a:t>
                      </a:r>
                      <a:endParaRPr lang="fr-CA" sz="1400" dirty="0" smtClean="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dirty="0" smtClean="0"/>
                        <a:t>&lt;term’&gt;</a:t>
                      </a:r>
                      <a:r>
                        <a:rPr lang="en-CA" sz="1400" dirty="0" smtClean="0">
                          <a:sym typeface="Wingdings" panose="05000000000000000000" pitchFamily="2" charset="2"/>
                        </a:rPr>
                        <a:t></a:t>
                      </a:r>
                    </a:p>
                    <a:p>
                      <a:pPr algn="ctr"/>
                      <a:r>
                        <a:rPr lang="el-GR" sz="1400" dirty="0" smtClean="0"/>
                        <a:t>ε</a:t>
                      </a:r>
                      <a:endParaRPr lang="fr-CA" sz="1400" dirty="0" smtClean="0"/>
                    </a:p>
                  </a:txBody>
                  <a:tcPr marT="45739" marB="45739"/>
                </a:tc>
              </a:tr>
              <a:tr h="523717">
                <a:tc>
                  <a:txBody>
                    <a:bodyPr/>
                    <a:lstStyle/>
                    <a:p>
                      <a:pPr algn="ctr"/>
                      <a:r>
                        <a:rPr lang="en-CA" sz="1400" b="1" kern="1200" dirty="0" smtClean="0">
                          <a:solidFill>
                            <a:schemeClr val="bg1"/>
                          </a:solidFill>
                          <a:latin typeface="+mn-lt"/>
                          <a:ea typeface="+mn-ea"/>
                          <a:cs typeface="+mn-cs"/>
                        </a:rPr>
                        <a:t>factor</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t>factor</a:t>
                      </a:r>
                      <a:r>
                        <a:rPr lang="en-CA" sz="1400" dirty="0" smtClean="0">
                          <a:sym typeface="Wingdings" panose="05000000000000000000" pitchFamily="2" charset="2"/>
                        </a:rPr>
                        <a:t> num</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t>factor </a:t>
                      </a:r>
                      <a:r>
                        <a:rPr lang="en-CA" sz="1400" dirty="0" smtClean="0">
                          <a:sym typeface="Wingdings" panose="05000000000000000000" pitchFamily="2" charset="2"/>
                        </a:rPr>
                        <a:t> id</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r>
            </a:tbl>
          </a:graphicData>
        </a:graphic>
      </p:graphicFrame>
      <p:grpSp>
        <p:nvGrpSpPr>
          <p:cNvPr id="26699" name="Group 12"/>
          <p:cNvGrpSpPr>
            <a:grpSpLocks/>
          </p:cNvGrpSpPr>
          <p:nvPr/>
        </p:nvGrpSpPr>
        <p:grpSpPr bwMode="auto">
          <a:xfrm>
            <a:off x="6694488" y="1431925"/>
            <a:ext cx="2197100" cy="2068513"/>
            <a:chOff x="6228184" y="1285628"/>
            <a:chExt cx="2664296" cy="2503412"/>
          </a:xfrm>
        </p:grpSpPr>
        <p:grpSp>
          <p:nvGrpSpPr>
            <p:cNvPr id="26702" name="Group 13"/>
            <p:cNvGrpSpPr>
              <a:grpSpLocks/>
            </p:cNvGrpSpPr>
            <p:nvPr/>
          </p:nvGrpSpPr>
          <p:grpSpPr bwMode="auto">
            <a:xfrm>
              <a:off x="6228184" y="1556792"/>
              <a:ext cx="2664296" cy="2232248"/>
              <a:chOff x="5796136" y="1556792"/>
              <a:chExt cx="3151813" cy="3168352"/>
            </a:xfrm>
          </p:grpSpPr>
          <p:grpSp>
            <p:nvGrpSpPr>
              <p:cNvPr id="26704" name="Group 15"/>
              <p:cNvGrpSpPr>
                <a:grpSpLocks/>
              </p:cNvGrpSpPr>
              <p:nvPr/>
            </p:nvGrpSpPr>
            <p:grpSpPr bwMode="auto">
              <a:xfrm>
                <a:off x="5796136" y="1628800"/>
                <a:ext cx="3151813" cy="3096344"/>
                <a:chOff x="5796136" y="1628800"/>
                <a:chExt cx="3151813" cy="3096344"/>
              </a:xfrm>
            </p:grpSpPr>
            <p:pic>
              <p:nvPicPr>
                <p:cNvPr id="26706" name="Picture 3"/>
                <p:cNvPicPr>
                  <a:picLocks noChangeAspect="1" noChangeArrowheads="1"/>
                </p:cNvPicPr>
                <p:nvPr/>
              </p:nvPicPr>
              <p:blipFill>
                <a:blip r:embed="rId2">
                  <a:extLst>
                    <a:ext uri="{28A0092B-C50C-407E-A947-70E740481C1C}">
                      <a14:useLocalDpi xmlns:a14="http://schemas.microsoft.com/office/drawing/2010/main" val="0"/>
                    </a:ext>
                  </a:extLst>
                </a:blip>
                <a:srcRect b="3148"/>
                <a:stretch>
                  <a:fillRect/>
                </a:stretch>
              </p:blipFill>
              <p:spPr bwMode="auto">
                <a:xfrm>
                  <a:off x="5796136" y="1628800"/>
                  <a:ext cx="3125788" cy="24828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0000"/>
                      </a:solidFill>
                      <a:miter lim="800000"/>
                      <a:headEnd/>
                      <a:tailEnd/>
                    </a14:hiddenLine>
                  </a:ext>
                </a:extLst>
              </p:spPr>
            </p:pic>
            <p:pic>
              <p:nvPicPr>
                <p:cNvPr id="26707" name="Picture 2"/>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t="73535"/>
                <a:stretch>
                  <a:fillRect/>
                </a:stretch>
              </p:blipFill>
              <p:spPr bwMode="auto">
                <a:xfrm>
                  <a:off x="5868144" y="4094489"/>
                  <a:ext cx="3079805" cy="63065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18" name="Rectangle 17"/>
              <p:cNvSpPr/>
              <p:nvPr/>
            </p:nvSpPr>
            <p:spPr>
              <a:xfrm>
                <a:off x="5869010" y="1556416"/>
                <a:ext cx="3053887" cy="3168728"/>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grpSp>
        <p:sp>
          <p:nvSpPr>
            <p:cNvPr id="26703" name="TextBox 14"/>
            <p:cNvSpPr txBox="1">
              <a:spLocks noChangeArrowheads="1"/>
            </p:cNvSpPr>
            <p:nvPr/>
          </p:nvSpPr>
          <p:spPr bwMode="auto">
            <a:xfrm>
              <a:off x="6488378" y="1285628"/>
              <a:ext cx="1004227" cy="30482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100"/>
                <a:t>Grammar</a:t>
              </a:r>
              <a:endParaRPr lang="fr-CA" altLang="fr-FR" sz="1100"/>
            </a:p>
          </p:txBody>
        </p:sp>
      </p:grpSp>
      <p:sp>
        <p:nvSpPr>
          <p:cNvPr id="26700" name="TextBox 26"/>
          <p:cNvSpPr txBox="1">
            <a:spLocks noChangeArrowheads="1"/>
          </p:cNvSpPr>
          <p:nvPr/>
        </p:nvSpPr>
        <p:spPr bwMode="auto">
          <a:xfrm>
            <a:off x="341313" y="1441450"/>
            <a:ext cx="971550" cy="2508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100"/>
              <a:t>FIRST Sets</a:t>
            </a:r>
            <a:endParaRPr lang="fr-CA" altLang="fr-FR" sz="1100"/>
          </a:p>
        </p:txBody>
      </p:sp>
      <p:sp>
        <p:nvSpPr>
          <p:cNvPr id="26701" name="TextBox 27"/>
          <p:cNvSpPr txBox="1">
            <a:spLocks noChangeArrowheads="1"/>
          </p:cNvSpPr>
          <p:nvPr/>
        </p:nvSpPr>
        <p:spPr bwMode="auto">
          <a:xfrm>
            <a:off x="3132138" y="1466850"/>
            <a:ext cx="1150937" cy="2524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100"/>
              <a:t>FOLLOW Sets</a:t>
            </a:r>
            <a:endParaRPr lang="fr-CA" altLang="fr-FR" sz="1100"/>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397</a:t>
            </a:fld>
            <a:endParaRPr lang="fr-CA"/>
          </a:p>
        </p:txBody>
      </p:sp>
    </p:spTree>
    <p:extLst>
      <p:ext uri="{BB962C8B-B14F-4D97-AF65-F5344CB8AC3E}">
        <p14:creationId xmlns:p14="http://schemas.microsoft.com/office/powerpoint/2010/main" val="3537275711"/>
      </p:ext>
    </p:extLst>
  </p:cSld>
  <p:clrMapOvr>
    <a:masterClrMapping/>
  </p:clrMapOvr>
  <p:timing>
    <p:tnLst>
      <p:par>
        <p:cTn id="1" dur="indefinite" restart="never" nodeType="tmRoot"/>
      </p:par>
    </p:tnLst>
  </p:timing>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LL(1) Error Recovery Example</a:t>
            </a:r>
            <a:endParaRPr lang="fr-CA" dirty="0"/>
          </a:p>
        </p:txBody>
      </p:sp>
      <p:sp>
        <p:nvSpPr>
          <p:cNvPr id="27653" name="Footer Placeholder 3"/>
          <p:cNvSpPr txBox="1">
            <a:spLocks/>
          </p:cNvSpPr>
          <p:nvPr/>
        </p:nvSpPr>
        <p:spPr bwMode="auto">
          <a:xfrm>
            <a:off x="457200" y="6492875"/>
            <a:ext cx="3429000"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US" altLang="fr-FR" sz="1000" b="0">
                <a:solidFill>
                  <a:srgbClr val="000000"/>
                </a:solidFill>
              </a:rPr>
              <a:t>SEG2106 - Hussein Al Osman - Winter 2014</a:t>
            </a:r>
          </a:p>
        </p:txBody>
      </p:sp>
      <p:sp>
        <p:nvSpPr>
          <p:cNvPr id="27654" name="Slide Number Placeholder 4"/>
          <p:cNvSpPr txBox="1">
            <a:spLocks/>
          </p:cNvSpPr>
          <p:nvPr/>
        </p:nvSpPr>
        <p:spPr bwMode="auto">
          <a:xfrm>
            <a:off x="6553200" y="6356350"/>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r" eaLnBrk="1" hangingPunct="1">
              <a:spcBef>
                <a:spcPct val="0"/>
              </a:spcBef>
              <a:spcAft>
                <a:spcPct val="0"/>
              </a:spcAft>
              <a:buFontTx/>
              <a:buNone/>
            </a:pPr>
            <a:fld id="{023014CB-21A7-4DD5-8698-3D7213D11580}" type="slidenum">
              <a:rPr lang="fr-CA" altLang="fr-FR" sz="1200" b="0">
                <a:solidFill>
                  <a:srgbClr val="898989"/>
                </a:solidFill>
              </a:rPr>
              <a:pPr algn="r" eaLnBrk="1" hangingPunct="1">
                <a:spcBef>
                  <a:spcPct val="0"/>
                </a:spcBef>
                <a:spcAft>
                  <a:spcPct val="0"/>
                </a:spcAft>
                <a:buFontTx/>
                <a:buNone/>
              </a:pPr>
              <a:t>398</a:t>
            </a:fld>
            <a:endParaRPr lang="fr-CA" altLang="fr-FR" sz="1200" b="0">
              <a:solidFill>
                <a:srgbClr val="898989"/>
              </a:solidFill>
            </a:endParaRPr>
          </a:p>
        </p:txBody>
      </p:sp>
      <p:sp>
        <p:nvSpPr>
          <p:cNvPr id="11" name="TextBox 10"/>
          <p:cNvSpPr txBox="1"/>
          <p:nvPr/>
        </p:nvSpPr>
        <p:spPr>
          <a:xfrm>
            <a:off x="107950" y="1674813"/>
            <a:ext cx="2808288" cy="1169987"/>
          </a:xfrm>
          <a:prstGeom prst="rect">
            <a:avLst/>
          </a:prstGeom>
          <a:noFill/>
          <a:ln w="28575">
            <a:solidFill>
              <a:schemeClr val="accent5"/>
            </a:solidFill>
          </a:ln>
        </p:spPr>
        <p:txBody>
          <a:bodyPr>
            <a:spAutoFit/>
          </a:bodyPr>
          <a:lstStyle/>
          <a:p>
            <a:pPr>
              <a:defRPr/>
            </a:pPr>
            <a:r>
              <a:rPr lang="en-CA" altLang="fr-FR" sz="1400" dirty="0">
                <a:latin typeface="Courier New" panose="02070309020205020404" pitchFamily="49" charset="0"/>
                <a:cs typeface="Courier New" panose="02070309020205020404" pitchFamily="49" charset="0"/>
              </a:rPr>
              <a:t>FIRST(expr)= {num, id}</a:t>
            </a:r>
          </a:p>
          <a:p>
            <a:pPr>
              <a:defRPr/>
            </a:pPr>
            <a:r>
              <a:rPr lang="en-CA" altLang="fr-FR" sz="1400" dirty="0">
                <a:latin typeface="Courier New" panose="02070309020205020404" pitchFamily="49" charset="0"/>
                <a:cs typeface="Courier New" panose="02070309020205020404" pitchFamily="49" charset="0"/>
              </a:rPr>
              <a:t>FIRST(expr’)= {+, -, </a:t>
            </a:r>
            <a:r>
              <a:rPr lang="el-GR" altLang="fr-FR" sz="1400" dirty="0">
                <a:latin typeface="Courier New" panose="02070309020205020404" pitchFamily="49" charset="0"/>
                <a:cs typeface="Courier New" panose="02070309020205020404" pitchFamily="49" charset="0"/>
              </a:rPr>
              <a:t>ε</a:t>
            </a:r>
            <a:r>
              <a:rPr lang="en-CA" altLang="fr-FR" sz="1400" dirty="0">
                <a:latin typeface="Courier New" panose="02070309020205020404" pitchFamily="49" charset="0"/>
                <a:cs typeface="Courier New" panose="02070309020205020404" pitchFamily="49" charset="0"/>
              </a:rPr>
              <a:t>}</a:t>
            </a:r>
          </a:p>
          <a:p>
            <a:pPr>
              <a:defRPr/>
            </a:pPr>
            <a:r>
              <a:rPr lang="en-CA" altLang="fr-FR" sz="1400" dirty="0">
                <a:latin typeface="Courier New" panose="02070309020205020404" pitchFamily="49" charset="0"/>
                <a:cs typeface="Courier New" panose="02070309020205020404" pitchFamily="49" charset="0"/>
              </a:rPr>
              <a:t>FIRST(term)= {num, id}</a:t>
            </a:r>
          </a:p>
          <a:p>
            <a:pPr>
              <a:defRPr/>
            </a:pPr>
            <a:r>
              <a:rPr lang="en-CA" altLang="fr-FR" sz="1400" dirty="0">
                <a:latin typeface="Courier New" panose="02070309020205020404" pitchFamily="49" charset="0"/>
                <a:cs typeface="Courier New" panose="02070309020205020404" pitchFamily="49" charset="0"/>
              </a:rPr>
              <a:t>FIRST(term’)= {*, /, </a:t>
            </a:r>
            <a:r>
              <a:rPr lang="el-GR" altLang="fr-FR" sz="1400" dirty="0">
                <a:latin typeface="Courier New" panose="02070309020205020404" pitchFamily="49" charset="0"/>
                <a:cs typeface="Courier New" panose="02070309020205020404" pitchFamily="49" charset="0"/>
              </a:rPr>
              <a:t>ε</a:t>
            </a:r>
            <a:r>
              <a:rPr lang="en-CA" altLang="fr-FR" sz="1400" dirty="0">
                <a:latin typeface="Courier New" panose="02070309020205020404" pitchFamily="49" charset="0"/>
                <a:cs typeface="Courier New" panose="02070309020205020404" pitchFamily="49" charset="0"/>
              </a:rPr>
              <a:t>}</a:t>
            </a:r>
          </a:p>
          <a:p>
            <a:pPr>
              <a:defRPr/>
            </a:pPr>
            <a:r>
              <a:rPr lang="en-CA" altLang="fr-FR" sz="1400" dirty="0">
                <a:latin typeface="Courier New" panose="02070309020205020404" pitchFamily="49" charset="0"/>
                <a:cs typeface="Courier New" panose="02070309020205020404" pitchFamily="49" charset="0"/>
              </a:rPr>
              <a:t>FIRST(factor)= {num, id} </a:t>
            </a:r>
          </a:p>
        </p:txBody>
      </p:sp>
      <p:sp>
        <p:nvSpPr>
          <p:cNvPr id="12" name="TextBox 11"/>
          <p:cNvSpPr txBox="1"/>
          <p:nvPr/>
        </p:nvSpPr>
        <p:spPr>
          <a:xfrm>
            <a:off x="2916238" y="1674813"/>
            <a:ext cx="3671887" cy="1169987"/>
          </a:xfrm>
          <a:prstGeom prst="rect">
            <a:avLst/>
          </a:prstGeom>
          <a:noFill/>
          <a:ln w="28575">
            <a:solidFill>
              <a:schemeClr val="accent5"/>
            </a:solidFill>
          </a:ln>
        </p:spPr>
        <p:txBody>
          <a:bodyPr>
            <a:spAutoFit/>
          </a:bodyPr>
          <a:lstStyle/>
          <a:p>
            <a:pPr>
              <a:defRPr/>
            </a:pPr>
            <a:r>
              <a:rPr lang="en-CA" altLang="fr-FR" sz="1400" dirty="0">
                <a:latin typeface="Courier New" panose="02070309020205020404" pitchFamily="49" charset="0"/>
                <a:cs typeface="Courier New" panose="02070309020205020404" pitchFamily="49" charset="0"/>
              </a:rPr>
              <a:t>FOLLOW(expr)={$}</a:t>
            </a:r>
          </a:p>
          <a:p>
            <a:pPr>
              <a:defRPr/>
            </a:pPr>
            <a:r>
              <a:rPr lang="en-CA" altLang="fr-FR" sz="1400" dirty="0">
                <a:latin typeface="Courier New" panose="02070309020205020404" pitchFamily="49" charset="0"/>
                <a:cs typeface="Courier New" panose="02070309020205020404" pitchFamily="49" charset="0"/>
              </a:rPr>
              <a:t>FOLLOW(expr’)={$}</a:t>
            </a:r>
          </a:p>
          <a:p>
            <a:pPr>
              <a:defRPr/>
            </a:pPr>
            <a:r>
              <a:rPr lang="en-CA" altLang="fr-FR" sz="1400" dirty="0">
                <a:latin typeface="Courier New" panose="02070309020205020404" pitchFamily="49" charset="0"/>
                <a:cs typeface="Courier New" panose="02070309020205020404" pitchFamily="49" charset="0"/>
              </a:rPr>
              <a:t>FOLLOW(term)= {+, -, $}</a:t>
            </a:r>
          </a:p>
          <a:p>
            <a:pPr>
              <a:defRPr/>
            </a:pPr>
            <a:r>
              <a:rPr lang="en-CA" altLang="fr-FR" sz="1400" dirty="0">
                <a:latin typeface="Courier New" panose="02070309020205020404" pitchFamily="49" charset="0"/>
                <a:cs typeface="Courier New" panose="02070309020205020404" pitchFamily="49" charset="0"/>
              </a:rPr>
              <a:t>FOLLOW(term’)= {+, -, $}</a:t>
            </a:r>
          </a:p>
          <a:p>
            <a:pPr>
              <a:defRPr/>
            </a:pPr>
            <a:r>
              <a:rPr lang="en-CA" altLang="fr-FR" sz="1400" dirty="0">
                <a:latin typeface="Courier New" panose="02070309020205020404" pitchFamily="49" charset="0"/>
                <a:cs typeface="Courier New" panose="02070309020205020404" pitchFamily="49" charset="0"/>
              </a:rPr>
              <a:t>FOLLOW(factor)= {*, /, +, -, $}</a:t>
            </a:r>
          </a:p>
        </p:txBody>
      </p:sp>
      <p:graphicFrame>
        <p:nvGraphicFramePr>
          <p:cNvPr id="13" name="Table 12"/>
          <p:cNvGraphicFramePr>
            <a:graphicFrameLocks noGrp="1"/>
          </p:cNvGraphicFramePr>
          <p:nvPr/>
        </p:nvGraphicFramePr>
        <p:xfrm>
          <a:off x="0" y="3716338"/>
          <a:ext cx="9144000" cy="2984500"/>
        </p:xfrm>
        <a:graphic>
          <a:graphicData uri="http://schemas.openxmlformats.org/drawingml/2006/table">
            <a:tbl>
              <a:tblPr firstRow="1" bandRow="1">
                <a:tableStyleId>{7DF18680-E054-41AD-8BC1-D1AEF772440D}</a:tableStyleId>
              </a:tblPr>
              <a:tblGrid>
                <a:gridCol w="683568"/>
                <a:gridCol w="1512168"/>
                <a:gridCol w="1440160"/>
                <a:gridCol w="1080120"/>
                <a:gridCol w="998984"/>
                <a:gridCol w="1143000"/>
                <a:gridCol w="1143000"/>
                <a:gridCol w="1143000"/>
              </a:tblGrid>
              <a:tr h="365915">
                <a:tc>
                  <a:txBody>
                    <a:bodyPr/>
                    <a:lstStyle/>
                    <a:p>
                      <a:pPr algn="ctr"/>
                      <a:endParaRPr lang="fr-CA" sz="1800" dirty="0"/>
                    </a:p>
                  </a:txBody>
                  <a:tcPr marT="45739" marB="45739"/>
                </a:tc>
                <a:tc>
                  <a:txBody>
                    <a:bodyPr/>
                    <a:lstStyle/>
                    <a:p>
                      <a:pPr algn="ctr"/>
                      <a:r>
                        <a:rPr lang="en-CA" sz="1400" dirty="0" smtClean="0"/>
                        <a:t>num</a:t>
                      </a:r>
                      <a:endParaRPr lang="fr-CA" sz="1400" dirty="0"/>
                    </a:p>
                  </a:txBody>
                  <a:tcPr marT="45739" marB="45739"/>
                </a:tc>
                <a:tc>
                  <a:txBody>
                    <a:bodyPr/>
                    <a:lstStyle/>
                    <a:p>
                      <a:pPr algn="ctr"/>
                      <a:r>
                        <a:rPr lang="en-CA" sz="1400" dirty="0" smtClean="0"/>
                        <a:t>id</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r>
              <a:tr h="523717">
                <a:tc>
                  <a:txBody>
                    <a:bodyPr/>
                    <a:lstStyle/>
                    <a:p>
                      <a:pPr algn="ctr"/>
                      <a:r>
                        <a:rPr lang="en-CA" sz="1400" b="1" dirty="0" smtClean="0">
                          <a:solidFill>
                            <a:schemeClr val="bg1"/>
                          </a:solidFill>
                        </a:rPr>
                        <a:t>expr</a:t>
                      </a:r>
                      <a:endParaRPr lang="fr-CA" sz="1400" b="1" dirty="0">
                        <a:solidFill>
                          <a:schemeClr val="bg1"/>
                        </a:solidFill>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sym typeface="Wingdings" panose="05000000000000000000" pitchFamily="2" charset="2"/>
                        </a:rPr>
                        <a:t>&lt;expr&gt;</a:t>
                      </a:r>
                    </a:p>
                    <a:p>
                      <a:pPr algn="ctr"/>
                      <a:r>
                        <a:rPr lang="en-CA" sz="1400" dirty="0" smtClean="0">
                          <a:sym typeface="Wingdings" panose="05000000000000000000" pitchFamily="2" charset="2"/>
                        </a:rPr>
                        <a:t>&lt;term&gt;&lt;expr'&gt;</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sym typeface="Wingdings" panose="05000000000000000000" pitchFamily="2" charset="2"/>
                        </a:rPr>
                        <a:t>&lt;expr&gt;</a:t>
                      </a:r>
                    </a:p>
                    <a:p>
                      <a:pPr algn="ctr"/>
                      <a:r>
                        <a:rPr lang="en-CA" sz="1400" dirty="0" smtClean="0">
                          <a:sym typeface="Wingdings" panose="05000000000000000000" pitchFamily="2" charset="2"/>
                        </a:rPr>
                        <a:t>&lt;term&gt;&lt;expr'&gt;</a:t>
                      </a:r>
                      <a:endParaRPr lang="fr-CA" sz="1400" dirty="0" smtClean="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b="1" dirty="0" smtClean="0">
                          <a:solidFill>
                            <a:schemeClr val="tx2"/>
                          </a:solidFill>
                        </a:rPr>
                        <a:t>(s)</a:t>
                      </a:r>
                      <a:endParaRPr lang="fr-CA" sz="1400" b="1" dirty="0"/>
                    </a:p>
                  </a:txBody>
                  <a:tcPr marT="45739" marB="45739"/>
                </a:tc>
              </a:tr>
              <a:tr h="523717">
                <a:tc>
                  <a:txBody>
                    <a:bodyPr/>
                    <a:lstStyle/>
                    <a:p>
                      <a:pPr algn="ctr"/>
                      <a:r>
                        <a:rPr lang="en-CA" sz="1400" b="1" dirty="0" smtClean="0">
                          <a:solidFill>
                            <a:schemeClr val="bg1"/>
                          </a:solidFill>
                        </a:rPr>
                        <a:t>expr’</a:t>
                      </a:r>
                      <a:endParaRPr lang="fr-CA" sz="1400" b="1" dirty="0">
                        <a:solidFill>
                          <a:schemeClr val="bg1"/>
                        </a:solidFill>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t>-</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t>-</a:t>
                      </a:r>
                      <a:endParaRPr lang="fr-CA" sz="1400" dirty="0"/>
                    </a:p>
                  </a:txBody>
                  <a:tcPr marT="45739" marB="45739"/>
                </a:tc>
                <a:tc>
                  <a:txBody>
                    <a:bodyPr/>
                    <a:lstStyle/>
                    <a:p>
                      <a:pPr algn="ctr"/>
                      <a:r>
                        <a:rPr lang="en-CA" sz="1400" dirty="0" smtClean="0"/>
                        <a:t>&lt;expr’&gt;</a:t>
                      </a:r>
                      <a:r>
                        <a:rPr lang="en-CA" sz="1400" dirty="0" smtClean="0">
                          <a:sym typeface="Wingdings" panose="05000000000000000000" pitchFamily="2" charset="2"/>
                        </a:rPr>
                        <a:t></a:t>
                      </a:r>
                    </a:p>
                    <a:p>
                      <a:pPr algn="ctr"/>
                      <a:r>
                        <a:rPr lang="en-CA" sz="1400" dirty="0" smtClean="0">
                          <a:sym typeface="Wingdings" panose="05000000000000000000" pitchFamily="2" charset="2"/>
                        </a:rPr>
                        <a:t>+&lt;expr&gt;</a:t>
                      </a:r>
                      <a:endParaRPr lang="fr-CA" sz="1400" dirty="0"/>
                    </a:p>
                  </a:txBody>
                  <a:tcPr marT="45739" marB="45739"/>
                </a:tc>
                <a:tc>
                  <a:txBody>
                    <a:bodyPr/>
                    <a:lstStyle/>
                    <a:p>
                      <a:pPr algn="ctr"/>
                      <a:r>
                        <a:rPr lang="en-CA" sz="1400" dirty="0" smtClean="0"/>
                        <a:t>&lt;expr’&gt;</a:t>
                      </a:r>
                      <a:r>
                        <a:rPr lang="en-CA" sz="1400" dirty="0" smtClean="0">
                          <a:sym typeface="Wingdings" panose="05000000000000000000" pitchFamily="2" charset="2"/>
                        </a:rPr>
                        <a:t></a:t>
                      </a:r>
                    </a:p>
                    <a:p>
                      <a:pPr algn="ctr"/>
                      <a:r>
                        <a:rPr lang="en-CA" sz="1400" dirty="0" smtClean="0">
                          <a:sym typeface="Wingdings" panose="05000000000000000000" pitchFamily="2" charset="2"/>
                        </a:rPr>
                        <a:t>-&lt;expr&gt;</a:t>
                      </a:r>
                      <a:endParaRPr lang="fr-CA" sz="1400" dirty="0" smtClean="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dirty="0" smtClean="0"/>
                        <a:t>&lt;expr’&gt;</a:t>
                      </a:r>
                      <a:r>
                        <a:rPr lang="en-CA" sz="1400" dirty="0" smtClean="0">
                          <a:sym typeface="Wingdings" panose="05000000000000000000" pitchFamily="2" charset="2"/>
                        </a:rPr>
                        <a:t></a:t>
                      </a:r>
                    </a:p>
                    <a:p>
                      <a:pPr marL="0" marR="0" indent="0" algn="ctr" defTabSz="914400" rtl="0" eaLnBrk="1" fontAlgn="auto" latinLnBrk="0" hangingPunct="1">
                        <a:lnSpc>
                          <a:spcPct val="100000"/>
                        </a:lnSpc>
                        <a:spcBef>
                          <a:spcPts val="0"/>
                        </a:spcBef>
                        <a:spcAft>
                          <a:spcPts val="0"/>
                        </a:spcAft>
                        <a:buClrTx/>
                        <a:buSzTx/>
                        <a:buFontTx/>
                        <a:buNone/>
                        <a:tabLst/>
                        <a:defRPr/>
                      </a:pPr>
                      <a:r>
                        <a:rPr lang="el-GR" sz="1400" dirty="0" smtClean="0"/>
                        <a:t>ε</a:t>
                      </a:r>
                      <a:r>
                        <a:rPr lang="en-CA" sz="1400" dirty="0" smtClean="0"/>
                        <a:t> </a:t>
                      </a:r>
                      <a:r>
                        <a:rPr lang="en-CA" sz="1400" b="1" dirty="0" smtClean="0">
                          <a:solidFill>
                            <a:schemeClr val="tx2"/>
                          </a:solidFill>
                        </a:rPr>
                        <a:t>(s)</a:t>
                      </a:r>
                      <a:endParaRPr lang="fr-CA" sz="1400" b="1" dirty="0" smtClean="0"/>
                    </a:p>
                  </a:txBody>
                  <a:tcPr marT="45739" marB="45739"/>
                </a:tc>
              </a:tr>
              <a:tr h="523717">
                <a:tc>
                  <a:txBody>
                    <a:bodyPr/>
                    <a:lstStyle/>
                    <a:p>
                      <a:pPr algn="ctr"/>
                      <a:r>
                        <a:rPr lang="en-CA" sz="1400" b="1" kern="1200" dirty="0" smtClean="0">
                          <a:solidFill>
                            <a:schemeClr val="bg1"/>
                          </a:solidFill>
                          <a:latin typeface="+mn-lt"/>
                          <a:ea typeface="+mn-ea"/>
                          <a:cs typeface="+mn-cs"/>
                        </a:rPr>
                        <a:t>term</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t>&lt;term&gt;</a:t>
                      </a:r>
                      <a:r>
                        <a:rPr lang="en-CA" sz="1400" dirty="0" smtClean="0">
                          <a:sym typeface="Wingdings" panose="05000000000000000000" pitchFamily="2" charset="2"/>
                        </a:rPr>
                        <a:t></a:t>
                      </a:r>
                    </a:p>
                    <a:p>
                      <a:pPr algn="ctr"/>
                      <a:r>
                        <a:rPr lang="en-CA" sz="1400" dirty="0" smtClean="0">
                          <a:sym typeface="Wingdings" panose="05000000000000000000" pitchFamily="2" charset="2"/>
                        </a:rPr>
                        <a:t>&lt;factor&gt;&lt;term’&gt;</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t>&lt;term&gt;</a:t>
                      </a:r>
                      <a:r>
                        <a:rPr lang="en-CA" sz="1400" dirty="0" smtClean="0">
                          <a:sym typeface="Wingdings" panose="05000000000000000000" pitchFamily="2" charset="2"/>
                        </a:rPr>
                        <a:t></a:t>
                      </a:r>
                    </a:p>
                    <a:p>
                      <a:pPr algn="ctr"/>
                      <a:r>
                        <a:rPr lang="en-CA" sz="1400" dirty="0" smtClean="0">
                          <a:sym typeface="Wingdings" panose="05000000000000000000" pitchFamily="2" charset="2"/>
                        </a:rPr>
                        <a:t>&lt;factor&gt;&lt;term’&gt;</a:t>
                      </a:r>
                      <a:endParaRPr lang="fr-CA" sz="1400" dirty="0" smtClean="0"/>
                    </a:p>
                  </a:txBody>
                  <a:tcPr marT="45739" marB="45739"/>
                </a:tc>
                <a:tc>
                  <a:txBody>
                    <a:bodyPr/>
                    <a:lstStyle/>
                    <a:p>
                      <a:pPr algn="ctr"/>
                      <a:r>
                        <a:rPr lang="en-CA" sz="1400" b="1" dirty="0" smtClean="0">
                          <a:solidFill>
                            <a:schemeClr val="tx2"/>
                          </a:solidFill>
                        </a:rPr>
                        <a:t>(s)</a:t>
                      </a:r>
                      <a:endParaRPr lang="fr-CA" sz="1400" b="1"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b="1" dirty="0" smtClean="0">
                          <a:solidFill>
                            <a:schemeClr val="tx2"/>
                          </a:solidFill>
                        </a:rPr>
                        <a:t>(s)</a:t>
                      </a:r>
                      <a:endParaRPr lang="fr-CA" sz="1400" b="1" dirty="0" smtClean="0"/>
                    </a:p>
                    <a:p>
                      <a:pPr algn="ctr"/>
                      <a:endParaRPr lang="fr-CA" sz="1400" b="1" dirty="0">
                        <a:solidFill>
                          <a:schemeClr val="tx2"/>
                        </a:solidFill>
                      </a:endParaRPr>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b="1" dirty="0" smtClean="0">
                          <a:solidFill>
                            <a:schemeClr val="tx2"/>
                          </a:solidFill>
                        </a:rPr>
                        <a:t>(s)</a:t>
                      </a:r>
                      <a:endParaRPr lang="fr-CA" sz="1400" b="1" dirty="0" smtClean="0"/>
                    </a:p>
                    <a:p>
                      <a:pPr algn="ctr"/>
                      <a:endParaRPr lang="fr-CA" sz="1400" dirty="0"/>
                    </a:p>
                  </a:txBody>
                  <a:tcPr marT="45739" marB="45739"/>
                </a:tc>
              </a:tr>
              <a:tr h="523717">
                <a:tc>
                  <a:txBody>
                    <a:bodyPr/>
                    <a:lstStyle/>
                    <a:p>
                      <a:pPr algn="ctr"/>
                      <a:r>
                        <a:rPr lang="en-CA" sz="1400" b="1" kern="1200" dirty="0" smtClean="0">
                          <a:solidFill>
                            <a:schemeClr val="bg1"/>
                          </a:solidFill>
                          <a:latin typeface="+mn-lt"/>
                          <a:ea typeface="+mn-ea"/>
                          <a:cs typeface="+mn-cs"/>
                        </a:rPr>
                        <a:t>term’</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t>-</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t>-</a:t>
                      </a: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dirty="0" smtClean="0"/>
                        <a:t>&lt;term’&gt;</a:t>
                      </a:r>
                      <a:r>
                        <a:rPr lang="en-CA" sz="1400" dirty="0" smtClean="0">
                          <a:sym typeface="Wingdings" panose="05000000000000000000" pitchFamily="2" charset="2"/>
                        </a:rPr>
                        <a:t></a:t>
                      </a:r>
                    </a:p>
                    <a:p>
                      <a:pPr marL="0" marR="0" indent="0" algn="ctr" defTabSz="914400" rtl="0" eaLnBrk="1" fontAlgn="auto" latinLnBrk="0" hangingPunct="1">
                        <a:lnSpc>
                          <a:spcPct val="100000"/>
                        </a:lnSpc>
                        <a:spcBef>
                          <a:spcPts val="0"/>
                        </a:spcBef>
                        <a:spcAft>
                          <a:spcPts val="0"/>
                        </a:spcAft>
                        <a:buClrTx/>
                        <a:buSzTx/>
                        <a:buFontTx/>
                        <a:buNone/>
                        <a:tabLst/>
                        <a:defRPr/>
                      </a:pPr>
                      <a:r>
                        <a:rPr lang="el-GR" sz="1400" dirty="0" smtClean="0"/>
                        <a:t>ε</a:t>
                      </a:r>
                      <a:r>
                        <a:rPr lang="en-CA" sz="1400" dirty="0" smtClean="0"/>
                        <a:t> </a:t>
                      </a:r>
                      <a:r>
                        <a:rPr lang="en-CA" sz="1400" b="1" dirty="0" smtClean="0">
                          <a:solidFill>
                            <a:schemeClr val="tx2"/>
                          </a:solidFill>
                        </a:rPr>
                        <a:t>(s)</a:t>
                      </a:r>
                      <a:endParaRPr lang="fr-CA" sz="1400" b="1" dirty="0" smtClean="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dirty="0" smtClean="0"/>
                        <a:t>&lt;term’&gt;</a:t>
                      </a:r>
                      <a:r>
                        <a:rPr lang="en-CA" sz="1400" dirty="0" smtClean="0">
                          <a:sym typeface="Wingdings" panose="05000000000000000000" pitchFamily="2" charset="2"/>
                        </a:rPr>
                        <a:t></a:t>
                      </a:r>
                    </a:p>
                    <a:p>
                      <a:pPr algn="ctr"/>
                      <a:r>
                        <a:rPr lang="el-GR" sz="1400" dirty="0" smtClean="0"/>
                        <a:t>ε</a:t>
                      </a:r>
                      <a:r>
                        <a:rPr lang="en-CA" sz="1400" dirty="0" smtClean="0"/>
                        <a:t> </a:t>
                      </a:r>
                      <a:r>
                        <a:rPr lang="en-CA" sz="1400" b="1" dirty="0" smtClean="0">
                          <a:solidFill>
                            <a:schemeClr val="tx2"/>
                          </a:solidFill>
                        </a:rPr>
                        <a:t>(s)</a:t>
                      </a:r>
                      <a:endParaRPr lang="fr-CA" sz="1400" dirty="0" smtClean="0"/>
                    </a:p>
                  </a:txBody>
                  <a:tcPr marT="45739" marB="45739"/>
                </a:tc>
                <a:tc>
                  <a:txBody>
                    <a:bodyPr/>
                    <a:lstStyle/>
                    <a:p>
                      <a:pPr algn="ctr"/>
                      <a:r>
                        <a:rPr lang="en-CA" sz="1400" dirty="0" smtClean="0"/>
                        <a:t>&lt;term’&gt;</a:t>
                      </a:r>
                      <a:r>
                        <a:rPr lang="en-CA" sz="1400" dirty="0" smtClean="0">
                          <a:sym typeface="Wingdings" panose="05000000000000000000" pitchFamily="2" charset="2"/>
                        </a:rPr>
                        <a:t></a:t>
                      </a:r>
                    </a:p>
                    <a:p>
                      <a:pPr algn="ctr"/>
                      <a:r>
                        <a:rPr lang="en-CA" sz="1400" dirty="0" smtClean="0">
                          <a:sym typeface="Wingdings" panose="05000000000000000000" pitchFamily="2" charset="2"/>
                        </a:rPr>
                        <a:t>*&lt;term&gt; </a:t>
                      </a:r>
                      <a:r>
                        <a:rPr lang="en-CA" sz="1400" b="1" dirty="0" smtClean="0">
                          <a:solidFill>
                            <a:schemeClr val="tx2"/>
                          </a:solidFill>
                        </a:rPr>
                        <a:t>(s)</a:t>
                      </a:r>
                      <a:endParaRPr lang="fr-CA" sz="1400" dirty="0"/>
                    </a:p>
                  </a:txBody>
                  <a:tcPr marT="45739" marB="45739"/>
                </a:tc>
                <a:tc>
                  <a:txBody>
                    <a:bodyPr/>
                    <a:lstStyle/>
                    <a:p>
                      <a:pPr algn="ctr"/>
                      <a:r>
                        <a:rPr lang="en-CA" sz="1400" dirty="0" smtClean="0"/>
                        <a:t>&lt;term’&gt;</a:t>
                      </a:r>
                      <a:r>
                        <a:rPr lang="en-CA" sz="1400" dirty="0" smtClean="0">
                          <a:sym typeface="Wingdings" panose="05000000000000000000" pitchFamily="2" charset="2"/>
                        </a:rPr>
                        <a:t></a:t>
                      </a:r>
                    </a:p>
                    <a:p>
                      <a:pPr algn="ctr"/>
                      <a:r>
                        <a:rPr lang="en-CA" sz="1400" dirty="0" smtClean="0">
                          <a:sym typeface="Wingdings" panose="05000000000000000000" pitchFamily="2" charset="2"/>
                        </a:rPr>
                        <a:t>/&lt;term&gt; </a:t>
                      </a:r>
                      <a:r>
                        <a:rPr lang="en-CA" sz="1400" b="1" dirty="0" smtClean="0">
                          <a:solidFill>
                            <a:schemeClr val="tx2"/>
                          </a:solidFill>
                        </a:rPr>
                        <a:t>(s)</a:t>
                      </a:r>
                      <a:endParaRPr lang="fr-CA" sz="1400" dirty="0" smtClean="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dirty="0" smtClean="0"/>
                        <a:t>&lt;term’&gt;</a:t>
                      </a:r>
                      <a:r>
                        <a:rPr lang="en-CA" sz="1400" dirty="0" smtClean="0">
                          <a:sym typeface="Wingdings" panose="05000000000000000000" pitchFamily="2" charset="2"/>
                        </a:rPr>
                        <a:t></a:t>
                      </a:r>
                    </a:p>
                    <a:p>
                      <a:pPr algn="ctr"/>
                      <a:r>
                        <a:rPr lang="el-GR" sz="1400" dirty="0" smtClean="0"/>
                        <a:t>ε</a:t>
                      </a:r>
                      <a:r>
                        <a:rPr lang="en-CA" sz="1400" dirty="0" smtClean="0"/>
                        <a:t> </a:t>
                      </a:r>
                      <a:r>
                        <a:rPr lang="en-CA" sz="1400" b="1" dirty="0" smtClean="0">
                          <a:solidFill>
                            <a:schemeClr val="tx2"/>
                          </a:solidFill>
                        </a:rPr>
                        <a:t>(s)</a:t>
                      </a:r>
                      <a:endParaRPr lang="fr-CA" sz="1400" dirty="0" smtClean="0"/>
                    </a:p>
                  </a:txBody>
                  <a:tcPr marT="45739" marB="45739"/>
                </a:tc>
              </a:tr>
              <a:tr h="523717">
                <a:tc>
                  <a:txBody>
                    <a:bodyPr/>
                    <a:lstStyle/>
                    <a:p>
                      <a:pPr algn="ctr"/>
                      <a:r>
                        <a:rPr lang="en-CA" sz="1400" b="1" kern="1200" dirty="0" smtClean="0">
                          <a:solidFill>
                            <a:schemeClr val="bg1"/>
                          </a:solidFill>
                          <a:latin typeface="+mn-lt"/>
                          <a:ea typeface="+mn-ea"/>
                          <a:cs typeface="+mn-cs"/>
                        </a:rPr>
                        <a:t>factor</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t>factor</a:t>
                      </a:r>
                      <a:r>
                        <a:rPr lang="en-CA" sz="1400" dirty="0" smtClean="0">
                          <a:sym typeface="Wingdings" panose="05000000000000000000" pitchFamily="2" charset="2"/>
                        </a:rPr>
                        <a:t> num</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t>factor </a:t>
                      </a:r>
                      <a:r>
                        <a:rPr lang="en-CA" sz="1400" dirty="0" smtClean="0">
                          <a:sym typeface="Wingdings" panose="05000000000000000000" pitchFamily="2" charset="2"/>
                        </a:rPr>
                        <a:t> id</a:t>
                      </a: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b="1" dirty="0" smtClean="0">
                          <a:solidFill>
                            <a:schemeClr val="tx2"/>
                          </a:solidFill>
                        </a:rPr>
                        <a:t>(s)</a:t>
                      </a:r>
                      <a:endParaRPr lang="fr-CA" sz="1400" b="1" dirty="0" smtClean="0"/>
                    </a:p>
                    <a:p>
                      <a:pPr algn="ctr"/>
                      <a:endParaRPr lang="fr-CA" sz="1400" b="1" dirty="0">
                        <a:solidFill>
                          <a:schemeClr val="tx2"/>
                        </a:solidFill>
                      </a:endParaRPr>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b="1" dirty="0" smtClean="0">
                          <a:solidFill>
                            <a:schemeClr val="tx2"/>
                          </a:solidFill>
                        </a:rPr>
                        <a:t>(s)</a:t>
                      </a:r>
                      <a:endParaRPr lang="fr-CA" sz="1400" b="1" dirty="0" smtClean="0"/>
                    </a:p>
                    <a:p>
                      <a:pPr algn="ctr"/>
                      <a:endParaRPr lang="fr-CA" sz="1400" b="1" dirty="0">
                        <a:solidFill>
                          <a:schemeClr val="tx2"/>
                        </a:solidFill>
                      </a:endParaRPr>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b="1" dirty="0" smtClean="0">
                          <a:solidFill>
                            <a:schemeClr val="tx2"/>
                          </a:solidFill>
                        </a:rPr>
                        <a:t>(s)</a:t>
                      </a:r>
                      <a:endParaRPr lang="fr-CA" sz="1400" b="1" dirty="0" smtClean="0"/>
                    </a:p>
                    <a:p>
                      <a:pPr algn="ct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b="1" dirty="0" smtClean="0">
                          <a:solidFill>
                            <a:schemeClr val="tx2"/>
                          </a:solidFill>
                        </a:rPr>
                        <a:t>(s)</a:t>
                      </a:r>
                      <a:endParaRPr lang="fr-CA" sz="1400" b="1" dirty="0" smtClean="0"/>
                    </a:p>
                    <a:p>
                      <a:pPr algn="ct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b="1" dirty="0" smtClean="0">
                          <a:solidFill>
                            <a:schemeClr val="tx2"/>
                          </a:solidFill>
                        </a:rPr>
                        <a:t>(s)</a:t>
                      </a:r>
                      <a:endParaRPr lang="fr-CA" sz="1400" b="1" dirty="0" smtClean="0"/>
                    </a:p>
                    <a:p>
                      <a:pPr algn="ctr"/>
                      <a:endParaRPr lang="fr-CA" sz="1400" dirty="0"/>
                    </a:p>
                  </a:txBody>
                  <a:tcPr marT="45739" marB="45739"/>
                </a:tc>
              </a:tr>
            </a:tbl>
          </a:graphicData>
        </a:graphic>
      </p:graphicFrame>
      <p:grpSp>
        <p:nvGrpSpPr>
          <p:cNvPr id="27723" name="Group 12"/>
          <p:cNvGrpSpPr>
            <a:grpSpLocks/>
          </p:cNvGrpSpPr>
          <p:nvPr/>
        </p:nvGrpSpPr>
        <p:grpSpPr bwMode="auto">
          <a:xfrm>
            <a:off x="6694488" y="1431925"/>
            <a:ext cx="2197100" cy="2068513"/>
            <a:chOff x="6228184" y="1285628"/>
            <a:chExt cx="2664296" cy="2503412"/>
          </a:xfrm>
        </p:grpSpPr>
        <p:grpSp>
          <p:nvGrpSpPr>
            <p:cNvPr id="27726" name="Group 13"/>
            <p:cNvGrpSpPr>
              <a:grpSpLocks/>
            </p:cNvGrpSpPr>
            <p:nvPr/>
          </p:nvGrpSpPr>
          <p:grpSpPr bwMode="auto">
            <a:xfrm>
              <a:off x="6228184" y="1556792"/>
              <a:ext cx="2664296" cy="2232248"/>
              <a:chOff x="5796136" y="1556792"/>
              <a:chExt cx="3151813" cy="3168352"/>
            </a:xfrm>
          </p:grpSpPr>
          <p:grpSp>
            <p:nvGrpSpPr>
              <p:cNvPr id="27728" name="Group 15"/>
              <p:cNvGrpSpPr>
                <a:grpSpLocks/>
              </p:cNvGrpSpPr>
              <p:nvPr/>
            </p:nvGrpSpPr>
            <p:grpSpPr bwMode="auto">
              <a:xfrm>
                <a:off x="5796136" y="1628800"/>
                <a:ext cx="3151813" cy="3096344"/>
                <a:chOff x="5796136" y="1628800"/>
                <a:chExt cx="3151813" cy="3096344"/>
              </a:xfrm>
            </p:grpSpPr>
            <p:pic>
              <p:nvPicPr>
                <p:cNvPr id="27730" name="Picture 3"/>
                <p:cNvPicPr>
                  <a:picLocks noChangeAspect="1" noChangeArrowheads="1"/>
                </p:cNvPicPr>
                <p:nvPr/>
              </p:nvPicPr>
              <p:blipFill>
                <a:blip r:embed="rId2">
                  <a:extLst>
                    <a:ext uri="{28A0092B-C50C-407E-A947-70E740481C1C}">
                      <a14:useLocalDpi xmlns:a14="http://schemas.microsoft.com/office/drawing/2010/main" val="0"/>
                    </a:ext>
                  </a:extLst>
                </a:blip>
                <a:srcRect b="3148"/>
                <a:stretch>
                  <a:fillRect/>
                </a:stretch>
              </p:blipFill>
              <p:spPr bwMode="auto">
                <a:xfrm>
                  <a:off x="5796136" y="1628800"/>
                  <a:ext cx="3125788" cy="24828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0000"/>
                      </a:solidFill>
                      <a:miter lim="800000"/>
                      <a:headEnd/>
                      <a:tailEnd/>
                    </a14:hiddenLine>
                  </a:ext>
                </a:extLst>
              </p:spPr>
            </p:pic>
            <p:pic>
              <p:nvPicPr>
                <p:cNvPr id="27731" name="Picture 2"/>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t="73535"/>
                <a:stretch>
                  <a:fillRect/>
                </a:stretch>
              </p:blipFill>
              <p:spPr bwMode="auto">
                <a:xfrm>
                  <a:off x="5868144" y="4094489"/>
                  <a:ext cx="3079805" cy="63065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18" name="Rectangle 17"/>
              <p:cNvSpPr/>
              <p:nvPr/>
            </p:nvSpPr>
            <p:spPr>
              <a:xfrm>
                <a:off x="5869010" y="1556416"/>
                <a:ext cx="3053887" cy="3168728"/>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grpSp>
        <p:sp>
          <p:nvSpPr>
            <p:cNvPr id="27727" name="TextBox 14"/>
            <p:cNvSpPr txBox="1">
              <a:spLocks noChangeArrowheads="1"/>
            </p:cNvSpPr>
            <p:nvPr/>
          </p:nvSpPr>
          <p:spPr bwMode="auto">
            <a:xfrm>
              <a:off x="6488378" y="1285628"/>
              <a:ext cx="1004227" cy="30482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100"/>
                <a:t>Grammar</a:t>
              </a:r>
              <a:endParaRPr lang="fr-CA" altLang="fr-FR" sz="1100"/>
            </a:p>
          </p:txBody>
        </p:sp>
      </p:grpSp>
      <p:sp>
        <p:nvSpPr>
          <p:cNvPr id="27724" name="TextBox 26"/>
          <p:cNvSpPr txBox="1">
            <a:spLocks noChangeArrowheads="1"/>
          </p:cNvSpPr>
          <p:nvPr/>
        </p:nvSpPr>
        <p:spPr bwMode="auto">
          <a:xfrm>
            <a:off x="341313" y="1441450"/>
            <a:ext cx="971550" cy="2508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100"/>
              <a:t>FIRST Sets</a:t>
            </a:r>
            <a:endParaRPr lang="fr-CA" altLang="fr-FR" sz="1100"/>
          </a:p>
        </p:txBody>
      </p:sp>
      <p:sp>
        <p:nvSpPr>
          <p:cNvPr id="27725" name="TextBox 27"/>
          <p:cNvSpPr txBox="1">
            <a:spLocks noChangeArrowheads="1"/>
          </p:cNvSpPr>
          <p:nvPr/>
        </p:nvSpPr>
        <p:spPr bwMode="auto">
          <a:xfrm>
            <a:off x="3132138" y="1466850"/>
            <a:ext cx="1150937" cy="2524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100"/>
              <a:t>FOLLOW Sets</a:t>
            </a:r>
            <a:endParaRPr lang="fr-CA" altLang="fr-FR" sz="1100"/>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398</a:t>
            </a:fld>
            <a:endParaRPr lang="fr-CA"/>
          </a:p>
        </p:txBody>
      </p:sp>
    </p:spTree>
    <p:extLst>
      <p:ext uri="{BB962C8B-B14F-4D97-AF65-F5344CB8AC3E}">
        <p14:creationId xmlns:p14="http://schemas.microsoft.com/office/powerpoint/2010/main" val="3149823534"/>
      </p:ext>
    </p:extLst>
  </p:cSld>
  <p:clrMapOvr>
    <a:masterClrMapping/>
  </p:clrMapOvr>
  <p:timing>
    <p:tnLst>
      <p:par>
        <p:cTn id="1" dur="indefinite" restart="never" nodeType="tmRoot"/>
      </p:par>
    </p:tnLst>
  </p:timing>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Parsing Using LL(1)</a:t>
            </a:r>
            <a:endParaRPr lang="fr-CA" dirty="0"/>
          </a:p>
        </p:txBody>
      </p:sp>
      <p:sp>
        <p:nvSpPr>
          <p:cNvPr id="28675" name="Content Placeholder 2"/>
          <p:cNvSpPr>
            <a:spLocks noGrp="1"/>
          </p:cNvSpPr>
          <p:nvPr>
            <p:ph idx="1"/>
          </p:nvPr>
        </p:nvSpPr>
        <p:spPr>
          <a:xfrm>
            <a:off x="457200" y="1752600"/>
            <a:ext cx="2459038" cy="452438"/>
          </a:xfrm>
        </p:spPr>
        <p:txBody>
          <a:bodyPr/>
          <a:lstStyle/>
          <a:p>
            <a:r>
              <a:rPr lang="en-CA" altLang="fr-FR" smtClean="0"/>
              <a:t>Example:</a:t>
            </a:r>
            <a:endParaRPr lang="fr-CA" altLang="fr-FR" smtClean="0"/>
          </a:p>
        </p:txBody>
      </p:sp>
      <p:sp>
        <p:nvSpPr>
          <p:cNvPr id="6" name="Rectangle 5"/>
          <p:cNvSpPr/>
          <p:nvPr/>
        </p:nvSpPr>
        <p:spPr>
          <a:xfrm>
            <a:off x="2700338" y="2078038"/>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id</a:t>
            </a:r>
            <a:endParaRPr lang="fr-CA" dirty="0">
              <a:solidFill>
                <a:schemeClr val="tx1"/>
              </a:solidFill>
            </a:endParaRPr>
          </a:p>
        </p:txBody>
      </p:sp>
      <p:sp>
        <p:nvSpPr>
          <p:cNvPr id="7" name="Rectangle 6"/>
          <p:cNvSpPr/>
          <p:nvPr/>
        </p:nvSpPr>
        <p:spPr>
          <a:xfrm>
            <a:off x="3348038" y="2078038"/>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8" name="Rectangle 7"/>
          <p:cNvSpPr/>
          <p:nvPr/>
        </p:nvSpPr>
        <p:spPr>
          <a:xfrm>
            <a:off x="39973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9" name="Rectangle 8"/>
          <p:cNvSpPr/>
          <p:nvPr/>
        </p:nvSpPr>
        <p:spPr>
          <a:xfrm>
            <a:off x="46450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10" name="Rectangle 9"/>
          <p:cNvSpPr/>
          <p:nvPr/>
        </p:nvSpPr>
        <p:spPr>
          <a:xfrm>
            <a:off x="52927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11" name="Rectangle 10"/>
          <p:cNvSpPr/>
          <p:nvPr/>
        </p:nvSpPr>
        <p:spPr>
          <a:xfrm>
            <a:off x="59404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err="1">
                <a:solidFill>
                  <a:schemeClr val="tx1"/>
                </a:solidFill>
              </a:rPr>
              <a:t>num</a:t>
            </a:r>
            <a:endParaRPr lang="fr-CA" dirty="0">
              <a:solidFill>
                <a:schemeClr val="tx1"/>
              </a:solidFill>
            </a:endParaRPr>
          </a:p>
        </p:txBody>
      </p:sp>
      <p:graphicFrame>
        <p:nvGraphicFramePr>
          <p:cNvPr id="12" name="Table 11"/>
          <p:cNvGraphicFramePr>
            <a:graphicFrameLocks noGrp="1"/>
          </p:cNvGraphicFramePr>
          <p:nvPr/>
        </p:nvGraphicFramePr>
        <p:xfrm>
          <a:off x="1979613" y="3860800"/>
          <a:ext cx="6948489" cy="2905124"/>
        </p:xfrm>
        <a:graphic>
          <a:graphicData uri="http://schemas.openxmlformats.org/drawingml/2006/table">
            <a:tbl>
              <a:tblPr firstRow="1" bandRow="1">
                <a:tableStyleId>{5940675A-B579-460E-94D1-54222C63F5DA}</a:tableStyleId>
              </a:tblPr>
              <a:tblGrid>
                <a:gridCol w="600949"/>
                <a:gridCol w="1126782"/>
                <a:gridCol w="1126782"/>
                <a:gridCol w="826307"/>
                <a:gridCol w="826307"/>
                <a:gridCol w="826307"/>
                <a:gridCol w="826307"/>
                <a:gridCol w="788748"/>
              </a:tblGrid>
              <a:tr h="287994">
                <a:tc>
                  <a:txBody>
                    <a:bodyPr/>
                    <a:lstStyle/>
                    <a:p>
                      <a:pPr algn="ctr"/>
                      <a:endParaRPr lang="fr-CA" sz="1000"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smtClean="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 </a:t>
                      </a:r>
                      <a:r>
                        <a:rPr lang="en-CA" sz="1000" b="1" dirty="0" smtClean="0">
                          <a:solidFill>
                            <a:srgbClr val="FF0000"/>
                          </a:solidFill>
                        </a:rPr>
                        <a:t>(s)</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30" name="Rectangle 29"/>
          <p:cNvSpPr/>
          <p:nvPr/>
        </p:nvSpPr>
        <p:spPr>
          <a:xfrm>
            <a:off x="6589713" y="2076450"/>
            <a:ext cx="6477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31" name="Rectangle 30"/>
          <p:cNvSpPr/>
          <p:nvPr/>
        </p:nvSpPr>
        <p:spPr>
          <a:xfrm>
            <a:off x="7237413" y="2078038"/>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id</a:t>
            </a:r>
            <a:endParaRPr lang="fr-CA" dirty="0">
              <a:solidFill>
                <a:schemeClr val="tx1"/>
              </a:solidFill>
            </a:endParaRPr>
          </a:p>
        </p:txBody>
      </p:sp>
      <p:sp>
        <p:nvSpPr>
          <p:cNvPr id="32" name="Rectangle 31"/>
          <p:cNvSpPr/>
          <p:nvPr/>
        </p:nvSpPr>
        <p:spPr>
          <a:xfrm>
            <a:off x="7885113" y="2078038"/>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grpSp>
        <p:nvGrpSpPr>
          <p:cNvPr id="5" name="Group 4"/>
          <p:cNvGrpSpPr>
            <a:grpSpLocks/>
          </p:cNvGrpSpPr>
          <p:nvPr/>
        </p:nvGrpSpPr>
        <p:grpSpPr bwMode="auto">
          <a:xfrm>
            <a:off x="3276600" y="2551113"/>
            <a:ext cx="1960563" cy="679450"/>
            <a:chOff x="3965213" y="2550927"/>
            <a:chExt cx="1961875" cy="678957"/>
          </a:xfrm>
        </p:grpSpPr>
        <p:sp>
          <p:nvSpPr>
            <p:cNvPr id="3" name="Right Brace 2"/>
            <p:cNvSpPr/>
            <p:nvPr/>
          </p:nvSpPr>
          <p:spPr>
            <a:xfrm rot="5400000">
              <a:off x="4806583" y="1754036"/>
              <a:ext cx="323615" cy="1917395"/>
            </a:xfrm>
            <a:prstGeom prst="rightBrace">
              <a:avLst/>
            </a:prstGeom>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fr-CA"/>
            </a:p>
          </p:txBody>
        </p:sp>
        <p:sp>
          <p:nvSpPr>
            <p:cNvPr id="28759" name="TextBox 3"/>
            <p:cNvSpPr txBox="1">
              <a:spLocks noChangeArrowheads="1"/>
            </p:cNvSpPr>
            <p:nvPr/>
          </p:nvSpPr>
          <p:spPr bwMode="auto">
            <a:xfrm>
              <a:off x="3965213" y="2860552"/>
              <a:ext cx="196187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sz="1800" b="0"/>
                <a:t>String of errors</a:t>
              </a:r>
              <a:endParaRPr lang="fr-CA" altLang="fr-FR" sz="1800" b="0"/>
            </a:p>
          </p:txBody>
        </p:sp>
      </p:grpSp>
      <p:sp>
        <p:nvSpPr>
          <p:cNvPr id="15" name="Slide Number Placeholder 14"/>
          <p:cNvSpPr>
            <a:spLocks noGrp="1"/>
          </p:cNvSpPr>
          <p:nvPr>
            <p:ph type="sldNum" sz="quarter" idx="11"/>
          </p:nvPr>
        </p:nvSpPr>
        <p:spPr/>
        <p:txBody>
          <a:bodyPr/>
          <a:lstStyle/>
          <a:p>
            <a:pPr>
              <a:defRPr/>
            </a:pPr>
            <a:fld id="{C0F85434-72BD-456E-A883-0F005E178622}" type="slidenum">
              <a:rPr lang="fr-CA" smtClean="0"/>
              <a:pPr>
                <a:defRPr/>
              </a:pPr>
              <a:t>399</a:t>
            </a:fld>
            <a:endParaRPr lang="fr-CA"/>
          </a:p>
        </p:txBody>
      </p:sp>
    </p:spTree>
    <p:extLst>
      <p:ext uri="{BB962C8B-B14F-4D97-AF65-F5344CB8AC3E}">
        <p14:creationId xmlns:p14="http://schemas.microsoft.com/office/powerpoint/2010/main" val="422603057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CA" dirty="0" smtClean="0"/>
              <a:t>Welcome to SEG2106</a:t>
            </a:r>
            <a:endParaRPr lang="fr-CA" dirty="0"/>
          </a:p>
        </p:txBody>
      </p:sp>
      <p:sp>
        <p:nvSpPr>
          <p:cNvPr id="4" name="Slide Number Placeholder 3"/>
          <p:cNvSpPr>
            <a:spLocks noGrp="1"/>
          </p:cNvSpPr>
          <p:nvPr>
            <p:ph type="sldNum" sz="quarter" idx="11"/>
          </p:nvPr>
        </p:nvSpPr>
        <p:spPr/>
        <p:txBody>
          <a:bodyPr/>
          <a:lstStyle/>
          <a:p>
            <a:pPr>
              <a:defRPr/>
            </a:pPr>
            <a:fld id="{DC563831-073D-43A4-875A-4D5DAB7DBFA7}" type="slidenum">
              <a:rPr lang="fr-CA" smtClean="0">
                <a:solidFill>
                  <a:srgbClr val="000000">
                    <a:tint val="75000"/>
                  </a:srgbClr>
                </a:solidFill>
              </a:rPr>
              <a:pPr>
                <a:defRPr/>
              </a:pPr>
              <a:t>4</a:t>
            </a:fld>
            <a:endParaRPr lang="fr-CA">
              <a:solidFill>
                <a:srgbClr val="000000">
                  <a:tint val="75000"/>
                </a:srgbClr>
              </a:solidFill>
            </a:endParaRPr>
          </a:p>
        </p:txBody>
      </p:sp>
      <p:pic>
        <p:nvPicPr>
          <p:cNvPr id="10243" name="Picture 2" descr="http://coldattic.info/pic/66747235571.gif"/>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47725" y="2438400"/>
            <a:ext cx="7458075" cy="3344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93332124"/>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Domain Modeling</a:t>
            </a:r>
            <a:endParaRPr lang="en-CA" dirty="0"/>
          </a:p>
        </p:txBody>
      </p:sp>
      <p:sp>
        <p:nvSpPr>
          <p:cNvPr id="35843" name="Content Placeholder 2"/>
          <p:cNvSpPr>
            <a:spLocks noGrp="1"/>
          </p:cNvSpPr>
          <p:nvPr>
            <p:ph idx="1"/>
          </p:nvPr>
        </p:nvSpPr>
        <p:spPr/>
        <p:txBody>
          <a:bodyPr/>
          <a:lstStyle/>
          <a:p>
            <a:pPr eaLnBrk="1" hangingPunct="1"/>
            <a:r>
              <a:rPr lang="en-CA" altLang="fr-FR" smtClean="0"/>
              <a:t>The aim of domain analysis is to understand the problem domain independently of the particular system we intend to develop.</a:t>
            </a:r>
          </a:p>
          <a:p>
            <a:pPr eaLnBrk="1" hangingPunct="1"/>
            <a:endParaRPr lang="en-CA" altLang="fr-FR" smtClean="0"/>
          </a:p>
          <a:p>
            <a:pPr eaLnBrk="1" hangingPunct="1"/>
            <a:r>
              <a:rPr lang="en-CA" altLang="fr-FR" smtClean="0"/>
              <a:t>We do not try to draw the borderline between the system and the environment.</a:t>
            </a:r>
          </a:p>
          <a:p>
            <a:pPr eaLnBrk="1" hangingPunct="1"/>
            <a:endParaRPr lang="en-CA" altLang="fr-FR" smtClean="0"/>
          </a:p>
          <a:p>
            <a:pPr eaLnBrk="1" hangingPunct="1"/>
            <a:r>
              <a:rPr lang="en-CA" altLang="fr-FR" smtClean="0"/>
              <a:t>We focus on the concepts and the terminology of the application domain with a wider scope than the future system.</a:t>
            </a:r>
          </a:p>
          <a:p>
            <a:endParaRPr lang="fr-FR" altLang="fr-FR" smtClean="0">
              <a:solidFill>
                <a:schemeClr val="tx2"/>
              </a:solidFill>
            </a:endParaRPr>
          </a:p>
        </p:txBody>
      </p:sp>
    </p:spTree>
    <p:extLst>
      <p:ext uri="{BB962C8B-B14F-4D97-AF65-F5344CB8AC3E}">
        <p14:creationId xmlns:p14="http://schemas.microsoft.com/office/powerpoint/2010/main" val="1470164700"/>
      </p:ext>
    </p:extLst>
  </p:cSld>
  <p:clrMapOvr>
    <a:masterClrMapping/>
  </p:clrMapOvr>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Parsing Using LL(1)</a:t>
            </a:r>
            <a:endParaRPr lang="fr-CA" dirty="0"/>
          </a:p>
        </p:txBody>
      </p:sp>
      <p:sp>
        <p:nvSpPr>
          <p:cNvPr id="29699" name="Content Placeholder 2"/>
          <p:cNvSpPr>
            <a:spLocks noGrp="1"/>
          </p:cNvSpPr>
          <p:nvPr>
            <p:ph idx="1"/>
          </p:nvPr>
        </p:nvSpPr>
        <p:spPr>
          <a:xfrm>
            <a:off x="457200" y="1752600"/>
            <a:ext cx="2459038" cy="452438"/>
          </a:xfrm>
        </p:spPr>
        <p:txBody>
          <a:bodyPr/>
          <a:lstStyle/>
          <a:p>
            <a:r>
              <a:rPr lang="en-CA" altLang="fr-FR" smtClean="0"/>
              <a:t>Example:</a:t>
            </a:r>
            <a:endParaRPr lang="fr-CA" altLang="fr-FR" smtClean="0"/>
          </a:p>
        </p:txBody>
      </p:sp>
      <p:sp>
        <p:nvSpPr>
          <p:cNvPr id="6" name="Rectangle 5"/>
          <p:cNvSpPr/>
          <p:nvPr/>
        </p:nvSpPr>
        <p:spPr>
          <a:xfrm>
            <a:off x="2700338" y="2078038"/>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id</a:t>
            </a:r>
            <a:endParaRPr lang="fr-CA" dirty="0">
              <a:solidFill>
                <a:schemeClr val="tx1"/>
              </a:solidFill>
            </a:endParaRPr>
          </a:p>
        </p:txBody>
      </p:sp>
      <p:sp>
        <p:nvSpPr>
          <p:cNvPr id="7" name="Rectangle 6"/>
          <p:cNvSpPr/>
          <p:nvPr/>
        </p:nvSpPr>
        <p:spPr>
          <a:xfrm>
            <a:off x="3348038" y="2078038"/>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8" name="Rectangle 7"/>
          <p:cNvSpPr/>
          <p:nvPr/>
        </p:nvSpPr>
        <p:spPr>
          <a:xfrm>
            <a:off x="39973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9" name="Rectangle 8"/>
          <p:cNvSpPr/>
          <p:nvPr/>
        </p:nvSpPr>
        <p:spPr>
          <a:xfrm>
            <a:off x="46450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10" name="Rectangle 9"/>
          <p:cNvSpPr/>
          <p:nvPr/>
        </p:nvSpPr>
        <p:spPr>
          <a:xfrm>
            <a:off x="52927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11" name="Rectangle 10"/>
          <p:cNvSpPr/>
          <p:nvPr/>
        </p:nvSpPr>
        <p:spPr>
          <a:xfrm>
            <a:off x="59404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err="1">
                <a:solidFill>
                  <a:schemeClr val="tx1"/>
                </a:solidFill>
              </a:rPr>
              <a:t>num</a:t>
            </a:r>
            <a:endParaRPr lang="fr-CA" dirty="0">
              <a:solidFill>
                <a:schemeClr val="tx1"/>
              </a:solidFill>
            </a:endParaRPr>
          </a:p>
        </p:txBody>
      </p:sp>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term</a:t>
            </a: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30" name="Rectangle 29"/>
          <p:cNvSpPr/>
          <p:nvPr/>
        </p:nvSpPr>
        <p:spPr>
          <a:xfrm>
            <a:off x="6589713" y="2076450"/>
            <a:ext cx="6477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31" name="Rectangle 30"/>
          <p:cNvSpPr/>
          <p:nvPr/>
        </p:nvSpPr>
        <p:spPr>
          <a:xfrm>
            <a:off x="7237413" y="2078038"/>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id</a:t>
            </a:r>
            <a:endParaRPr lang="fr-CA" dirty="0">
              <a:solidFill>
                <a:schemeClr val="tx1"/>
              </a:solidFill>
            </a:endParaRPr>
          </a:p>
        </p:txBody>
      </p:sp>
      <p:sp>
        <p:nvSpPr>
          <p:cNvPr id="32" name="Rectangle 31"/>
          <p:cNvSpPr/>
          <p:nvPr/>
        </p:nvSpPr>
        <p:spPr>
          <a:xfrm>
            <a:off x="7885113" y="2078038"/>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graphicFrame>
        <p:nvGraphicFramePr>
          <p:cNvPr id="28" name="Table 27"/>
          <p:cNvGraphicFramePr>
            <a:graphicFrameLocks noGrp="1"/>
          </p:cNvGraphicFramePr>
          <p:nvPr/>
        </p:nvGraphicFramePr>
        <p:xfrm>
          <a:off x="1979613" y="3860800"/>
          <a:ext cx="6948489" cy="2905124"/>
        </p:xfrm>
        <a:graphic>
          <a:graphicData uri="http://schemas.openxmlformats.org/drawingml/2006/table">
            <a:tbl>
              <a:tblPr firstRow="1" bandRow="1">
                <a:tableStyleId>{5940675A-B579-460E-94D1-54222C63F5DA}</a:tableStyleId>
              </a:tblPr>
              <a:tblGrid>
                <a:gridCol w="600949"/>
                <a:gridCol w="1126782"/>
                <a:gridCol w="1126782"/>
                <a:gridCol w="826307"/>
                <a:gridCol w="826307"/>
                <a:gridCol w="826307"/>
                <a:gridCol w="826307"/>
                <a:gridCol w="788748"/>
              </a:tblGrid>
              <a:tr h="287994">
                <a:tc>
                  <a:txBody>
                    <a:bodyPr/>
                    <a:lstStyle/>
                    <a:p>
                      <a:pPr algn="ctr"/>
                      <a:endParaRPr lang="fr-CA" sz="1000"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smtClean="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 </a:t>
                      </a:r>
                      <a:r>
                        <a:rPr lang="en-CA" sz="1000" b="1" dirty="0" smtClean="0">
                          <a:solidFill>
                            <a:srgbClr val="FF0000"/>
                          </a:solidFill>
                        </a:rPr>
                        <a:t>(s)</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12" name="Slide Number Placeholder 11"/>
          <p:cNvSpPr>
            <a:spLocks noGrp="1"/>
          </p:cNvSpPr>
          <p:nvPr>
            <p:ph type="sldNum" sz="quarter" idx="11"/>
          </p:nvPr>
        </p:nvSpPr>
        <p:spPr/>
        <p:txBody>
          <a:bodyPr/>
          <a:lstStyle/>
          <a:p>
            <a:pPr>
              <a:defRPr/>
            </a:pPr>
            <a:fld id="{C0F85434-72BD-456E-A883-0F005E178622}" type="slidenum">
              <a:rPr lang="fr-CA" smtClean="0"/>
              <a:pPr>
                <a:defRPr/>
              </a:pPr>
              <a:t>400</a:t>
            </a:fld>
            <a:endParaRPr lang="fr-CA"/>
          </a:p>
        </p:txBody>
      </p:sp>
    </p:spTree>
    <p:extLst>
      <p:ext uri="{BB962C8B-B14F-4D97-AF65-F5344CB8AC3E}">
        <p14:creationId xmlns:p14="http://schemas.microsoft.com/office/powerpoint/2010/main" val="603584245"/>
      </p:ext>
    </p:extLst>
  </p:cSld>
  <p:clrMapOvr>
    <a:masterClrMapping/>
  </p:clrMapOvr>
  <p:timing>
    <p:tnLst>
      <p:par>
        <p:cTn id="1" dur="indefinite" restart="never" nodeType="tmRoot"/>
      </p:par>
    </p:tnLst>
  </p:timing>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Parsing Using LL(1)</a:t>
            </a:r>
            <a:endParaRPr lang="fr-CA" dirty="0"/>
          </a:p>
        </p:txBody>
      </p:sp>
      <p:sp>
        <p:nvSpPr>
          <p:cNvPr id="30723" name="Content Placeholder 2"/>
          <p:cNvSpPr>
            <a:spLocks noGrp="1"/>
          </p:cNvSpPr>
          <p:nvPr>
            <p:ph idx="1"/>
          </p:nvPr>
        </p:nvSpPr>
        <p:spPr>
          <a:xfrm>
            <a:off x="457200" y="1752600"/>
            <a:ext cx="2459038" cy="452438"/>
          </a:xfrm>
        </p:spPr>
        <p:txBody>
          <a:bodyPr/>
          <a:lstStyle/>
          <a:p>
            <a:r>
              <a:rPr lang="en-CA" altLang="fr-FR" smtClean="0"/>
              <a:t>Example:</a:t>
            </a:r>
            <a:endParaRPr lang="fr-CA" altLang="fr-FR" smtClean="0"/>
          </a:p>
        </p:txBody>
      </p:sp>
      <p:sp>
        <p:nvSpPr>
          <p:cNvPr id="6" name="Rectangle 5"/>
          <p:cNvSpPr/>
          <p:nvPr/>
        </p:nvSpPr>
        <p:spPr>
          <a:xfrm>
            <a:off x="2700338" y="2078038"/>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id</a:t>
            </a:r>
            <a:endParaRPr lang="fr-CA" dirty="0">
              <a:solidFill>
                <a:schemeClr val="tx1"/>
              </a:solidFill>
            </a:endParaRPr>
          </a:p>
        </p:txBody>
      </p:sp>
      <p:sp>
        <p:nvSpPr>
          <p:cNvPr id="7" name="Rectangle 6"/>
          <p:cNvSpPr/>
          <p:nvPr/>
        </p:nvSpPr>
        <p:spPr>
          <a:xfrm>
            <a:off x="3348038" y="2078038"/>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8" name="Rectangle 7"/>
          <p:cNvSpPr/>
          <p:nvPr/>
        </p:nvSpPr>
        <p:spPr>
          <a:xfrm>
            <a:off x="39973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9" name="Rectangle 8"/>
          <p:cNvSpPr/>
          <p:nvPr/>
        </p:nvSpPr>
        <p:spPr>
          <a:xfrm>
            <a:off x="46450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10" name="Rectangle 9"/>
          <p:cNvSpPr/>
          <p:nvPr/>
        </p:nvSpPr>
        <p:spPr>
          <a:xfrm>
            <a:off x="52927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11" name="Rectangle 10"/>
          <p:cNvSpPr/>
          <p:nvPr/>
        </p:nvSpPr>
        <p:spPr>
          <a:xfrm>
            <a:off x="59404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err="1">
                <a:solidFill>
                  <a:schemeClr val="tx1"/>
                </a:solidFill>
              </a:rPr>
              <a:t>num</a:t>
            </a:r>
            <a:endParaRPr lang="fr-CA" dirty="0">
              <a:solidFill>
                <a:schemeClr val="tx1"/>
              </a:solidFill>
            </a:endParaRPr>
          </a:p>
        </p:txBody>
      </p:sp>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term'</a:t>
            </a: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factor</a:t>
            </a: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30" name="Rectangle 29"/>
          <p:cNvSpPr/>
          <p:nvPr/>
        </p:nvSpPr>
        <p:spPr>
          <a:xfrm>
            <a:off x="6589713" y="2076450"/>
            <a:ext cx="6477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31" name="Rectangle 30"/>
          <p:cNvSpPr/>
          <p:nvPr/>
        </p:nvSpPr>
        <p:spPr>
          <a:xfrm>
            <a:off x="7237413" y="2078038"/>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id</a:t>
            </a:r>
            <a:endParaRPr lang="fr-CA" dirty="0">
              <a:solidFill>
                <a:schemeClr val="tx1"/>
              </a:solidFill>
            </a:endParaRPr>
          </a:p>
        </p:txBody>
      </p:sp>
      <p:sp>
        <p:nvSpPr>
          <p:cNvPr id="32" name="Rectangle 31"/>
          <p:cNvSpPr/>
          <p:nvPr/>
        </p:nvSpPr>
        <p:spPr>
          <a:xfrm>
            <a:off x="7885113" y="2078038"/>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graphicFrame>
        <p:nvGraphicFramePr>
          <p:cNvPr id="28" name="Table 27"/>
          <p:cNvGraphicFramePr>
            <a:graphicFrameLocks noGrp="1"/>
          </p:cNvGraphicFramePr>
          <p:nvPr/>
        </p:nvGraphicFramePr>
        <p:xfrm>
          <a:off x="1979613" y="3860800"/>
          <a:ext cx="6948489" cy="2905124"/>
        </p:xfrm>
        <a:graphic>
          <a:graphicData uri="http://schemas.openxmlformats.org/drawingml/2006/table">
            <a:tbl>
              <a:tblPr firstRow="1" bandRow="1">
                <a:tableStyleId>{5940675A-B579-460E-94D1-54222C63F5DA}</a:tableStyleId>
              </a:tblPr>
              <a:tblGrid>
                <a:gridCol w="600949"/>
                <a:gridCol w="1126782"/>
                <a:gridCol w="1126782"/>
                <a:gridCol w="826307"/>
                <a:gridCol w="826307"/>
                <a:gridCol w="826307"/>
                <a:gridCol w="826307"/>
                <a:gridCol w="788748"/>
              </a:tblGrid>
              <a:tr h="287994">
                <a:tc>
                  <a:txBody>
                    <a:bodyPr/>
                    <a:lstStyle/>
                    <a:p>
                      <a:pPr algn="ctr"/>
                      <a:endParaRPr lang="fr-CA" sz="1000"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smtClean="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 </a:t>
                      </a:r>
                      <a:r>
                        <a:rPr lang="en-CA" sz="1000" b="1" dirty="0" smtClean="0">
                          <a:solidFill>
                            <a:srgbClr val="FF0000"/>
                          </a:solidFill>
                        </a:rPr>
                        <a:t>(s)</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12" name="Slide Number Placeholder 11"/>
          <p:cNvSpPr>
            <a:spLocks noGrp="1"/>
          </p:cNvSpPr>
          <p:nvPr>
            <p:ph type="sldNum" sz="quarter" idx="11"/>
          </p:nvPr>
        </p:nvSpPr>
        <p:spPr/>
        <p:txBody>
          <a:bodyPr/>
          <a:lstStyle/>
          <a:p>
            <a:pPr>
              <a:defRPr/>
            </a:pPr>
            <a:fld id="{C0F85434-72BD-456E-A883-0F005E178622}" type="slidenum">
              <a:rPr lang="fr-CA" smtClean="0"/>
              <a:pPr>
                <a:defRPr/>
              </a:pPr>
              <a:t>401</a:t>
            </a:fld>
            <a:endParaRPr lang="fr-CA"/>
          </a:p>
        </p:txBody>
      </p:sp>
    </p:spTree>
    <p:extLst>
      <p:ext uri="{BB962C8B-B14F-4D97-AF65-F5344CB8AC3E}">
        <p14:creationId xmlns:p14="http://schemas.microsoft.com/office/powerpoint/2010/main" val="3999320644"/>
      </p:ext>
    </p:extLst>
  </p:cSld>
  <p:clrMapOvr>
    <a:masterClrMapping/>
  </p:clrMapOvr>
  <p:timing>
    <p:tnLst>
      <p:par>
        <p:cTn id="1" dur="indefinite" restart="never" nodeType="tmRoot"/>
      </p:par>
    </p:tnLst>
  </p:timing>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Parsing Using LL(1)</a:t>
            </a:r>
            <a:endParaRPr lang="fr-CA" dirty="0"/>
          </a:p>
        </p:txBody>
      </p:sp>
      <p:sp>
        <p:nvSpPr>
          <p:cNvPr id="31747" name="Content Placeholder 2"/>
          <p:cNvSpPr>
            <a:spLocks noGrp="1"/>
          </p:cNvSpPr>
          <p:nvPr>
            <p:ph idx="1"/>
          </p:nvPr>
        </p:nvSpPr>
        <p:spPr>
          <a:xfrm>
            <a:off x="457200" y="1752600"/>
            <a:ext cx="2459038" cy="452438"/>
          </a:xfrm>
        </p:spPr>
        <p:txBody>
          <a:bodyPr/>
          <a:lstStyle/>
          <a:p>
            <a:r>
              <a:rPr lang="en-CA" altLang="fr-FR" smtClean="0"/>
              <a:t>Example:</a:t>
            </a:r>
            <a:endParaRPr lang="fr-CA" altLang="fr-FR" smtClean="0"/>
          </a:p>
        </p:txBody>
      </p:sp>
      <p:sp>
        <p:nvSpPr>
          <p:cNvPr id="6" name="Rectangle 5"/>
          <p:cNvSpPr/>
          <p:nvPr/>
        </p:nvSpPr>
        <p:spPr>
          <a:xfrm>
            <a:off x="2700338" y="2078038"/>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id</a:t>
            </a:r>
            <a:endParaRPr lang="fr-CA" dirty="0">
              <a:solidFill>
                <a:schemeClr val="tx1"/>
              </a:solidFill>
            </a:endParaRPr>
          </a:p>
        </p:txBody>
      </p:sp>
      <p:sp>
        <p:nvSpPr>
          <p:cNvPr id="7" name="Rectangle 6"/>
          <p:cNvSpPr/>
          <p:nvPr/>
        </p:nvSpPr>
        <p:spPr>
          <a:xfrm>
            <a:off x="3348038" y="2078038"/>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8" name="Rectangle 7"/>
          <p:cNvSpPr/>
          <p:nvPr/>
        </p:nvSpPr>
        <p:spPr>
          <a:xfrm>
            <a:off x="39973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9" name="Rectangle 8"/>
          <p:cNvSpPr/>
          <p:nvPr/>
        </p:nvSpPr>
        <p:spPr>
          <a:xfrm>
            <a:off x="46450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10" name="Rectangle 9"/>
          <p:cNvSpPr/>
          <p:nvPr/>
        </p:nvSpPr>
        <p:spPr>
          <a:xfrm>
            <a:off x="52927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11" name="Rectangle 10"/>
          <p:cNvSpPr/>
          <p:nvPr/>
        </p:nvSpPr>
        <p:spPr>
          <a:xfrm>
            <a:off x="59404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err="1">
                <a:solidFill>
                  <a:schemeClr val="tx1"/>
                </a:solidFill>
              </a:rPr>
              <a:t>num</a:t>
            </a:r>
            <a:endParaRPr lang="fr-CA" dirty="0">
              <a:solidFill>
                <a:schemeClr val="tx1"/>
              </a:solidFill>
            </a:endParaRPr>
          </a:p>
        </p:txBody>
      </p:sp>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term'</a:t>
            </a: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id</a:t>
            </a: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30" name="Rectangle 29"/>
          <p:cNvSpPr/>
          <p:nvPr/>
        </p:nvSpPr>
        <p:spPr>
          <a:xfrm>
            <a:off x="6589713" y="2076450"/>
            <a:ext cx="6477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31" name="Rectangle 30"/>
          <p:cNvSpPr/>
          <p:nvPr/>
        </p:nvSpPr>
        <p:spPr>
          <a:xfrm>
            <a:off x="7237413" y="2078038"/>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id</a:t>
            </a:r>
            <a:endParaRPr lang="fr-CA" dirty="0">
              <a:solidFill>
                <a:schemeClr val="tx1"/>
              </a:solidFill>
            </a:endParaRPr>
          </a:p>
        </p:txBody>
      </p:sp>
      <p:sp>
        <p:nvSpPr>
          <p:cNvPr id="32" name="Rectangle 31"/>
          <p:cNvSpPr/>
          <p:nvPr/>
        </p:nvSpPr>
        <p:spPr>
          <a:xfrm>
            <a:off x="7885113" y="2078038"/>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graphicFrame>
        <p:nvGraphicFramePr>
          <p:cNvPr id="28" name="Table 27"/>
          <p:cNvGraphicFramePr>
            <a:graphicFrameLocks noGrp="1"/>
          </p:cNvGraphicFramePr>
          <p:nvPr/>
        </p:nvGraphicFramePr>
        <p:xfrm>
          <a:off x="1979613" y="3860800"/>
          <a:ext cx="6948489" cy="2905124"/>
        </p:xfrm>
        <a:graphic>
          <a:graphicData uri="http://schemas.openxmlformats.org/drawingml/2006/table">
            <a:tbl>
              <a:tblPr firstRow="1" bandRow="1">
                <a:tableStyleId>{5940675A-B579-460E-94D1-54222C63F5DA}</a:tableStyleId>
              </a:tblPr>
              <a:tblGrid>
                <a:gridCol w="600949"/>
                <a:gridCol w="1126782"/>
                <a:gridCol w="1126782"/>
                <a:gridCol w="826307"/>
                <a:gridCol w="826307"/>
                <a:gridCol w="826307"/>
                <a:gridCol w="826307"/>
                <a:gridCol w="788748"/>
              </a:tblGrid>
              <a:tr h="287994">
                <a:tc>
                  <a:txBody>
                    <a:bodyPr/>
                    <a:lstStyle/>
                    <a:p>
                      <a:pPr algn="ctr"/>
                      <a:endParaRPr lang="fr-CA" sz="1000"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smtClean="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 </a:t>
                      </a:r>
                      <a:r>
                        <a:rPr lang="en-CA" sz="1000" b="1" dirty="0" smtClean="0">
                          <a:solidFill>
                            <a:srgbClr val="FF0000"/>
                          </a:solidFill>
                        </a:rPr>
                        <a:t>(s)</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12" name="Slide Number Placeholder 11"/>
          <p:cNvSpPr>
            <a:spLocks noGrp="1"/>
          </p:cNvSpPr>
          <p:nvPr>
            <p:ph type="sldNum" sz="quarter" idx="11"/>
          </p:nvPr>
        </p:nvSpPr>
        <p:spPr/>
        <p:txBody>
          <a:bodyPr/>
          <a:lstStyle/>
          <a:p>
            <a:pPr>
              <a:defRPr/>
            </a:pPr>
            <a:fld id="{C0F85434-72BD-456E-A883-0F005E178622}" type="slidenum">
              <a:rPr lang="fr-CA" smtClean="0"/>
              <a:pPr>
                <a:defRPr/>
              </a:pPr>
              <a:t>402</a:t>
            </a:fld>
            <a:endParaRPr lang="fr-CA"/>
          </a:p>
        </p:txBody>
      </p:sp>
    </p:spTree>
    <p:extLst>
      <p:ext uri="{BB962C8B-B14F-4D97-AF65-F5344CB8AC3E}">
        <p14:creationId xmlns:p14="http://schemas.microsoft.com/office/powerpoint/2010/main" val="3382513278"/>
      </p:ext>
    </p:extLst>
  </p:cSld>
  <p:clrMapOvr>
    <a:masterClrMapping/>
  </p:clrMapOvr>
  <p:timing>
    <p:tnLst>
      <p:par>
        <p:cTn id="1" dur="indefinite" restart="never" nodeType="tmRoot"/>
      </p:par>
    </p:tnLst>
  </p:timing>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Parsing Using LL(1)</a:t>
            </a:r>
            <a:endParaRPr lang="fr-CA" dirty="0"/>
          </a:p>
        </p:txBody>
      </p:sp>
      <p:sp>
        <p:nvSpPr>
          <p:cNvPr id="32771" name="Content Placeholder 2"/>
          <p:cNvSpPr>
            <a:spLocks noGrp="1"/>
          </p:cNvSpPr>
          <p:nvPr>
            <p:ph idx="1"/>
          </p:nvPr>
        </p:nvSpPr>
        <p:spPr>
          <a:xfrm>
            <a:off x="457200" y="1752600"/>
            <a:ext cx="2459038" cy="452438"/>
          </a:xfrm>
        </p:spPr>
        <p:txBody>
          <a:bodyPr/>
          <a:lstStyle/>
          <a:p>
            <a:r>
              <a:rPr lang="en-CA" altLang="fr-FR" smtClean="0"/>
              <a:t>Example:</a:t>
            </a:r>
            <a:endParaRPr lang="fr-CA" altLang="fr-FR" smtClean="0"/>
          </a:p>
        </p:txBody>
      </p:sp>
      <p:sp>
        <p:nvSpPr>
          <p:cNvPr id="7" name="Rectangle 6"/>
          <p:cNvSpPr/>
          <p:nvPr/>
        </p:nvSpPr>
        <p:spPr>
          <a:xfrm>
            <a:off x="3348038" y="2078038"/>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8" name="Rectangle 7"/>
          <p:cNvSpPr/>
          <p:nvPr/>
        </p:nvSpPr>
        <p:spPr>
          <a:xfrm>
            <a:off x="39973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9" name="Rectangle 8"/>
          <p:cNvSpPr/>
          <p:nvPr/>
        </p:nvSpPr>
        <p:spPr>
          <a:xfrm>
            <a:off x="46450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10" name="Rectangle 9"/>
          <p:cNvSpPr/>
          <p:nvPr/>
        </p:nvSpPr>
        <p:spPr>
          <a:xfrm>
            <a:off x="52927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11" name="Rectangle 10"/>
          <p:cNvSpPr/>
          <p:nvPr/>
        </p:nvSpPr>
        <p:spPr>
          <a:xfrm>
            <a:off x="59404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err="1">
                <a:solidFill>
                  <a:schemeClr val="tx1"/>
                </a:solidFill>
              </a:rPr>
              <a:t>num</a:t>
            </a:r>
            <a:endParaRPr lang="fr-CA" dirty="0">
              <a:solidFill>
                <a:schemeClr val="tx1"/>
              </a:solidFill>
            </a:endParaRPr>
          </a:p>
        </p:txBody>
      </p:sp>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term'</a:t>
            </a: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30" name="Rectangle 29"/>
          <p:cNvSpPr/>
          <p:nvPr/>
        </p:nvSpPr>
        <p:spPr>
          <a:xfrm>
            <a:off x="6589713" y="2076450"/>
            <a:ext cx="6477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31" name="Rectangle 30"/>
          <p:cNvSpPr/>
          <p:nvPr/>
        </p:nvSpPr>
        <p:spPr>
          <a:xfrm>
            <a:off x="7237413" y="2078038"/>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id</a:t>
            </a:r>
            <a:endParaRPr lang="fr-CA" dirty="0">
              <a:solidFill>
                <a:schemeClr val="tx1"/>
              </a:solidFill>
            </a:endParaRPr>
          </a:p>
        </p:txBody>
      </p:sp>
      <p:sp>
        <p:nvSpPr>
          <p:cNvPr id="32" name="Rectangle 31"/>
          <p:cNvSpPr/>
          <p:nvPr/>
        </p:nvSpPr>
        <p:spPr>
          <a:xfrm>
            <a:off x="7885113" y="2078038"/>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graphicFrame>
        <p:nvGraphicFramePr>
          <p:cNvPr id="20" name="Table 19"/>
          <p:cNvGraphicFramePr>
            <a:graphicFrameLocks noGrp="1"/>
          </p:cNvGraphicFramePr>
          <p:nvPr/>
        </p:nvGraphicFramePr>
        <p:xfrm>
          <a:off x="1979613" y="3860800"/>
          <a:ext cx="6948489" cy="2905124"/>
        </p:xfrm>
        <a:graphic>
          <a:graphicData uri="http://schemas.openxmlformats.org/drawingml/2006/table">
            <a:tbl>
              <a:tblPr firstRow="1" bandRow="1">
                <a:tableStyleId>{5940675A-B579-460E-94D1-54222C63F5DA}</a:tableStyleId>
              </a:tblPr>
              <a:tblGrid>
                <a:gridCol w="600949"/>
                <a:gridCol w="1126782"/>
                <a:gridCol w="1126782"/>
                <a:gridCol w="826307"/>
                <a:gridCol w="826307"/>
                <a:gridCol w="826307"/>
                <a:gridCol w="826307"/>
                <a:gridCol w="788748"/>
              </a:tblGrid>
              <a:tr h="287994">
                <a:tc>
                  <a:txBody>
                    <a:bodyPr/>
                    <a:lstStyle/>
                    <a:p>
                      <a:pPr algn="ctr"/>
                      <a:endParaRPr lang="fr-CA" sz="1000"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smtClean="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 </a:t>
                      </a:r>
                      <a:r>
                        <a:rPr lang="en-CA" sz="1000" b="1" dirty="0" smtClean="0">
                          <a:solidFill>
                            <a:srgbClr val="FF0000"/>
                          </a:solidFill>
                        </a:rPr>
                        <a:t>(s)</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403</a:t>
            </a:fld>
            <a:endParaRPr lang="fr-CA"/>
          </a:p>
        </p:txBody>
      </p:sp>
    </p:spTree>
    <p:extLst>
      <p:ext uri="{BB962C8B-B14F-4D97-AF65-F5344CB8AC3E}">
        <p14:creationId xmlns:p14="http://schemas.microsoft.com/office/powerpoint/2010/main" val="3136236976"/>
      </p:ext>
    </p:extLst>
  </p:cSld>
  <p:clrMapOvr>
    <a:masterClrMapping/>
  </p:clrMapOvr>
  <p:timing>
    <p:tnLst>
      <p:par>
        <p:cTn id="1" dur="indefinite" restart="never" nodeType="tmRoot"/>
      </p:par>
    </p:tnLst>
  </p:timing>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Parsing Using LL(1)</a:t>
            </a:r>
            <a:endParaRPr lang="fr-CA" dirty="0"/>
          </a:p>
        </p:txBody>
      </p:sp>
      <p:sp>
        <p:nvSpPr>
          <p:cNvPr id="33795" name="Content Placeholder 2"/>
          <p:cNvSpPr>
            <a:spLocks noGrp="1"/>
          </p:cNvSpPr>
          <p:nvPr>
            <p:ph idx="1"/>
          </p:nvPr>
        </p:nvSpPr>
        <p:spPr>
          <a:xfrm>
            <a:off x="457200" y="1752600"/>
            <a:ext cx="2459038" cy="452438"/>
          </a:xfrm>
        </p:spPr>
        <p:txBody>
          <a:bodyPr/>
          <a:lstStyle/>
          <a:p>
            <a:r>
              <a:rPr lang="en-CA" altLang="fr-FR" smtClean="0"/>
              <a:t>Example:</a:t>
            </a:r>
            <a:endParaRPr lang="fr-CA" altLang="fr-FR" smtClean="0"/>
          </a:p>
        </p:txBody>
      </p:sp>
      <p:sp>
        <p:nvSpPr>
          <p:cNvPr id="7" name="Rectangle 6"/>
          <p:cNvSpPr/>
          <p:nvPr/>
        </p:nvSpPr>
        <p:spPr>
          <a:xfrm>
            <a:off x="3348038" y="2078038"/>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8" name="Rectangle 7"/>
          <p:cNvSpPr/>
          <p:nvPr/>
        </p:nvSpPr>
        <p:spPr>
          <a:xfrm>
            <a:off x="39973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9" name="Rectangle 8"/>
          <p:cNvSpPr/>
          <p:nvPr/>
        </p:nvSpPr>
        <p:spPr>
          <a:xfrm>
            <a:off x="46450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10" name="Rectangle 9"/>
          <p:cNvSpPr/>
          <p:nvPr/>
        </p:nvSpPr>
        <p:spPr>
          <a:xfrm>
            <a:off x="52927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11" name="Rectangle 10"/>
          <p:cNvSpPr/>
          <p:nvPr/>
        </p:nvSpPr>
        <p:spPr>
          <a:xfrm>
            <a:off x="59404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err="1">
                <a:solidFill>
                  <a:schemeClr val="tx1"/>
                </a:solidFill>
              </a:rPr>
              <a:t>num</a:t>
            </a:r>
            <a:endParaRPr lang="fr-CA" dirty="0">
              <a:solidFill>
                <a:schemeClr val="tx1"/>
              </a:solidFill>
            </a:endParaRPr>
          </a:p>
        </p:txBody>
      </p:sp>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term</a:t>
            </a: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30" name="Rectangle 29"/>
          <p:cNvSpPr/>
          <p:nvPr/>
        </p:nvSpPr>
        <p:spPr>
          <a:xfrm>
            <a:off x="6589713" y="2076450"/>
            <a:ext cx="6477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31" name="Rectangle 30"/>
          <p:cNvSpPr/>
          <p:nvPr/>
        </p:nvSpPr>
        <p:spPr>
          <a:xfrm>
            <a:off x="7237413" y="2078038"/>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id</a:t>
            </a:r>
            <a:endParaRPr lang="fr-CA" dirty="0">
              <a:solidFill>
                <a:schemeClr val="tx1"/>
              </a:solidFill>
            </a:endParaRPr>
          </a:p>
        </p:txBody>
      </p:sp>
      <p:sp>
        <p:nvSpPr>
          <p:cNvPr id="32" name="Rectangle 31"/>
          <p:cNvSpPr/>
          <p:nvPr/>
        </p:nvSpPr>
        <p:spPr>
          <a:xfrm>
            <a:off x="7885113" y="2078038"/>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graphicFrame>
        <p:nvGraphicFramePr>
          <p:cNvPr id="20" name="Table 19"/>
          <p:cNvGraphicFramePr>
            <a:graphicFrameLocks noGrp="1"/>
          </p:cNvGraphicFramePr>
          <p:nvPr/>
        </p:nvGraphicFramePr>
        <p:xfrm>
          <a:off x="1979613" y="3860800"/>
          <a:ext cx="6948489" cy="2905124"/>
        </p:xfrm>
        <a:graphic>
          <a:graphicData uri="http://schemas.openxmlformats.org/drawingml/2006/table">
            <a:tbl>
              <a:tblPr firstRow="1" bandRow="1">
                <a:tableStyleId>{5940675A-B579-460E-94D1-54222C63F5DA}</a:tableStyleId>
              </a:tblPr>
              <a:tblGrid>
                <a:gridCol w="600949"/>
                <a:gridCol w="1126782"/>
                <a:gridCol w="1126782"/>
                <a:gridCol w="826307"/>
                <a:gridCol w="826307"/>
                <a:gridCol w="826307"/>
                <a:gridCol w="826307"/>
                <a:gridCol w="788748"/>
              </a:tblGrid>
              <a:tr h="287994">
                <a:tc>
                  <a:txBody>
                    <a:bodyPr/>
                    <a:lstStyle/>
                    <a:p>
                      <a:pPr algn="ctr"/>
                      <a:endParaRPr lang="fr-CA" sz="1000"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smtClean="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 </a:t>
                      </a:r>
                      <a:r>
                        <a:rPr lang="en-CA" sz="1000" b="1" dirty="0" smtClean="0">
                          <a:solidFill>
                            <a:srgbClr val="FF0000"/>
                          </a:solidFill>
                        </a:rPr>
                        <a:t>(s)</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404</a:t>
            </a:fld>
            <a:endParaRPr lang="fr-CA"/>
          </a:p>
        </p:txBody>
      </p:sp>
    </p:spTree>
    <p:extLst>
      <p:ext uri="{BB962C8B-B14F-4D97-AF65-F5344CB8AC3E}">
        <p14:creationId xmlns:p14="http://schemas.microsoft.com/office/powerpoint/2010/main" val="2246112823"/>
      </p:ext>
    </p:extLst>
  </p:cSld>
  <p:clrMapOvr>
    <a:masterClrMapping/>
  </p:clrMapOvr>
  <p:timing>
    <p:tnLst>
      <p:par>
        <p:cTn id="1" dur="indefinite" restart="never" nodeType="tmRoot"/>
      </p:par>
    </p:tnLst>
  </p:timing>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Parsing Using LL(1)</a:t>
            </a:r>
            <a:endParaRPr lang="fr-CA" dirty="0"/>
          </a:p>
        </p:txBody>
      </p:sp>
      <p:sp>
        <p:nvSpPr>
          <p:cNvPr id="34819" name="Content Placeholder 2"/>
          <p:cNvSpPr>
            <a:spLocks noGrp="1"/>
          </p:cNvSpPr>
          <p:nvPr>
            <p:ph idx="1"/>
          </p:nvPr>
        </p:nvSpPr>
        <p:spPr>
          <a:xfrm>
            <a:off x="457200" y="1752600"/>
            <a:ext cx="2459038" cy="452438"/>
          </a:xfrm>
        </p:spPr>
        <p:txBody>
          <a:bodyPr/>
          <a:lstStyle/>
          <a:p>
            <a:r>
              <a:rPr lang="en-CA" altLang="fr-FR" smtClean="0"/>
              <a:t>Example:</a:t>
            </a:r>
            <a:endParaRPr lang="fr-CA" altLang="fr-FR" smtClean="0"/>
          </a:p>
        </p:txBody>
      </p:sp>
      <p:sp>
        <p:nvSpPr>
          <p:cNvPr id="8" name="Rectangle 7"/>
          <p:cNvSpPr/>
          <p:nvPr/>
        </p:nvSpPr>
        <p:spPr>
          <a:xfrm>
            <a:off x="39973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9" name="Rectangle 8"/>
          <p:cNvSpPr/>
          <p:nvPr/>
        </p:nvSpPr>
        <p:spPr>
          <a:xfrm>
            <a:off x="46450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10" name="Rectangle 9"/>
          <p:cNvSpPr/>
          <p:nvPr/>
        </p:nvSpPr>
        <p:spPr>
          <a:xfrm>
            <a:off x="52927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11" name="Rectangle 10"/>
          <p:cNvSpPr/>
          <p:nvPr/>
        </p:nvSpPr>
        <p:spPr>
          <a:xfrm>
            <a:off x="59404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err="1">
                <a:solidFill>
                  <a:schemeClr val="tx1"/>
                </a:solidFill>
              </a:rPr>
              <a:t>num</a:t>
            </a:r>
            <a:endParaRPr lang="fr-CA" dirty="0">
              <a:solidFill>
                <a:schemeClr val="tx1"/>
              </a:solidFill>
            </a:endParaRPr>
          </a:p>
        </p:txBody>
      </p:sp>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term</a:t>
            </a: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30" name="Rectangle 29"/>
          <p:cNvSpPr/>
          <p:nvPr/>
        </p:nvSpPr>
        <p:spPr>
          <a:xfrm>
            <a:off x="6589713" y="2076450"/>
            <a:ext cx="6477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31" name="Rectangle 30"/>
          <p:cNvSpPr/>
          <p:nvPr/>
        </p:nvSpPr>
        <p:spPr>
          <a:xfrm>
            <a:off x="7237413" y="2078038"/>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id</a:t>
            </a:r>
            <a:endParaRPr lang="fr-CA" dirty="0">
              <a:solidFill>
                <a:schemeClr val="tx1"/>
              </a:solidFill>
            </a:endParaRPr>
          </a:p>
        </p:txBody>
      </p:sp>
      <p:sp>
        <p:nvSpPr>
          <p:cNvPr id="32" name="Rectangle 31"/>
          <p:cNvSpPr/>
          <p:nvPr/>
        </p:nvSpPr>
        <p:spPr>
          <a:xfrm>
            <a:off x="7885113" y="2078038"/>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20" name="TextBox 19"/>
          <p:cNvSpPr txBox="1">
            <a:spLocks noChangeArrowheads="1"/>
          </p:cNvSpPr>
          <p:nvPr/>
        </p:nvSpPr>
        <p:spPr bwMode="auto">
          <a:xfrm>
            <a:off x="1763713" y="2781300"/>
            <a:ext cx="669607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800" b="0" i="1">
                <a:solidFill>
                  <a:schemeClr val="tx2"/>
                </a:solidFill>
              </a:rPr>
              <a:t>Error</a:t>
            </a:r>
            <a:r>
              <a:rPr lang="en-CA" altLang="fr-FR" sz="1800" b="0" i="1"/>
              <a:t>: the cell corresponding to row term and column / is empty!</a:t>
            </a:r>
          </a:p>
          <a:p>
            <a:pPr eaLnBrk="1" hangingPunct="1">
              <a:spcBef>
                <a:spcPct val="0"/>
              </a:spcBef>
              <a:spcAft>
                <a:spcPct val="0"/>
              </a:spcAft>
              <a:buFontTx/>
              <a:buNone/>
            </a:pPr>
            <a:endParaRPr lang="en-CA" altLang="fr-FR" sz="1800" b="0" i="1"/>
          </a:p>
          <a:p>
            <a:pPr eaLnBrk="1" hangingPunct="1">
              <a:spcBef>
                <a:spcPct val="0"/>
              </a:spcBef>
              <a:spcAft>
                <a:spcPct val="0"/>
              </a:spcAft>
              <a:buFontTx/>
              <a:buNone/>
            </a:pPr>
            <a:r>
              <a:rPr lang="en-CA" altLang="fr-FR" sz="1800" b="0" i="1"/>
              <a:t>Start discarding tokens, until you find a synch token</a:t>
            </a:r>
          </a:p>
          <a:p>
            <a:pPr eaLnBrk="1" hangingPunct="1">
              <a:spcBef>
                <a:spcPct val="0"/>
              </a:spcBef>
              <a:spcAft>
                <a:spcPct val="0"/>
              </a:spcAft>
              <a:buFontTx/>
              <a:buNone/>
            </a:pPr>
            <a:r>
              <a:rPr lang="en-CA" altLang="fr-FR" sz="1800" b="0"/>
              <a:t> </a:t>
            </a:r>
            <a:endParaRPr lang="fr-CA" altLang="fr-FR" sz="1800" b="0"/>
          </a:p>
        </p:txBody>
      </p:sp>
      <p:graphicFrame>
        <p:nvGraphicFramePr>
          <p:cNvPr id="28" name="Table 27"/>
          <p:cNvGraphicFramePr>
            <a:graphicFrameLocks noGrp="1"/>
          </p:cNvGraphicFramePr>
          <p:nvPr/>
        </p:nvGraphicFramePr>
        <p:xfrm>
          <a:off x="1979613" y="3860800"/>
          <a:ext cx="6948489" cy="2905124"/>
        </p:xfrm>
        <a:graphic>
          <a:graphicData uri="http://schemas.openxmlformats.org/drawingml/2006/table">
            <a:tbl>
              <a:tblPr firstRow="1" bandRow="1">
                <a:tableStyleId>{5940675A-B579-460E-94D1-54222C63F5DA}</a:tableStyleId>
              </a:tblPr>
              <a:tblGrid>
                <a:gridCol w="600949"/>
                <a:gridCol w="1126782"/>
                <a:gridCol w="1126782"/>
                <a:gridCol w="826307"/>
                <a:gridCol w="826307"/>
                <a:gridCol w="826307"/>
                <a:gridCol w="826307"/>
                <a:gridCol w="788748"/>
              </a:tblGrid>
              <a:tr h="287994">
                <a:tc>
                  <a:txBody>
                    <a:bodyPr/>
                    <a:lstStyle/>
                    <a:p>
                      <a:pPr algn="ctr"/>
                      <a:endParaRPr lang="fr-CA" sz="1000"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smtClean="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 </a:t>
                      </a:r>
                      <a:r>
                        <a:rPr lang="en-CA" sz="1000" b="1" dirty="0" smtClean="0">
                          <a:solidFill>
                            <a:srgbClr val="FF0000"/>
                          </a:solidFill>
                        </a:rPr>
                        <a:t>(s)</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405</a:t>
            </a:fld>
            <a:endParaRPr lang="fr-CA"/>
          </a:p>
        </p:txBody>
      </p:sp>
    </p:spTree>
    <p:extLst>
      <p:ext uri="{BB962C8B-B14F-4D97-AF65-F5344CB8AC3E}">
        <p14:creationId xmlns:p14="http://schemas.microsoft.com/office/powerpoint/2010/main" val="21203468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0">
                                            <p:txEl>
                                              <p:pRg st="0" end="0"/>
                                            </p:txEl>
                                          </p:spTgt>
                                        </p:tgtEl>
                                        <p:attrNameLst>
                                          <p:attrName>style.visibility</p:attrName>
                                        </p:attrNameLst>
                                      </p:cBhvr>
                                      <p:to>
                                        <p:strVal val="visible"/>
                                      </p:to>
                                    </p:set>
                                    <p:animEffect transition="in" filter="fade">
                                      <p:cBhvr>
                                        <p:cTn id="7" dur="500"/>
                                        <p:tgtEl>
                                          <p:spTgt spid="20">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20">
                                            <p:txEl>
                                              <p:pRg st="2" end="2"/>
                                            </p:txEl>
                                          </p:spTgt>
                                        </p:tgtEl>
                                        <p:attrNameLst>
                                          <p:attrName>style.visibility</p:attrName>
                                        </p:attrNameLst>
                                      </p:cBhvr>
                                      <p:to>
                                        <p:strVal val="visible"/>
                                      </p:to>
                                    </p:set>
                                    <p:animEffect transition="in" filter="fade">
                                      <p:cBhvr>
                                        <p:cTn id="12" dur="500"/>
                                        <p:tgtEl>
                                          <p:spTgt spid="20">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Parsing Using LL(1)</a:t>
            </a:r>
            <a:endParaRPr lang="fr-CA" dirty="0"/>
          </a:p>
        </p:txBody>
      </p:sp>
      <p:sp>
        <p:nvSpPr>
          <p:cNvPr id="35843" name="Content Placeholder 2"/>
          <p:cNvSpPr>
            <a:spLocks noGrp="1"/>
          </p:cNvSpPr>
          <p:nvPr>
            <p:ph idx="1"/>
          </p:nvPr>
        </p:nvSpPr>
        <p:spPr>
          <a:xfrm>
            <a:off x="457200" y="1752600"/>
            <a:ext cx="2459038" cy="452438"/>
          </a:xfrm>
        </p:spPr>
        <p:txBody>
          <a:bodyPr/>
          <a:lstStyle/>
          <a:p>
            <a:r>
              <a:rPr lang="en-CA" altLang="fr-FR" smtClean="0"/>
              <a:t>Example:</a:t>
            </a:r>
            <a:endParaRPr lang="fr-CA" altLang="fr-FR" smtClean="0"/>
          </a:p>
        </p:txBody>
      </p:sp>
      <p:sp>
        <p:nvSpPr>
          <p:cNvPr id="9" name="Rectangle 8"/>
          <p:cNvSpPr/>
          <p:nvPr/>
        </p:nvSpPr>
        <p:spPr>
          <a:xfrm>
            <a:off x="46450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10" name="Rectangle 9"/>
          <p:cNvSpPr/>
          <p:nvPr/>
        </p:nvSpPr>
        <p:spPr>
          <a:xfrm>
            <a:off x="52927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11" name="Rectangle 10"/>
          <p:cNvSpPr/>
          <p:nvPr/>
        </p:nvSpPr>
        <p:spPr>
          <a:xfrm>
            <a:off x="59404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err="1">
                <a:solidFill>
                  <a:schemeClr val="tx1"/>
                </a:solidFill>
              </a:rPr>
              <a:t>num</a:t>
            </a:r>
            <a:endParaRPr lang="fr-CA" dirty="0">
              <a:solidFill>
                <a:schemeClr val="tx1"/>
              </a:solidFill>
            </a:endParaRPr>
          </a:p>
        </p:txBody>
      </p:sp>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term</a:t>
            </a: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30" name="Rectangle 29"/>
          <p:cNvSpPr/>
          <p:nvPr/>
        </p:nvSpPr>
        <p:spPr>
          <a:xfrm>
            <a:off x="6589713" y="2076450"/>
            <a:ext cx="6477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31" name="Rectangle 30"/>
          <p:cNvSpPr/>
          <p:nvPr/>
        </p:nvSpPr>
        <p:spPr>
          <a:xfrm>
            <a:off x="7237413" y="2078038"/>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id</a:t>
            </a:r>
            <a:endParaRPr lang="fr-CA" dirty="0">
              <a:solidFill>
                <a:schemeClr val="tx1"/>
              </a:solidFill>
            </a:endParaRPr>
          </a:p>
        </p:txBody>
      </p:sp>
      <p:sp>
        <p:nvSpPr>
          <p:cNvPr id="32" name="Rectangle 31"/>
          <p:cNvSpPr/>
          <p:nvPr/>
        </p:nvSpPr>
        <p:spPr>
          <a:xfrm>
            <a:off x="7885113" y="2078038"/>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35857" name="TextBox 19"/>
          <p:cNvSpPr txBox="1">
            <a:spLocks noChangeArrowheads="1"/>
          </p:cNvSpPr>
          <p:nvPr/>
        </p:nvSpPr>
        <p:spPr bwMode="auto">
          <a:xfrm>
            <a:off x="1763713" y="2781300"/>
            <a:ext cx="669607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800" b="0" i="1">
                <a:solidFill>
                  <a:schemeClr val="tx2"/>
                </a:solidFill>
              </a:rPr>
              <a:t>Error</a:t>
            </a:r>
            <a:r>
              <a:rPr lang="en-CA" altLang="fr-FR" sz="1800" b="0" i="1"/>
              <a:t>: the cell corresponding to row term and column / is empty!</a:t>
            </a:r>
          </a:p>
          <a:p>
            <a:pPr eaLnBrk="1" hangingPunct="1">
              <a:spcBef>
                <a:spcPct val="0"/>
              </a:spcBef>
              <a:spcAft>
                <a:spcPct val="0"/>
              </a:spcAft>
              <a:buFontTx/>
              <a:buNone/>
            </a:pPr>
            <a:endParaRPr lang="en-CA" altLang="fr-FR" sz="1800" b="0" i="1"/>
          </a:p>
          <a:p>
            <a:pPr eaLnBrk="1" hangingPunct="1">
              <a:spcBef>
                <a:spcPct val="0"/>
              </a:spcBef>
              <a:spcAft>
                <a:spcPct val="0"/>
              </a:spcAft>
              <a:buFontTx/>
              <a:buNone/>
            </a:pPr>
            <a:r>
              <a:rPr lang="en-CA" altLang="fr-FR" sz="1800" b="0" i="1"/>
              <a:t>Start discarding tokens, until you find a synch token</a:t>
            </a:r>
          </a:p>
          <a:p>
            <a:pPr eaLnBrk="1" hangingPunct="1">
              <a:spcBef>
                <a:spcPct val="0"/>
              </a:spcBef>
              <a:spcAft>
                <a:spcPct val="0"/>
              </a:spcAft>
              <a:buFontTx/>
              <a:buNone/>
            </a:pPr>
            <a:r>
              <a:rPr lang="en-CA" altLang="fr-FR" sz="1800" b="0"/>
              <a:t> </a:t>
            </a:r>
            <a:endParaRPr lang="fr-CA" altLang="fr-FR" sz="1800" b="0"/>
          </a:p>
        </p:txBody>
      </p:sp>
      <p:graphicFrame>
        <p:nvGraphicFramePr>
          <p:cNvPr id="19" name="Table 18"/>
          <p:cNvGraphicFramePr>
            <a:graphicFrameLocks noGrp="1"/>
          </p:cNvGraphicFramePr>
          <p:nvPr/>
        </p:nvGraphicFramePr>
        <p:xfrm>
          <a:off x="1979613" y="3860800"/>
          <a:ext cx="6948489" cy="2905124"/>
        </p:xfrm>
        <a:graphic>
          <a:graphicData uri="http://schemas.openxmlformats.org/drawingml/2006/table">
            <a:tbl>
              <a:tblPr firstRow="1" bandRow="1">
                <a:tableStyleId>{5940675A-B579-460E-94D1-54222C63F5DA}</a:tableStyleId>
              </a:tblPr>
              <a:tblGrid>
                <a:gridCol w="600949"/>
                <a:gridCol w="1126782"/>
                <a:gridCol w="1126782"/>
                <a:gridCol w="826307"/>
                <a:gridCol w="826307"/>
                <a:gridCol w="826307"/>
                <a:gridCol w="826307"/>
                <a:gridCol w="788748"/>
              </a:tblGrid>
              <a:tr h="287994">
                <a:tc>
                  <a:txBody>
                    <a:bodyPr/>
                    <a:lstStyle/>
                    <a:p>
                      <a:pPr algn="ctr"/>
                      <a:endParaRPr lang="fr-CA" sz="1000"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smtClean="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 </a:t>
                      </a:r>
                      <a:r>
                        <a:rPr lang="en-CA" sz="1000" b="1" dirty="0" smtClean="0">
                          <a:solidFill>
                            <a:srgbClr val="FF0000"/>
                          </a:solidFill>
                        </a:rPr>
                        <a:t>(s)</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406</a:t>
            </a:fld>
            <a:endParaRPr lang="fr-CA"/>
          </a:p>
        </p:txBody>
      </p:sp>
    </p:spTree>
    <p:extLst>
      <p:ext uri="{BB962C8B-B14F-4D97-AF65-F5344CB8AC3E}">
        <p14:creationId xmlns:p14="http://schemas.microsoft.com/office/powerpoint/2010/main" val="1373487303"/>
      </p:ext>
    </p:extLst>
  </p:cSld>
  <p:clrMapOvr>
    <a:masterClrMapping/>
  </p:clrMapOvr>
  <p:timing>
    <p:tnLst>
      <p:par>
        <p:cTn id="1" dur="indefinite" restart="never" nodeType="tmRoot"/>
      </p:par>
    </p:tnLst>
  </p:timing>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Parsing Using LL(1)</a:t>
            </a:r>
            <a:endParaRPr lang="fr-CA" dirty="0"/>
          </a:p>
        </p:txBody>
      </p:sp>
      <p:sp>
        <p:nvSpPr>
          <p:cNvPr id="36867" name="Content Placeholder 2"/>
          <p:cNvSpPr>
            <a:spLocks noGrp="1"/>
          </p:cNvSpPr>
          <p:nvPr>
            <p:ph idx="1"/>
          </p:nvPr>
        </p:nvSpPr>
        <p:spPr>
          <a:xfrm>
            <a:off x="457200" y="1752600"/>
            <a:ext cx="2459038" cy="452438"/>
          </a:xfrm>
        </p:spPr>
        <p:txBody>
          <a:bodyPr/>
          <a:lstStyle/>
          <a:p>
            <a:r>
              <a:rPr lang="en-CA" altLang="fr-FR" smtClean="0"/>
              <a:t>Example:</a:t>
            </a:r>
            <a:endParaRPr lang="fr-CA" altLang="fr-FR" smtClean="0"/>
          </a:p>
        </p:txBody>
      </p:sp>
      <p:sp>
        <p:nvSpPr>
          <p:cNvPr id="10" name="Rectangle 9"/>
          <p:cNvSpPr/>
          <p:nvPr/>
        </p:nvSpPr>
        <p:spPr>
          <a:xfrm>
            <a:off x="52927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11" name="Rectangle 10"/>
          <p:cNvSpPr/>
          <p:nvPr/>
        </p:nvSpPr>
        <p:spPr>
          <a:xfrm>
            <a:off x="59404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err="1">
                <a:solidFill>
                  <a:schemeClr val="tx1"/>
                </a:solidFill>
              </a:rPr>
              <a:t>num</a:t>
            </a:r>
            <a:endParaRPr lang="fr-CA" dirty="0">
              <a:solidFill>
                <a:schemeClr val="tx1"/>
              </a:solidFill>
            </a:endParaRPr>
          </a:p>
        </p:txBody>
      </p:sp>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term</a:t>
            </a: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30" name="Rectangle 29"/>
          <p:cNvSpPr/>
          <p:nvPr/>
        </p:nvSpPr>
        <p:spPr>
          <a:xfrm>
            <a:off x="6589713" y="2076450"/>
            <a:ext cx="6477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31" name="Rectangle 30"/>
          <p:cNvSpPr/>
          <p:nvPr/>
        </p:nvSpPr>
        <p:spPr>
          <a:xfrm>
            <a:off x="7237413" y="2078038"/>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id</a:t>
            </a:r>
            <a:endParaRPr lang="fr-CA" dirty="0">
              <a:solidFill>
                <a:schemeClr val="tx1"/>
              </a:solidFill>
            </a:endParaRPr>
          </a:p>
        </p:txBody>
      </p:sp>
      <p:sp>
        <p:nvSpPr>
          <p:cNvPr id="32" name="Rectangle 31"/>
          <p:cNvSpPr/>
          <p:nvPr/>
        </p:nvSpPr>
        <p:spPr>
          <a:xfrm>
            <a:off x="7885113" y="2078038"/>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36880" name="TextBox 19"/>
          <p:cNvSpPr txBox="1">
            <a:spLocks noChangeArrowheads="1"/>
          </p:cNvSpPr>
          <p:nvPr/>
        </p:nvSpPr>
        <p:spPr bwMode="auto">
          <a:xfrm>
            <a:off x="1763713" y="2781300"/>
            <a:ext cx="669607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800" b="0" i="1">
                <a:solidFill>
                  <a:schemeClr val="tx2"/>
                </a:solidFill>
              </a:rPr>
              <a:t>Error</a:t>
            </a:r>
            <a:r>
              <a:rPr lang="en-CA" altLang="fr-FR" sz="1800" b="0" i="1"/>
              <a:t>: the cell corresponding to row term and column / is empty!</a:t>
            </a:r>
          </a:p>
          <a:p>
            <a:pPr eaLnBrk="1" hangingPunct="1">
              <a:spcBef>
                <a:spcPct val="0"/>
              </a:spcBef>
              <a:spcAft>
                <a:spcPct val="0"/>
              </a:spcAft>
              <a:buFontTx/>
              <a:buNone/>
            </a:pPr>
            <a:endParaRPr lang="en-CA" altLang="fr-FR" sz="1800" b="0" i="1"/>
          </a:p>
          <a:p>
            <a:pPr eaLnBrk="1" hangingPunct="1">
              <a:spcBef>
                <a:spcPct val="0"/>
              </a:spcBef>
              <a:spcAft>
                <a:spcPct val="0"/>
              </a:spcAft>
              <a:buFontTx/>
              <a:buNone/>
            </a:pPr>
            <a:r>
              <a:rPr lang="en-CA" altLang="fr-FR" sz="1800" b="0" i="1"/>
              <a:t>Start discarding tokens, until you find a synch token</a:t>
            </a:r>
          </a:p>
          <a:p>
            <a:pPr eaLnBrk="1" hangingPunct="1">
              <a:spcBef>
                <a:spcPct val="0"/>
              </a:spcBef>
              <a:spcAft>
                <a:spcPct val="0"/>
              </a:spcAft>
              <a:buFontTx/>
              <a:buNone/>
            </a:pPr>
            <a:r>
              <a:rPr lang="en-CA" altLang="fr-FR" sz="1800" b="0"/>
              <a:t> </a:t>
            </a:r>
            <a:endParaRPr lang="fr-CA" altLang="fr-FR" sz="1800" b="0"/>
          </a:p>
        </p:txBody>
      </p:sp>
      <p:graphicFrame>
        <p:nvGraphicFramePr>
          <p:cNvPr id="18" name="Table 17"/>
          <p:cNvGraphicFramePr>
            <a:graphicFrameLocks noGrp="1"/>
          </p:cNvGraphicFramePr>
          <p:nvPr/>
        </p:nvGraphicFramePr>
        <p:xfrm>
          <a:off x="1979613" y="3860800"/>
          <a:ext cx="6948489" cy="2905124"/>
        </p:xfrm>
        <a:graphic>
          <a:graphicData uri="http://schemas.openxmlformats.org/drawingml/2006/table">
            <a:tbl>
              <a:tblPr firstRow="1" bandRow="1">
                <a:tableStyleId>{5940675A-B579-460E-94D1-54222C63F5DA}</a:tableStyleId>
              </a:tblPr>
              <a:tblGrid>
                <a:gridCol w="600949"/>
                <a:gridCol w="1126782"/>
                <a:gridCol w="1126782"/>
                <a:gridCol w="826307"/>
                <a:gridCol w="826307"/>
                <a:gridCol w="826307"/>
                <a:gridCol w="826307"/>
                <a:gridCol w="788748"/>
              </a:tblGrid>
              <a:tr h="287994">
                <a:tc>
                  <a:txBody>
                    <a:bodyPr/>
                    <a:lstStyle/>
                    <a:p>
                      <a:pPr algn="ctr"/>
                      <a:endParaRPr lang="fr-CA" sz="1000"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smtClean="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 </a:t>
                      </a:r>
                      <a:r>
                        <a:rPr lang="en-CA" sz="1000" b="1" dirty="0" smtClean="0">
                          <a:solidFill>
                            <a:srgbClr val="FF0000"/>
                          </a:solidFill>
                        </a:rPr>
                        <a:t>(s)</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407</a:t>
            </a:fld>
            <a:endParaRPr lang="fr-CA"/>
          </a:p>
        </p:txBody>
      </p:sp>
    </p:spTree>
    <p:extLst>
      <p:ext uri="{BB962C8B-B14F-4D97-AF65-F5344CB8AC3E}">
        <p14:creationId xmlns:p14="http://schemas.microsoft.com/office/powerpoint/2010/main" val="3180751255"/>
      </p:ext>
    </p:extLst>
  </p:cSld>
  <p:clrMapOvr>
    <a:masterClrMapping/>
  </p:clrMapOvr>
  <p:timing>
    <p:tnLst>
      <p:par>
        <p:cTn id="1" dur="indefinite" restart="never" nodeType="tmRoot"/>
      </p:par>
    </p:tnLst>
  </p:timing>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Parsing Using LL(1)</a:t>
            </a:r>
            <a:endParaRPr lang="fr-CA" dirty="0"/>
          </a:p>
        </p:txBody>
      </p:sp>
      <p:sp>
        <p:nvSpPr>
          <p:cNvPr id="37891" name="Content Placeholder 2"/>
          <p:cNvSpPr>
            <a:spLocks noGrp="1"/>
          </p:cNvSpPr>
          <p:nvPr>
            <p:ph idx="1"/>
          </p:nvPr>
        </p:nvSpPr>
        <p:spPr>
          <a:xfrm>
            <a:off x="457200" y="1752600"/>
            <a:ext cx="2459038" cy="452438"/>
          </a:xfrm>
        </p:spPr>
        <p:txBody>
          <a:bodyPr/>
          <a:lstStyle/>
          <a:p>
            <a:r>
              <a:rPr lang="en-CA" altLang="fr-FR" smtClean="0"/>
              <a:t>Example:</a:t>
            </a:r>
            <a:endParaRPr lang="fr-CA" altLang="fr-FR" smtClean="0"/>
          </a:p>
        </p:txBody>
      </p:sp>
      <p:sp>
        <p:nvSpPr>
          <p:cNvPr id="10" name="Rectangle 9"/>
          <p:cNvSpPr/>
          <p:nvPr/>
        </p:nvSpPr>
        <p:spPr>
          <a:xfrm>
            <a:off x="52927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11" name="Rectangle 10"/>
          <p:cNvSpPr/>
          <p:nvPr/>
        </p:nvSpPr>
        <p:spPr>
          <a:xfrm>
            <a:off x="59404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err="1">
                <a:solidFill>
                  <a:schemeClr val="tx1"/>
                </a:solidFill>
              </a:rPr>
              <a:t>num</a:t>
            </a:r>
            <a:endParaRPr lang="fr-CA" dirty="0">
              <a:solidFill>
                <a:schemeClr val="tx1"/>
              </a:solidFill>
            </a:endParaRPr>
          </a:p>
        </p:txBody>
      </p:sp>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term</a:t>
            </a: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30" name="Rectangle 29"/>
          <p:cNvSpPr/>
          <p:nvPr/>
        </p:nvSpPr>
        <p:spPr>
          <a:xfrm>
            <a:off x="6589713" y="2076450"/>
            <a:ext cx="6477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31" name="Rectangle 30"/>
          <p:cNvSpPr/>
          <p:nvPr/>
        </p:nvSpPr>
        <p:spPr>
          <a:xfrm>
            <a:off x="7237413" y="2078038"/>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id</a:t>
            </a:r>
            <a:endParaRPr lang="fr-CA" dirty="0">
              <a:solidFill>
                <a:schemeClr val="tx1"/>
              </a:solidFill>
            </a:endParaRPr>
          </a:p>
        </p:txBody>
      </p:sp>
      <p:sp>
        <p:nvSpPr>
          <p:cNvPr id="32" name="Rectangle 31"/>
          <p:cNvSpPr/>
          <p:nvPr/>
        </p:nvSpPr>
        <p:spPr>
          <a:xfrm>
            <a:off x="7885113" y="2078038"/>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20" name="TextBox 19"/>
          <p:cNvSpPr txBox="1">
            <a:spLocks noChangeArrowheads="1"/>
          </p:cNvSpPr>
          <p:nvPr/>
        </p:nvSpPr>
        <p:spPr bwMode="auto">
          <a:xfrm>
            <a:off x="1763713" y="2781300"/>
            <a:ext cx="6696075" cy="922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800" b="0" i="1"/>
              <a:t>We have found a synch token!</a:t>
            </a:r>
          </a:p>
          <a:p>
            <a:pPr eaLnBrk="1" hangingPunct="1">
              <a:spcBef>
                <a:spcPct val="0"/>
              </a:spcBef>
              <a:spcAft>
                <a:spcPct val="0"/>
              </a:spcAft>
              <a:buFontTx/>
              <a:buNone/>
            </a:pPr>
            <a:endParaRPr lang="en-CA" altLang="fr-FR" sz="1800" b="0"/>
          </a:p>
          <a:p>
            <a:pPr eaLnBrk="1" hangingPunct="1">
              <a:spcBef>
                <a:spcPct val="0"/>
              </a:spcBef>
              <a:spcAft>
                <a:spcPct val="0"/>
              </a:spcAft>
              <a:buFontTx/>
              <a:buNone/>
            </a:pPr>
            <a:r>
              <a:rPr lang="en-CA" altLang="fr-FR" sz="1800" b="0" i="1"/>
              <a:t>Pop term from the stack and attempt to continue…</a:t>
            </a:r>
            <a:r>
              <a:rPr lang="en-CA" altLang="fr-FR" sz="1800" b="0"/>
              <a:t> </a:t>
            </a:r>
            <a:endParaRPr lang="fr-CA" altLang="fr-FR" sz="1800" b="0"/>
          </a:p>
        </p:txBody>
      </p:sp>
      <p:graphicFrame>
        <p:nvGraphicFramePr>
          <p:cNvPr id="18" name="Table 17"/>
          <p:cNvGraphicFramePr>
            <a:graphicFrameLocks noGrp="1"/>
          </p:cNvGraphicFramePr>
          <p:nvPr/>
        </p:nvGraphicFramePr>
        <p:xfrm>
          <a:off x="1979613" y="3860800"/>
          <a:ext cx="6948489" cy="2905124"/>
        </p:xfrm>
        <a:graphic>
          <a:graphicData uri="http://schemas.openxmlformats.org/drawingml/2006/table">
            <a:tbl>
              <a:tblPr firstRow="1" bandRow="1">
                <a:tableStyleId>{5940675A-B579-460E-94D1-54222C63F5DA}</a:tableStyleId>
              </a:tblPr>
              <a:tblGrid>
                <a:gridCol w="600949"/>
                <a:gridCol w="1126782"/>
                <a:gridCol w="1126782"/>
                <a:gridCol w="826307"/>
                <a:gridCol w="826307"/>
                <a:gridCol w="826307"/>
                <a:gridCol w="826307"/>
                <a:gridCol w="788748"/>
              </a:tblGrid>
              <a:tr h="287994">
                <a:tc>
                  <a:txBody>
                    <a:bodyPr/>
                    <a:lstStyle/>
                    <a:p>
                      <a:pPr algn="ctr"/>
                      <a:endParaRPr lang="fr-CA" sz="1000"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smtClean="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 </a:t>
                      </a:r>
                      <a:r>
                        <a:rPr lang="en-CA" sz="1000" b="1" dirty="0" smtClean="0">
                          <a:solidFill>
                            <a:srgbClr val="FF0000"/>
                          </a:solidFill>
                        </a:rPr>
                        <a:t>(s)</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408</a:t>
            </a:fld>
            <a:endParaRPr lang="fr-CA"/>
          </a:p>
        </p:txBody>
      </p:sp>
    </p:spTree>
    <p:extLst>
      <p:ext uri="{BB962C8B-B14F-4D97-AF65-F5344CB8AC3E}">
        <p14:creationId xmlns:p14="http://schemas.microsoft.com/office/powerpoint/2010/main" val="309297543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0">
                                            <p:txEl>
                                              <p:pRg st="0" end="0"/>
                                            </p:txEl>
                                          </p:spTgt>
                                        </p:tgtEl>
                                        <p:attrNameLst>
                                          <p:attrName>style.visibility</p:attrName>
                                        </p:attrNameLst>
                                      </p:cBhvr>
                                      <p:to>
                                        <p:strVal val="visible"/>
                                      </p:to>
                                    </p:set>
                                    <p:animEffect transition="in" filter="fade">
                                      <p:cBhvr>
                                        <p:cTn id="7" dur="500"/>
                                        <p:tgtEl>
                                          <p:spTgt spid="20">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20">
                                            <p:txEl>
                                              <p:pRg st="2" end="2"/>
                                            </p:txEl>
                                          </p:spTgt>
                                        </p:tgtEl>
                                        <p:attrNameLst>
                                          <p:attrName>style.visibility</p:attrName>
                                        </p:attrNameLst>
                                      </p:cBhvr>
                                      <p:to>
                                        <p:strVal val="visible"/>
                                      </p:to>
                                    </p:set>
                                    <p:animEffect transition="in" filter="fade">
                                      <p:cBhvr>
                                        <p:cTn id="12" dur="500"/>
                                        <p:tgtEl>
                                          <p:spTgt spid="20">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Parsing Using LL(1)</a:t>
            </a:r>
            <a:endParaRPr lang="fr-CA" dirty="0"/>
          </a:p>
        </p:txBody>
      </p:sp>
      <p:sp>
        <p:nvSpPr>
          <p:cNvPr id="38915" name="Content Placeholder 2"/>
          <p:cNvSpPr>
            <a:spLocks noGrp="1"/>
          </p:cNvSpPr>
          <p:nvPr>
            <p:ph idx="1"/>
          </p:nvPr>
        </p:nvSpPr>
        <p:spPr>
          <a:xfrm>
            <a:off x="457200" y="1752600"/>
            <a:ext cx="2459038" cy="452438"/>
          </a:xfrm>
        </p:spPr>
        <p:txBody>
          <a:bodyPr/>
          <a:lstStyle/>
          <a:p>
            <a:r>
              <a:rPr lang="en-CA" altLang="fr-FR" smtClean="0"/>
              <a:t>Example:</a:t>
            </a:r>
            <a:endParaRPr lang="fr-CA" altLang="fr-FR" smtClean="0"/>
          </a:p>
        </p:txBody>
      </p:sp>
      <p:sp>
        <p:nvSpPr>
          <p:cNvPr id="10" name="Rectangle 9"/>
          <p:cNvSpPr/>
          <p:nvPr/>
        </p:nvSpPr>
        <p:spPr>
          <a:xfrm>
            <a:off x="52927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11" name="Rectangle 10"/>
          <p:cNvSpPr/>
          <p:nvPr/>
        </p:nvSpPr>
        <p:spPr>
          <a:xfrm>
            <a:off x="59404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err="1">
                <a:solidFill>
                  <a:schemeClr val="tx1"/>
                </a:solidFill>
              </a:rPr>
              <a:t>num</a:t>
            </a:r>
            <a:endParaRPr lang="fr-CA" dirty="0">
              <a:solidFill>
                <a:schemeClr val="tx1"/>
              </a:solidFill>
            </a:endParaRPr>
          </a:p>
        </p:txBody>
      </p:sp>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30" name="Rectangle 29"/>
          <p:cNvSpPr/>
          <p:nvPr/>
        </p:nvSpPr>
        <p:spPr>
          <a:xfrm>
            <a:off x="6589713" y="2076450"/>
            <a:ext cx="6477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31" name="Rectangle 30"/>
          <p:cNvSpPr/>
          <p:nvPr/>
        </p:nvSpPr>
        <p:spPr>
          <a:xfrm>
            <a:off x="7237413" y="2078038"/>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id</a:t>
            </a:r>
            <a:endParaRPr lang="fr-CA" dirty="0">
              <a:solidFill>
                <a:schemeClr val="tx1"/>
              </a:solidFill>
            </a:endParaRPr>
          </a:p>
        </p:txBody>
      </p:sp>
      <p:sp>
        <p:nvSpPr>
          <p:cNvPr id="32" name="Rectangle 31"/>
          <p:cNvSpPr/>
          <p:nvPr/>
        </p:nvSpPr>
        <p:spPr>
          <a:xfrm>
            <a:off x="7885113" y="2078038"/>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graphicFrame>
        <p:nvGraphicFramePr>
          <p:cNvPr id="17" name="Table 16"/>
          <p:cNvGraphicFramePr>
            <a:graphicFrameLocks noGrp="1"/>
          </p:cNvGraphicFramePr>
          <p:nvPr/>
        </p:nvGraphicFramePr>
        <p:xfrm>
          <a:off x="1979613" y="3860800"/>
          <a:ext cx="6948489" cy="2905124"/>
        </p:xfrm>
        <a:graphic>
          <a:graphicData uri="http://schemas.openxmlformats.org/drawingml/2006/table">
            <a:tbl>
              <a:tblPr firstRow="1" bandRow="1">
                <a:tableStyleId>{5940675A-B579-460E-94D1-54222C63F5DA}</a:tableStyleId>
              </a:tblPr>
              <a:tblGrid>
                <a:gridCol w="600949"/>
                <a:gridCol w="1126782"/>
                <a:gridCol w="1126782"/>
                <a:gridCol w="826307"/>
                <a:gridCol w="826307"/>
                <a:gridCol w="826307"/>
                <a:gridCol w="826307"/>
                <a:gridCol w="788748"/>
              </a:tblGrid>
              <a:tr h="287994">
                <a:tc>
                  <a:txBody>
                    <a:bodyPr/>
                    <a:lstStyle/>
                    <a:p>
                      <a:pPr algn="ctr"/>
                      <a:endParaRPr lang="fr-CA" sz="1000"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smtClean="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 </a:t>
                      </a:r>
                      <a:r>
                        <a:rPr lang="en-CA" sz="1000" b="1" dirty="0" smtClean="0">
                          <a:solidFill>
                            <a:srgbClr val="FF0000"/>
                          </a:solidFill>
                        </a:rPr>
                        <a:t>(s)</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409</a:t>
            </a:fld>
            <a:endParaRPr lang="fr-CA"/>
          </a:p>
        </p:txBody>
      </p:sp>
    </p:spTree>
    <p:extLst>
      <p:ext uri="{BB962C8B-B14F-4D97-AF65-F5344CB8AC3E}">
        <p14:creationId xmlns:p14="http://schemas.microsoft.com/office/powerpoint/2010/main" val="562801687"/>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Activities and Results of Domain Analysis</a:t>
            </a:r>
            <a:endParaRPr lang="fr-CA" dirty="0"/>
          </a:p>
        </p:txBody>
      </p:sp>
      <p:sp>
        <p:nvSpPr>
          <p:cNvPr id="3" name="Content Placeholder 2"/>
          <p:cNvSpPr>
            <a:spLocks noGrp="1"/>
          </p:cNvSpPr>
          <p:nvPr>
            <p:ph idx="1"/>
          </p:nvPr>
        </p:nvSpPr>
        <p:spPr/>
        <p:txBody>
          <a:bodyPr/>
          <a:lstStyle/>
          <a:p>
            <a:pPr marL="457200" indent="-457200" eaLnBrk="1" hangingPunct="1">
              <a:lnSpc>
                <a:spcPct val="90000"/>
              </a:lnSpc>
              <a:buFont typeface="+mj-lt"/>
              <a:buAutoNum type="arabicPeriod"/>
              <a:defRPr/>
            </a:pPr>
            <a:r>
              <a:rPr lang="en-CA" altLang="fr-FR" dirty="0" smtClean="0"/>
              <a:t>A dictionary of terms defining the common terminology and concepts of the problem domain;</a:t>
            </a:r>
          </a:p>
          <a:p>
            <a:pPr marL="457200" indent="-457200" eaLnBrk="1" hangingPunct="1">
              <a:lnSpc>
                <a:spcPct val="90000"/>
              </a:lnSpc>
              <a:buFont typeface="+mj-lt"/>
              <a:buAutoNum type="arabicPeriod"/>
              <a:defRPr/>
            </a:pPr>
            <a:endParaRPr lang="en-CA" altLang="fr-FR" dirty="0" smtClean="0"/>
          </a:p>
          <a:p>
            <a:pPr marL="457200" indent="-457200" eaLnBrk="1" hangingPunct="1">
              <a:lnSpc>
                <a:spcPct val="90000"/>
              </a:lnSpc>
              <a:buFont typeface="+mj-lt"/>
              <a:buAutoNum type="arabicPeriod"/>
              <a:defRPr/>
            </a:pPr>
            <a:r>
              <a:rPr lang="en-CA" altLang="fr-FR" dirty="0" smtClean="0"/>
              <a:t>Description of the problem domain from a conceptual modeling viewpoint</a:t>
            </a:r>
          </a:p>
          <a:p>
            <a:pPr lvl="1" eaLnBrk="1" hangingPunct="1">
              <a:lnSpc>
                <a:spcPct val="90000"/>
              </a:lnSpc>
              <a:defRPr/>
            </a:pPr>
            <a:r>
              <a:rPr lang="en-CA" altLang="fr-FR" dirty="0" smtClean="0"/>
              <a:t>We normally use UML class diagrams (with as little detail as possible)</a:t>
            </a:r>
          </a:p>
          <a:p>
            <a:pPr lvl="1" eaLnBrk="1" hangingPunct="1">
              <a:lnSpc>
                <a:spcPct val="90000"/>
              </a:lnSpc>
              <a:defRPr/>
            </a:pPr>
            <a:r>
              <a:rPr lang="en-CA" altLang="fr-FR" dirty="0" smtClean="0"/>
              <a:t>Remember, we are not designing, but just establishing the relationship between entities</a:t>
            </a:r>
          </a:p>
          <a:p>
            <a:pPr marL="457200" indent="-457200" eaLnBrk="1" hangingPunct="1">
              <a:lnSpc>
                <a:spcPct val="90000"/>
              </a:lnSpc>
              <a:buFont typeface="+mj-lt"/>
              <a:buAutoNum type="arabicPeriod"/>
              <a:defRPr/>
            </a:pPr>
            <a:endParaRPr lang="en-CA" altLang="fr-FR" dirty="0" smtClean="0"/>
          </a:p>
          <a:p>
            <a:pPr marL="457200" indent="-457200" eaLnBrk="1" hangingPunct="1">
              <a:lnSpc>
                <a:spcPct val="90000"/>
              </a:lnSpc>
              <a:buFont typeface="+mj-lt"/>
              <a:buAutoNum type="arabicPeriod"/>
              <a:defRPr/>
            </a:pPr>
            <a:r>
              <a:rPr lang="en-CA" altLang="fr-FR" dirty="0" smtClean="0"/>
              <a:t>Briefly describe the main interactions between the user and the system</a:t>
            </a:r>
          </a:p>
          <a:p>
            <a:pPr eaLnBrk="1" hangingPunct="1">
              <a:lnSpc>
                <a:spcPct val="90000"/>
              </a:lnSpc>
              <a:defRPr/>
            </a:pPr>
            <a:endParaRPr lang="en-CA" altLang="fr-FR" dirty="0" smtClean="0"/>
          </a:p>
          <a:p>
            <a:pPr>
              <a:defRPr/>
            </a:pPr>
            <a:endParaRPr lang="fr-CA" dirty="0"/>
          </a:p>
        </p:txBody>
      </p:sp>
    </p:spTree>
    <p:extLst>
      <p:ext uri="{BB962C8B-B14F-4D97-AF65-F5344CB8AC3E}">
        <p14:creationId xmlns:p14="http://schemas.microsoft.com/office/powerpoint/2010/main" val="1864567294"/>
      </p:ext>
    </p:extLst>
  </p:cSld>
  <p:clrMapOvr>
    <a:masterClrMapping/>
  </p:clrMapOvr>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Parsing Using LL(1)</a:t>
            </a:r>
            <a:endParaRPr lang="fr-CA" dirty="0"/>
          </a:p>
        </p:txBody>
      </p:sp>
      <p:sp>
        <p:nvSpPr>
          <p:cNvPr id="39939" name="Content Placeholder 2"/>
          <p:cNvSpPr>
            <a:spLocks noGrp="1"/>
          </p:cNvSpPr>
          <p:nvPr>
            <p:ph idx="1"/>
          </p:nvPr>
        </p:nvSpPr>
        <p:spPr>
          <a:xfrm>
            <a:off x="457200" y="1752600"/>
            <a:ext cx="2459038" cy="452438"/>
          </a:xfrm>
        </p:spPr>
        <p:txBody>
          <a:bodyPr/>
          <a:lstStyle/>
          <a:p>
            <a:r>
              <a:rPr lang="en-CA" altLang="fr-FR" smtClean="0"/>
              <a:t>Example:</a:t>
            </a:r>
            <a:endParaRPr lang="fr-CA" altLang="fr-FR" smtClean="0"/>
          </a:p>
        </p:txBody>
      </p:sp>
      <p:sp>
        <p:nvSpPr>
          <p:cNvPr id="10" name="Rectangle 9"/>
          <p:cNvSpPr/>
          <p:nvPr/>
        </p:nvSpPr>
        <p:spPr>
          <a:xfrm>
            <a:off x="52927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11" name="Rectangle 10"/>
          <p:cNvSpPr/>
          <p:nvPr/>
        </p:nvSpPr>
        <p:spPr>
          <a:xfrm>
            <a:off x="59404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err="1">
                <a:solidFill>
                  <a:schemeClr val="tx1"/>
                </a:solidFill>
              </a:rPr>
              <a:t>num</a:t>
            </a:r>
            <a:endParaRPr lang="fr-CA" dirty="0">
              <a:solidFill>
                <a:schemeClr val="tx1"/>
              </a:solidFill>
            </a:endParaRPr>
          </a:p>
        </p:txBody>
      </p:sp>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30" name="Rectangle 29"/>
          <p:cNvSpPr/>
          <p:nvPr/>
        </p:nvSpPr>
        <p:spPr>
          <a:xfrm>
            <a:off x="6589713" y="2076450"/>
            <a:ext cx="6477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31" name="Rectangle 30"/>
          <p:cNvSpPr/>
          <p:nvPr/>
        </p:nvSpPr>
        <p:spPr>
          <a:xfrm>
            <a:off x="7237413" y="2078038"/>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id</a:t>
            </a:r>
            <a:endParaRPr lang="fr-CA" dirty="0">
              <a:solidFill>
                <a:schemeClr val="tx1"/>
              </a:solidFill>
            </a:endParaRPr>
          </a:p>
        </p:txBody>
      </p:sp>
      <p:sp>
        <p:nvSpPr>
          <p:cNvPr id="32" name="Rectangle 31"/>
          <p:cNvSpPr/>
          <p:nvPr/>
        </p:nvSpPr>
        <p:spPr>
          <a:xfrm>
            <a:off x="7885113" y="2078038"/>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graphicFrame>
        <p:nvGraphicFramePr>
          <p:cNvPr id="17" name="Table 16"/>
          <p:cNvGraphicFramePr>
            <a:graphicFrameLocks noGrp="1"/>
          </p:cNvGraphicFramePr>
          <p:nvPr/>
        </p:nvGraphicFramePr>
        <p:xfrm>
          <a:off x="1979613" y="3860800"/>
          <a:ext cx="6948489" cy="2905124"/>
        </p:xfrm>
        <a:graphic>
          <a:graphicData uri="http://schemas.openxmlformats.org/drawingml/2006/table">
            <a:tbl>
              <a:tblPr firstRow="1" bandRow="1">
                <a:tableStyleId>{5940675A-B579-460E-94D1-54222C63F5DA}</a:tableStyleId>
              </a:tblPr>
              <a:tblGrid>
                <a:gridCol w="600949"/>
                <a:gridCol w="1126782"/>
                <a:gridCol w="1126782"/>
                <a:gridCol w="826307"/>
                <a:gridCol w="826307"/>
                <a:gridCol w="826307"/>
                <a:gridCol w="826307"/>
                <a:gridCol w="788748"/>
              </a:tblGrid>
              <a:tr h="287994">
                <a:tc>
                  <a:txBody>
                    <a:bodyPr/>
                    <a:lstStyle/>
                    <a:p>
                      <a:pPr algn="ctr"/>
                      <a:endParaRPr lang="fr-CA" sz="1000"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smtClean="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 </a:t>
                      </a:r>
                      <a:r>
                        <a:rPr lang="en-CA" sz="1000" b="1" dirty="0" smtClean="0">
                          <a:solidFill>
                            <a:srgbClr val="FF0000"/>
                          </a:solidFill>
                        </a:rPr>
                        <a:t>(s)</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410</a:t>
            </a:fld>
            <a:endParaRPr lang="fr-CA"/>
          </a:p>
        </p:txBody>
      </p:sp>
    </p:spTree>
    <p:extLst>
      <p:ext uri="{BB962C8B-B14F-4D97-AF65-F5344CB8AC3E}">
        <p14:creationId xmlns:p14="http://schemas.microsoft.com/office/powerpoint/2010/main" val="825165081"/>
      </p:ext>
    </p:extLst>
  </p:cSld>
  <p:clrMapOvr>
    <a:masterClrMapping/>
  </p:clrMapOvr>
  <p:timing>
    <p:tnLst>
      <p:par>
        <p:cTn id="1" dur="indefinite" restart="never" nodeType="tmRoot"/>
      </p:par>
    </p:tnLst>
  </p:timing>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Parsing Using LL(1)</a:t>
            </a:r>
            <a:endParaRPr lang="fr-CA" dirty="0"/>
          </a:p>
        </p:txBody>
      </p:sp>
      <p:sp>
        <p:nvSpPr>
          <p:cNvPr id="40963" name="Content Placeholder 2"/>
          <p:cNvSpPr>
            <a:spLocks noGrp="1"/>
          </p:cNvSpPr>
          <p:nvPr>
            <p:ph idx="1"/>
          </p:nvPr>
        </p:nvSpPr>
        <p:spPr>
          <a:xfrm>
            <a:off x="457200" y="1752600"/>
            <a:ext cx="2459038" cy="452438"/>
          </a:xfrm>
        </p:spPr>
        <p:txBody>
          <a:bodyPr/>
          <a:lstStyle/>
          <a:p>
            <a:r>
              <a:rPr lang="en-CA" altLang="fr-FR" smtClean="0"/>
              <a:t>Example:</a:t>
            </a:r>
            <a:endParaRPr lang="fr-CA" altLang="fr-FR" smtClean="0"/>
          </a:p>
        </p:txBody>
      </p:sp>
      <p:sp>
        <p:nvSpPr>
          <p:cNvPr id="11" name="Rectangle 10"/>
          <p:cNvSpPr/>
          <p:nvPr/>
        </p:nvSpPr>
        <p:spPr>
          <a:xfrm>
            <a:off x="59404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err="1">
                <a:solidFill>
                  <a:schemeClr val="tx1"/>
                </a:solidFill>
              </a:rPr>
              <a:t>num</a:t>
            </a:r>
            <a:endParaRPr lang="fr-CA" dirty="0">
              <a:solidFill>
                <a:schemeClr val="tx1"/>
              </a:solidFill>
            </a:endParaRPr>
          </a:p>
        </p:txBody>
      </p:sp>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30" name="Rectangle 29"/>
          <p:cNvSpPr/>
          <p:nvPr/>
        </p:nvSpPr>
        <p:spPr>
          <a:xfrm>
            <a:off x="6589713" y="2076450"/>
            <a:ext cx="6477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31" name="Rectangle 30"/>
          <p:cNvSpPr/>
          <p:nvPr/>
        </p:nvSpPr>
        <p:spPr>
          <a:xfrm>
            <a:off x="7237413" y="2078038"/>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id</a:t>
            </a:r>
            <a:endParaRPr lang="fr-CA" dirty="0">
              <a:solidFill>
                <a:schemeClr val="tx1"/>
              </a:solidFill>
            </a:endParaRPr>
          </a:p>
        </p:txBody>
      </p:sp>
      <p:sp>
        <p:nvSpPr>
          <p:cNvPr id="32" name="Rectangle 31"/>
          <p:cNvSpPr/>
          <p:nvPr/>
        </p:nvSpPr>
        <p:spPr>
          <a:xfrm>
            <a:off x="7885113" y="2078038"/>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graphicFrame>
        <p:nvGraphicFramePr>
          <p:cNvPr id="16" name="Table 15"/>
          <p:cNvGraphicFramePr>
            <a:graphicFrameLocks noGrp="1"/>
          </p:cNvGraphicFramePr>
          <p:nvPr/>
        </p:nvGraphicFramePr>
        <p:xfrm>
          <a:off x="1979613" y="3860800"/>
          <a:ext cx="6948489" cy="2905124"/>
        </p:xfrm>
        <a:graphic>
          <a:graphicData uri="http://schemas.openxmlformats.org/drawingml/2006/table">
            <a:tbl>
              <a:tblPr firstRow="1" bandRow="1">
                <a:tableStyleId>{5940675A-B579-460E-94D1-54222C63F5DA}</a:tableStyleId>
              </a:tblPr>
              <a:tblGrid>
                <a:gridCol w="600949"/>
                <a:gridCol w="1126782"/>
                <a:gridCol w="1126782"/>
                <a:gridCol w="826307"/>
                <a:gridCol w="826307"/>
                <a:gridCol w="826307"/>
                <a:gridCol w="826307"/>
                <a:gridCol w="788748"/>
              </a:tblGrid>
              <a:tr h="287994">
                <a:tc>
                  <a:txBody>
                    <a:bodyPr/>
                    <a:lstStyle/>
                    <a:p>
                      <a:pPr algn="ctr"/>
                      <a:endParaRPr lang="fr-CA" sz="1000"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smtClean="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 </a:t>
                      </a:r>
                      <a:r>
                        <a:rPr lang="en-CA" sz="1000" b="1" dirty="0" smtClean="0">
                          <a:solidFill>
                            <a:srgbClr val="FF0000"/>
                          </a:solidFill>
                        </a:rPr>
                        <a:t>(s)</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411</a:t>
            </a:fld>
            <a:endParaRPr lang="fr-CA"/>
          </a:p>
        </p:txBody>
      </p:sp>
    </p:spTree>
    <p:extLst>
      <p:ext uri="{BB962C8B-B14F-4D97-AF65-F5344CB8AC3E}">
        <p14:creationId xmlns:p14="http://schemas.microsoft.com/office/powerpoint/2010/main" val="1904608294"/>
      </p:ext>
    </p:extLst>
  </p:cSld>
  <p:clrMapOvr>
    <a:masterClrMapping/>
  </p:clrMapOvr>
  <p:timing>
    <p:tnLst>
      <p:par>
        <p:cTn id="1" dur="indefinite" restart="never" nodeType="tmRoot"/>
      </p:par>
    </p:tnLst>
  </p:timing>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Parsing Using LL(1)</a:t>
            </a:r>
            <a:endParaRPr lang="fr-CA" dirty="0"/>
          </a:p>
        </p:txBody>
      </p:sp>
      <p:sp>
        <p:nvSpPr>
          <p:cNvPr id="41987" name="Content Placeholder 2"/>
          <p:cNvSpPr>
            <a:spLocks noGrp="1"/>
          </p:cNvSpPr>
          <p:nvPr>
            <p:ph idx="1"/>
          </p:nvPr>
        </p:nvSpPr>
        <p:spPr>
          <a:xfrm>
            <a:off x="457200" y="1752600"/>
            <a:ext cx="2459038" cy="452438"/>
          </a:xfrm>
        </p:spPr>
        <p:txBody>
          <a:bodyPr/>
          <a:lstStyle/>
          <a:p>
            <a:r>
              <a:rPr lang="en-CA" altLang="fr-FR" smtClean="0"/>
              <a:t>Example:</a:t>
            </a:r>
            <a:endParaRPr lang="fr-CA" altLang="fr-FR" smtClean="0"/>
          </a:p>
        </p:txBody>
      </p:sp>
      <p:sp>
        <p:nvSpPr>
          <p:cNvPr id="11" name="Rectangle 10"/>
          <p:cNvSpPr/>
          <p:nvPr/>
        </p:nvSpPr>
        <p:spPr>
          <a:xfrm>
            <a:off x="59404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err="1">
                <a:solidFill>
                  <a:schemeClr val="tx1"/>
                </a:solidFill>
              </a:rPr>
              <a:t>num</a:t>
            </a:r>
            <a:endParaRPr lang="fr-CA" dirty="0">
              <a:solidFill>
                <a:schemeClr val="tx1"/>
              </a:solidFill>
            </a:endParaRPr>
          </a:p>
        </p:txBody>
      </p:sp>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term</a:t>
            </a: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30" name="Rectangle 29"/>
          <p:cNvSpPr/>
          <p:nvPr/>
        </p:nvSpPr>
        <p:spPr>
          <a:xfrm>
            <a:off x="6589713" y="2076450"/>
            <a:ext cx="6477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31" name="Rectangle 30"/>
          <p:cNvSpPr/>
          <p:nvPr/>
        </p:nvSpPr>
        <p:spPr>
          <a:xfrm>
            <a:off x="7237413" y="2078038"/>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id</a:t>
            </a:r>
            <a:endParaRPr lang="fr-CA" dirty="0">
              <a:solidFill>
                <a:schemeClr val="tx1"/>
              </a:solidFill>
            </a:endParaRPr>
          </a:p>
        </p:txBody>
      </p:sp>
      <p:sp>
        <p:nvSpPr>
          <p:cNvPr id="32" name="Rectangle 31"/>
          <p:cNvSpPr/>
          <p:nvPr/>
        </p:nvSpPr>
        <p:spPr>
          <a:xfrm>
            <a:off x="7885113" y="2078038"/>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graphicFrame>
        <p:nvGraphicFramePr>
          <p:cNvPr id="16" name="Table 15"/>
          <p:cNvGraphicFramePr>
            <a:graphicFrameLocks noGrp="1"/>
          </p:cNvGraphicFramePr>
          <p:nvPr/>
        </p:nvGraphicFramePr>
        <p:xfrm>
          <a:off x="1979613" y="3860800"/>
          <a:ext cx="6948489" cy="2905124"/>
        </p:xfrm>
        <a:graphic>
          <a:graphicData uri="http://schemas.openxmlformats.org/drawingml/2006/table">
            <a:tbl>
              <a:tblPr firstRow="1" bandRow="1">
                <a:tableStyleId>{5940675A-B579-460E-94D1-54222C63F5DA}</a:tableStyleId>
              </a:tblPr>
              <a:tblGrid>
                <a:gridCol w="600949"/>
                <a:gridCol w="1126782"/>
                <a:gridCol w="1126782"/>
                <a:gridCol w="826307"/>
                <a:gridCol w="826307"/>
                <a:gridCol w="826307"/>
                <a:gridCol w="826307"/>
                <a:gridCol w="788748"/>
              </a:tblGrid>
              <a:tr h="287994">
                <a:tc>
                  <a:txBody>
                    <a:bodyPr/>
                    <a:lstStyle/>
                    <a:p>
                      <a:pPr algn="ctr"/>
                      <a:endParaRPr lang="fr-CA" sz="1000"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smtClean="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 </a:t>
                      </a:r>
                      <a:r>
                        <a:rPr lang="en-CA" sz="1000" b="1" dirty="0" smtClean="0">
                          <a:solidFill>
                            <a:srgbClr val="FF0000"/>
                          </a:solidFill>
                        </a:rPr>
                        <a:t>(s)</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412</a:t>
            </a:fld>
            <a:endParaRPr lang="fr-CA"/>
          </a:p>
        </p:txBody>
      </p:sp>
    </p:spTree>
    <p:extLst>
      <p:ext uri="{BB962C8B-B14F-4D97-AF65-F5344CB8AC3E}">
        <p14:creationId xmlns:p14="http://schemas.microsoft.com/office/powerpoint/2010/main" val="961079745"/>
      </p:ext>
    </p:extLst>
  </p:cSld>
  <p:clrMapOvr>
    <a:masterClrMapping/>
  </p:clrMapOvr>
  <p:timing>
    <p:tnLst>
      <p:par>
        <p:cTn id="1" dur="indefinite" restart="never" nodeType="tmRoot"/>
      </p:par>
    </p:tnLst>
  </p:timing>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Parsing Using LL(1)</a:t>
            </a:r>
            <a:endParaRPr lang="fr-CA" dirty="0"/>
          </a:p>
        </p:txBody>
      </p:sp>
      <p:sp>
        <p:nvSpPr>
          <p:cNvPr id="43011" name="Content Placeholder 2"/>
          <p:cNvSpPr>
            <a:spLocks noGrp="1"/>
          </p:cNvSpPr>
          <p:nvPr>
            <p:ph idx="1"/>
          </p:nvPr>
        </p:nvSpPr>
        <p:spPr>
          <a:xfrm>
            <a:off x="457200" y="1752600"/>
            <a:ext cx="2459038" cy="452438"/>
          </a:xfrm>
        </p:spPr>
        <p:txBody>
          <a:bodyPr/>
          <a:lstStyle/>
          <a:p>
            <a:r>
              <a:rPr lang="en-CA" altLang="fr-FR" smtClean="0"/>
              <a:t>Example:</a:t>
            </a:r>
            <a:endParaRPr lang="fr-CA" altLang="fr-FR" smtClean="0"/>
          </a:p>
        </p:txBody>
      </p:sp>
      <p:sp>
        <p:nvSpPr>
          <p:cNvPr id="11" name="Rectangle 10"/>
          <p:cNvSpPr/>
          <p:nvPr/>
        </p:nvSpPr>
        <p:spPr>
          <a:xfrm>
            <a:off x="59404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err="1">
                <a:solidFill>
                  <a:schemeClr val="tx1"/>
                </a:solidFill>
              </a:rPr>
              <a:t>num</a:t>
            </a:r>
            <a:endParaRPr lang="fr-CA" dirty="0">
              <a:solidFill>
                <a:schemeClr val="tx1"/>
              </a:solidFill>
            </a:endParaRPr>
          </a:p>
        </p:txBody>
      </p:sp>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term’</a:t>
            </a: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factor</a:t>
            </a: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30" name="Rectangle 29"/>
          <p:cNvSpPr/>
          <p:nvPr/>
        </p:nvSpPr>
        <p:spPr>
          <a:xfrm>
            <a:off x="6589713" y="2076450"/>
            <a:ext cx="6477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31" name="Rectangle 30"/>
          <p:cNvSpPr/>
          <p:nvPr/>
        </p:nvSpPr>
        <p:spPr>
          <a:xfrm>
            <a:off x="7237413" y="2078038"/>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id</a:t>
            </a:r>
            <a:endParaRPr lang="fr-CA" dirty="0">
              <a:solidFill>
                <a:schemeClr val="tx1"/>
              </a:solidFill>
            </a:endParaRPr>
          </a:p>
        </p:txBody>
      </p:sp>
      <p:sp>
        <p:nvSpPr>
          <p:cNvPr id="32" name="Rectangle 31"/>
          <p:cNvSpPr/>
          <p:nvPr/>
        </p:nvSpPr>
        <p:spPr>
          <a:xfrm>
            <a:off x="7885113" y="2078038"/>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graphicFrame>
        <p:nvGraphicFramePr>
          <p:cNvPr id="16" name="Table 15"/>
          <p:cNvGraphicFramePr>
            <a:graphicFrameLocks noGrp="1"/>
          </p:cNvGraphicFramePr>
          <p:nvPr/>
        </p:nvGraphicFramePr>
        <p:xfrm>
          <a:off x="1979613" y="3860800"/>
          <a:ext cx="6948489" cy="2905124"/>
        </p:xfrm>
        <a:graphic>
          <a:graphicData uri="http://schemas.openxmlformats.org/drawingml/2006/table">
            <a:tbl>
              <a:tblPr firstRow="1" bandRow="1">
                <a:tableStyleId>{5940675A-B579-460E-94D1-54222C63F5DA}</a:tableStyleId>
              </a:tblPr>
              <a:tblGrid>
                <a:gridCol w="600949"/>
                <a:gridCol w="1126782"/>
                <a:gridCol w="1126782"/>
                <a:gridCol w="826307"/>
                <a:gridCol w="826307"/>
                <a:gridCol w="826307"/>
                <a:gridCol w="826307"/>
                <a:gridCol w="788748"/>
              </a:tblGrid>
              <a:tr h="287994">
                <a:tc>
                  <a:txBody>
                    <a:bodyPr/>
                    <a:lstStyle/>
                    <a:p>
                      <a:pPr algn="ctr"/>
                      <a:endParaRPr lang="fr-CA" sz="1000"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smtClean="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 </a:t>
                      </a:r>
                      <a:r>
                        <a:rPr lang="en-CA" sz="1000" b="1" dirty="0" smtClean="0">
                          <a:solidFill>
                            <a:srgbClr val="FF0000"/>
                          </a:solidFill>
                        </a:rPr>
                        <a:t>(s)</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413</a:t>
            </a:fld>
            <a:endParaRPr lang="fr-CA"/>
          </a:p>
        </p:txBody>
      </p:sp>
    </p:spTree>
    <p:extLst>
      <p:ext uri="{BB962C8B-B14F-4D97-AF65-F5344CB8AC3E}">
        <p14:creationId xmlns:p14="http://schemas.microsoft.com/office/powerpoint/2010/main" val="2384721594"/>
      </p:ext>
    </p:extLst>
  </p:cSld>
  <p:clrMapOvr>
    <a:masterClrMapping/>
  </p:clrMapOvr>
  <p:timing>
    <p:tnLst>
      <p:par>
        <p:cTn id="1" dur="indefinite" restart="never" nodeType="tmRoot"/>
      </p:par>
    </p:tnLst>
  </p:timing>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Parsing Using LL(1)</a:t>
            </a:r>
            <a:endParaRPr lang="fr-CA" dirty="0"/>
          </a:p>
        </p:txBody>
      </p:sp>
      <p:sp>
        <p:nvSpPr>
          <p:cNvPr id="44035" name="Content Placeholder 2"/>
          <p:cNvSpPr>
            <a:spLocks noGrp="1"/>
          </p:cNvSpPr>
          <p:nvPr>
            <p:ph idx="1"/>
          </p:nvPr>
        </p:nvSpPr>
        <p:spPr>
          <a:xfrm>
            <a:off x="457200" y="1752600"/>
            <a:ext cx="2459038" cy="452438"/>
          </a:xfrm>
        </p:spPr>
        <p:txBody>
          <a:bodyPr/>
          <a:lstStyle/>
          <a:p>
            <a:r>
              <a:rPr lang="en-CA" altLang="fr-FR" smtClean="0"/>
              <a:t>Example:</a:t>
            </a:r>
            <a:endParaRPr lang="fr-CA" altLang="fr-FR" smtClean="0"/>
          </a:p>
        </p:txBody>
      </p:sp>
      <p:sp>
        <p:nvSpPr>
          <p:cNvPr id="11" name="Rectangle 10"/>
          <p:cNvSpPr/>
          <p:nvPr/>
        </p:nvSpPr>
        <p:spPr>
          <a:xfrm>
            <a:off x="59404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err="1">
                <a:solidFill>
                  <a:schemeClr val="tx1"/>
                </a:solidFill>
              </a:rPr>
              <a:t>num</a:t>
            </a:r>
            <a:endParaRPr lang="fr-CA" dirty="0">
              <a:solidFill>
                <a:schemeClr val="tx1"/>
              </a:solidFill>
            </a:endParaRPr>
          </a:p>
        </p:txBody>
      </p:sp>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term’</a:t>
            </a: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err="1">
                <a:solidFill>
                  <a:schemeClr val="tx1"/>
                </a:solidFill>
              </a:rPr>
              <a:t>num</a:t>
            </a: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30" name="Rectangle 29"/>
          <p:cNvSpPr/>
          <p:nvPr/>
        </p:nvSpPr>
        <p:spPr>
          <a:xfrm>
            <a:off x="6589713" y="2076450"/>
            <a:ext cx="6477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31" name="Rectangle 30"/>
          <p:cNvSpPr/>
          <p:nvPr/>
        </p:nvSpPr>
        <p:spPr>
          <a:xfrm>
            <a:off x="7237413" y="2078038"/>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id</a:t>
            </a:r>
            <a:endParaRPr lang="fr-CA" dirty="0">
              <a:solidFill>
                <a:schemeClr val="tx1"/>
              </a:solidFill>
            </a:endParaRPr>
          </a:p>
        </p:txBody>
      </p:sp>
      <p:sp>
        <p:nvSpPr>
          <p:cNvPr id="32" name="Rectangle 31"/>
          <p:cNvSpPr/>
          <p:nvPr/>
        </p:nvSpPr>
        <p:spPr>
          <a:xfrm>
            <a:off x="7885113" y="2078038"/>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graphicFrame>
        <p:nvGraphicFramePr>
          <p:cNvPr id="16" name="Table 15"/>
          <p:cNvGraphicFramePr>
            <a:graphicFrameLocks noGrp="1"/>
          </p:cNvGraphicFramePr>
          <p:nvPr/>
        </p:nvGraphicFramePr>
        <p:xfrm>
          <a:off x="1979613" y="3860800"/>
          <a:ext cx="6948489" cy="2905124"/>
        </p:xfrm>
        <a:graphic>
          <a:graphicData uri="http://schemas.openxmlformats.org/drawingml/2006/table">
            <a:tbl>
              <a:tblPr firstRow="1" bandRow="1">
                <a:tableStyleId>{5940675A-B579-460E-94D1-54222C63F5DA}</a:tableStyleId>
              </a:tblPr>
              <a:tblGrid>
                <a:gridCol w="600949"/>
                <a:gridCol w="1126782"/>
                <a:gridCol w="1126782"/>
                <a:gridCol w="826307"/>
                <a:gridCol w="826307"/>
                <a:gridCol w="826307"/>
                <a:gridCol w="826307"/>
                <a:gridCol w="788748"/>
              </a:tblGrid>
              <a:tr h="287994">
                <a:tc>
                  <a:txBody>
                    <a:bodyPr/>
                    <a:lstStyle/>
                    <a:p>
                      <a:pPr algn="ctr"/>
                      <a:endParaRPr lang="fr-CA" sz="1000"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smtClean="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 </a:t>
                      </a:r>
                      <a:r>
                        <a:rPr lang="en-CA" sz="1000" b="1" dirty="0" smtClean="0">
                          <a:solidFill>
                            <a:srgbClr val="FF0000"/>
                          </a:solidFill>
                        </a:rPr>
                        <a:t>(s)</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414</a:t>
            </a:fld>
            <a:endParaRPr lang="fr-CA"/>
          </a:p>
        </p:txBody>
      </p:sp>
    </p:spTree>
    <p:extLst>
      <p:ext uri="{BB962C8B-B14F-4D97-AF65-F5344CB8AC3E}">
        <p14:creationId xmlns:p14="http://schemas.microsoft.com/office/powerpoint/2010/main" val="1640942787"/>
      </p:ext>
    </p:extLst>
  </p:cSld>
  <p:clrMapOvr>
    <a:masterClrMapping/>
  </p:clrMapOvr>
  <p:timing>
    <p:tnLst>
      <p:par>
        <p:cTn id="1" dur="indefinite" restart="never" nodeType="tmRoot"/>
      </p:par>
    </p:tnLst>
  </p:timing>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Parsing Using LL(1)</a:t>
            </a:r>
            <a:endParaRPr lang="fr-CA" dirty="0"/>
          </a:p>
        </p:txBody>
      </p:sp>
      <p:sp>
        <p:nvSpPr>
          <p:cNvPr id="45059" name="Content Placeholder 2"/>
          <p:cNvSpPr>
            <a:spLocks noGrp="1"/>
          </p:cNvSpPr>
          <p:nvPr>
            <p:ph idx="1"/>
          </p:nvPr>
        </p:nvSpPr>
        <p:spPr>
          <a:xfrm>
            <a:off x="457200" y="1752600"/>
            <a:ext cx="2459038" cy="452438"/>
          </a:xfrm>
        </p:spPr>
        <p:txBody>
          <a:bodyPr/>
          <a:lstStyle/>
          <a:p>
            <a:r>
              <a:rPr lang="en-CA" altLang="fr-FR" smtClean="0"/>
              <a:t>Example:</a:t>
            </a:r>
            <a:endParaRPr lang="fr-CA" altLang="fr-FR" smtClean="0"/>
          </a:p>
        </p:txBody>
      </p:sp>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term’</a:t>
            </a: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30" name="Rectangle 29"/>
          <p:cNvSpPr/>
          <p:nvPr/>
        </p:nvSpPr>
        <p:spPr>
          <a:xfrm>
            <a:off x="6589713" y="2076450"/>
            <a:ext cx="6477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31" name="Rectangle 30"/>
          <p:cNvSpPr/>
          <p:nvPr/>
        </p:nvSpPr>
        <p:spPr>
          <a:xfrm>
            <a:off x="7237413" y="2078038"/>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id</a:t>
            </a:r>
            <a:endParaRPr lang="fr-CA" dirty="0">
              <a:solidFill>
                <a:schemeClr val="tx1"/>
              </a:solidFill>
            </a:endParaRPr>
          </a:p>
        </p:txBody>
      </p:sp>
      <p:sp>
        <p:nvSpPr>
          <p:cNvPr id="32" name="Rectangle 31"/>
          <p:cNvSpPr/>
          <p:nvPr/>
        </p:nvSpPr>
        <p:spPr>
          <a:xfrm>
            <a:off x="7885113" y="2078038"/>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graphicFrame>
        <p:nvGraphicFramePr>
          <p:cNvPr id="16" name="Table 15"/>
          <p:cNvGraphicFramePr>
            <a:graphicFrameLocks noGrp="1"/>
          </p:cNvGraphicFramePr>
          <p:nvPr/>
        </p:nvGraphicFramePr>
        <p:xfrm>
          <a:off x="1979613" y="3860800"/>
          <a:ext cx="6948489" cy="2905124"/>
        </p:xfrm>
        <a:graphic>
          <a:graphicData uri="http://schemas.openxmlformats.org/drawingml/2006/table">
            <a:tbl>
              <a:tblPr firstRow="1" bandRow="1">
                <a:tableStyleId>{5940675A-B579-460E-94D1-54222C63F5DA}</a:tableStyleId>
              </a:tblPr>
              <a:tblGrid>
                <a:gridCol w="600949"/>
                <a:gridCol w="1126782"/>
                <a:gridCol w="1126782"/>
                <a:gridCol w="826307"/>
                <a:gridCol w="826307"/>
                <a:gridCol w="826307"/>
                <a:gridCol w="826307"/>
                <a:gridCol w="788748"/>
              </a:tblGrid>
              <a:tr h="287994">
                <a:tc>
                  <a:txBody>
                    <a:bodyPr/>
                    <a:lstStyle/>
                    <a:p>
                      <a:pPr algn="ctr"/>
                      <a:endParaRPr lang="fr-CA" sz="1000"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smtClean="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 </a:t>
                      </a:r>
                      <a:r>
                        <a:rPr lang="en-CA" sz="1000" b="1" dirty="0" smtClean="0">
                          <a:solidFill>
                            <a:srgbClr val="FF0000"/>
                          </a:solidFill>
                        </a:rPr>
                        <a:t>(s)</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415</a:t>
            </a:fld>
            <a:endParaRPr lang="fr-CA"/>
          </a:p>
        </p:txBody>
      </p:sp>
    </p:spTree>
    <p:extLst>
      <p:ext uri="{BB962C8B-B14F-4D97-AF65-F5344CB8AC3E}">
        <p14:creationId xmlns:p14="http://schemas.microsoft.com/office/powerpoint/2010/main" val="444399768"/>
      </p:ext>
    </p:extLst>
  </p:cSld>
  <p:clrMapOvr>
    <a:masterClrMapping/>
  </p:clrMapOvr>
  <p:timing>
    <p:tnLst>
      <p:par>
        <p:cTn id="1" dur="indefinite" restart="never" nodeType="tmRoot"/>
      </p:par>
    </p:tnLst>
  </p:timing>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Parsing Using LL(1)</a:t>
            </a:r>
            <a:endParaRPr lang="fr-CA" dirty="0"/>
          </a:p>
        </p:txBody>
      </p:sp>
      <p:sp>
        <p:nvSpPr>
          <p:cNvPr id="46083" name="Content Placeholder 2"/>
          <p:cNvSpPr>
            <a:spLocks noGrp="1"/>
          </p:cNvSpPr>
          <p:nvPr>
            <p:ph idx="1"/>
          </p:nvPr>
        </p:nvSpPr>
        <p:spPr>
          <a:xfrm>
            <a:off x="457200" y="1752600"/>
            <a:ext cx="2459038" cy="452438"/>
          </a:xfrm>
        </p:spPr>
        <p:txBody>
          <a:bodyPr/>
          <a:lstStyle/>
          <a:p>
            <a:r>
              <a:rPr lang="en-CA" altLang="fr-FR" smtClean="0"/>
              <a:t>Example:</a:t>
            </a:r>
            <a:endParaRPr lang="fr-CA" altLang="fr-FR" smtClean="0"/>
          </a:p>
        </p:txBody>
      </p:sp>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30" name="Rectangle 29"/>
          <p:cNvSpPr/>
          <p:nvPr/>
        </p:nvSpPr>
        <p:spPr>
          <a:xfrm>
            <a:off x="6589713" y="2076450"/>
            <a:ext cx="6477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31" name="Rectangle 30"/>
          <p:cNvSpPr/>
          <p:nvPr/>
        </p:nvSpPr>
        <p:spPr>
          <a:xfrm>
            <a:off x="7237413" y="2078038"/>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id</a:t>
            </a:r>
            <a:endParaRPr lang="fr-CA" dirty="0">
              <a:solidFill>
                <a:schemeClr val="tx1"/>
              </a:solidFill>
            </a:endParaRPr>
          </a:p>
        </p:txBody>
      </p:sp>
      <p:sp>
        <p:nvSpPr>
          <p:cNvPr id="32" name="Rectangle 31"/>
          <p:cNvSpPr/>
          <p:nvPr/>
        </p:nvSpPr>
        <p:spPr>
          <a:xfrm>
            <a:off x="7885113" y="2078038"/>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graphicFrame>
        <p:nvGraphicFramePr>
          <p:cNvPr id="16" name="Table 15"/>
          <p:cNvGraphicFramePr>
            <a:graphicFrameLocks noGrp="1"/>
          </p:cNvGraphicFramePr>
          <p:nvPr/>
        </p:nvGraphicFramePr>
        <p:xfrm>
          <a:off x="1979613" y="3860800"/>
          <a:ext cx="6948489" cy="2905124"/>
        </p:xfrm>
        <a:graphic>
          <a:graphicData uri="http://schemas.openxmlformats.org/drawingml/2006/table">
            <a:tbl>
              <a:tblPr firstRow="1" bandRow="1">
                <a:tableStyleId>{5940675A-B579-460E-94D1-54222C63F5DA}</a:tableStyleId>
              </a:tblPr>
              <a:tblGrid>
                <a:gridCol w="600949"/>
                <a:gridCol w="1126782"/>
                <a:gridCol w="1126782"/>
                <a:gridCol w="826307"/>
                <a:gridCol w="826307"/>
                <a:gridCol w="826307"/>
                <a:gridCol w="826307"/>
                <a:gridCol w="788748"/>
              </a:tblGrid>
              <a:tr h="287994">
                <a:tc>
                  <a:txBody>
                    <a:bodyPr/>
                    <a:lstStyle/>
                    <a:p>
                      <a:pPr algn="ctr"/>
                      <a:endParaRPr lang="fr-CA" sz="1000"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smtClean="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 </a:t>
                      </a:r>
                      <a:r>
                        <a:rPr lang="en-CA" sz="1000" b="1" dirty="0" smtClean="0">
                          <a:solidFill>
                            <a:srgbClr val="FF0000"/>
                          </a:solidFill>
                        </a:rPr>
                        <a:t>(s)</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416</a:t>
            </a:fld>
            <a:endParaRPr lang="fr-CA"/>
          </a:p>
        </p:txBody>
      </p:sp>
    </p:spTree>
    <p:extLst>
      <p:ext uri="{BB962C8B-B14F-4D97-AF65-F5344CB8AC3E}">
        <p14:creationId xmlns:p14="http://schemas.microsoft.com/office/powerpoint/2010/main" val="3398411144"/>
      </p:ext>
    </p:extLst>
  </p:cSld>
  <p:clrMapOvr>
    <a:masterClrMapping/>
  </p:clrMapOvr>
  <p:timing>
    <p:tnLst>
      <p:par>
        <p:cTn id="1" dur="indefinite" restart="never" nodeType="tmRoot"/>
      </p:par>
    </p:tnLst>
  </p:timing>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Parsing Using LL(1)</a:t>
            </a:r>
            <a:endParaRPr lang="fr-CA" dirty="0"/>
          </a:p>
        </p:txBody>
      </p:sp>
      <p:sp>
        <p:nvSpPr>
          <p:cNvPr id="47107" name="Content Placeholder 2"/>
          <p:cNvSpPr>
            <a:spLocks noGrp="1"/>
          </p:cNvSpPr>
          <p:nvPr>
            <p:ph idx="1"/>
          </p:nvPr>
        </p:nvSpPr>
        <p:spPr>
          <a:xfrm>
            <a:off x="457200" y="1752600"/>
            <a:ext cx="2459038" cy="452438"/>
          </a:xfrm>
        </p:spPr>
        <p:txBody>
          <a:bodyPr/>
          <a:lstStyle/>
          <a:p>
            <a:r>
              <a:rPr lang="en-CA" altLang="fr-FR" smtClean="0"/>
              <a:t>Example:</a:t>
            </a:r>
            <a:endParaRPr lang="fr-CA" altLang="fr-FR" smtClean="0"/>
          </a:p>
        </p:txBody>
      </p:sp>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30" name="Rectangle 29"/>
          <p:cNvSpPr/>
          <p:nvPr/>
        </p:nvSpPr>
        <p:spPr>
          <a:xfrm>
            <a:off x="6589713" y="2076450"/>
            <a:ext cx="6477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31" name="Rectangle 30"/>
          <p:cNvSpPr/>
          <p:nvPr/>
        </p:nvSpPr>
        <p:spPr>
          <a:xfrm>
            <a:off x="7237413" y="2078038"/>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id</a:t>
            </a:r>
            <a:endParaRPr lang="fr-CA" dirty="0">
              <a:solidFill>
                <a:schemeClr val="tx1"/>
              </a:solidFill>
            </a:endParaRPr>
          </a:p>
        </p:txBody>
      </p:sp>
      <p:sp>
        <p:nvSpPr>
          <p:cNvPr id="32" name="Rectangle 31"/>
          <p:cNvSpPr/>
          <p:nvPr/>
        </p:nvSpPr>
        <p:spPr>
          <a:xfrm>
            <a:off x="7885113" y="2078038"/>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graphicFrame>
        <p:nvGraphicFramePr>
          <p:cNvPr id="15" name="Table 14"/>
          <p:cNvGraphicFramePr>
            <a:graphicFrameLocks noGrp="1"/>
          </p:cNvGraphicFramePr>
          <p:nvPr/>
        </p:nvGraphicFramePr>
        <p:xfrm>
          <a:off x="1979613" y="3860800"/>
          <a:ext cx="6948489" cy="2905124"/>
        </p:xfrm>
        <a:graphic>
          <a:graphicData uri="http://schemas.openxmlformats.org/drawingml/2006/table">
            <a:tbl>
              <a:tblPr firstRow="1" bandRow="1">
                <a:tableStyleId>{5940675A-B579-460E-94D1-54222C63F5DA}</a:tableStyleId>
              </a:tblPr>
              <a:tblGrid>
                <a:gridCol w="600949"/>
                <a:gridCol w="1126782"/>
                <a:gridCol w="1126782"/>
                <a:gridCol w="826307"/>
                <a:gridCol w="826307"/>
                <a:gridCol w="826307"/>
                <a:gridCol w="826307"/>
                <a:gridCol w="788748"/>
              </a:tblGrid>
              <a:tr h="287994">
                <a:tc>
                  <a:txBody>
                    <a:bodyPr/>
                    <a:lstStyle/>
                    <a:p>
                      <a:pPr algn="ctr"/>
                      <a:endParaRPr lang="fr-CA" sz="1000"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smtClean="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 </a:t>
                      </a:r>
                      <a:r>
                        <a:rPr lang="en-CA" sz="1000" b="1" dirty="0" smtClean="0">
                          <a:solidFill>
                            <a:srgbClr val="FF0000"/>
                          </a:solidFill>
                        </a:rPr>
                        <a:t>(s)</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417</a:t>
            </a:fld>
            <a:endParaRPr lang="fr-CA"/>
          </a:p>
        </p:txBody>
      </p:sp>
    </p:spTree>
    <p:extLst>
      <p:ext uri="{BB962C8B-B14F-4D97-AF65-F5344CB8AC3E}">
        <p14:creationId xmlns:p14="http://schemas.microsoft.com/office/powerpoint/2010/main" val="1341455380"/>
      </p:ext>
    </p:extLst>
  </p:cSld>
  <p:clrMapOvr>
    <a:masterClrMapping/>
  </p:clrMapOvr>
  <p:timing>
    <p:tnLst>
      <p:par>
        <p:cTn id="1" dur="indefinite" restart="never" nodeType="tmRoot"/>
      </p:par>
    </p:tnLst>
  </p:timing>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Parsing Using LL(1)</a:t>
            </a:r>
            <a:endParaRPr lang="fr-CA" dirty="0"/>
          </a:p>
        </p:txBody>
      </p:sp>
      <p:sp>
        <p:nvSpPr>
          <p:cNvPr id="48131" name="Content Placeholder 2"/>
          <p:cNvSpPr>
            <a:spLocks noGrp="1"/>
          </p:cNvSpPr>
          <p:nvPr>
            <p:ph idx="1"/>
          </p:nvPr>
        </p:nvSpPr>
        <p:spPr>
          <a:xfrm>
            <a:off x="457200" y="1752600"/>
            <a:ext cx="2459038" cy="452438"/>
          </a:xfrm>
        </p:spPr>
        <p:txBody>
          <a:bodyPr/>
          <a:lstStyle/>
          <a:p>
            <a:r>
              <a:rPr lang="en-CA" altLang="fr-FR" smtClean="0"/>
              <a:t>Example:</a:t>
            </a:r>
            <a:endParaRPr lang="fr-CA" altLang="fr-FR" smtClean="0"/>
          </a:p>
        </p:txBody>
      </p:sp>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31" name="Rectangle 30"/>
          <p:cNvSpPr/>
          <p:nvPr/>
        </p:nvSpPr>
        <p:spPr>
          <a:xfrm>
            <a:off x="7237413" y="2078038"/>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id</a:t>
            </a:r>
            <a:endParaRPr lang="fr-CA" dirty="0">
              <a:solidFill>
                <a:schemeClr val="tx1"/>
              </a:solidFill>
            </a:endParaRPr>
          </a:p>
        </p:txBody>
      </p:sp>
      <p:sp>
        <p:nvSpPr>
          <p:cNvPr id="32" name="Rectangle 31"/>
          <p:cNvSpPr/>
          <p:nvPr/>
        </p:nvSpPr>
        <p:spPr>
          <a:xfrm>
            <a:off x="7885113" y="2078038"/>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graphicFrame>
        <p:nvGraphicFramePr>
          <p:cNvPr id="14" name="Table 13"/>
          <p:cNvGraphicFramePr>
            <a:graphicFrameLocks noGrp="1"/>
          </p:cNvGraphicFramePr>
          <p:nvPr/>
        </p:nvGraphicFramePr>
        <p:xfrm>
          <a:off x="1979613" y="3860800"/>
          <a:ext cx="6948489" cy="2905124"/>
        </p:xfrm>
        <a:graphic>
          <a:graphicData uri="http://schemas.openxmlformats.org/drawingml/2006/table">
            <a:tbl>
              <a:tblPr firstRow="1" bandRow="1">
                <a:tableStyleId>{5940675A-B579-460E-94D1-54222C63F5DA}</a:tableStyleId>
              </a:tblPr>
              <a:tblGrid>
                <a:gridCol w="600949"/>
                <a:gridCol w="1126782"/>
                <a:gridCol w="1126782"/>
                <a:gridCol w="826307"/>
                <a:gridCol w="826307"/>
                <a:gridCol w="826307"/>
                <a:gridCol w="826307"/>
                <a:gridCol w="788748"/>
              </a:tblGrid>
              <a:tr h="287994">
                <a:tc>
                  <a:txBody>
                    <a:bodyPr/>
                    <a:lstStyle/>
                    <a:p>
                      <a:pPr algn="ctr"/>
                      <a:endParaRPr lang="fr-CA" sz="1000"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smtClean="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 </a:t>
                      </a:r>
                      <a:r>
                        <a:rPr lang="en-CA" sz="1000" b="1" dirty="0" smtClean="0">
                          <a:solidFill>
                            <a:srgbClr val="FF0000"/>
                          </a:solidFill>
                        </a:rPr>
                        <a:t>(s)</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418</a:t>
            </a:fld>
            <a:endParaRPr lang="fr-CA"/>
          </a:p>
        </p:txBody>
      </p:sp>
    </p:spTree>
    <p:extLst>
      <p:ext uri="{BB962C8B-B14F-4D97-AF65-F5344CB8AC3E}">
        <p14:creationId xmlns:p14="http://schemas.microsoft.com/office/powerpoint/2010/main" val="1850824962"/>
      </p:ext>
    </p:extLst>
  </p:cSld>
  <p:clrMapOvr>
    <a:masterClrMapping/>
  </p:clrMapOvr>
  <p:timing>
    <p:tnLst>
      <p:par>
        <p:cTn id="1" dur="indefinite" restart="never" nodeType="tmRoot"/>
      </p:par>
    </p:tnLst>
  </p:timing>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Parsing Using LL(1)</a:t>
            </a:r>
            <a:endParaRPr lang="fr-CA" dirty="0"/>
          </a:p>
        </p:txBody>
      </p:sp>
      <p:sp>
        <p:nvSpPr>
          <p:cNvPr id="49155" name="Content Placeholder 2"/>
          <p:cNvSpPr>
            <a:spLocks noGrp="1"/>
          </p:cNvSpPr>
          <p:nvPr>
            <p:ph idx="1"/>
          </p:nvPr>
        </p:nvSpPr>
        <p:spPr>
          <a:xfrm>
            <a:off x="457200" y="1752600"/>
            <a:ext cx="2459038" cy="452438"/>
          </a:xfrm>
        </p:spPr>
        <p:txBody>
          <a:bodyPr/>
          <a:lstStyle/>
          <a:p>
            <a:r>
              <a:rPr lang="en-CA" altLang="fr-FR" smtClean="0"/>
              <a:t>Example:</a:t>
            </a:r>
            <a:endParaRPr lang="fr-CA" altLang="fr-FR" smtClean="0"/>
          </a:p>
        </p:txBody>
      </p:sp>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term</a:t>
            </a: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31" name="Rectangle 30"/>
          <p:cNvSpPr/>
          <p:nvPr/>
        </p:nvSpPr>
        <p:spPr>
          <a:xfrm>
            <a:off x="7237413" y="2078038"/>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id</a:t>
            </a:r>
            <a:endParaRPr lang="fr-CA" dirty="0">
              <a:solidFill>
                <a:schemeClr val="tx1"/>
              </a:solidFill>
            </a:endParaRPr>
          </a:p>
        </p:txBody>
      </p:sp>
      <p:sp>
        <p:nvSpPr>
          <p:cNvPr id="32" name="Rectangle 31"/>
          <p:cNvSpPr/>
          <p:nvPr/>
        </p:nvSpPr>
        <p:spPr>
          <a:xfrm>
            <a:off x="7885113" y="2078038"/>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graphicFrame>
        <p:nvGraphicFramePr>
          <p:cNvPr id="14" name="Table 13"/>
          <p:cNvGraphicFramePr>
            <a:graphicFrameLocks noGrp="1"/>
          </p:cNvGraphicFramePr>
          <p:nvPr/>
        </p:nvGraphicFramePr>
        <p:xfrm>
          <a:off x="1979613" y="3860800"/>
          <a:ext cx="6948489" cy="2905124"/>
        </p:xfrm>
        <a:graphic>
          <a:graphicData uri="http://schemas.openxmlformats.org/drawingml/2006/table">
            <a:tbl>
              <a:tblPr firstRow="1" bandRow="1">
                <a:tableStyleId>{5940675A-B579-460E-94D1-54222C63F5DA}</a:tableStyleId>
              </a:tblPr>
              <a:tblGrid>
                <a:gridCol w="600949"/>
                <a:gridCol w="1126782"/>
                <a:gridCol w="1126782"/>
                <a:gridCol w="826307"/>
                <a:gridCol w="826307"/>
                <a:gridCol w="826307"/>
                <a:gridCol w="826307"/>
                <a:gridCol w="788748"/>
              </a:tblGrid>
              <a:tr h="287994">
                <a:tc>
                  <a:txBody>
                    <a:bodyPr/>
                    <a:lstStyle/>
                    <a:p>
                      <a:pPr algn="ctr"/>
                      <a:endParaRPr lang="fr-CA" sz="1000"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smtClean="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 </a:t>
                      </a:r>
                      <a:r>
                        <a:rPr lang="en-CA" sz="1000" b="1" dirty="0" smtClean="0">
                          <a:solidFill>
                            <a:srgbClr val="FF0000"/>
                          </a:solidFill>
                        </a:rPr>
                        <a:t>(s)</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419</a:t>
            </a:fld>
            <a:endParaRPr lang="fr-CA"/>
          </a:p>
        </p:txBody>
      </p:sp>
    </p:spTree>
    <p:extLst>
      <p:ext uri="{BB962C8B-B14F-4D97-AF65-F5344CB8AC3E}">
        <p14:creationId xmlns:p14="http://schemas.microsoft.com/office/powerpoint/2010/main" val="4007448148"/>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Example – Problem Definition</a:t>
            </a:r>
            <a:endParaRPr lang="fr-FR" dirty="0"/>
          </a:p>
        </p:txBody>
      </p:sp>
      <p:pic>
        <p:nvPicPr>
          <p:cNvPr id="37891" name="Picture 6" descr="http://www.streamline.com/assets/Uploads/_resampled/croppedimage600336-2.4.1POSequipmentlarge.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47813" y="2486025"/>
            <a:ext cx="5715000" cy="320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023400189"/>
      </p:ext>
    </p:extLst>
  </p:cSld>
  <p:clrMapOvr>
    <a:masterClrMapping/>
  </p:clrMapOvr>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Parsing Using LL(1)</a:t>
            </a:r>
            <a:endParaRPr lang="fr-CA" dirty="0"/>
          </a:p>
        </p:txBody>
      </p:sp>
      <p:sp>
        <p:nvSpPr>
          <p:cNvPr id="50179" name="Content Placeholder 2"/>
          <p:cNvSpPr>
            <a:spLocks noGrp="1"/>
          </p:cNvSpPr>
          <p:nvPr>
            <p:ph idx="1"/>
          </p:nvPr>
        </p:nvSpPr>
        <p:spPr>
          <a:xfrm>
            <a:off x="457200" y="1752600"/>
            <a:ext cx="2459038" cy="452438"/>
          </a:xfrm>
        </p:spPr>
        <p:txBody>
          <a:bodyPr/>
          <a:lstStyle/>
          <a:p>
            <a:r>
              <a:rPr lang="en-CA" altLang="fr-FR" smtClean="0"/>
              <a:t>Example:</a:t>
            </a:r>
            <a:endParaRPr lang="fr-CA" altLang="fr-FR" smtClean="0"/>
          </a:p>
        </p:txBody>
      </p:sp>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term'</a:t>
            </a: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factor</a:t>
            </a: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31" name="Rectangle 30"/>
          <p:cNvSpPr/>
          <p:nvPr/>
        </p:nvSpPr>
        <p:spPr>
          <a:xfrm>
            <a:off x="7237413" y="2078038"/>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id</a:t>
            </a:r>
            <a:endParaRPr lang="fr-CA" dirty="0">
              <a:solidFill>
                <a:schemeClr val="tx1"/>
              </a:solidFill>
            </a:endParaRPr>
          </a:p>
        </p:txBody>
      </p:sp>
      <p:sp>
        <p:nvSpPr>
          <p:cNvPr id="32" name="Rectangle 31"/>
          <p:cNvSpPr/>
          <p:nvPr/>
        </p:nvSpPr>
        <p:spPr>
          <a:xfrm>
            <a:off x="7885113" y="2078038"/>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graphicFrame>
        <p:nvGraphicFramePr>
          <p:cNvPr id="14" name="Table 13"/>
          <p:cNvGraphicFramePr>
            <a:graphicFrameLocks noGrp="1"/>
          </p:cNvGraphicFramePr>
          <p:nvPr/>
        </p:nvGraphicFramePr>
        <p:xfrm>
          <a:off x="1979613" y="3860800"/>
          <a:ext cx="6948489" cy="2905124"/>
        </p:xfrm>
        <a:graphic>
          <a:graphicData uri="http://schemas.openxmlformats.org/drawingml/2006/table">
            <a:tbl>
              <a:tblPr firstRow="1" bandRow="1">
                <a:tableStyleId>{5940675A-B579-460E-94D1-54222C63F5DA}</a:tableStyleId>
              </a:tblPr>
              <a:tblGrid>
                <a:gridCol w="600949"/>
                <a:gridCol w="1126782"/>
                <a:gridCol w="1126782"/>
                <a:gridCol w="826307"/>
                <a:gridCol w="826307"/>
                <a:gridCol w="826307"/>
                <a:gridCol w="826307"/>
                <a:gridCol w="788748"/>
              </a:tblGrid>
              <a:tr h="287994">
                <a:tc>
                  <a:txBody>
                    <a:bodyPr/>
                    <a:lstStyle/>
                    <a:p>
                      <a:pPr algn="ctr"/>
                      <a:endParaRPr lang="fr-CA" sz="1000"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smtClean="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 </a:t>
                      </a:r>
                      <a:r>
                        <a:rPr lang="en-CA" sz="1000" b="1" dirty="0" smtClean="0">
                          <a:solidFill>
                            <a:srgbClr val="FF0000"/>
                          </a:solidFill>
                        </a:rPr>
                        <a:t>(s)</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420</a:t>
            </a:fld>
            <a:endParaRPr lang="fr-CA"/>
          </a:p>
        </p:txBody>
      </p:sp>
    </p:spTree>
    <p:extLst>
      <p:ext uri="{BB962C8B-B14F-4D97-AF65-F5344CB8AC3E}">
        <p14:creationId xmlns:p14="http://schemas.microsoft.com/office/powerpoint/2010/main" val="1093218686"/>
      </p:ext>
    </p:extLst>
  </p:cSld>
  <p:clrMapOvr>
    <a:masterClrMapping/>
  </p:clrMapOvr>
  <p:timing>
    <p:tnLst>
      <p:par>
        <p:cTn id="1" dur="indefinite" restart="never" nodeType="tmRoot"/>
      </p:par>
    </p:tnLst>
  </p:timing>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Parsing Using LL(1)</a:t>
            </a:r>
            <a:endParaRPr lang="fr-CA" dirty="0"/>
          </a:p>
        </p:txBody>
      </p:sp>
      <p:sp>
        <p:nvSpPr>
          <p:cNvPr id="51203" name="Content Placeholder 2"/>
          <p:cNvSpPr>
            <a:spLocks noGrp="1"/>
          </p:cNvSpPr>
          <p:nvPr>
            <p:ph idx="1"/>
          </p:nvPr>
        </p:nvSpPr>
        <p:spPr>
          <a:xfrm>
            <a:off x="457200" y="1752600"/>
            <a:ext cx="2459038" cy="452438"/>
          </a:xfrm>
        </p:spPr>
        <p:txBody>
          <a:bodyPr/>
          <a:lstStyle/>
          <a:p>
            <a:r>
              <a:rPr lang="en-CA" altLang="fr-FR" smtClean="0"/>
              <a:t>Example:</a:t>
            </a:r>
            <a:endParaRPr lang="fr-CA" altLang="fr-FR" smtClean="0"/>
          </a:p>
        </p:txBody>
      </p:sp>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term'</a:t>
            </a: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id</a:t>
            </a: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31" name="Rectangle 30"/>
          <p:cNvSpPr/>
          <p:nvPr/>
        </p:nvSpPr>
        <p:spPr>
          <a:xfrm>
            <a:off x="7237413" y="2078038"/>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id</a:t>
            </a:r>
            <a:endParaRPr lang="fr-CA" dirty="0">
              <a:solidFill>
                <a:schemeClr val="tx1"/>
              </a:solidFill>
            </a:endParaRPr>
          </a:p>
        </p:txBody>
      </p:sp>
      <p:sp>
        <p:nvSpPr>
          <p:cNvPr id="32" name="Rectangle 31"/>
          <p:cNvSpPr/>
          <p:nvPr/>
        </p:nvSpPr>
        <p:spPr>
          <a:xfrm>
            <a:off x="7885113" y="2078038"/>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graphicFrame>
        <p:nvGraphicFramePr>
          <p:cNvPr id="14" name="Table 13"/>
          <p:cNvGraphicFramePr>
            <a:graphicFrameLocks noGrp="1"/>
          </p:cNvGraphicFramePr>
          <p:nvPr/>
        </p:nvGraphicFramePr>
        <p:xfrm>
          <a:off x="1979613" y="3860800"/>
          <a:ext cx="6948489" cy="2905124"/>
        </p:xfrm>
        <a:graphic>
          <a:graphicData uri="http://schemas.openxmlformats.org/drawingml/2006/table">
            <a:tbl>
              <a:tblPr firstRow="1" bandRow="1">
                <a:tableStyleId>{5940675A-B579-460E-94D1-54222C63F5DA}</a:tableStyleId>
              </a:tblPr>
              <a:tblGrid>
                <a:gridCol w="600949"/>
                <a:gridCol w="1126782"/>
                <a:gridCol w="1126782"/>
                <a:gridCol w="826307"/>
                <a:gridCol w="826307"/>
                <a:gridCol w="826307"/>
                <a:gridCol w="826307"/>
                <a:gridCol w="788748"/>
              </a:tblGrid>
              <a:tr h="287994">
                <a:tc>
                  <a:txBody>
                    <a:bodyPr/>
                    <a:lstStyle/>
                    <a:p>
                      <a:pPr algn="ctr"/>
                      <a:endParaRPr lang="fr-CA" sz="1000"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smtClean="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 </a:t>
                      </a:r>
                      <a:r>
                        <a:rPr lang="en-CA" sz="1000" b="1" dirty="0" smtClean="0">
                          <a:solidFill>
                            <a:srgbClr val="FF0000"/>
                          </a:solidFill>
                        </a:rPr>
                        <a:t>(s)</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421</a:t>
            </a:fld>
            <a:endParaRPr lang="fr-CA"/>
          </a:p>
        </p:txBody>
      </p:sp>
    </p:spTree>
    <p:extLst>
      <p:ext uri="{BB962C8B-B14F-4D97-AF65-F5344CB8AC3E}">
        <p14:creationId xmlns:p14="http://schemas.microsoft.com/office/powerpoint/2010/main" val="721806749"/>
      </p:ext>
    </p:extLst>
  </p:cSld>
  <p:clrMapOvr>
    <a:masterClrMapping/>
  </p:clrMapOvr>
  <p:timing>
    <p:tnLst>
      <p:par>
        <p:cTn id="1" dur="indefinite" restart="never" nodeType="tmRoot"/>
      </p:par>
    </p:tnLst>
  </p:timing>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Parsing Using LL(1)</a:t>
            </a:r>
            <a:endParaRPr lang="fr-CA" dirty="0"/>
          </a:p>
        </p:txBody>
      </p:sp>
      <p:sp>
        <p:nvSpPr>
          <p:cNvPr id="52227" name="Content Placeholder 2"/>
          <p:cNvSpPr>
            <a:spLocks noGrp="1"/>
          </p:cNvSpPr>
          <p:nvPr>
            <p:ph idx="1"/>
          </p:nvPr>
        </p:nvSpPr>
        <p:spPr>
          <a:xfrm>
            <a:off x="457200" y="1752600"/>
            <a:ext cx="2459038" cy="452438"/>
          </a:xfrm>
        </p:spPr>
        <p:txBody>
          <a:bodyPr/>
          <a:lstStyle/>
          <a:p>
            <a:r>
              <a:rPr lang="en-CA" altLang="fr-FR" smtClean="0"/>
              <a:t>Example:</a:t>
            </a:r>
            <a:endParaRPr lang="fr-CA" altLang="fr-FR" smtClean="0"/>
          </a:p>
        </p:txBody>
      </p:sp>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term'</a:t>
            </a: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32" name="Rectangle 31"/>
          <p:cNvSpPr/>
          <p:nvPr/>
        </p:nvSpPr>
        <p:spPr>
          <a:xfrm>
            <a:off x="7885113" y="2078038"/>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graphicFrame>
        <p:nvGraphicFramePr>
          <p:cNvPr id="13" name="Table 12"/>
          <p:cNvGraphicFramePr>
            <a:graphicFrameLocks noGrp="1"/>
          </p:cNvGraphicFramePr>
          <p:nvPr/>
        </p:nvGraphicFramePr>
        <p:xfrm>
          <a:off x="1979613" y="3860800"/>
          <a:ext cx="6948489" cy="2905124"/>
        </p:xfrm>
        <a:graphic>
          <a:graphicData uri="http://schemas.openxmlformats.org/drawingml/2006/table">
            <a:tbl>
              <a:tblPr firstRow="1" bandRow="1">
                <a:tableStyleId>{5940675A-B579-460E-94D1-54222C63F5DA}</a:tableStyleId>
              </a:tblPr>
              <a:tblGrid>
                <a:gridCol w="600949"/>
                <a:gridCol w="1126782"/>
                <a:gridCol w="1126782"/>
                <a:gridCol w="826307"/>
                <a:gridCol w="826307"/>
                <a:gridCol w="826307"/>
                <a:gridCol w="826307"/>
                <a:gridCol w="788748"/>
              </a:tblGrid>
              <a:tr h="287994">
                <a:tc>
                  <a:txBody>
                    <a:bodyPr/>
                    <a:lstStyle/>
                    <a:p>
                      <a:pPr algn="ctr"/>
                      <a:endParaRPr lang="fr-CA" sz="1000"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smtClean="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 </a:t>
                      </a:r>
                      <a:r>
                        <a:rPr lang="en-CA" sz="1000" b="1" dirty="0" smtClean="0">
                          <a:solidFill>
                            <a:srgbClr val="FF0000"/>
                          </a:solidFill>
                        </a:rPr>
                        <a:t>(s)</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422</a:t>
            </a:fld>
            <a:endParaRPr lang="fr-CA"/>
          </a:p>
        </p:txBody>
      </p:sp>
    </p:spTree>
    <p:extLst>
      <p:ext uri="{BB962C8B-B14F-4D97-AF65-F5344CB8AC3E}">
        <p14:creationId xmlns:p14="http://schemas.microsoft.com/office/powerpoint/2010/main" val="1417134273"/>
      </p:ext>
    </p:extLst>
  </p:cSld>
  <p:clrMapOvr>
    <a:masterClrMapping/>
  </p:clrMapOvr>
  <p:timing>
    <p:tnLst>
      <p:par>
        <p:cTn id="1" dur="indefinite" restart="never" nodeType="tmRoot"/>
      </p:par>
    </p:tnLst>
  </p:timing>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Parsing Using LL(1)</a:t>
            </a:r>
            <a:endParaRPr lang="fr-CA" dirty="0"/>
          </a:p>
        </p:txBody>
      </p:sp>
      <p:sp>
        <p:nvSpPr>
          <p:cNvPr id="53251" name="Content Placeholder 2"/>
          <p:cNvSpPr>
            <a:spLocks noGrp="1"/>
          </p:cNvSpPr>
          <p:nvPr>
            <p:ph idx="1"/>
          </p:nvPr>
        </p:nvSpPr>
        <p:spPr>
          <a:xfrm>
            <a:off x="457200" y="1752600"/>
            <a:ext cx="2459038" cy="452438"/>
          </a:xfrm>
        </p:spPr>
        <p:txBody>
          <a:bodyPr/>
          <a:lstStyle/>
          <a:p>
            <a:r>
              <a:rPr lang="en-CA" altLang="fr-FR" smtClean="0"/>
              <a:t>Example:</a:t>
            </a:r>
            <a:endParaRPr lang="fr-CA" altLang="fr-FR" smtClean="0"/>
          </a:p>
        </p:txBody>
      </p:sp>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32" name="Rectangle 31"/>
          <p:cNvSpPr/>
          <p:nvPr/>
        </p:nvSpPr>
        <p:spPr>
          <a:xfrm>
            <a:off x="7885113" y="2078038"/>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graphicFrame>
        <p:nvGraphicFramePr>
          <p:cNvPr id="13" name="Table 12"/>
          <p:cNvGraphicFramePr>
            <a:graphicFrameLocks noGrp="1"/>
          </p:cNvGraphicFramePr>
          <p:nvPr/>
        </p:nvGraphicFramePr>
        <p:xfrm>
          <a:off x="1979613" y="3860800"/>
          <a:ext cx="6948489" cy="2905124"/>
        </p:xfrm>
        <a:graphic>
          <a:graphicData uri="http://schemas.openxmlformats.org/drawingml/2006/table">
            <a:tbl>
              <a:tblPr firstRow="1" bandRow="1">
                <a:tableStyleId>{5940675A-B579-460E-94D1-54222C63F5DA}</a:tableStyleId>
              </a:tblPr>
              <a:tblGrid>
                <a:gridCol w="600949"/>
                <a:gridCol w="1126782"/>
                <a:gridCol w="1126782"/>
                <a:gridCol w="826307"/>
                <a:gridCol w="826307"/>
                <a:gridCol w="826307"/>
                <a:gridCol w="826307"/>
                <a:gridCol w="788748"/>
              </a:tblGrid>
              <a:tr h="287994">
                <a:tc>
                  <a:txBody>
                    <a:bodyPr/>
                    <a:lstStyle/>
                    <a:p>
                      <a:pPr algn="ctr"/>
                      <a:endParaRPr lang="fr-CA" sz="1000"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smtClean="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 </a:t>
                      </a:r>
                      <a:r>
                        <a:rPr lang="en-CA" sz="1000" b="1" dirty="0" smtClean="0">
                          <a:solidFill>
                            <a:srgbClr val="FF0000"/>
                          </a:solidFill>
                        </a:rPr>
                        <a:t>(s)</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423</a:t>
            </a:fld>
            <a:endParaRPr lang="fr-CA"/>
          </a:p>
        </p:txBody>
      </p:sp>
    </p:spTree>
    <p:extLst>
      <p:ext uri="{BB962C8B-B14F-4D97-AF65-F5344CB8AC3E}">
        <p14:creationId xmlns:p14="http://schemas.microsoft.com/office/powerpoint/2010/main" val="1331280113"/>
      </p:ext>
    </p:extLst>
  </p:cSld>
  <p:clrMapOvr>
    <a:masterClrMapping/>
  </p:clrMapOvr>
  <p:timing>
    <p:tnLst>
      <p:par>
        <p:cTn id="1" dur="indefinite" restart="never" nodeType="tmRoot"/>
      </p:par>
    </p:tnLst>
  </p:timing>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Parsing Using LL(1)</a:t>
            </a:r>
            <a:endParaRPr lang="fr-CA" dirty="0"/>
          </a:p>
        </p:txBody>
      </p:sp>
      <p:sp>
        <p:nvSpPr>
          <p:cNvPr id="54275" name="Content Placeholder 2"/>
          <p:cNvSpPr>
            <a:spLocks noGrp="1"/>
          </p:cNvSpPr>
          <p:nvPr>
            <p:ph idx="1"/>
          </p:nvPr>
        </p:nvSpPr>
        <p:spPr>
          <a:xfrm>
            <a:off x="457200" y="1752600"/>
            <a:ext cx="2459038" cy="452438"/>
          </a:xfrm>
        </p:spPr>
        <p:txBody>
          <a:bodyPr/>
          <a:lstStyle/>
          <a:p>
            <a:r>
              <a:rPr lang="en-CA" altLang="fr-FR" smtClean="0"/>
              <a:t>Example:</a:t>
            </a:r>
            <a:endParaRPr lang="fr-CA" altLang="fr-FR" smtClean="0"/>
          </a:p>
        </p:txBody>
      </p:sp>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endParaRPr lang="fr-CA" dirty="0">
              <a:solidFill>
                <a:schemeClr val="tx1"/>
              </a:solidFill>
            </a:endParaRPr>
          </a:p>
        </p:txBody>
      </p:sp>
      <p:sp>
        <p:nvSpPr>
          <p:cNvPr id="32" name="Rectangle 31"/>
          <p:cNvSpPr/>
          <p:nvPr/>
        </p:nvSpPr>
        <p:spPr>
          <a:xfrm>
            <a:off x="7885113" y="2078038"/>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a:defRPr/>
            </a:pPr>
            <a:r>
              <a:rPr lang="en-CA" dirty="0">
                <a:solidFill>
                  <a:schemeClr val="tx1"/>
                </a:solidFill>
              </a:rPr>
              <a:t>$</a:t>
            </a:r>
            <a:endParaRPr lang="fr-CA" dirty="0">
              <a:solidFill>
                <a:schemeClr val="tx1"/>
              </a:solidFill>
            </a:endParaRPr>
          </a:p>
        </p:txBody>
      </p:sp>
      <p:sp>
        <p:nvSpPr>
          <p:cNvPr id="13" name="TextBox 12"/>
          <p:cNvSpPr txBox="1">
            <a:spLocks noChangeArrowheads="1"/>
          </p:cNvSpPr>
          <p:nvPr/>
        </p:nvSpPr>
        <p:spPr bwMode="auto">
          <a:xfrm>
            <a:off x="3203575" y="2771775"/>
            <a:ext cx="554513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sz="1600">
                <a:solidFill>
                  <a:schemeClr val="tx2"/>
                </a:solidFill>
              </a:rPr>
              <a:t>We did our best to continue parsing…</a:t>
            </a:r>
            <a:endParaRPr lang="fr-CA" altLang="fr-FR" sz="1600">
              <a:solidFill>
                <a:schemeClr val="tx2"/>
              </a:solidFill>
            </a:endParaRPr>
          </a:p>
        </p:txBody>
      </p:sp>
      <p:pic>
        <p:nvPicPr>
          <p:cNvPr id="14"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24075" y="2446338"/>
            <a:ext cx="809625" cy="141446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aphicFrame>
        <p:nvGraphicFramePr>
          <p:cNvPr id="15" name="Table 14"/>
          <p:cNvGraphicFramePr>
            <a:graphicFrameLocks noGrp="1"/>
          </p:cNvGraphicFramePr>
          <p:nvPr/>
        </p:nvGraphicFramePr>
        <p:xfrm>
          <a:off x="1979613" y="3860800"/>
          <a:ext cx="6948489" cy="2905124"/>
        </p:xfrm>
        <a:graphic>
          <a:graphicData uri="http://schemas.openxmlformats.org/drawingml/2006/table">
            <a:tbl>
              <a:tblPr firstRow="1" bandRow="1">
                <a:tableStyleId>{5940675A-B579-460E-94D1-54222C63F5DA}</a:tableStyleId>
              </a:tblPr>
              <a:tblGrid>
                <a:gridCol w="600949"/>
                <a:gridCol w="1126782"/>
                <a:gridCol w="1126782"/>
                <a:gridCol w="826307"/>
                <a:gridCol w="826307"/>
                <a:gridCol w="826307"/>
                <a:gridCol w="826307"/>
                <a:gridCol w="788748"/>
              </a:tblGrid>
              <a:tr h="287994">
                <a:tc>
                  <a:txBody>
                    <a:bodyPr/>
                    <a:lstStyle/>
                    <a:p>
                      <a:pPr algn="ctr"/>
                      <a:endParaRPr lang="fr-CA" sz="1000"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smtClean="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 </a:t>
                      </a:r>
                      <a:r>
                        <a:rPr lang="en-CA" sz="1000" b="1" dirty="0" smtClean="0">
                          <a:solidFill>
                            <a:srgbClr val="FF0000"/>
                          </a:solidFill>
                        </a:rPr>
                        <a:t>(s)</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424</a:t>
            </a:fld>
            <a:endParaRPr lang="fr-CA"/>
          </a:p>
        </p:txBody>
      </p:sp>
    </p:spTree>
    <p:extLst>
      <p:ext uri="{BB962C8B-B14F-4D97-AF65-F5344CB8AC3E}">
        <p14:creationId xmlns:p14="http://schemas.microsoft.com/office/powerpoint/2010/main" val="350450596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Effect transition="in" filter="fade">
                                      <p:cBhvr>
                                        <p:cTn id="7" dur="500"/>
                                        <p:tgtEl>
                                          <p:spTgt spid="13">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fade">
                                      <p:cBhvr>
                                        <p:cTn id="10"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LL(k) Parsers</a:t>
            </a:r>
            <a:endParaRPr lang="fr-CA" dirty="0"/>
          </a:p>
        </p:txBody>
      </p:sp>
      <p:sp>
        <p:nvSpPr>
          <p:cNvPr id="55299" name="Content Placeholder 2"/>
          <p:cNvSpPr>
            <a:spLocks noGrp="1"/>
          </p:cNvSpPr>
          <p:nvPr>
            <p:ph idx="1"/>
          </p:nvPr>
        </p:nvSpPr>
        <p:spPr/>
        <p:txBody>
          <a:bodyPr/>
          <a:lstStyle/>
          <a:p>
            <a:r>
              <a:rPr lang="en-CA" altLang="fr-FR" smtClean="0"/>
              <a:t>We have already studies LL(1) parser</a:t>
            </a:r>
          </a:p>
          <a:p>
            <a:pPr lvl="1"/>
            <a:r>
              <a:rPr lang="en-CA" altLang="fr-FR" smtClean="0"/>
              <a:t>With 1 token look-ahead</a:t>
            </a:r>
          </a:p>
          <a:p>
            <a:pPr lvl="1"/>
            <a:endParaRPr lang="en-CA" altLang="fr-FR" smtClean="0"/>
          </a:p>
          <a:p>
            <a:r>
              <a:rPr lang="en-CA" altLang="fr-FR" smtClean="0"/>
              <a:t>We will touch briefly on LL(k) parsers</a:t>
            </a:r>
          </a:p>
          <a:p>
            <a:pPr lvl="1"/>
            <a:r>
              <a:rPr lang="en-CA" altLang="fr-FR" smtClean="0"/>
              <a:t>With “k” tokens look-ahead</a:t>
            </a:r>
          </a:p>
          <a:p>
            <a:pPr lvl="1"/>
            <a:r>
              <a:rPr lang="en-CA" altLang="fr-FR" smtClean="0"/>
              <a:t>This is useful since not all grammars are LL(1) compatible</a:t>
            </a:r>
            <a:endParaRPr lang="fr-CA" altLang="fr-FR" smtClean="0"/>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425</a:t>
            </a:fld>
            <a:endParaRPr lang="fr-CA"/>
          </a:p>
        </p:txBody>
      </p:sp>
    </p:spTree>
    <p:extLst>
      <p:ext uri="{BB962C8B-B14F-4D97-AF65-F5344CB8AC3E}">
        <p14:creationId xmlns:p14="http://schemas.microsoft.com/office/powerpoint/2010/main" val="1584786892"/>
      </p:ext>
    </p:extLst>
  </p:cSld>
  <p:clrMapOvr>
    <a:masterClrMapping/>
  </p:clrMapOvr>
  <p:timing>
    <p:tnLst>
      <p:par>
        <p:cTn id="1" dur="indefinite" restart="never" nodeType="tmRoot"/>
      </p:par>
    </p:tnLst>
  </p:timing>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LL(k) Parsers</a:t>
            </a:r>
            <a:endParaRPr lang="fr-CA" dirty="0"/>
          </a:p>
        </p:txBody>
      </p:sp>
      <p:sp>
        <p:nvSpPr>
          <p:cNvPr id="55299" name="Content Placeholder 2"/>
          <p:cNvSpPr>
            <a:spLocks noGrp="1"/>
          </p:cNvSpPr>
          <p:nvPr>
            <p:ph idx="1"/>
          </p:nvPr>
        </p:nvSpPr>
        <p:spPr/>
        <p:txBody>
          <a:bodyPr/>
          <a:lstStyle/>
          <a:p>
            <a:r>
              <a:rPr lang="en-CA" altLang="fr-FR" smtClean="0"/>
              <a:t>Consider the following grammar:</a:t>
            </a:r>
          </a:p>
          <a:p>
            <a:r>
              <a:rPr lang="en-CA" altLang="fr-FR" sz="1600" b="0" smtClean="0">
                <a:latin typeface="Courier New" pitchFamily="49" charset="0"/>
                <a:cs typeface="Courier New" pitchFamily="49" charset="0"/>
              </a:rPr>
              <a:t>&lt;Z&gt; ::= &lt;X&gt;&lt;Y&gt;&lt;Z&gt;| a | ab</a:t>
            </a:r>
          </a:p>
          <a:p>
            <a:r>
              <a:rPr lang="en-CA" altLang="fr-FR" sz="1600" b="0" smtClean="0">
                <a:latin typeface="Courier New" pitchFamily="49" charset="0"/>
                <a:cs typeface="Courier New" pitchFamily="49" charset="0"/>
              </a:rPr>
              <a:t>&lt;Y&gt; ::= c | </a:t>
            </a:r>
            <a:r>
              <a:rPr lang="el-GR" altLang="fr-FR" sz="1600" b="0" smtClean="0">
                <a:latin typeface="Courier New" pitchFamily="49" charset="0"/>
                <a:cs typeface="Courier New" pitchFamily="49" charset="0"/>
              </a:rPr>
              <a:t>ε</a:t>
            </a:r>
            <a:endParaRPr lang="en-CA" altLang="fr-FR" sz="1600" b="0" smtClean="0">
              <a:latin typeface="Courier New" pitchFamily="49" charset="0"/>
              <a:cs typeface="Courier New" pitchFamily="49" charset="0"/>
            </a:endParaRPr>
          </a:p>
          <a:p>
            <a:r>
              <a:rPr lang="en-CA" altLang="fr-FR" sz="1600" b="0" smtClean="0">
                <a:latin typeface="Courier New" pitchFamily="49" charset="0"/>
                <a:cs typeface="Courier New" pitchFamily="49" charset="0"/>
              </a:rPr>
              <a:t>&lt;X&gt; ::= a | b&lt;Y&gt;c</a:t>
            </a:r>
          </a:p>
          <a:p>
            <a:r>
              <a:rPr lang="en-CA" altLang="fr-FR" smtClean="0"/>
              <a:t>First and Follow sets:</a:t>
            </a:r>
          </a:p>
          <a:p>
            <a:r>
              <a:rPr lang="en-CA" altLang="fr-FR" sz="1600" b="0" smtClean="0"/>
              <a:t>FIRST(Z)={a,b}			FOLLOW(Z)={$}</a:t>
            </a:r>
          </a:p>
          <a:p>
            <a:r>
              <a:rPr lang="en-CA" altLang="fr-FR" sz="1600" b="0" smtClean="0"/>
              <a:t>FIRST(Y)={c, </a:t>
            </a:r>
            <a:r>
              <a:rPr lang="el-GR" altLang="fr-FR" sz="1600" b="0" smtClean="0"/>
              <a:t>ε</a:t>
            </a:r>
            <a:r>
              <a:rPr lang="en-CA" altLang="fr-FR" sz="1600" b="0" smtClean="0"/>
              <a:t>}			FOLLOW(Y)={a,b,c}</a:t>
            </a:r>
            <a:endParaRPr lang="fr-CA" altLang="fr-FR" sz="1600" b="0" smtClean="0"/>
          </a:p>
          <a:p>
            <a:r>
              <a:rPr lang="en-CA" altLang="fr-FR" sz="1600" b="0" smtClean="0"/>
              <a:t>FIRST(X)={a,b}			FOLLOW(X)={a,b,c}</a:t>
            </a:r>
            <a:endParaRPr lang="fr-CA" altLang="fr-FR" sz="1600" b="0" smtClean="0"/>
          </a:p>
          <a:p>
            <a:endParaRPr lang="fr-CA" altLang="fr-FR" sz="1600" b="0" smtClean="0"/>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426</a:t>
            </a:fld>
            <a:endParaRPr lang="fr-CA"/>
          </a:p>
        </p:txBody>
      </p:sp>
    </p:spTree>
    <p:extLst>
      <p:ext uri="{BB962C8B-B14F-4D97-AF65-F5344CB8AC3E}">
        <p14:creationId xmlns:p14="http://schemas.microsoft.com/office/powerpoint/2010/main" val="57508721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55299">
                                            <p:txEl>
                                              <p:pRg st="5" end="5"/>
                                            </p:txEl>
                                          </p:spTgt>
                                        </p:tgtEl>
                                        <p:attrNameLst>
                                          <p:attrName>style.visibility</p:attrName>
                                        </p:attrNameLst>
                                      </p:cBhvr>
                                      <p:to>
                                        <p:strVal val="visible"/>
                                      </p:to>
                                    </p:set>
                                    <p:animEffect transition="in" filter="fade">
                                      <p:cBhvr>
                                        <p:cTn id="7" dur="500"/>
                                        <p:tgtEl>
                                          <p:spTgt spid="55299">
                                            <p:txEl>
                                              <p:pRg st="5" end="5"/>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55299">
                                            <p:txEl>
                                              <p:pRg st="6" end="6"/>
                                            </p:txEl>
                                          </p:spTgt>
                                        </p:tgtEl>
                                        <p:attrNameLst>
                                          <p:attrName>style.visibility</p:attrName>
                                        </p:attrNameLst>
                                      </p:cBhvr>
                                      <p:to>
                                        <p:strVal val="visible"/>
                                      </p:to>
                                    </p:set>
                                    <p:animEffect transition="in" filter="fade">
                                      <p:cBhvr>
                                        <p:cTn id="10" dur="500"/>
                                        <p:tgtEl>
                                          <p:spTgt spid="55299">
                                            <p:txEl>
                                              <p:pRg st="6" end="6"/>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55299">
                                            <p:txEl>
                                              <p:pRg st="7" end="7"/>
                                            </p:txEl>
                                          </p:spTgt>
                                        </p:tgtEl>
                                        <p:attrNameLst>
                                          <p:attrName>style.visibility</p:attrName>
                                        </p:attrNameLst>
                                      </p:cBhvr>
                                      <p:to>
                                        <p:strVal val="visible"/>
                                      </p:to>
                                    </p:set>
                                    <p:animEffect transition="in" filter="fade">
                                      <p:cBhvr>
                                        <p:cTn id="13" dur="500"/>
                                        <p:tgtEl>
                                          <p:spTgt spid="55299">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LL(k) Parsers</a:t>
            </a:r>
            <a:endParaRPr lang="fr-CA" dirty="0"/>
          </a:p>
        </p:txBody>
      </p:sp>
      <p:sp>
        <p:nvSpPr>
          <p:cNvPr id="3" name="Content Placeholder 2"/>
          <p:cNvSpPr>
            <a:spLocks noGrp="1"/>
          </p:cNvSpPr>
          <p:nvPr>
            <p:ph idx="1"/>
          </p:nvPr>
        </p:nvSpPr>
        <p:spPr>
          <a:xfrm>
            <a:off x="468313" y="1925638"/>
            <a:ext cx="3322637" cy="1152525"/>
          </a:xfrm>
          <a:ln w="28575">
            <a:solidFill>
              <a:schemeClr val="accent5"/>
            </a:solidFill>
          </a:ln>
        </p:spPr>
        <p:txBody>
          <a:bodyPr/>
          <a:lstStyle/>
          <a:p>
            <a:pPr>
              <a:defRPr/>
            </a:pPr>
            <a:r>
              <a:rPr lang="en-CA" sz="1600" b="0" dirty="0" smtClean="0">
                <a:latin typeface="Courier New" panose="02070309020205020404" pitchFamily="49" charset="0"/>
                <a:cs typeface="Courier New" panose="02070309020205020404" pitchFamily="49" charset="0"/>
              </a:rPr>
              <a:t>&lt;Z&gt; ::= &lt;X&gt;&lt;Y&gt;&lt;Z&gt;| a | ab</a:t>
            </a:r>
          </a:p>
          <a:p>
            <a:pPr>
              <a:defRPr/>
            </a:pPr>
            <a:r>
              <a:rPr lang="en-CA" sz="1600" b="0" dirty="0" smtClean="0">
                <a:latin typeface="Courier New" panose="02070309020205020404" pitchFamily="49" charset="0"/>
                <a:cs typeface="Courier New" panose="02070309020205020404" pitchFamily="49" charset="0"/>
              </a:rPr>
              <a:t>&lt;Y&gt; ::= c | </a:t>
            </a:r>
            <a:r>
              <a:rPr lang="el-GR" sz="1600" b="0" dirty="0" smtClean="0">
                <a:latin typeface="Courier New" panose="02070309020205020404" pitchFamily="49" charset="0"/>
                <a:cs typeface="Courier New" panose="02070309020205020404" pitchFamily="49" charset="0"/>
              </a:rPr>
              <a:t>ε</a:t>
            </a:r>
            <a:endParaRPr lang="en-CA" sz="1600" b="0" dirty="0" smtClean="0">
              <a:latin typeface="Courier New" panose="02070309020205020404" pitchFamily="49" charset="0"/>
              <a:cs typeface="Courier New" panose="02070309020205020404" pitchFamily="49" charset="0"/>
            </a:endParaRPr>
          </a:p>
          <a:p>
            <a:pPr>
              <a:defRPr/>
            </a:pPr>
            <a:r>
              <a:rPr lang="en-CA" sz="1600" b="0" dirty="0" smtClean="0">
                <a:latin typeface="Courier New" panose="02070309020205020404" pitchFamily="49" charset="0"/>
                <a:cs typeface="Courier New" panose="02070309020205020404" pitchFamily="49" charset="0"/>
              </a:rPr>
              <a:t>&lt;X&gt; ::= a | b&lt;Y&gt;c</a:t>
            </a:r>
          </a:p>
          <a:p>
            <a:pPr>
              <a:defRPr/>
            </a:pPr>
            <a:endParaRPr lang="fr-CA" dirty="0"/>
          </a:p>
        </p:txBody>
      </p:sp>
      <p:sp>
        <p:nvSpPr>
          <p:cNvPr id="57350" name="TextBox 5"/>
          <p:cNvSpPr txBox="1">
            <a:spLocks noChangeArrowheads="1"/>
          </p:cNvSpPr>
          <p:nvPr/>
        </p:nvSpPr>
        <p:spPr bwMode="auto">
          <a:xfrm>
            <a:off x="684213" y="1619250"/>
            <a:ext cx="12954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800" b="0"/>
              <a:t>Grammar</a:t>
            </a:r>
            <a:endParaRPr lang="fr-CA" altLang="fr-FR" sz="1800" b="0"/>
          </a:p>
        </p:txBody>
      </p:sp>
      <p:sp>
        <p:nvSpPr>
          <p:cNvPr id="7" name="Content Placeholder 2"/>
          <p:cNvSpPr txBox="1">
            <a:spLocks/>
          </p:cNvSpPr>
          <p:nvPr/>
        </p:nvSpPr>
        <p:spPr bwMode="auto">
          <a:xfrm>
            <a:off x="3924300" y="1925638"/>
            <a:ext cx="1800225" cy="1152525"/>
          </a:xfrm>
          <a:prstGeom prst="rect">
            <a:avLst/>
          </a:prstGeom>
          <a:noFill/>
          <a:ln w="28575">
            <a:solidFill>
              <a:schemeClr val="accent5"/>
            </a:solidFill>
          </a:ln>
          <a:extLst>
            <a:ext uri="{909E8E84-426E-40DD-AFC4-6F175D3DCCD1}">
              <a14:hiddenFill xmlns:a14="http://schemas.microsoft.com/office/drawing/2010/main">
                <a:solidFill>
                  <a:srgbClr val="FFFFFF"/>
                </a:solidFill>
              </a14:hiddenFill>
            </a:ext>
          </a:extLst>
        </p:spPr>
        <p:txBody>
          <a:bodyPr/>
          <a:lstStyle>
            <a:defPPr>
              <a:defRPr lang="en-US"/>
            </a:defPPr>
            <a:lvl1pPr lvl="0" eaLnBrk="0" hangingPunct="0">
              <a:spcBef>
                <a:spcPct val="20000"/>
              </a:spcBef>
              <a:spcAft>
                <a:spcPts val="600"/>
              </a:spcAft>
              <a:buFont typeface="Arial" charset="0"/>
              <a:defRPr sz="1600" b="0">
                <a:solidFill>
                  <a:srgbClr val="000000"/>
                </a:solidFill>
                <a:latin typeface="+mn-lt"/>
                <a:cs typeface="Courier New" panose="02070309020205020404" pitchFamily="49" charset="0"/>
              </a:defRPr>
            </a:lvl1pPr>
            <a:lvl2pPr indent="-182563" eaLnBrk="0" hangingPunct="0">
              <a:spcBef>
                <a:spcPct val="20000"/>
              </a:spcBef>
              <a:buClr>
                <a:schemeClr val="tx2"/>
              </a:buClr>
              <a:buFont typeface="Arial" charset="0"/>
              <a:buChar char="•"/>
              <a:defRPr sz="2000">
                <a:latin typeface="+mn-lt"/>
                <a:cs typeface="+mn-cs"/>
              </a:defRPr>
            </a:lvl2pPr>
            <a:lvl3pPr marL="1143000" indent="-228600" eaLnBrk="0" hangingPunct="0">
              <a:spcBef>
                <a:spcPct val="20000"/>
              </a:spcBef>
              <a:buClr>
                <a:schemeClr val="tx2"/>
              </a:buClr>
              <a:buFont typeface="Arial" charset="0"/>
              <a:buChar char="•"/>
              <a:defRPr>
                <a:latin typeface="+mn-lt"/>
                <a:cs typeface="+mn-cs"/>
              </a:defRPr>
            </a:lvl3pPr>
            <a:lvl4pPr marL="1600200" indent="-228600" eaLnBrk="0" hangingPunct="0">
              <a:spcBef>
                <a:spcPct val="20000"/>
              </a:spcBef>
              <a:buClr>
                <a:schemeClr val="tx2"/>
              </a:buClr>
              <a:buFont typeface="Arial" charset="0"/>
              <a:buChar char="•"/>
              <a:defRPr>
                <a:latin typeface="+mn-lt"/>
                <a:cs typeface="+mn-cs"/>
              </a:defRPr>
            </a:lvl4pPr>
            <a:lvl5pPr marL="2057400" indent="-228600" eaLnBrk="0" hangingPunct="0">
              <a:spcBef>
                <a:spcPct val="20000"/>
              </a:spcBef>
              <a:buClr>
                <a:schemeClr val="tx2"/>
              </a:buClr>
              <a:buFont typeface="Arial" charset="0"/>
              <a:buChar char="•"/>
              <a:defRPr>
                <a:latin typeface="+mn-lt"/>
                <a:cs typeface="+mn-cs"/>
              </a:defRPr>
            </a:lvl5pPr>
            <a:lvl6pPr marL="2514600" indent="-228600">
              <a:spcBef>
                <a:spcPct val="20000"/>
              </a:spcBef>
              <a:buClr>
                <a:schemeClr val="tx2"/>
              </a:buClr>
              <a:buFont typeface="Arial" pitchFamily="34" charset="0"/>
              <a:buChar char="•"/>
              <a:defRPr sz="1600">
                <a:latin typeface="+mn-lt"/>
                <a:cs typeface="+mn-cs"/>
              </a:defRPr>
            </a:lvl6pPr>
            <a:lvl7pPr marL="2971800" indent="-228600">
              <a:spcBef>
                <a:spcPct val="20000"/>
              </a:spcBef>
              <a:buClr>
                <a:schemeClr val="tx2"/>
              </a:buClr>
              <a:buFont typeface="Arial" pitchFamily="34" charset="0"/>
              <a:buChar char="•"/>
              <a:defRPr sz="1600">
                <a:latin typeface="+mn-lt"/>
                <a:cs typeface="+mn-cs"/>
              </a:defRPr>
            </a:lvl7pPr>
            <a:lvl8pPr marL="3429000" indent="-228600">
              <a:spcBef>
                <a:spcPct val="20000"/>
              </a:spcBef>
              <a:buClr>
                <a:schemeClr val="tx2"/>
              </a:buClr>
              <a:buFont typeface="Arial" pitchFamily="34" charset="0"/>
              <a:buChar char="•"/>
              <a:defRPr sz="1600">
                <a:latin typeface="+mn-lt"/>
                <a:cs typeface="+mn-cs"/>
              </a:defRPr>
            </a:lvl8pPr>
            <a:lvl9pPr marL="3886200" indent="-228600">
              <a:spcBef>
                <a:spcPct val="20000"/>
              </a:spcBef>
              <a:buClr>
                <a:schemeClr val="tx2"/>
              </a:buClr>
              <a:buFont typeface="Arial" pitchFamily="34" charset="0"/>
              <a:buChar char="•"/>
              <a:defRPr sz="1600">
                <a:latin typeface="+mn-lt"/>
                <a:cs typeface="+mn-cs"/>
              </a:defRPr>
            </a:lvl9pPr>
          </a:lstStyle>
          <a:p>
            <a:pPr>
              <a:defRPr/>
            </a:pPr>
            <a:r>
              <a:rPr lang="en-CA" dirty="0" smtClean="0"/>
              <a:t>FIRST(Z)={</a:t>
            </a:r>
            <a:r>
              <a:rPr lang="en-CA" dirty="0" err="1" smtClean="0"/>
              <a:t>a,b</a:t>
            </a:r>
            <a:r>
              <a:rPr lang="en-CA" dirty="0" smtClean="0"/>
              <a:t>}</a:t>
            </a:r>
          </a:p>
          <a:p>
            <a:pPr>
              <a:defRPr/>
            </a:pPr>
            <a:r>
              <a:rPr lang="en-CA" dirty="0" smtClean="0"/>
              <a:t>FIRST(Y)={c, </a:t>
            </a:r>
            <a:r>
              <a:rPr lang="el-GR" dirty="0" smtClean="0"/>
              <a:t>ε</a:t>
            </a:r>
            <a:r>
              <a:rPr lang="en-CA" dirty="0" smtClean="0"/>
              <a:t>}</a:t>
            </a:r>
          </a:p>
          <a:p>
            <a:pPr>
              <a:defRPr/>
            </a:pPr>
            <a:r>
              <a:rPr lang="en-CA" dirty="0" smtClean="0"/>
              <a:t>FIRST(X)={</a:t>
            </a:r>
            <a:r>
              <a:rPr lang="en-CA" dirty="0" err="1" smtClean="0"/>
              <a:t>a,b</a:t>
            </a:r>
            <a:r>
              <a:rPr lang="en-CA" dirty="0" smtClean="0"/>
              <a:t>}</a:t>
            </a:r>
            <a:endParaRPr lang="fr-CA" dirty="0" smtClean="0"/>
          </a:p>
        </p:txBody>
      </p:sp>
      <p:sp>
        <p:nvSpPr>
          <p:cNvPr id="8" name="Content Placeholder 2"/>
          <p:cNvSpPr txBox="1">
            <a:spLocks/>
          </p:cNvSpPr>
          <p:nvPr/>
        </p:nvSpPr>
        <p:spPr bwMode="auto">
          <a:xfrm>
            <a:off x="5867400" y="1925638"/>
            <a:ext cx="2305050" cy="1152525"/>
          </a:xfrm>
          <a:prstGeom prst="rect">
            <a:avLst/>
          </a:prstGeom>
          <a:noFill/>
          <a:ln w="28575">
            <a:solidFill>
              <a:schemeClr val="accent5"/>
            </a:solidFill>
          </a:ln>
          <a:extLst>
            <a:ext uri="{909E8E84-426E-40DD-AFC4-6F175D3DCCD1}">
              <a14:hiddenFill xmlns:a14="http://schemas.microsoft.com/office/drawing/2010/main">
                <a:solidFill>
                  <a:srgbClr val="FFFFFF"/>
                </a:solidFill>
              </a14:hiddenFill>
            </a:ext>
          </a:extLst>
        </p:spPr>
        <p:txBody>
          <a:bodyPr/>
          <a:lstStyle>
            <a:defPPr>
              <a:defRPr lang="en-US"/>
            </a:defPPr>
            <a:lvl1pPr lvl="0" eaLnBrk="0" hangingPunct="0">
              <a:spcBef>
                <a:spcPct val="20000"/>
              </a:spcBef>
              <a:spcAft>
                <a:spcPts val="600"/>
              </a:spcAft>
              <a:buFont typeface="Arial" charset="0"/>
              <a:defRPr sz="1600" b="0">
                <a:solidFill>
                  <a:srgbClr val="000000"/>
                </a:solidFill>
                <a:latin typeface="Courier New" panose="02070309020205020404" pitchFamily="49" charset="0"/>
                <a:cs typeface="Courier New" panose="02070309020205020404" pitchFamily="49" charset="0"/>
              </a:defRPr>
            </a:lvl1pPr>
            <a:lvl2pPr indent="-182563" eaLnBrk="0" hangingPunct="0">
              <a:spcBef>
                <a:spcPct val="20000"/>
              </a:spcBef>
              <a:buClr>
                <a:schemeClr val="tx2"/>
              </a:buClr>
              <a:buFont typeface="Arial" charset="0"/>
              <a:buChar char="•"/>
              <a:defRPr sz="2000">
                <a:latin typeface="+mn-lt"/>
                <a:cs typeface="+mn-cs"/>
              </a:defRPr>
            </a:lvl2pPr>
            <a:lvl3pPr marL="1143000" indent="-228600" eaLnBrk="0" hangingPunct="0">
              <a:spcBef>
                <a:spcPct val="20000"/>
              </a:spcBef>
              <a:buClr>
                <a:schemeClr val="tx2"/>
              </a:buClr>
              <a:buFont typeface="Arial" charset="0"/>
              <a:buChar char="•"/>
              <a:defRPr>
                <a:latin typeface="+mn-lt"/>
                <a:cs typeface="+mn-cs"/>
              </a:defRPr>
            </a:lvl3pPr>
            <a:lvl4pPr marL="1600200" indent="-228600" eaLnBrk="0" hangingPunct="0">
              <a:spcBef>
                <a:spcPct val="20000"/>
              </a:spcBef>
              <a:buClr>
                <a:schemeClr val="tx2"/>
              </a:buClr>
              <a:buFont typeface="Arial" charset="0"/>
              <a:buChar char="•"/>
              <a:defRPr>
                <a:latin typeface="+mn-lt"/>
                <a:cs typeface="+mn-cs"/>
              </a:defRPr>
            </a:lvl4pPr>
            <a:lvl5pPr marL="2057400" indent="-228600" eaLnBrk="0" hangingPunct="0">
              <a:spcBef>
                <a:spcPct val="20000"/>
              </a:spcBef>
              <a:buClr>
                <a:schemeClr val="tx2"/>
              </a:buClr>
              <a:buFont typeface="Arial" charset="0"/>
              <a:buChar char="•"/>
              <a:defRPr>
                <a:latin typeface="+mn-lt"/>
                <a:cs typeface="+mn-cs"/>
              </a:defRPr>
            </a:lvl5pPr>
            <a:lvl6pPr marL="2514600" indent="-228600">
              <a:spcBef>
                <a:spcPct val="20000"/>
              </a:spcBef>
              <a:buClr>
                <a:schemeClr val="tx2"/>
              </a:buClr>
              <a:buFont typeface="Arial" pitchFamily="34" charset="0"/>
              <a:buChar char="•"/>
              <a:defRPr sz="1600">
                <a:latin typeface="+mn-lt"/>
                <a:cs typeface="+mn-cs"/>
              </a:defRPr>
            </a:lvl6pPr>
            <a:lvl7pPr marL="2971800" indent="-228600">
              <a:spcBef>
                <a:spcPct val="20000"/>
              </a:spcBef>
              <a:buClr>
                <a:schemeClr val="tx2"/>
              </a:buClr>
              <a:buFont typeface="Arial" pitchFamily="34" charset="0"/>
              <a:buChar char="•"/>
              <a:defRPr sz="1600">
                <a:latin typeface="+mn-lt"/>
                <a:cs typeface="+mn-cs"/>
              </a:defRPr>
            </a:lvl7pPr>
            <a:lvl8pPr marL="3429000" indent="-228600">
              <a:spcBef>
                <a:spcPct val="20000"/>
              </a:spcBef>
              <a:buClr>
                <a:schemeClr val="tx2"/>
              </a:buClr>
              <a:buFont typeface="Arial" pitchFamily="34" charset="0"/>
              <a:buChar char="•"/>
              <a:defRPr sz="1600">
                <a:latin typeface="+mn-lt"/>
                <a:cs typeface="+mn-cs"/>
              </a:defRPr>
            </a:lvl8pPr>
            <a:lvl9pPr marL="3886200" indent="-228600">
              <a:spcBef>
                <a:spcPct val="20000"/>
              </a:spcBef>
              <a:buClr>
                <a:schemeClr val="tx2"/>
              </a:buClr>
              <a:buFont typeface="Arial" pitchFamily="34" charset="0"/>
              <a:buChar char="•"/>
              <a:defRPr sz="1600">
                <a:latin typeface="+mn-lt"/>
                <a:cs typeface="+mn-cs"/>
              </a:defRPr>
            </a:lvl9pPr>
          </a:lstStyle>
          <a:p>
            <a:pPr>
              <a:defRPr/>
            </a:pPr>
            <a:r>
              <a:rPr lang="en-CA" dirty="0" smtClean="0">
                <a:latin typeface="+mn-lt"/>
              </a:rPr>
              <a:t>FOLLOW(Z)={$}</a:t>
            </a:r>
          </a:p>
          <a:p>
            <a:pPr>
              <a:defRPr/>
            </a:pPr>
            <a:r>
              <a:rPr lang="en-CA" dirty="0" smtClean="0">
                <a:latin typeface="+mn-lt"/>
              </a:rPr>
              <a:t>FOLLOW(Y)={</a:t>
            </a:r>
            <a:r>
              <a:rPr lang="en-CA" dirty="0" err="1" smtClean="0">
                <a:latin typeface="+mn-lt"/>
              </a:rPr>
              <a:t>a,b,c</a:t>
            </a:r>
            <a:r>
              <a:rPr lang="en-CA" dirty="0" smtClean="0">
                <a:latin typeface="+mn-lt"/>
              </a:rPr>
              <a:t>}</a:t>
            </a:r>
            <a:endParaRPr lang="fr-CA" dirty="0" smtClean="0">
              <a:latin typeface="+mn-lt"/>
            </a:endParaRPr>
          </a:p>
          <a:p>
            <a:pPr>
              <a:defRPr/>
            </a:pPr>
            <a:r>
              <a:rPr lang="en-CA" dirty="0" smtClean="0">
                <a:latin typeface="+mn-lt"/>
              </a:rPr>
              <a:t>FOLLOW(X)={</a:t>
            </a:r>
            <a:r>
              <a:rPr lang="en-CA" dirty="0" err="1" smtClean="0">
                <a:latin typeface="+mn-lt"/>
              </a:rPr>
              <a:t>a,b,c</a:t>
            </a:r>
            <a:r>
              <a:rPr lang="en-CA" dirty="0" smtClean="0">
                <a:latin typeface="+mn-lt"/>
              </a:rPr>
              <a:t>}</a:t>
            </a:r>
            <a:endParaRPr lang="fr-CA" dirty="0" smtClean="0">
              <a:latin typeface="+mn-lt"/>
            </a:endParaRPr>
          </a:p>
          <a:p>
            <a:pPr>
              <a:defRPr/>
            </a:pPr>
            <a:endParaRPr lang="fr-CA" dirty="0" smtClean="0">
              <a:latin typeface="+mn-lt"/>
            </a:endParaRPr>
          </a:p>
        </p:txBody>
      </p:sp>
      <p:sp>
        <p:nvSpPr>
          <p:cNvPr id="57353" name="TextBox 8"/>
          <p:cNvSpPr txBox="1">
            <a:spLocks noChangeArrowheads="1"/>
          </p:cNvSpPr>
          <p:nvPr/>
        </p:nvSpPr>
        <p:spPr bwMode="auto">
          <a:xfrm>
            <a:off x="3995738" y="1633538"/>
            <a:ext cx="12969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800" b="0"/>
              <a:t>FIRST</a:t>
            </a:r>
            <a:endParaRPr lang="fr-CA" altLang="fr-FR" sz="1800" b="0"/>
          </a:p>
        </p:txBody>
      </p:sp>
      <p:sp>
        <p:nvSpPr>
          <p:cNvPr id="57354" name="TextBox 9"/>
          <p:cNvSpPr txBox="1">
            <a:spLocks noChangeArrowheads="1"/>
          </p:cNvSpPr>
          <p:nvPr/>
        </p:nvSpPr>
        <p:spPr bwMode="auto">
          <a:xfrm>
            <a:off x="5940425" y="1633538"/>
            <a:ext cx="12954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800" b="0"/>
              <a:t>FOLLOW</a:t>
            </a:r>
            <a:endParaRPr lang="fr-CA" altLang="fr-FR" sz="1800" b="0"/>
          </a:p>
        </p:txBody>
      </p:sp>
      <p:graphicFrame>
        <p:nvGraphicFramePr>
          <p:cNvPr id="11" name="Table 10"/>
          <p:cNvGraphicFramePr>
            <a:graphicFrameLocks noGrp="1"/>
          </p:cNvGraphicFramePr>
          <p:nvPr/>
        </p:nvGraphicFramePr>
        <p:xfrm>
          <a:off x="544513" y="3429000"/>
          <a:ext cx="7627935" cy="2952752"/>
        </p:xfrm>
        <a:graphic>
          <a:graphicData uri="http://schemas.openxmlformats.org/drawingml/2006/table">
            <a:tbl>
              <a:tblPr firstRow="1" bandRow="1">
                <a:tableStyleId>{7DF18680-E054-41AD-8BC1-D1AEF772440D}</a:tableStyleId>
              </a:tblPr>
              <a:tblGrid>
                <a:gridCol w="1525587"/>
                <a:gridCol w="1525587"/>
                <a:gridCol w="1525587"/>
                <a:gridCol w="1525587"/>
                <a:gridCol w="1525587"/>
              </a:tblGrid>
              <a:tr h="738188">
                <a:tc>
                  <a:txBody>
                    <a:bodyPr/>
                    <a:lstStyle/>
                    <a:p>
                      <a:pPr algn="ctr"/>
                      <a:endParaRPr lang="fr-CA" sz="1800" b="1" dirty="0">
                        <a:solidFill>
                          <a:schemeClr val="bg1"/>
                        </a:solidFill>
                      </a:endParaRPr>
                    </a:p>
                  </a:txBody>
                  <a:tcPr marL="91436" marR="91436" marT="45727" marB="45727">
                    <a:solidFill>
                      <a:schemeClr val="accent5"/>
                    </a:solidFill>
                  </a:tcPr>
                </a:tc>
                <a:tc>
                  <a:txBody>
                    <a:bodyPr/>
                    <a:lstStyle/>
                    <a:p>
                      <a:pPr algn="ctr"/>
                      <a:r>
                        <a:rPr lang="en-CA" sz="1800" dirty="0" smtClean="0"/>
                        <a:t>a</a:t>
                      </a:r>
                      <a:endParaRPr lang="fr-CA" sz="1800" dirty="0"/>
                    </a:p>
                  </a:txBody>
                  <a:tcPr marL="91436" marR="91436" marT="45727" marB="45727"/>
                </a:tc>
                <a:tc>
                  <a:txBody>
                    <a:bodyPr/>
                    <a:lstStyle/>
                    <a:p>
                      <a:pPr algn="ctr"/>
                      <a:r>
                        <a:rPr lang="en-CA" sz="1800" dirty="0" smtClean="0"/>
                        <a:t>b</a:t>
                      </a:r>
                      <a:endParaRPr lang="fr-CA" sz="1800" dirty="0"/>
                    </a:p>
                  </a:txBody>
                  <a:tcPr marL="91436" marR="91436" marT="45727" marB="45727"/>
                </a:tc>
                <a:tc>
                  <a:txBody>
                    <a:bodyPr/>
                    <a:lstStyle/>
                    <a:p>
                      <a:pPr algn="ctr"/>
                      <a:r>
                        <a:rPr lang="en-CA" sz="1800" dirty="0" smtClean="0"/>
                        <a:t>c</a:t>
                      </a:r>
                      <a:endParaRPr lang="fr-CA" sz="1800" dirty="0"/>
                    </a:p>
                  </a:txBody>
                  <a:tcPr marL="91436" marR="91436" marT="45727" marB="45727"/>
                </a:tc>
                <a:tc>
                  <a:txBody>
                    <a:bodyPr/>
                    <a:lstStyle/>
                    <a:p>
                      <a:pPr algn="ctr"/>
                      <a:r>
                        <a:rPr lang="en-CA" sz="1800" dirty="0" smtClean="0"/>
                        <a:t>$</a:t>
                      </a:r>
                      <a:endParaRPr lang="fr-CA" sz="1800" dirty="0"/>
                    </a:p>
                  </a:txBody>
                  <a:tcPr marL="91436" marR="91436" marT="45727" marB="45727"/>
                </a:tc>
              </a:tr>
              <a:tr h="738188">
                <a:tc>
                  <a:txBody>
                    <a:bodyPr/>
                    <a:lstStyle/>
                    <a:p>
                      <a:pPr algn="ctr"/>
                      <a:r>
                        <a:rPr lang="en-CA" sz="1800" b="1" dirty="0" smtClean="0">
                          <a:solidFill>
                            <a:schemeClr val="bg1"/>
                          </a:solidFill>
                        </a:rPr>
                        <a:t>X</a:t>
                      </a:r>
                      <a:endParaRPr lang="fr-CA" sz="1800" b="1" dirty="0">
                        <a:solidFill>
                          <a:schemeClr val="bg1"/>
                        </a:solidFill>
                      </a:endParaRPr>
                    </a:p>
                  </a:txBody>
                  <a:tcPr marL="91436" marR="91436" marT="45727" marB="45727">
                    <a:solidFill>
                      <a:schemeClr val="accent5"/>
                    </a:solidFill>
                  </a:tcPr>
                </a:tc>
                <a:tc>
                  <a:txBody>
                    <a:bodyPr/>
                    <a:lstStyle/>
                    <a:p>
                      <a:pPr algn="ctr"/>
                      <a:endParaRPr lang="fr-CA" sz="1800" dirty="0"/>
                    </a:p>
                  </a:txBody>
                  <a:tcPr marL="91436" marR="91436" marT="45727" marB="45727"/>
                </a:tc>
                <a:tc>
                  <a:txBody>
                    <a:bodyPr/>
                    <a:lstStyle/>
                    <a:p>
                      <a:pPr algn="ctr"/>
                      <a:endParaRPr lang="fr-CA" sz="1800" dirty="0"/>
                    </a:p>
                  </a:txBody>
                  <a:tcPr marL="91436" marR="91436" marT="45727" marB="45727"/>
                </a:tc>
                <a:tc>
                  <a:txBody>
                    <a:bodyPr/>
                    <a:lstStyle/>
                    <a:p>
                      <a:pPr algn="ctr"/>
                      <a:endParaRPr lang="fr-CA" sz="1800" dirty="0"/>
                    </a:p>
                  </a:txBody>
                  <a:tcPr marL="91436" marR="91436" marT="45727" marB="45727"/>
                </a:tc>
                <a:tc>
                  <a:txBody>
                    <a:bodyPr/>
                    <a:lstStyle/>
                    <a:p>
                      <a:pPr algn="ctr"/>
                      <a:endParaRPr lang="fr-CA" sz="1800" dirty="0"/>
                    </a:p>
                  </a:txBody>
                  <a:tcPr marL="91436" marR="91436" marT="45727" marB="45727"/>
                </a:tc>
              </a:tr>
              <a:tr h="738188">
                <a:tc>
                  <a:txBody>
                    <a:bodyPr/>
                    <a:lstStyle/>
                    <a:p>
                      <a:pPr algn="ctr"/>
                      <a:r>
                        <a:rPr lang="en-CA" sz="1800" b="1" dirty="0" smtClean="0">
                          <a:solidFill>
                            <a:schemeClr val="bg1"/>
                          </a:solidFill>
                        </a:rPr>
                        <a:t>Y</a:t>
                      </a:r>
                      <a:endParaRPr lang="fr-CA" sz="1800" b="1" dirty="0">
                        <a:solidFill>
                          <a:schemeClr val="bg1"/>
                        </a:solidFill>
                      </a:endParaRPr>
                    </a:p>
                  </a:txBody>
                  <a:tcPr marL="91436" marR="91436" marT="45727" marB="45727">
                    <a:solidFill>
                      <a:schemeClr val="accent5"/>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800" dirty="0"/>
                    </a:p>
                  </a:txBody>
                  <a:tcPr marL="91436" marR="91436" marT="45727" marB="45727"/>
                </a:tc>
                <a:tc>
                  <a:txBody>
                    <a:bodyPr/>
                    <a:lstStyle/>
                    <a:p>
                      <a:pPr algn="ctr"/>
                      <a:endParaRPr lang="fr-CA" sz="1800" dirty="0"/>
                    </a:p>
                  </a:txBody>
                  <a:tcPr marL="91436" marR="91436" marT="45727" marB="45727"/>
                </a:tc>
                <a:tc>
                  <a:txBody>
                    <a:bodyPr/>
                    <a:lstStyle/>
                    <a:p>
                      <a:pPr algn="ctr"/>
                      <a:endParaRPr lang="fr-CA" sz="1800" dirty="0"/>
                    </a:p>
                  </a:txBody>
                  <a:tcPr marL="91436" marR="91436" marT="45727" marB="45727"/>
                </a:tc>
                <a:tc>
                  <a:txBody>
                    <a:bodyPr/>
                    <a:lstStyle/>
                    <a:p>
                      <a:pPr algn="ctr"/>
                      <a:endParaRPr lang="fr-CA" sz="1800" dirty="0"/>
                    </a:p>
                  </a:txBody>
                  <a:tcPr marL="91436" marR="91436" marT="45727" marB="45727"/>
                </a:tc>
              </a:tr>
              <a:tr h="738188">
                <a:tc>
                  <a:txBody>
                    <a:bodyPr/>
                    <a:lstStyle/>
                    <a:p>
                      <a:pPr algn="ctr"/>
                      <a:r>
                        <a:rPr lang="en-CA" sz="1800" b="1" dirty="0" smtClean="0">
                          <a:solidFill>
                            <a:schemeClr val="bg1"/>
                          </a:solidFill>
                        </a:rPr>
                        <a:t>Z</a:t>
                      </a:r>
                      <a:endParaRPr lang="fr-CA" sz="1800" b="1" dirty="0">
                        <a:solidFill>
                          <a:schemeClr val="bg1"/>
                        </a:solidFill>
                      </a:endParaRPr>
                    </a:p>
                  </a:txBody>
                  <a:tcPr marL="91436" marR="91436" marT="45727" marB="45727">
                    <a:solidFill>
                      <a:schemeClr val="accent5"/>
                    </a:solidFill>
                  </a:tcPr>
                </a:tc>
                <a:tc>
                  <a:txBody>
                    <a:bodyPr/>
                    <a:lstStyle/>
                    <a:p>
                      <a:pPr algn="ctr"/>
                      <a:endParaRPr lang="fr-CA" sz="1800" dirty="0"/>
                    </a:p>
                  </a:txBody>
                  <a:tcPr marL="91436" marR="91436" marT="45727" marB="45727"/>
                </a:tc>
                <a:tc>
                  <a:txBody>
                    <a:bodyPr/>
                    <a:lstStyle/>
                    <a:p>
                      <a:pPr algn="ctr"/>
                      <a:endParaRPr lang="fr-CA" sz="1800" dirty="0"/>
                    </a:p>
                  </a:txBody>
                  <a:tcPr marL="91436" marR="91436" marT="45727" marB="45727"/>
                </a:tc>
                <a:tc>
                  <a:txBody>
                    <a:bodyPr/>
                    <a:lstStyle/>
                    <a:p>
                      <a:pPr algn="ctr"/>
                      <a:endParaRPr lang="fr-CA" sz="1800" dirty="0"/>
                    </a:p>
                  </a:txBody>
                  <a:tcPr marL="91436" marR="91436" marT="45727" marB="45727"/>
                </a:tc>
                <a:tc>
                  <a:txBody>
                    <a:bodyPr/>
                    <a:lstStyle/>
                    <a:p>
                      <a:pPr algn="ctr"/>
                      <a:endParaRPr lang="fr-CA" sz="1800" dirty="0"/>
                    </a:p>
                  </a:txBody>
                  <a:tcPr marL="91436" marR="91436" marT="45727" marB="45727"/>
                </a:tc>
              </a:tr>
            </a:tbl>
          </a:graphicData>
        </a:graphic>
      </p:graphicFrame>
      <p:sp>
        <p:nvSpPr>
          <p:cNvPr id="9" name="Slide Number Placeholder 8"/>
          <p:cNvSpPr>
            <a:spLocks noGrp="1"/>
          </p:cNvSpPr>
          <p:nvPr>
            <p:ph type="sldNum" sz="quarter" idx="11"/>
          </p:nvPr>
        </p:nvSpPr>
        <p:spPr/>
        <p:txBody>
          <a:bodyPr/>
          <a:lstStyle/>
          <a:p>
            <a:pPr>
              <a:defRPr/>
            </a:pPr>
            <a:fld id="{C0F85434-72BD-456E-A883-0F005E178622}" type="slidenum">
              <a:rPr lang="fr-CA" smtClean="0"/>
              <a:pPr>
                <a:defRPr/>
              </a:pPr>
              <a:t>427</a:t>
            </a:fld>
            <a:endParaRPr lang="fr-CA"/>
          </a:p>
        </p:txBody>
      </p:sp>
    </p:spTree>
    <p:extLst>
      <p:ext uri="{BB962C8B-B14F-4D97-AF65-F5344CB8AC3E}">
        <p14:creationId xmlns:p14="http://schemas.microsoft.com/office/powerpoint/2010/main" val="3435330018"/>
      </p:ext>
    </p:extLst>
  </p:cSld>
  <p:clrMapOvr>
    <a:masterClrMapping/>
  </p:clrMapOvr>
  <p:timing>
    <p:tnLst>
      <p:par>
        <p:cTn id="1" dur="indefinite" restart="never" nodeType="tmRoot"/>
      </p:par>
    </p:tnLst>
  </p:timing>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LL(k) Parsers</a:t>
            </a:r>
            <a:endParaRPr lang="fr-CA" dirty="0"/>
          </a:p>
        </p:txBody>
      </p:sp>
      <p:sp>
        <p:nvSpPr>
          <p:cNvPr id="3" name="Content Placeholder 2"/>
          <p:cNvSpPr>
            <a:spLocks noGrp="1"/>
          </p:cNvSpPr>
          <p:nvPr>
            <p:ph idx="1"/>
          </p:nvPr>
        </p:nvSpPr>
        <p:spPr>
          <a:xfrm>
            <a:off x="468313" y="1925638"/>
            <a:ext cx="3322637" cy="1152525"/>
          </a:xfrm>
          <a:ln w="28575">
            <a:solidFill>
              <a:schemeClr val="accent5"/>
            </a:solidFill>
          </a:ln>
        </p:spPr>
        <p:txBody>
          <a:bodyPr/>
          <a:lstStyle/>
          <a:p>
            <a:pPr>
              <a:defRPr/>
            </a:pPr>
            <a:r>
              <a:rPr lang="en-CA" sz="1600" b="0" dirty="0" smtClean="0">
                <a:latin typeface="Courier New" panose="02070309020205020404" pitchFamily="49" charset="0"/>
                <a:cs typeface="Courier New" panose="02070309020205020404" pitchFamily="49" charset="0"/>
              </a:rPr>
              <a:t>&lt;Z&gt; ::= &lt;X&gt;&lt;Y&gt;&lt;Z&gt;| a | ab</a:t>
            </a:r>
          </a:p>
          <a:p>
            <a:pPr>
              <a:defRPr/>
            </a:pPr>
            <a:r>
              <a:rPr lang="en-CA" sz="1600" b="0" dirty="0" smtClean="0">
                <a:latin typeface="Courier New" panose="02070309020205020404" pitchFamily="49" charset="0"/>
                <a:cs typeface="Courier New" panose="02070309020205020404" pitchFamily="49" charset="0"/>
              </a:rPr>
              <a:t>&lt;Y&gt; ::= c | </a:t>
            </a:r>
            <a:r>
              <a:rPr lang="el-GR" sz="1600" b="0" dirty="0" smtClean="0">
                <a:latin typeface="Courier New" panose="02070309020205020404" pitchFamily="49" charset="0"/>
                <a:cs typeface="Courier New" panose="02070309020205020404" pitchFamily="49" charset="0"/>
              </a:rPr>
              <a:t>ε</a:t>
            </a:r>
            <a:endParaRPr lang="en-CA" sz="1600" b="0" dirty="0" smtClean="0">
              <a:latin typeface="Courier New" panose="02070309020205020404" pitchFamily="49" charset="0"/>
              <a:cs typeface="Courier New" panose="02070309020205020404" pitchFamily="49" charset="0"/>
            </a:endParaRPr>
          </a:p>
          <a:p>
            <a:pPr>
              <a:defRPr/>
            </a:pPr>
            <a:r>
              <a:rPr lang="en-CA" sz="1600" b="0" dirty="0" smtClean="0">
                <a:latin typeface="Courier New" panose="02070309020205020404" pitchFamily="49" charset="0"/>
                <a:cs typeface="Courier New" panose="02070309020205020404" pitchFamily="49" charset="0"/>
              </a:rPr>
              <a:t>&lt;X&gt; ::= a | b&lt;Y&gt;c</a:t>
            </a:r>
          </a:p>
          <a:p>
            <a:pPr>
              <a:defRPr/>
            </a:pPr>
            <a:endParaRPr lang="fr-CA" dirty="0"/>
          </a:p>
        </p:txBody>
      </p:sp>
      <p:sp>
        <p:nvSpPr>
          <p:cNvPr id="58374" name="TextBox 5"/>
          <p:cNvSpPr txBox="1">
            <a:spLocks noChangeArrowheads="1"/>
          </p:cNvSpPr>
          <p:nvPr/>
        </p:nvSpPr>
        <p:spPr bwMode="auto">
          <a:xfrm>
            <a:off x="684213" y="1619250"/>
            <a:ext cx="12954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800" b="0"/>
              <a:t>Grammar</a:t>
            </a:r>
            <a:endParaRPr lang="fr-CA" altLang="fr-FR" sz="1800" b="0"/>
          </a:p>
        </p:txBody>
      </p:sp>
      <p:sp>
        <p:nvSpPr>
          <p:cNvPr id="7" name="Content Placeholder 2"/>
          <p:cNvSpPr txBox="1">
            <a:spLocks/>
          </p:cNvSpPr>
          <p:nvPr/>
        </p:nvSpPr>
        <p:spPr bwMode="auto">
          <a:xfrm>
            <a:off x="3924300" y="1925638"/>
            <a:ext cx="1800225" cy="1152525"/>
          </a:xfrm>
          <a:prstGeom prst="rect">
            <a:avLst/>
          </a:prstGeom>
          <a:noFill/>
          <a:ln w="28575">
            <a:solidFill>
              <a:schemeClr val="accent5"/>
            </a:solidFill>
          </a:ln>
          <a:extLst>
            <a:ext uri="{909E8E84-426E-40DD-AFC4-6F175D3DCCD1}">
              <a14:hiddenFill xmlns:a14="http://schemas.microsoft.com/office/drawing/2010/main">
                <a:solidFill>
                  <a:srgbClr val="FFFFFF"/>
                </a:solidFill>
              </a14:hiddenFill>
            </a:ext>
          </a:extLst>
        </p:spPr>
        <p:txBody>
          <a:bodyPr/>
          <a:lstStyle>
            <a:defPPr>
              <a:defRPr lang="en-US"/>
            </a:defPPr>
            <a:lvl1pPr lvl="0" eaLnBrk="0" hangingPunct="0">
              <a:spcBef>
                <a:spcPct val="20000"/>
              </a:spcBef>
              <a:spcAft>
                <a:spcPts val="600"/>
              </a:spcAft>
              <a:buFont typeface="Arial" charset="0"/>
              <a:defRPr sz="1600" b="0">
                <a:solidFill>
                  <a:srgbClr val="000000"/>
                </a:solidFill>
                <a:latin typeface="+mn-lt"/>
                <a:cs typeface="Courier New" panose="02070309020205020404" pitchFamily="49" charset="0"/>
              </a:defRPr>
            </a:lvl1pPr>
            <a:lvl2pPr indent="-182563" eaLnBrk="0" hangingPunct="0">
              <a:spcBef>
                <a:spcPct val="20000"/>
              </a:spcBef>
              <a:buClr>
                <a:schemeClr val="tx2"/>
              </a:buClr>
              <a:buFont typeface="Arial" charset="0"/>
              <a:buChar char="•"/>
              <a:defRPr sz="2000">
                <a:latin typeface="+mn-lt"/>
                <a:cs typeface="+mn-cs"/>
              </a:defRPr>
            </a:lvl2pPr>
            <a:lvl3pPr marL="1143000" indent="-228600" eaLnBrk="0" hangingPunct="0">
              <a:spcBef>
                <a:spcPct val="20000"/>
              </a:spcBef>
              <a:buClr>
                <a:schemeClr val="tx2"/>
              </a:buClr>
              <a:buFont typeface="Arial" charset="0"/>
              <a:buChar char="•"/>
              <a:defRPr>
                <a:latin typeface="+mn-lt"/>
                <a:cs typeface="+mn-cs"/>
              </a:defRPr>
            </a:lvl3pPr>
            <a:lvl4pPr marL="1600200" indent="-228600" eaLnBrk="0" hangingPunct="0">
              <a:spcBef>
                <a:spcPct val="20000"/>
              </a:spcBef>
              <a:buClr>
                <a:schemeClr val="tx2"/>
              </a:buClr>
              <a:buFont typeface="Arial" charset="0"/>
              <a:buChar char="•"/>
              <a:defRPr>
                <a:latin typeface="+mn-lt"/>
                <a:cs typeface="+mn-cs"/>
              </a:defRPr>
            </a:lvl4pPr>
            <a:lvl5pPr marL="2057400" indent="-228600" eaLnBrk="0" hangingPunct="0">
              <a:spcBef>
                <a:spcPct val="20000"/>
              </a:spcBef>
              <a:buClr>
                <a:schemeClr val="tx2"/>
              </a:buClr>
              <a:buFont typeface="Arial" charset="0"/>
              <a:buChar char="•"/>
              <a:defRPr>
                <a:latin typeface="+mn-lt"/>
                <a:cs typeface="+mn-cs"/>
              </a:defRPr>
            </a:lvl5pPr>
            <a:lvl6pPr marL="2514600" indent="-228600">
              <a:spcBef>
                <a:spcPct val="20000"/>
              </a:spcBef>
              <a:buClr>
                <a:schemeClr val="tx2"/>
              </a:buClr>
              <a:buFont typeface="Arial" pitchFamily="34" charset="0"/>
              <a:buChar char="•"/>
              <a:defRPr sz="1600">
                <a:latin typeface="+mn-lt"/>
                <a:cs typeface="+mn-cs"/>
              </a:defRPr>
            </a:lvl6pPr>
            <a:lvl7pPr marL="2971800" indent="-228600">
              <a:spcBef>
                <a:spcPct val="20000"/>
              </a:spcBef>
              <a:buClr>
                <a:schemeClr val="tx2"/>
              </a:buClr>
              <a:buFont typeface="Arial" pitchFamily="34" charset="0"/>
              <a:buChar char="•"/>
              <a:defRPr sz="1600">
                <a:latin typeface="+mn-lt"/>
                <a:cs typeface="+mn-cs"/>
              </a:defRPr>
            </a:lvl7pPr>
            <a:lvl8pPr marL="3429000" indent="-228600">
              <a:spcBef>
                <a:spcPct val="20000"/>
              </a:spcBef>
              <a:buClr>
                <a:schemeClr val="tx2"/>
              </a:buClr>
              <a:buFont typeface="Arial" pitchFamily="34" charset="0"/>
              <a:buChar char="•"/>
              <a:defRPr sz="1600">
                <a:latin typeface="+mn-lt"/>
                <a:cs typeface="+mn-cs"/>
              </a:defRPr>
            </a:lvl8pPr>
            <a:lvl9pPr marL="3886200" indent="-228600">
              <a:spcBef>
                <a:spcPct val="20000"/>
              </a:spcBef>
              <a:buClr>
                <a:schemeClr val="tx2"/>
              </a:buClr>
              <a:buFont typeface="Arial" pitchFamily="34" charset="0"/>
              <a:buChar char="•"/>
              <a:defRPr sz="1600">
                <a:latin typeface="+mn-lt"/>
                <a:cs typeface="+mn-cs"/>
              </a:defRPr>
            </a:lvl9pPr>
          </a:lstStyle>
          <a:p>
            <a:pPr>
              <a:defRPr/>
            </a:pPr>
            <a:r>
              <a:rPr lang="en-CA" dirty="0" smtClean="0"/>
              <a:t>FIRST(Z)={</a:t>
            </a:r>
            <a:r>
              <a:rPr lang="en-CA" dirty="0" err="1" smtClean="0"/>
              <a:t>a,b</a:t>
            </a:r>
            <a:r>
              <a:rPr lang="en-CA" dirty="0" smtClean="0"/>
              <a:t>}</a:t>
            </a:r>
          </a:p>
          <a:p>
            <a:pPr>
              <a:defRPr/>
            </a:pPr>
            <a:r>
              <a:rPr lang="en-CA" dirty="0" smtClean="0"/>
              <a:t>FIRST(Y)={c, </a:t>
            </a:r>
            <a:r>
              <a:rPr lang="el-GR" dirty="0" smtClean="0"/>
              <a:t>ε</a:t>
            </a:r>
            <a:r>
              <a:rPr lang="en-CA" dirty="0" smtClean="0"/>
              <a:t>}</a:t>
            </a:r>
          </a:p>
          <a:p>
            <a:pPr>
              <a:defRPr/>
            </a:pPr>
            <a:r>
              <a:rPr lang="en-CA" dirty="0" smtClean="0"/>
              <a:t>FIRST(X)={</a:t>
            </a:r>
            <a:r>
              <a:rPr lang="en-CA" dirty="0" err="1" smtClean="0"/>
              <a:t>a,b</a:t>
            </a:r>
            <a:r>
              <a:rPr lang="en-CA" dirty="0" smtClean="0"/>
              <a:t>}</a:t>
            </a:r>
            <a:endParaRPr lang="fr-CA" dirty="0" smtClean="0"/>
          </a:p>
        </p:txBody>
      </p:sp>
      <p:sp>
        <p:nvSpPr>
          <p:cNvPr id="8" name="Content Placeholder 2"/>
          <p:cNvSpPr txBox="1">
            <a:spLocks/>
          </p:cNvSpPr>
          <p:nvPr/>
        </p:nvSpPr>
        <p:spPr bwMode="auto">
          <a:xfrm>
            <a:off x="5867400" y="1925638"/>
            <a:ext cx="2305050" cy="1152525"/>
          </a:xfrm>
          <a:prstGeom prst="rect">
            <a:avLst/>
          </a:prstGeom>
          <a:noFill/>
          <a:ln w="28575">
            <a:solidFill>
              <a:schemeClr val="accent5"/>
            </a:solidFill>
          </a:ln>
          <a:extLst>
            <a:ext uri="{909E8E84-426E-40DD-AFC4-6F175D3DCCD1}">
              <a14:hiddenFill xmlns:a14="http://schemas.microsoft.com/office/drawing/2010/main">
                <a:solidFill>
                  <a:srgbClr val="FFFFFF"/>
                </a:solidFill>
              </a14:hiddenFill>
            </a:ext>
          </a:extLst>
        </p:spPr>
        <p:txBody>
          <a:bodyPr/>
          <a:lstStyle>
            <a:defPPr>
              <a:defRPr lang="en-US"/>
            </a:defPPr>
            <a:lvl1pPr lvl="0" eaLnBrk="0" hangingPunct="0">
              <a:spcBef>
                <a:spcPct val="20000"/>
              </a:spcBef>
              <a:spcAft>
                <a:spcPts val="600"/>
              </a:spcAft>
              <a:buFont typeface="Arial" charset="0"/>
              <a:defRPr sz="1600" b="0">
                <a:solidFill>
                  <a:srgbClr val="000000"/>
                </a:solidFill>
                <a:latin typeface="Courier New" panose="02070309020205020404" pitchFamily="49" charset="0"/>
                <a:cs typeface="Courier New" panose="02070309020205020404" pitchFamily="49" charset="0"/>
              </a:defRPr>
            </a:lvl1pPr>
            <a:lvl2pPr indent="-182563" eaLnBrk="0" hangingPunct="0">
              <a:spcBef>
                <a:spcPct val="20000"/>
              </a:spcBef>
              <a:buClr>
                <a:schemeClr val="tx2"/>
              </a:buClr>
              <a:buFont typeface="Arial" charset="0"/>
              <a:buChar char="•"/>
              <a:defRPr sz="2000">
                <a:latin typeface="+mn-lt"/>
                <a:cs typeface="+mn-cs"/>
              </a:defRPr>
            </a:lvl2pPr>
            <a:lvl3pPr marL="1143000" indent="-228600" eaLnBrk="0" hangingPunct="0">
              <a:spcBef>
                <a:spcPct val="20000"/>
              </a:spcBef>
              <a:buClr>
                <a:schemeClr val="tx2"/>
              </a:buClr>
              <a:buFont typeface="Arial" charset="0"/>
              <a:buChar char="•"/>
              <a:defRPr>
                <a:latin typeface="+mn-lt"/>
                <a:cs typeface="+mn-cs"/>
              </a:defRPr>
            </a:lvl3pPr>
            <a:lvl4pPr marL="1600200" indent="-228600" eaLnBrk="0" hangingPunct="0">
              <a:spcBef>
                <a:spcPct val="20000"/>
              </a:spcBef>
              <a:buClr>
                <a:schemeClr val="tx2"/>
              </a:buClr>
              <a:buFont typeface="Arial" charset="0"/>
              <a:buChar char="•"/>
              <a:defRPr>
                <a:latin typeface="+mn-lt"/>
                <a:cs typeface="+mn-cs"/>
              </a:defRPr>
            </a:lvl4pPr>
            <a:lvl5pPr marL="2057400" indent="-228600" eaLnBrk="0" hangingPunct="0">
              <a:spcBef>
                <a:spcPct val="20000"/>
              </a:spcBef>
              <a:buClr>
                <a:schemeClr val="tx2"/>
              </a:buClr>
              <a:buFont typeface="Arial" charset="0"/>
              <a:buChar char="•"/>
              <a:defRPr>
                <a:latin typeface="+mn-lt"/>
                <a:cs typeface="+mn-cs"/>
              </a:defRPr>
            </a:lvl5pPr>
            <a:lvl6pPr marL="2514600" indent="-228600">
              <a:spcBef>
                <a:spcPct val="20000"/>
              </a:spcBef>
              <a:buClr>
                <a:schemeClr val="tx2"/>
              </a:buClr>
              <a:buFont typeface="Arial" pitchFamily="34" charset="0"/>
              <a:buChar char="•"/>
              <a:defRPr sz="1600">
                <a:latin typeface="+mn-lt"/>
                <a:cs typeface="+mn-cs"/>
              </a:defRPr>
            </a:lvl6pPr>
            <a:lvl7pPr marL="2971800" indent="-228600">
              <a:spcBef>
                <a:spcPct val="20000"/>
              </a:spcBef>
              <a:buClr>
                <a:schemeClr val="tx2"/>
              </a:buClr>
              <a:buFont typeface="Arial" pitchFamily="34" charset="0"/>
              <a:buChar char="•"/>
              <a:defRPr sz="1600">
                <a:latin typeface="+mn-lt"/>
                <a:cs typeface="+mn-cs"/>
              </a:defRPr>
            </a:lvl7pPr>
            <a:lvl8pPr marL="3429000" indent="-228600">
              <a:spcBef>
                <a:spcPct val="20000"/>
              </a:spcBef>
              <a:buClr>
                <a:schemeClr val="tx2"/>
              </a:buClr>
              <a:buFont typeface="Arial" pitchFamily="34" charset="0"/>
              <a:buChar char="•"/>
              <a:defRPr sz="1600">
                <a:latin typeface="+mn-lt"/>
                <a:cs typeface="+mn-cs"/>
              </a:defRPr>
            </a:lvl8pPr>
            <a:lvl9pPr marL="3886200" indent="-228600">
              <a:spcBef>
                <a:spcPct val="20000"/>
              </a:spcBef>
              <a:buClr>
                <a:schemeClr val="tx2"/>
              </a:buClr>
              <a:buFont typeface="Arial" pitchFamily="34" charset="0"/>
              <a:buChar char="•"/>
              <a:defRPr sz="1600">
                <a:latin typeface="+mn-lt"/>
                <a:cs typeface="+mn-cs"/>
              </a:defRPr>
            </a:lvl9pPr>
          </a:lstStyle>
          <a:p>
            <a:pPr>
              <a:defRPr/>
            </a:pPr>
            <a:r>
              <a:rPr lang="en-CA" dirty="0" smtClean="0">
                <a:latin typeface="+mn-lt"/>
              </a:rPr>
              <a:t>FOLLOW(Z)={$}</a:t>
            </a:r>
          </a:p>
          <a:p>
            <a:pPr>
              <a:defRPr/>
            </a:pPr>
            <a:r>
              <a:rPr lang="en-CA" dirty="0" smtClean="0">
                <a:latin typeface="+mn-lt"/>
              </a:rPr>
              <a:t>FOLLOW(Y)={</a:t>
            </a:r>
            <a:r>
              <a:rPr lang="en-CA" dirty="0" err="1" smtClean="0">
                <a:latin typeface="+mn-lt"/>
              </a:rPr>
              <a:t>a,b,c</a:t>
            </a:r>
            <a:r>
              <a:rPr lang="en-CA" dirty="0" smtClean="0">
                <a:latin typeface="+mn-lt"/>
              </a:rPr>
              <a:t>}</a:t>
            </a:r>
            <a:endParaRPr lang="fr-CA" dirty="0" smtClean="0">
              <a:latin typeface="+mn-lt"/>
            </a:endParaRPr>
          </a:p>
          <a:p>
            <a:pPr>
              <a:defRPr/>
            </a:pPr>
            <a:r>
              <a:rPr lang="en-CA" dirty="0" smtClean="0">
                <a:latin typeface="+mn-lt"/>
              </a:rPr>
              <a:t>FOLLOW(X)={</a:t>
            </a:r>
            <a:r>
              <a:rPr lang="en-CA" dirty="0" err="1" smtClean="0">
                <a:latin typeface="+mn-lt"/>
              </a:rPr>
              <a:t>a,b,c</a:t>
            </a:r>
            <a:r>
              <a:rPr lang="en-CA" dirty="0" smtClean="0">
                <a:latin typeface="+mn-lt"/>
              </a:rPr>
              <a:t>}</a:t>
            </a:r>
            <a:endParaRPr lang="fr-CA" dirty="0" smtClean="0">
              <a:latin typeface="+mn-lt"/>
            </a:endParaRPr>
          </a:p>
          <a:p>
            <a:pPr>
              <a:defRPr/>
            </a:pPr>
            <a:endParaRPr lang="fr-CA" dirty="0" smtClean="0">
              <a:latin typeface="+mn-lt"/>
            </a:endParaRPr>
          </a:p>
        </p:txBody>
      </p:sp>
      <p:sp>
        <p:nvSpPr>
          <p:cNvPr id="58377" name="TextBox 8"/>
          <p:cNvSpPr txBox="1">
            <a:spLocks noChangeArrowheads="1"/>
          </p:cNvSpPr>
          <p:nvPr/>
        </p:nvSpPr>
        <p:spPr bwMode="auto">
          <a:xfrm>
            <a:off x="3995738" y="1633538"/>
            <a:ext cx="12969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800" b="0"/>
              <a:t>FIRST</a:t>
            </a:r>
            <a:endParaRPr lang="fr-CA" altLang="fr-FR" sz="1800" b="0"/>
          </a:p>
        </p:txBody>
      </p:sp>
      <p:sp>
        <p:nvSpPr>
          <p:cNvPr id="58378" name="TextBox 9"/>
          <p:cNvSpPr txBox="1">
            <a:spLocks noChangeArrowheads="1"/>
          </p:cNvSpPr>
          <p:nvPr/>
        </p:nvSpPr>
        <p:spPr bwMode="auto">
          <a:xfrm>
            <a:off x="5940425" y="1633538"/>
            <a:ext cx="12954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800" b="0"/>
              <a:t>FOLLOW</a:t>
            </a:r>
            <a:endParaRPr lang="fr-CA" altLang="fr-FR" sz="1800" b="0"/>
          </a:p>
        </p:txBody>
      </p:sp>
      <p:graphicFrame>
        <p:nvGraphicFramePr>
          <p:cNvPr id="11" name="Table 10"/>
          <p:cNvGraphicFramePr>
            <a:graphicFrameLocks noGrp="1"/>
          </p:cNvGraphicFramePr>
          <p:nvPr/>
        </p:nvGraphicFramePr>
        <p:xfrm>
          <a:off x="544513" y="3429000"/>
          <a:ext cx="7627935" cy="2952752"/>
        </p:xfrm>
        <a:graphic>
          <a:graphicData uri="http://schemas.openxmlformats.org/drawingml/2006/table">
            <a:tbl>
              <a:tblPr firstRow="1" bandRow="1">
                <a:tableStyleId>{7DF18680-E054-41AD-8BC1-D1AEF772440D}</a:tableStyleId>
              </a:tblPr>
              <a:tblGrid>
                <a:gridCol w="1525587"/>
                <a:gridCol w="1525587"/>
                <a:gridCol w="1525587"/>
                <a:gridCol w="1525587"/>
                <a:gridCol w="1525587"/>
              </a:tblGrid>
              <a:tr h="738188">
                <a:tc>
                  <a:txBody>
                    <a:bodyPr/>
                    <a:lstStyle/>
                    <a:p>
                      <a:pPr algn="ctr"/>
                      <a:endParaRPr lang="fr-CA" sz="1800" b="1" dirty="0">
                        <a:solidFill>
                          <a:schemeClr val="bg1"/>
                        </a:solidFill>
                      </a:endParaRPr>
                    </a:p>
                  </a:txBody>
                  <a:tcPr marL="91436" marR="91436" marT="45727" marB="45727">
                    <a:solidFill>
                      <a:schemeClr val="accent5"/>
                    </a:solidFill>
                  </a:tcPr>
                </a:tc>
                <a:tc>
                  <a:txBody>
                    <a:bodyPr/>
                    <a:lstStyle/>
                    <a:p>
                      <a:pPr algn="ctr"/>
                      <a:r>
                        <a:rPr lang="en-CA" sz="1800" dirty="0" smtClean="0"/>
                        <a:t>a</a:t>
                      </a:r>
                      <a:endParaRPr lang="fr-CA" sz="1800" dirty="0"/>
                    </a:p>
                  </a:txBody>
                  <a:tcPr marL="91436" marR="91436" marT="45727" marB="45727"/>
                </a:tc>
                <a:tc>
                  <a:txBody>
                    <a:bodyPr/>
                    <a:lstStyle/>
                    <a:p>
                      <a:pPr algn="ctr"/>
                      <a:r>
                        <a:rPr lang="en-CA" sz="1800" dirty="0" smtClean="0"/>
                        <a:t>b</a:t>
                      </a:r>
                      <a:endParaRPr lang="fr-CA" sz="1800" dirty="0"/>
                    </a:p>
                  </a:txBody>
                  <a:tcPr marL="91436" marR="91436" marT="45727" marB="45727"/>
                </a:tc>
                <a:tc>
                  <a:txBody>
                    <a:bodyPr/>
                    <a:lstStyle/>
                    <a:p>
                      <a:pPr algn="ctr"/>
                      <a:r>
                        <a:rPr lang="en-CA" sz="1800" dirty="0" smtClean="0"/>
                        <a:t>c</a:t>
                      </a:r>
                      <a:endParaRPr lang="fr-CA" sz="1800" dirty="0"/>
                    </a:p>
                  </a:txBody>
                  <a:tcPr marL="91436" marR="91436" marT="45727" marB="45727"/>
                </a:tc>
                <a:tc>
                  <a:txBody>
                    <a:bodyPr/>
                    <a:lstStyle/>
                    <a:p>
                      <a:pPr algn="ctr"/>
                      <a:r>
                        <a:rPr lang="en-CA" sz="1800" dirty="0" smtClean="0"/>
                        <a:t>$</a:t>
                      </a:r>
                      <a:endParaRPr lang="fr-CA" sz="1800" dirty="0"/>
                    </a:p>
                  </a:txBody>
                  <a:tcPr marL="91436" marR="91436" marT="45727" marB="45727"/>
                </a:tc>
              </a:tr>
              <a:tr h="738188">
                <a:tc>
                  <a:txBody>
                    <a:bodyPr/>
                    <a:lstStyle/>
                    <a:p>
                      <a:pPr algn="ctr"/>
                      <a:r>
                        <a:rPr lang="en-CA" sz="1800" b="1" dirty="0" smtClean="0">
                          <a:solidFill>
                            <a:schemeClr val="bg1"/>
                          </a:solidFill>
                        </a:rPr>
                        <a:t>X</a:t>
                      </a:r>
                      <a:endParaRPr lang="fr-CA" sz="1800" b="1" dirty="0">
                        <a:solidFill>
                          <a:schemeClr val="bg1"/>
                        </a:solidFill>
                      </a:endParaRPr>
                    </a:p>
                  </a:txBody>
                  <a:tcPr marL="91436" marR="91436" marT="45727" marB="45727">
                    <a:solidFill>
                      <a:schemeClr val="accent5"/>
                    </a:solidFill>
                  </a:tcPr>
                </a:tc>
                <a:tc>
                  <a:txBody>
                    <a:bodyPr/>
                    <a:lstStyle/>
                    <a:p>
                      <a:pPr algn="ctr"/>
                      <a:r>
                        <a:rPr lang="en-CA" sz="1800" dirty="0" err="1" smtClean="0"/>
                        <a:t>X</a:t>
                      </a:r>
                      <a:r>
                        <a:rPr lang="en-CA" sz="1800" dirty="0" err="1" smtClean="0">
                          <a:sym typeface="Wingdings" panose="05000000000000000000" pitchFamily="2" charset="2"/>
                        </a:rPr>
                        <a:t>a</a:t>
                      </a:r>
                      <a:endParaRPr lang="fr-CA" sz="1800" dirty="0"/>
                    </a:p>
                  </a:txBody>
                  <a:tcPr marL="91436" marR="91436" marT="45727" marB="45727"/>
                </a:tc>
                <a:tc>
                  <a:txBody>
                    <a:bodyPr/>
                    <a:lstStyle/>
                    <a:p>
                      <a:pPr algn="ctr"/>
                      <a:r>
                        <a:rPr lang="en-CA" sz="1800" dirty="0" err="1" smtClean="0"/>
                        <a:t>X</a:t>
                      </a:r>
                      <a:r>
                        <a:rPr lang="en-CA" sz="1800" dirty="0" err="1" smtClean="0">
                          <a:sym typeface="Wingdings" panose="05000000000000000000" pitchFamily="2" charset="2"/>
                        </a:rPr>
                        <a:t>bYc</a:t>
                      </a:r>
                      <a:endParaRPr lang="fr-CA" sz="1800" dirty="0"/>
                    </a:p>
                  </a:txBody>
                  <a:tcPr marL="91436" marR="91436" marT="45727" marB="45727"/>
                </a:tc>
                <a:tc>
                  <a:txBody>
                    <a:bodyPr/>
                    <a:lstStyle/>
                    <a:p>
                      <a:pPr algn="ctr"/>
                      <a:r>
                        <a:rPr lang="en-CA" sz="1800" dirty="0" smtClean="0"/>
                        <a:t>-</a:t>
                      </a:r>
                      <a:endParaRPr lang="fr-CA" sz="1800" dirty="0"/>
                    </a:p>
                  </a:txBody>
                  <a:tcPr marL="91436" marR="91436" marT="45727" marB="45727"/>
                </a:tc>
                <a:tc>
                  <a:txBody>
                    <a:bodyPr/>
                    <a:lstStyle/>
                    <a:p>
                      <a:pPr algn="ctr"/>
                      <a:r>
                        <a:rPr lang="en-CA" sz="1800" dirty="0" smtClean="0"/>
                        <a:t>-</a:t>
                      </a:r>
                      <a:endParaRPr lang="fr-CA" sz="1800" dirty="0"/>
                    </a:p>
                  </a:txBody>
                  <a:tcPr marL="91436" marR="91436" marT="45727" marB="45727"/>
                </a:tc>
              </a:tr>
              <a:tr h="738188">
                <a:tc>
                  <a:txBody>
                    <a:bodyPr/>
                    <a:lstStyle/>
                    <a:p>
                      <a:pPr algn="ctr"/>
                      <a:r>
                        <a:rPr lang="en-CA" sz="1800" b="1" dirty="0" smtClean="0">
                          <a:solidFill>
                            <a:schemeClr val="bg1"/>
                          </a:solidFill>
                        </a:rPr>
                        <a:t>Y</a:t>
                      </a:r>
                      <a:endParaRPr lang="fr-CA" sz="1800" b="1" dirty="0">
                        <a:solidFill>
                          <a:schemeClr val="bg1"/>
                        </a:solidFill>
                      </a:endParaRPr>
                    </a:p>
                  </a:txBody>
                  <a:tcPr marL="91436" marR="91436" marT="45727" marB="45727">
                    <a:solidFill>
                      <a:schemeClr val="accent5"/>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800" dirty="0"/>
                    </a:p>
                  </a:txBody>
                  <a:tcPr marL="91436" marR="91436" marT="45727" marB="45727"/>
                </a:tc>
                <a:tc>
                  <a:txBody>
                    <a:bodyPr/>
                    <a:lstStyle/>
                    <a:p>
                      <a:pPr algn="ctr"/>
                      <a:endParaRPr lang="fr-CA" sz="1800" dirty="0"/>
                    </a:p>
                  </a:txBody>
                  <a:tcPr marL="91436" marR="91436" marT="45727" marB="45727"/>
                </a:tc>
                <a:tc>
                  <a:txBody>
                    <a:bodyPr/>
                    <a:lstStyle/>
                    <a:p>
                      <a:pPr algn="ctr"/>
                      <a:endParaRPr lang="fr-CA" sz="1800" dirty="0"/>
                    </a:p>
                  </a:txBody>
                  <a:tcPr marL="91436" marR="91436" marT="45727" marB="45727"/>
                </a:tc>
                <a:tc>
                  <a:txBody>
                    <a:bodyPr/>
                    <a:lstStyle/>
                    <a:p>
                      <a:pPr algn="ctr"/>
                      <a:endParaRPr lang="fr-CA" sz="1800" dirty="0"/>
                    </a:p>
                  </a:txBody>
                  <a:tcPr marL="91436" marR="91436" marT="45727" marB="45727"/>
                </a:tc>
              </a:tr>
              <a:tr h="738188">
                <a:tc>
                  <a:txBody>
                    <a:bodyPr/>
                    <a:lstStyle/>
                    <a:p>
                      <a:pPr algn="ctr"/>
                      <a:r>
                        <a:rPr lang="en-CA" sz="1800" b="1" dirty="0" smtClean="0">
                          <a:solidFill>
                            <a:schemeClr val="bg1"/>
                          </a:solidFill>
                        </a:rPr>
                        <a:t>Z</a:t>
                      </a:r>
                      <a:endParaRPr lang="fr-CA" sz="1800" b="1" dirty="0">
                        <a:solidFill>
                          <a:schemeClr val="bg1"/>
                        </a:solidFill>
                      </a:endParaRPr>
                    </a:p>
                  </a:txBody>
                  <a:tcPr marL="91436" marR="91436" marT="45727" marB="45727">
                    <a:solidFill>
                      <a:schemeClr val="accent5"/>
                    </a:solidFill>
                  </a:tcPr>
                </a:tc>
                <a:tc>
                  <a:txBody>
                    <a:bodyPr/>
                    <a:lstStyle/>
                    <a:p>
                      <a:pPr algn="ctr"/>
                      <a:endParaRPr lang="fr-CA" sz="1800" dirty="0"/>
                    </a:p>
                  </a:txBody>
                  <a:tcPr marL="91436" marR="91436" marT="45727" marB="45727"/>
                </a:tc>
                <a:tc>
                  <a:txBody>
                    <a:bodyPr/>
                    <a:lstStyle/>
                    <a:p>
                      <a:pPr algn="ctr"/>
                      <a:endParaRPr lang="fr-CA" sz="1800" dirty="0"/>
                    </a:p>
                  </a:txBody>
                  <a:tcPr marL="91436" marR="91436" marT="45727" marB="45727"/>
                </a:tc>
                <a:tc>
                  <a:txBody>
                    <a:bodyPr/>
                    <a:lstStyle/>
                    <a:p>
                      <a:pPr algn="ctr"/>
                      <a:endParaRPr lang="fr-CA" sz="1800" dirty="0"/>
                    </a:p>
                  </a:txBody>
                  <a:tcPr marL="91436" marR="91436" marT="45727" marB="45727"/>
                </a:tc>
                <a:tc>
                  <a:txBody>
                    <a:bodyPr/>
                    <a:lstStyle/>
                    <a:p>
                      <a:pPr algn="ctr"/>
                      <a:endParaRPr lang="fr-CA" sz="1800" dirty="0"/>
                    </a:p>
                  </a:txBody>
                  <a:tcPr marL="91436" marR="91436" marT="45727" marB="45727"/>
                </a:tc>
              </a:tr>
            </a:tbl>
          </a:graphicData>
        </a:graphic>
      </p:graphicFrame>
      <p:sp>
        <p:nvSpPr>
          <p:cNvPr id="9" name="Slide Number Placeholder 8"/>
          <p:cNvSpPr>
            <a:spLocks noGrp="1"/>
          </p:cNvSpPr>
          <p:nvPr>
            <p:ph type="sldNum" sz="quarter" idx="11"/>
          </p:nvPr>
        </p:nvSpPr>
        <p:spPr/>
        <p:txBody>
          <a:bodyPr/>
          <a:lstStyle/>
          <a:p>
            <a:pPr>
              <a:defRPr/>
            </a:pPr>
            <a:fld id="{C0F85434-72BD-456E-A883-0F005E178622}" type="slidenum">
              <a:rPr lang="fr-CA" smtClean="0"/>
              <a:pPr>
                <a:defRPr/>
              </a:pPr>
              <a:t>428</a:t>
            </a:fld>
            <a:endParaRPr lang="fr-CA"/>
          </a:p>
        </p:txBody>
      </p:sp>
    </p:spTree>
    <p:extLst>
      <p:ext uri="{BB962C8B-B14F-4D97-AF65-F5344CB8AC3E}">
        <p14:creationId xmlns:p14="http://schemas.microsoft.com/office/powerpoint/2010/main" val="3498987556"/>
      </p:ext>
    </p:extLst>
  </p:cSld>
  <p:clrMapOvr>
    <a:masterClrMapping/>
  </p:clrMapOvr>
  <p:timing>
    <p:tnLst>
      <p:par>
        <p:cTn id="1" dur="indefinite" restart="never" nodeType="tmRoot"/>
      </p:par>
    </p:tnLst>
  </p:timing>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LL(k) Parsers</a:t>
            </a:r>
            <a:endParaRPr lang="fr-CA" dirty="0"/>
          </a:p>
        </p:txBody>
      </p:sp>
      <p:sp>
        <p:nvSpPr>
          <p:cNvPr id="3" name="Content Placeholder 2"/>
          <p:cNvSpPr>
            <a:spLocks noGrp="1"/>
          </p:cNvSpPr>
          <p:nvPr>
            <p:ph idx="1"/>
          </p:nvPr>
        </p:nvSpPr>
        <p:spPr>
          <a:xfrm>
            <a:off x="468313" y="1925638"/>
            <a:ext cx="3322637" cy="1152525"/>
          </a:xfrm>
          <a:ln w="28575">
            <a:solidFill>
              <a:schemeClr val="accent5"/>
            </a:solidFill>
          </a:ln>
        </p:spPr>
        <p:txBody>
          <a:bodyPr/>
          <a:lstStyle/>
          <a:p>
            <a:pPr>
              <a:defRPr/>
            </a:pPr>
            <a:r>
              <a:rPr lang="en-CA" sz="1600" b="0" dirty="0" smtClean="0">
                <a:latin typeface="Courier New" panose="02070309020205020404" pitchFamily="49" charset="0"/>
                <a:cs typeface="Courier New" panose="02070309020205020404" pitchFamily="49" charset="0"/>
              </a:rPr>
              <a:t>&lt;Z&gt; ::= &lt;X&gt;&lt;Y&gt;&lt;Z&gt;| a | ab</a:t>
            </a:r>
          </a:p>
          <a:p>
            <a:pPr>
              <a:defRPr/>
            </a:pPr>
            <a:r>
              <a:rPr lang="en-CA" sz="1600" b="0" dirty="0" smtClean="0">
                <a:latin typeface="Courier New" panose="02070309020205020404" pitchFamily="49" charset="0"/>
                <a:cs typeface="Courier New" panose="02070309020205020404" pitchFamily="49" charset="0"/>
              </a:rPr>
              <a:t>&lt;Y&gt; ::= c | </a:t>
            </a:r>
            <a:r>
              <a:rPr lang="el-GR" sz="1600" b="0" dirty="0" smtClean="0">
                <a:latin typeface="Courier New" panose="02070309020205020404" pitchFamily="49" charset="0"/>
                <a:cs typeface="Courier New" panose="02070309020205020404" pitchFamily="49" charset="0"/>
              </a:rPr>
              <a:t>ε</a:t>
            </a:r>
            <a:endParaRPr lang="en-CA" sz="1600" b="0" dirty="0" smtClean="0">
              <a:latin typeface="Courier New" panose="02070309020205020404" pitchFamily="49" charset="0"/>
              <a:cs typeface="Courier New" panose="02070309020205020404" pitchFamily="49" charset="0"/>
            </a:endParaRPr>
          </a:p>
          <a:p>
            <a:pPr>
              <a:defRPr/>
            </a:pPr>
            <a:r>
              <a:rPr lang="en-CA" sz="1600" b="0" dirty="0" smtClean="0">
                <a:latin typeface="Courier New" panose="02070309020205020404" pitchFamily="49" charset="0"/>
                <a:cs typeface="Courier New" panose="02070309020205020404" pitchFamily="49" charset="0"/>
              </a:rPr>
              <a:t>&lt;X&gt; ::= a | b&lt;Y&gt;c</a:t>
            </a:r>
          </a:p>
          <a:p>
            <a:pPr>
              <a:defRPr/>
            </a:pPr>
            <a:endParaRPr lang="fr-CA" dirty="0"/>
          </a:p>
        </p:txBody>
      </p:sp>
      <p:sp>
        <p:nvSpPr>
          <p:cNvPr id="59398" name="TextBox 5"/>
          <p:cNvSpPr txBox="1">
            <a:spLocks noChangeArrowheads="1"/>
          </p:cNvSpPr>
          <p:nvPr/>
        </p:nvSpPr>
        <p:spPr bwMode="auto">
          <a:xfrm>
            <a:off x="684213" y="1619250"/>
            <a:ext cx="12954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800" b="0"/>
              <a:t>Grammar</a:t>
            </a:r>
            <a:endParaRPr lang="fr-CA" altLang="fr-FR" sz="1800" b="0"/>
          </a:p>
        </p:txBody>
      </p:sp>
      <p:sp>
        <p:nvSpPr>
          <p:cNvPr id="7" name="Content Placeholder 2"/>
          <p:cNvSpPr txBox="1">
            <a:spLocks/>
          </p:cNvSpPr>
          <p:nvPr/>
        </p:nvSpPr>
        <p:spPr bwMode="auto">
          <a:xfrm>
            <a:off x="3924300" y="1925638"/>
            <a:ext cx="1800225" cy="1152525"/>
          </a:xfrm>
          <a:prstGeom prst="rect">
            <a:avLst/>
          </a:prstGeom>
          <a:noFill/>
          <a:ln w="28575">
            <a:solidFill>
              <a:schemeClr val="accent5"/>
            </a:solidFill>
          </a:ln>
          <a:extLst>
            <a:ext uri="{909E8E84-426E-40DD-AFC4-6F175D3DCCD1}">
              <a14:hiddenFill xmlns:a14="http://schemas.microsoft.com/office/drawing/2010/main">
                <a:solidFill>
                  <a:srgbClr val="FFFFFF"/>
                </a:solidFill>
              </a14:hiddenFill>
            </a:ext>
          </a:extLst>
        </p:spPr>
        <p:txBody>
          <a:bodyPr/>
          <a:lstStyle>
            <a:defPPr>
              <a:defRPr lang="en-US"/>
            </a:defPPr>
            <a:lvl1pPr lvl="0" eaLnBrk="0" hangingPunct="0">
              <a:spcBef>
                <a:spcPct val="20000"/>
              </a:spcBef>
              <a:spcAft>
                <a:spcPts val="600"/>
              </a:spcAft>
              <a:buFont typeface="Arial" charset="0"/>
              <a:defRPr sz="1600" b="0">
                <a:solidFill>
                  <a:srgbClr val="000000"/>
                </a:solidFill>
                <a:latin typeface="+mn-lt"/>
                <a:cs typeface="Courier New" panose="02070309020205020404" pitchFamily="49" charset="0"/>
              </a:defRPr>
            </a:lvl1pPr>
            <a:lvl2pPr indent="-182563" eaLnBrk="0" hangingPunct="0">
              <a:spcBef>
                <a:spcPct val="20000"/>
              </a:spcBef>
              <a:buClr>
                <a:schemeClr val="tx2"/>
              </a:buClr>
              <a:buFont typeface="Arial" charset="0"/>
              <a:buChar char="•"/>
              <a:defRPr sz="2000">
                <a:latin typeface="+mn-lt"/>
                <a:cs typeface="+mn-cs"/>
              </a:defRPr>
            </a:lvl2pPr>
            <a:lvl3pPr marL="1143000" indent="-228600" eaLnBrk="0" hangingPunct="0">
              <a:spcBef>
                <a:spcPct val="20000"/>
              </a:spcBef>
              <a:buClr>
                <a:schemeClr val="tx2"/>
              </a:buClr>
              <a:buFont typeface="Arial" charset="0"/>
              <a:buChar char="•"/>
              <a:defRPr>
                <a:latin typeface="+mn-lt"/>
                <a:cs typeface="+mn-cs"/>
              </a:defRPr>
            </a:lvl3pPr>
            <a:lvl4pPr marL="1600200" indent="-228600" eaLnBrk="0" hangingPunct="0">
              <a:spcBef>
                <a:spcPct val="20000"/>
              </a:spcBef>
              <a:buClr>
                <a:schemeClr val="tx2"/>
              </a:buClr>
              <a:buFont typeface="Arial" charset="0"/>
              <a:buChar char="•"/>
              <a:defRPr>
                <a:latin typeface="+mn-lt"/>
                <a:cs typeface="+mn-cs"/>
              </a:defRPr>
            </a:lvl4pPr>
            <a:lvl5pPr marL="2057400" indent="-228600" eaLnBrk="0" hangingPunct="0">
              <a:spcBef>
                <a:spcPct val="20000"/>
              </a:spcBef>
              <a:buClr>
                <a:schemeClr val="tx2"/>
              </a:buClr>
              <a:buFont typeface="Arial" charset="0"/>
              <a:buChar char="•"/>
              <a:defRPr>
                <a:latin typeface="+mn-lt"/>
                <a:cs typeface="+mn-cs"/>
              </a:defRPr>
            </a:lvl5pPr>
            <a:lvl6pPr marL="2514600" indent="-228600">
              <a:spcBef>
                <a:spcPct val="20000"/>
              </a:spcBef>
              <a:buClr>
                <a:schemeClr val="tx2"/>
              </a:buClr>
              <a:buFont typeface="Arial" pitchFamily="34" charset="0"/>
              <a:buChar char="•"/>
              <a:defRPr sz="1600">
                <a:latin typeface="+mn-lt"/>
                <a:cs typeface="+mn-cs"/>
              </a:defRPr>
            </a:lvl6pPr>
            <a:lvl7pPr marL="2971800" indent="-228600">
              <a:spcBef>
                <a:spcPct val="20000"/>
              </a:spcBef>
              <a:buClr>
                <a:schemeClr val="tx2"/>
              </a:buClr>
              <a:buFont typeface="Arial" pitchFamily="34" charset="0"/>
              <a:buChar char="•"/>
              <a:defRPr sz="1600">
                <a:latin typeface="+mn-lt"/>
                <a:cs typeface="+mn-cs"/>
              </a:defRPr>
            </a:lvl7pPr>
            <a:lvl8pPr marL="3429000" indent="-228600">
              <a:spcBef>
                <a:spcPct val="20000"/>
              </a:spcBef>
              <a:buClr>
                <a:schemeClr val="tx2"/>
              </a:buClr>
              <a:buFont typeface="Arial" pitchFamily="34" charset="0"/>
              <a:buChar char="•"/>
              <a:defRPr sz="1600">
                <a:latin typeface="+mn-lt"/>
                <a:cs typeface="+mn-cs"/>
              </a:defRPr>
            </a:lvl8pPr>
            <a:lvl9pPr marL="3886200" indent="-228600">
              <a:spcBef>
                <a:spcPct val="20000"/>
              </a:spcBef>
              <a:buClr>
                <a:schemeClr val="tx2"/>
              </a:buClr>
              <a:buFont typeface="Arial" pitchFamily="34" charset="0"/>
              <a:buChar char="•"/>
              <a:defRPr sz="1600">
                <a:latin typeface="+mn-lt"/>
                <a:cs typeface="+mn-cs"/>
              </a:defRPr>
            </a:lvl9pPr>
          </a:lstStyle>
          <a:p>
            <a:pPr>
              <a:defRPr/>
            </a:pPr>
            <a:r>
              <a:rPr lang="en-CA" dirty="0" smtClean="0"/>
              <a:t>FIRST(Z)={</a:t>
            </a:r>
            <a:r>
              <a:rPr lang="en-CA" dirty="0" err="1" smtClean="0"/>
              <a:t>a,b</a:t>
            </a:r>
            <a:r>
              <a:rPr lang="en-CA" dirty="0" smtClean="0"/>
              <a:t>}</a:t>
            </a:r>
          </a:p>
          <a:p>
            <a:pPr>
              <a:defRPr/>
            </a:pPr>
            <a:r>
              <a:rPr lang="en-CA" dirty="0" smtClean="0"/>
              <a:t>FIRST(Y)={c, </a:t>
            </a:r>
            <a:r>
              <a:rPr lang="el-GR" dirty="0" smtClean="0"/>
              <a:t>ε</a:t>
            </a:r>
            <a:r>
              <a:rPr lang="en-CA" dirty="0" smtClean="0"/>
              <a:t>}</a:t>
            </a:r>
          </a:p>
          <a:p>
            <a:pPr>
              <a:defRPr/>
            </a:pPr>
            <a:r>
              <a:rPr lang="en-CA" dirty="0" smtClean="0"/>
              <a:t>FIRST(X)={</a:t>
            </a:r>
            <a:r>
              <a:rPr lang="en-CA" dirty="0" err="1" smtClean="0"/>
              <a:t>a,b</a:t>
            </a:r>
            <a:r>
              <a:rPr lang="en-CA" dirty="0" smtClean="0"/>
              <a:t>}</a:t>
            </a:r>
            <a:endParaRPr lang="fr-CA" dirty="0" smtClean="0"/>
          </a:p>
        </p:txBody>
      </p:sp>
      <p:sp>
        <p:nvSpPr>
          <p:cNvPr id="8" name="Content Placeholder 2"/>
          <p:cNvSpPr txBox="1">
            <a:spLocks/>
          </p:cNvSpPr>
          <p:nvPr/>
        </p:nvSpPr>
        <p:spPr bwMode="auto">
          <a:xfrm>
            <a:off x="5867400" y="1925638"/>
            <a:ext cx="2305050" cy="1152525"/>
          </a:xfrm>
          <a:prstGeom prst="rect">
            <a:avLst/>
          </a:prstGeom>
          <a:noFill/>
          <a:ln w="28575">
            <a:solidFill>
              <a:schemeClr val="accent5"/>
            </a:solidFill>
          </a:ln>
          <a:extLst>
            <a:ext uri="{909E8E84-426E-40DD-AFC4-6F175D3DCCD1}">
              <a14:hiddenFill xmlns:a14="http://schemas.microsoft.com/office/drawing/2010/main">
                <a:solidFill>
                  <a:srgbClr val="FFFFFF"/>
                </a:solidFill>
              </a14:hiddenFill>
            </a:ext>
          </a:extLst>
        </p:spPr>
        <p:txBody>
          <a:bodyPr/>
          <a:lstStyle>
            <a:defPPr>
              <a:defRPr lang="en-US"/>
            </a:defPPr>
            <a:lvl1pPr lvl="0" eaLnBrk="0" hangingPunct="0">
              <a:spcBef>
                <a:spcPct val="20000"/>
              </a:spcBef>
              <a:spcAft>
                <a:spcPts val="600"/>
              </a:spcAft>
              <a:buFont typeface="Arial" charset="0"/>
              <a:defRPr sz="1600" b="0">
                <a:solidFill>
                  <a:srgbClr val="000000"/>
                </a:solidFill>
                <a:latin typeface="Courier New" panose="02070309020205020404" pitchFamily="49" charset="0"/>
                <a:cs typeface="Courier New" panose="02070309020205020404" pitchFamily="49" charset="0"/>
              </a:defRPr>
            </a:lvl1pPr>
            <a:lvl2pPr indent="-182563" eaLnBrk="0" hangingPunct="0">
              <a:spcBef>
                <a:spcPct val="20000"/>
              </a:spcBef>
              <a:buClr>
                <a:schemeClr val="tx2"/>
              </a:buClr>
              <a:buFont typeface="Arial" charset="0"/>
              <a:buChar char="•"/>
              <a:defRPr sz="2000">
                <a:latin typeface="+mn-lt"/>
                <a:cs typeface="+mn-cs"/>
              </a:defRPr>
            </a:lvl2pPr>
            <a:lvl3pPr marL="1143000" indent="-228600" eaLnBrk="0" hangingPunct="0">
              <a:spcBef>
                <a:spcPct val="20000"/>
              </a:spcBef>
              <a:buClr>
                <a:schemeClr val="tx2"/>
              </a:buClr>
              <a:buFont typeface="Arial" charset="0"/>
              <a:buChar char="•"/>
              <a:defRPr>
                <a:latin typeface="+mn-lt"/>
                <a:cs typeface="+mn-cs"/>
              </a:defRPr>
            </a:lvl3pPr>
            <a:lvl4pPr marL="1600200" indent="-228600" eaLnBrk="0" hangingPunct="0">
              <a:spcBef>
                <a:spcPct val="20000"/>
              </a:spcBef>
              <a:buClr>
                <a:schemeClr val="tx2"/>
              </a:buClr>
              <a:buFont typeface="Arial" charset="0"/>
              <a:buChar char="•"/>
              <a:defRPr>
                <a:latin typeface="+mn-lt"/>
                <a:cs typeface="+mn-cs"/>
              </a:defRPr>
            </a:lvl4pPr>
            <a:lvl5pPr marL="2057400" indent="-228600" eaLnBrk="0" hangingPunct="0">
              <a:spcBef>
                <a:spcPct val="20000"/>
              </a:spcBef>
              <a:buClr>
                <a:schemeClr val="tx2"/>
              </a:buClr>
              <a:buFont typeface="Arial" charset="0"/>
              <a:buChar char="•"/>
              <a:defRPr>
                <a:latin typeface="+mn-lt"/>
                <a:cs typeface="+mn-cs"/>
              </a:defRPr>
            </a:lvl5pPr>
            <a:lvl6pPr marL="2514600" indent="-228600">
              <a:spcBef>
                <a:spcPct val="20000"/>
              </a:spcBef>
              <a:buClr>
                <a:schemeClr val="tx2"/>
              </a:buClr>
              <a:buFont typeface="Arial" pitchFamily="34" charset="0"/>
              <a:buChar char="•"/>
              <a:defRPr sz="1600">
                <a:latin typeface="+mn-lt"/>
                <a:cs typeface="+mn-cs"/>
              </a:defRPr>
            </a:lvl6pPr>
            <a:lvl7pPr marL="2971800" indent="-228600">
              <a:spcBef>
                <a:spcPct val="20000"/>
              </a:spcBef>
              <a:buClr>
                <a:schemeClr val="tx2"/>
              </a:buClr>
              <a:buFont typeface="Arial" pitchFamily="34" charset="0"/>
              <a:buChar char="•"/>
              <a:defRPr sz="1600">
                <a:latin typeface="+mn-lt"/>
                <a:cs typeface="+mn-cs"/>
              </a:defRPr>
            </a:lvl7pPr>
            <a:lvl8pPr marL="3429000" indent="-228600">
              <a:spcBef>
                <a:spcPct val="20000"/>
              </a:spcBef>
              <a:buClr>
                <a:schemeClr val="tx2"/>
              </a:buClr>
              <a:buFont typeface="Arial" pitchFamily="34" charset="0"/>
              <a:buChar char="•"/>
              <a:defRPr sz="1600">
                <a:latin typeface="+mn-lt"/>
                <a:cs typeface="+mn-cs"/>
              </a:defRPr>
            </a:lvl8pPr>
            <a:lvl9pPr marL="3886200" indent="-228600">
              <a:spcBef>
                <a:spcPct val="20000"/>
              </a:spcBef>
              <a:buClr>
                <a:schemeClr val="tx2"/>
              </a:buClr>
              <a:buFont typeface="Arial" pitchFamily="34" charset="0"/>
              <a:buChar char="•"/>
              <a:defRPr sz="1600">
                <a:latin typeface="+mn-lt"/>
                <a:cs typeface="+mn-cs"/>
              </a:defRPr>
            </a:lvl9pPr>
          </a:lstStyle>
          <a:p>
            <a:pPr>
              <a:defRPr/>
            </a:pPr>
            <a:r>
              <a:rPr lang="en-CA" dirty="0" smtClean="0">
                <a:latin typeface="+mn-lt"/>
              </a:rPr>
              <a:t>FOLLOW(Z)={$}</a:t>
            </a:r>
          </a:p>
          <a:p>
            <a:pPr>
              <a:defRPr/>
            </a:pPr>
            <a:r>
              <a:rPr lang="en-CA" dirty="0" smtClean="0">
                <a:latin typeface="+mn-lt"/>
              </a:rPr>
              <a:t>FOLLOW(Y)={</a:t>
            </a:r>
            <a:r>
              <a:rPr lang="en-CA" dirty="0" err="1" smtClean="0">
                <a:latin typeface="+mn-lt"/>
              </a:rPr>
              <a:t>a,b,c</a:t>
            </a:r>
            <a:r>
              <a:rPr lang="en-CA" dirty="0" smtClean="0">
                <a:latin typeface="+mn-lt"/>
              </a:rPr>
              <a:t>}</a:t>
            </a:r>
            <a:endParaRPr lang="fr-CA" dirty="0" smtClean="0">
              <a:latin typeface="+mn-lt"/>
            </a:endParaRPr>
          </a:p>
          <a:p>
            <a:pPr>
              <a:defRPr/>
            </a:pPr>
            <a:r>
              <a:rPr lang="en-CA" dirty="0" smtClean="0">
                <a:latin typeface="+mn-lt"/>
              </a:rPr>
              <a:t>FOLLOW(X)={</a:t>
            </a:r>
            <a:r>
              <a:rPr lang="en-CA" dirty="0" err="1" smtClean="0">
                <a:latin typeface="+mn-lt"/>
              </a:rPr>
              <a:t>a,b,c</a:t>
            </a:r>
            <a:r>
              <a:rPr lang="en-CA" dirty="0" smtClean="0">
                <a:latin typeface="+mn-lt"/>
              </a:rPr>
              <a:t>}</a:t>
            </a:r>
            <a:endParaRPr lang="fr-CA" dirty="0" smtClean="0">
              <a:latin typeface="+mn-lt"/>
            </a:endParaRPr>
          </a:p>
          <a:p>
            <a:pPr>
              <a:defRPr/>
            </a:pPr>
            <a:endParaRPr lang="fr-CA" dirty="0" smtClean="0">
              <a:latin typeface="+mn-lt"/>
            </a:endParaRPr>
          </a:p>
        </p:txBody>
      </p:sp>
      <p:sp>
        <p:nvSpPr>
          <p:cNvPr id="59401" name="TextBox 8"/>
          <p:cNvSpPr txBox="1">
            <a:spLocks noChangeArrowheads="1"/>
          </p:cNvSpPr>
          <p:nvPr/>
        </p:nvSpPr>
        <p:spPr bwMode="auto">
          <a:xfrm>
            <a:off x="3995738" y="1633538"/>
            <a:ext cx="12969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800" b="0"/>
              <a:t>FIRST</a:t>
            </a:r>
            <a:endParaRPr lang="fr-CA" altLang="fr-FR" sz="1800" b="0"/>
          </a:p>
        </p:txBody>
      </p:sp>
      <p:sp>
        <p:nvSpPr>
          <p:cNvPr id="59402" name="TextBox 9"/>
          <p:cNvSpPr txBox="1">
            <a:spLocks noChangeArrowheads="1"/>
          </p:cNvSpPr>
          <p:nvPr/>
        </p:nvSpPr>
        <p:spPr bwMode="auto">
          <a:xfrm>
            <a:off x="5940425" y="1633538"/>
            <a:ext cx="12954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800" b="0"/>
              <a:t>FOLLOW</a:t>
            </a:r>
            <a:endParaRPr lang="fr-CA" altLang="fr-FR" sz="1800" b="0"/>
          </a:p>
        </p:txBody>
      </p:sp>
      <p:graphicFrame>
        <p:nvGraphicFramePr>
          <p:cNvPr id="11" name="Table 10"/>
          <p:cNvGraphicFramePr>
            <a:graphicFrameLocks noGrp="1"/>
          </p:cNvGraphicFramePr>
          <p:nvPr/>
        </p:nvGraphicFramePr>
        <p:xfrm>
          <a:off x="544513" y="3429000"/>
          <a:ext cx="7627935" cy="2952752"/>
        </p:xfrm>
        <a:graphic>
          <a:graphicData uri="http://schemas.openxmlformats.org/drawingml/2006/table">
            <a:tbl>
              <a:tblPr firstRow="1" bandRow="1">
                <a:tableStyleId>{7DF18680-E054-41AD-8BC1-D1AEF772440D}</a:tableStyleId>
              </a:tblPr>
              <a:tblGrid>
                <a:gridCol w="1525587"/>
                <a:gridCol w="1525587"/>
                <a:gridCol w="1525587"/>
                <a:gridCol w="1525587"/>
                <a:gridCol w="1525587"/>
              </a:tblGrid>
              <a:tr h="738188">
                <a:tc>
                  <a:txBody>
                    <a:bodyPr/>
                    <a:lstStyle/>
                    <a:p>
                      <a:pPr algn="ctr"/>
                      <a:endParaRPr lang="fr-CA" sz="1800" b="1" dirty="0">
                        <a:solidFill>
                          <a:schemeClr val="bg1"/>
                        </a:solidFill>
                      </a:endParaRPr>
                    </a:p>
                  </a:txBody>
                  <a:tcPr marL="91436" marR="91436" marT="45727" marB="45727">
                    <a:solidFill>
                      <a:schemeClr val="accent5"/>
                    </a:solidFill>
                  </a:tcPr>
                </a:tc>
                <a:tc>
                  <a:txBody>
                    <a:bodyPr/>
                    <a:lstStyle/>
                    <a:p>
                      <a:pPr algn="ctr"/>
                      <a:r>
                        <a:rPr lang="en-CA" sz="1800" dirty="0" smtClean="0"/>
                        <a:t>a</a:t>
                      </a:r>
                      <a:endParaRPr lang="fr-CA" sz="1800" dirty="0"/>
                    </a:p>
                  </a:txBody>
                  <a:tcPr marL="91436" marR="91436" marT="45727" marB="45727"/>
                </a:tc>
                <a:tc>
                  <a:txBody>
                    <a:bodyPr/>
                    <a:lstStyle/>
                    <a:p>
                      <a:pPr algn="ctr"/>
                      <a:r>
                        <a:rPr lang="en-CA" sz="1800" dirty="0" smtClean="0"/>
                        <a:t>b</a:t>
                      </a:r>
                      <a:endParaRPr lang="fr-CA" sz="1800" dirty="0"/>
                    </a:p>
                  </a:txBody>
                  <a:tcPr marL="91436" marR="91436" marT="45727" marB="45727"/>
                </a:tc>
                <a:tc>
                  <a:txBody>
                    <a:bodyPr/>
                    <a:lstStyle/>
                    <a:p>
                      <a:pPr algn="ctr"/>
                      <a:r>
                        <a:rPr lang="en-CA" sz="1800" dirty="0" smtClean="0"/>
                        <a:t>c</a:t>
                      </a:r>
                      <a:endParaRPr lang="fr-CA" sz="1800" dirty="0"/>
                    </a:p>
                  </a:txBody>
                  <a:tcPr marL="91436" marR="91436" marT="45727" marB="45727"/>
                </a:tc>
                <a:tc>
                  <a:txBody>
                    <a:bodyPr/>
                    <a:lstStyle/>
                    <a:p>
                      <a:pPr algn="ctr"/>
                      <a:r>
                        <a:rPr lang="en-CA" sz="1800" dirty="0" smtClean="0"/>
                        <a:t>$</a:t>
                      </a:r>
                      <a:endParaRPr lang="fr-CA" sz="1800" dirty="0"/>
                    </a:p>
                  </a:txBody>
                  <a:tcPr marL="91436" marR="91436" marT="45727" marB="45727"/>
                </a:tc>
              </a:tr>
              <a:tr h="738188">
                <a:tc>
                  <a:txBody>
                    <a:bodyPr/>
                    <a:lstStyle/>
                    <a:p>
                      <a:pPr algn="ctr"/>
                      <a:r>
                        <a:rPr lang="en-CA" sz="1800" b="1" dirty="0" smtClean="0">
                          <a:solidFill>
                            <a:schemeClr val="bg1"/>
                          </a:solidFill>
                        </a:rPr>
                        <a:t>X</a:t>
                      </a:r>
                      <a:endParaRPr lang="fr-CA" sz="1800" b="1" dirty="0">
                        <a:solidFill>
                          <a:schemeClr val="bg1"/>
                        </a:solidFill>
                      </a:endParaRPr>
                    </a:p>
                  </a:txBody>
                  <a:tcPr marL="91436" marR="91436" marT="45727" marB="45727">
                    <a:solidFill>
                      <a:schemeClr val="accent5"/>
                    </a:solidFill>
                  </a:tcPr>
                </a:tc>
                <a:tc>
                  <a:txBody>
                    <a:bodyPr/>
                    <a:lstStyle/>
                    <a:p>
                      <a:pPr algn="ctr"/>
                      <a:r>
                        <a:rPr lang="en-CA" sz="1800" dirty="0" err="1" smtClean="0"/>
                        <a:t>X</a:t>
                      </a:r>
                      <a:r>
                        <a:rPr lang="en-CA" sz="1800" dirty="0" err="1" smtClean="0">
                          <a:sym typeface="Wingdings" panose="05000000000000000000" pitchFamily="2" charset="2"/>
                        </a:rPr>
                        <a:t>a</a:t>
                      </a:r>
                      <a:endParaRPr lang="fr-CA" sz="1800" dirty="0"/>
                    </a:p>
                  </a:txBody>
                  <a:tcPr marL="91436" marR="91436" marT="45727" marB="45727"/>
                </a:tc>
                <a:tc>
                  <a:txBody>
                    <a:bodyPr/>
                    <a:lstStyle/>
                    <a:p>
                      <a:pPr algn="ctr"/>
                      <a:r>
                        <a:rPr lang="en-CA" sz="1800" dirty="0" err="1" smtClean="0"/>
                        <a:t>X</a:t>
                      </a:r>
                      <a:r>
                        <a:rPr lang="en-CA" sz="1800" dirty="0" err="1" smtClean="0">
                          <a:sym typeface="Wingdings" panose="05000000000000000000" pitchFamily="2" charset="2"/>
                        </a:rPr>
                        <a:t>bYc</a:t>
                      </a:r>
                      <a:endParaRPr lang="fr-CA" sz="1800" dirty="0"/>
                    </a:p>
                  </a:txBody>
                  <a:tcPr marL="91436" marR="91436" marT="45727" marB="45727"/>
                </a:tc>
                <a:tc>
                  <a:txBody>
                    <a:bodyPr/>
                    <a:lstStyle/>
                    <a:p>
                      <a:pPr algn="ctr"/>
                      <a:r>
                        <a:rPr lang="en-CA" sz="1800" dirty="0" smtClean="0"/>
                        <a:t>-</a:t>
                      </a:r>
                      <a:endParaRPr lang="fr-CA" sz="1800" dirty="0"/>
                    </a:p>
                  </a:txBody>
                  <a:tcPr marL="91436" marR="91436" marT="45727" marB="45727"/>
                </a:tc>
                <a:tc>
                  <a:txBody>
                    <a:bodyPr/>
                    <a:lstStyle/>
                    <a:p>
                      <a:pPr algn="ctr"/>
                      <a:r>
                        <a:rPr lang="en-CA" sz="1800" dirty="0" smtClean="0"/>
                        <a:t>-</a:t>
                      </a:r>
                      <a:endParaRPr lang="fr-CA" sz="1800" dirty="0"/>
                    </a:p>
                  </a:txBody>
                  <a:tcPr marL="91436" marR="91436" marT="45727" marB="45727"/>
                </a:tc>
              </a:tr>
              <a:tr h="738188">
                <a:tc>
                  <a:txBody>
                    <a:bodyPr/>
                    <a:lstStyle/>
                    <a:p>
                      <a:pPr algn="ctr"/>
                      <a:r>
                        <a:rPr lang="en-CA" sz="1800" b="1" dirty="0" smtClean="0">
                          <a:solidFill>
                            <a:schemeClr val="bg1"/>
                          </a:solidFill>
                        </a:rPr>
                        <a:t>Y</a:t>
                      </a:r>
                      <a:endParaRPr lang="fr-CA" sz="1800" b="1" dirty="0">
                        <a:solidFill>
                          <a:schemeClr val="bg1"/>
                        </a:solidFill>
                      </a:endParaRPr>
                    </a:p>
                  </a:txBody>
                  <a:tcPr marL="91436" marR="91436" marT="45727" marB="45727">
                    <a:solidFill>
                      <a:schemeClr val="accent5"/>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dirty="0" smtClean="0"/>
                        <a:t>Y</a:t>
                      </a:r>
                      <a:r>
                        <a:rPr lang="en-CA" sz="1800" dirty="0" smtClean="0">
                          <a:sym typeface="Wingdings" panose="05000000000000000000" pitchFamily="2" charset="2"/>
                        </a:rPr>
                        <a:t></a:t>
                      </a:r>
                      <a:r>
                        <a:rPr lang="el-GR" sz="1800" dirty="0" smtClean="0">
                          <a:sym typeface="Wingdings" panose="05000000000000000000" pitchFamily="2" charset="2"/>
                        </a:rPr>
                        <a:t>ε</a:t>
                      </a:r>
                      <a:endParaRPr lang="fr-CA" sz="1800" dirty="0"/>
                    </a:p>
                  </a:txBody>
                  <a:tcPr marL="91436" marR="91436" marT="45727" marB="45727"/>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dirty="0" smtClean="0"/>
                        <a:t>Y</a:t>
                      </a:r>
                      <a:r>
                        <a:rPr lang="en-CA" sz="1800" dirty="0" smtClean="0">
                          <a:sym typeface="Wingdings" panose="05000000000000000000" pitchFamily="2" charset="2"/>
                        </a:rPr>
                        <a:t></a:t>
                      </a:r>
                      <a:r>
                        <a:rPr lang="el-GR" sz="1800" dirty="0" smtClean="0">
                          <a:sym typeface="Wingdings" panose="05000000000000000000" pitchFamily="2" charset="2"/>
                        </a:rPr>
                        <a:t>ε</a:t>
                      </a:r>
                      <a:endParaRPr lang="fr-CA" sz="1800" dirty="0" smtClean="0"/>
                    </a:p>
                    <a:p>
                      <a:pPr algn="ctr"/>
                      <a:endParaRPr lang="fr-CA" sz="1800" dirty="0"/>
                    </a:p>
                  </a:txBody>
                  <a:tcPr marL="91436" marR="91436" marT="45727" marB="45727"/>
                </a:tc>
                <a:tc>
                  <a:txBody>
                    <a:bodyPr/>
                    <a:lstStyle/>
                    <a:p>
                      <a:pPr algn="ctr"/>
                      <a:r>
                        <a:rPr lang="en-CA" sz="1800" dirty="0" err="1" smtClean="0"/>
                        <a:t>Y</a:t>
                      </a:r>
                      <a:r>
                        <a:rPr lang="en-CA" sz="1800" dirty="0" err="1" smtClean="0">
                          <a:sym typeface="Wingdings" panose="05000000000000000000" pitchFamily="2" charset="2"/>
                        </a:rPr>
                        <a:t>c</a:t>
                      </a:r>
                      <a:r>
                        <a:rPr lang="en-CA" sz="1800" dirty="0" smtClean="0">
                          <a:sym typeface="Wingdings" panose="05000000000000000000" pitchFamily="2" charset="2"/>
                        </a:rPr>
                        <a:t>,</a:t>
                      </a:r>
                    </a:p>
                    <a:p>
                      <a:pPr marL="0" marR="0" indent="0" algn="ctr" defTabSz="914400" rtl="0" eaLnBrk="1" fontAlgn="auto" latinLnBrk="0" hangingPunct="1">
                        <a:lnSpc>
                          <a:spcPct val="100000"/>
                        </a:lnSpc>
                        <a:spcBef>
                          <a:spcPts val="0"/>
                        </a:spcBef>
                        <a:spcAft>
                          <a:spcPts val="0"/>
                        </a:spcAft>
                        <a:buClrTx/>
                        <a:buSzTx/>
                        <a:buFontTx/>
                        <a:buNone/>
                        <a:tabLst/>
                        <a:defRPr/>
                      </a:pPr>
                      <a:r>
                        <a:rPr lang="en-CA" sz="1800" dirty="0" smtClean="0"/>
                        <a:t>Y</a:t>
                      </a:r>
                      <a:r>
                        <a:rPr lang="en-CA" sz="1800" dirty="0" smtClean="0">
                          <a:sym typeface="Wingdings" panose="05000000000000000000" pitchFamily="2" charset="2"/>
                        </a:rPr>
                        <a:t></a:t>
                      </a:r>
                      <a:r>
                        <a:rPr lang="el-GR" sz="1800" dirty="0" smtClean="0">
                          <a:sym typeface="Wingdings" panose="05000000000000000000" pitchFamily="2" charset="2"/>
                        </a:rPr>
                        <a:t>ε</a:t>
                      </a:r>
                      <a:endParaRPr lang="fr-CA" sz="1800" dirty="0" smtClean="0"/>
                    </a:p>
                  </a:txBody>
                  <a:tcPr marL="91436" marR="91436" marT="45727" marB="45727"/>
                </a:tc>
                <a:tc>
                  <a:txBody>
                    <a:bodyPr/>
                    <a:lstStyle/>
                    <a:p>
                      <a:pPr algn="ctr"/>
                      <a:r>
                        <a:rPr lang="en-CA" sz="1800" dirty="0" smtClean="0"/>
                        <a:t>-</a:t>
                      </a:r>
                      <a:endParaRPr lang="fr-CA" sz="1800" dirty="0"/>
                    </a:p>
                  </a:txBody>
                  <a:tcPr marL="91436" marR="91436" marT="45727" marB="45727"/>
                </a:tc>
              </a:tr>
              <a:tr h="738188">
                <a:tc>
                  <a:txBody>
                    <a:bodyPr/>
                    <a:lstStyle/>
                    <a:p>
                      <a:pPr algn="ctr"/>
                      <a:r>
                        <a:rPr lang="en-CA" sz="1800" b="1" dirty="0" smtClean="0">
                          <a:solidFill>
                            <a:schemeClr val="bg1"/>
                          </a:solidFill>
                        </a:rPr>
                        <a:t>Z</a:t>
                      </a:r>
                      <a:endParaRPr lang="fr-CA" sz="1800" b="1" dirty="0">
                        <a:solidFill>
                          <a:schemeClr val="bg1"/>
                        </a:solidFill>
                      </a:endParaRPr>
                    </a:p>
                  </a:txBody>
                  <a:tcPr marL="91436" marR="91436" marT="45727" marB="45727">
                    <a:solidFill>
                      <a:schemeClr val="accent5"/>
                    </a:solidFill>
                  </a:tcPr>
                </a:tc>
                <a:tc>
                  <a:txBody>
                    <a:bodyPr/>
                    <a:lstStyle/>
                    <a:p>
                      <a:pPr algn="ctr"/>
                      <a:endParaRPr lang="fr-CA" sz="1800" dirty="0"/>
                    </a:p>
                  </a:txBody>
                  <a:tcPr marL="91436" marR="91436" marT="45727" marB="45727"/>
                </a:tc>
                <a:tc>
                  <a:txBody>
                    <a:bodyPr/>
                    <a:lstStyle/>
                    <a:p>
                      <a:pPr algn="ctr"/>
                      <a:endParaRPr lang="fr-CA" sz="1800" dirty="0"/>
                    </a:p>
                  </a:txBody>
                  <a:tcPr marL="91436" marR="91436" marT="45727" marB="45727"/>
                </a:tc>
                <a:tc>
                  <a:txBody>
                    <a:bodyPr/>
                    <a:lstStyle/>
                    <a:p>
                      <a:pPr algn="ctr"/>
                      <a:endParaRPr lang="fr-CA" sz="1800" dirty="0"/>
                    </a:p>
                  </a:txBody>
                  <a:tcPr marL="91436" marR="91436" marT="45727" marB="45727"/>
                </a:tc>
                <a:tc>
                  <a:txBody>
                    <a:bodyPr/>
                    <a:lstStyle/>
                    <a:p>
                      <a:pPr algn="ctr"/>
                      <a:endParaRPr lang="fr-CA" sz="1800" dirty="0"/>
                    </a:p>
                  </a:txBody>
                  <a:tcPr marL="91436" marR="91436" marT="45727" marB="45727"/>
                </a:tc>
              </a:tr>
            </a:tbl>
          </a:graphicData>
        </a:graphic>
      </p:graphicFrame>
      <p:sp>
        <p:nvSpPr>
          <p:cNvPr id="9" name="Slide Number Placeholder 8"/>
          <p:cNvSpPr>
            <a:spLocks noGrp="1"/>
          </p:cNvSpPr>
          <p:nvPr>
            <p:ph type="sldNum" sz="quarter" idx="11"/>
          </p:nvPr>
        </p:nvSpPr>
        <p:spPr/>
        <p:txBody>
          <a:bodyPr/>
          <a:lstStyle/>
          <a:p>
            <a:pPr>
              <a:defRPr/>
            </a:pPr>
            <a:fld id="{C0F85434-72BD-456E-A883-0F005E178622}" type="slidenum">
              <a:rPr lang="fr-CA" smtClean="0"/>
              <a:pPr>
                <a:defRPr/>
              </a:pPr>
              <a:t>429</a:t>
            </a:fld>
            <a:endParaRPr lang="fr-CA"/>
          </a:p>
        </p:txBody>
      </p:sp>
    </p:spTree>
    <p:extLst>
      <p:ext uri="{BB962C8B-B14F-4D97-AF65-F5344CB8AC3E}">
        <p14:creationId xmlns:p14="http://schemas.microsoft.com/office/powerpoint/2010/main" val="3206370897"/>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Example – Problem Definition</a:t>
            </a:r>
            <a:endParaRPr lang="fr-CA" dirty="0"/>
          </a:p>
        </p:txBody>
      </p:sp>
      <p:sp>
        <p:nvSpPr>
          <p:cNvPr id="38915" name="Content Placeholder 2"/>
          <p:cNvSpPr>
            <a:spLocks noGrp="1"/>
          </p:cNvSpPr>
          <p:nvPr>
            <p:ph idx="1"/>
          </p:nvPr>
        </p:nvSpPr>
        <p:spPr/>
        <p:txBody>
          <a:bodyPr/>
          <a:lstStyle/>
          <a:p>
            <a:r>
              <a:rPr lang="en-CA" altLang="fr-FR" smtClean="0"/>
              <a:t>We want to design the software for a simple Point of Sale Terminal that operates as follows:</a:t>
            </a:r>
          </a:p>
          <a:p>
            <a:pPr marL="800100" lvl="1" indent="-342900"/>
            <a:r>
              <a:rPr lang="en-CA" altLang="fr-FR" smtClean="0"/>
              <a:t>Displays that amount of money to pay for the goods to be purchased</a:t>
            </a:r>
          </a:p>
          <a:p>
            <a:pPr marL="800100" lvl="1" indent="-342900"/>
            <a:r>
              <a:rPr lang="en-CA" altLang="fr-FR" smtClean="0"/>
              <a:t>Asks the user to insert a financial card (debit or credit)</a:t>
            </a:r>
          </a:p>
          <a:p>
            <a:pPr marL="800100" lvl="1" indent="-342900"/>
            <a:r>
              <a:rPr lang="en-CA" altLang="fr-FR" smtClean="0"/>
              <a:t>If the user inserts a debit card, he or she is asked to choose the account type</a:t>
            </a:r>
          </a:p>
          <a:p>
            <a:pPr marL="800100" lvl="1" indent="-342900"/>
            <a:r>
              <a:rPr lang="en-CA" altLang="fr-FR" smtClean="0"/>
              <a:t>Asks the user to enter a pin number</a:t>
            </a:r>
          </a:p>
          <a:p>
            <a:pPr marL="800100" lvl="1" indent="-342900"/>
            <a:r>
              <a:rPr lang="en-CA" altLang="fr-FR" smtClean="0"/>
              <a:t>Verifies the pin number against the one stored on the chip</a:t>
            </a:r>
          </a:p>
          <a:p>
            <a:pPr marL="800100" lvl="1" indent="-342900"/>
            <a:r>
              <a:rPr lang="en-CA" altLang="fr-FR" smtClean="0"/>
              <a:t>Contacts the bank associated with the card in order to perform the transaction</a:t>
            </a:r>
          </a:p>
        </p:txBody>
      </p:sp>
    </p:spTree>
    <p:extLst>
      <p:ext uri="{BB962C8B-B14F-4D97-AF65-F5344CB8AC3E}">
        <p14:creationId xmlns:p14="http://schemas.microsoft.com/office/powerpoint/2010/main" val="526632259"/>
      </p:ext>
    </p:extLst>
  </p:cSld>
  <p:clrMapOvr>
    <a:masterClrMapping/>
  </p:clrMapOvr>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LL(k) Parsers</a:t>
            </a:r>
            <a:endParaRPr lang="fr-CA" dirty="0"/>
          </a:p>
        </p:txBody>
      </p:sp>
      <p:sp>
        <p:nvSpPr>
          <p:cNvPr id="3" name="Content Placeholder 2"/>
          <p:cNvSpPr>
            <a:spLocks noGrp="1"/>
          </p:cNvSpPr>
          <p:nvPr>
            <p:ph idx="1"/>
          </p:nvPr>
        </p:nvSpPr>
        <p:spPr>
          <a:xfrm>
            <a:off x="468313" y="1925638"/>
            <a:ext cx="3322637" cy="1152525"/>
          </a:xfrm>
          <a:ln w="28575">
            <a:solidFill>
              <a:schemeClr val="accent5"/>
            </a:solidFill>
          </a:ln>
        </p:spPr>
        <p:txBody>
          <a:bodyPr/>
          <a:lstStyle/>
          <a:p>
            <a:pPr>
              <a:defRPr/>
            </a:pPr>
            <a:r>
              <a:rPr lang="en-CA" sz="1600" b="0" dirty="0" smtClean="0">
                <a:latin typeface="Courier New" panose="02070309020205020404" pitchFamily="49" charset="0"/>
                <a:cs typeface="Courier New" panose="02070309020205020404" pitchFamily="49" charset="0"/>
              </a:rPr>
              <a:t>&lt;Z&gt; ::= &lt;X&gt;&lt;Y&gt;&lt;Z&gt;| a | ab</a:t>
            </a:r>
          </a:p>
          <a:p>
            <a:pPr>
              <a:defRPr/>
            </a:pPr>
            <a:r>
              <a:rPr lang="en-CA" sz="1600" b="0" dirty="0" smtClean="0">
                <a:latin typeface="Courier New" panose="02070309020205020404" pitchFamily="49" charset="0"/>
                <a:cs typeface="Courier New" panose="02070309020205020404" pitchFamily="49" charset="0"/>
              </a:rPr>
              <a:t>&lt;Y&gt; ::= c | </a:t>
            </a:r>
            <a:r>
              <a:rPr lang="el-GR" sz="1600" b="0" dirty="0" smtClean="0">
                <a:latin typeface="Courier New" panose="02070309020205020404" pitchFamily="49" charset="0"/>
                <a:cs typeface="Courier New" panose="02070309020205020404" pitchFamily="49" charset="0"/>
              </a:rPr>
              <a:t>ε</a:t>
            </a:r>
            <a:endParaRPr lang="en-CA" sz="1600" b="0" dirty="0" smtClean="0">
              <a:latin typeface="Courier New" panose="02070309020205020404" pitchFamily="49" charset="0"/>
              <a:cs typeface="Courier New" panose="02070309020205020404" pitchFamily="49" charset="0"/>
            </a:endParaRPr>
          </a:p>
          <a:p>
            <a:pPr>
              <a:defRPr/>
            </a:pPr>
            <a:r>
              <a:rPr lang="en-CA" sz="1600" b="0" dirty="0" smtClean="0">
                <a:latin typeface="Courier New" panose="02070309020205020404" pitchFamily="49" charset="0"/>
                <a:cs typeface="Courier New" panose="02070309020205020404" pitchFamily="49" charset="0"/>
              </a:rPr>
              <a:t>&lt;X&gt; ::= a | b&lt;Y&gt;c</a:t>
            </a:r>
          </a:p>
          <a:p>
            <a:pPr>
              <a:defRPr/>
            </a:pPr>
            <a:endParaRPr lang="fr-CA" dirty="0"/>
          </a:p>
        </p:txBody>
      </p:sp>
      <p:sp>
        <p:nvSpPr>
          <p:cNvPr id="60422" name="TextBox 5"/>
          <p:cNvSpPr txBox="1">
            <a:spLocks noChangeArrowheads="1"/>
          </p:cNvSpPr>
          <p:nvPr/>
        </p:nvSpPr>
        <p:spPr bwMode="auto">
          <a:xfrm>
            <a:off x="684213" y="1619250"/>
            <a:ext cx="12954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800" b="0"/>
              <a:t>Grammar</a:t>
            </a:r>
            <a:endParaRPr lang="fr-CA" altLang="fr-FR" sz="1800" b="0"/>
          </a:p>
        </p:txBody>
      </p:sp>
      <p:sp>
        <p:nvSpPr>
          <p:cNvPr id="7" name="Content Placeholder 2"/>
          <p:cNvSpPr txBox="1">
            <a:spLocks/>
          </p:cNvSpPr>
          <p:nvPr/>
        </p:nvSpPr>
        <p:spPr bwMode="auto">
          <a:xfrm>
            <a:off x="3924300" y="1925638"/>
            <a:ext cx="1800225" cy="1152525"/>
          </a:xfrm>
          <a:prstGeom prst="rect">
            <a:avLst/>
          </a:prstGeom>
          <a:noFill/>
          <a:ln w="28575">
            <a:solidFill>
              <a:schemeClr val="accent5"/>
            </a:solidFill>
          </a:ln>
          <a:extLst>
            <a:ext uri="{909E8E84-426E-40DD-AFC4-6F175D3DCCD1}">
              <a14:hiddenFill xmlns:a14="http://schemas.microsoft.com/office/drawing/2010/main">
                <a:solidFill>
                  <a:srgbClr val="FFFFFF"/>
                </a:solidFill>
              </a14:hiddenFill>
            </a:ext>
          </a:extLst>
        </p:spPr>
        <p:txBody>
          <a:bodyPr/>
          <a:lstStyle>
            <a:defPPr>
              <a:defRPr lang="en-US"/>
            </a:defPPr>
            <a:lvl1pPr lvl="0" eaLnBrk="0" hangingPunct="0">
              <a:spcBef>
                <a:spcPct val="20000"/>
              </a:spcBef>
              <a:spcAft>
                <a:spcPts val="600"/>
              </a:spcAft>
              <a:buFont typeface="Arial" charset="0"/>
              <a:defRPr sz="1600" b="0">
                <a:solidFill>
                  <a:srgbClr val="000000"/>
                </a:solidFill>
                <a:latin typeface="+mn-lt"/>
                <a:cs typeface="Courier New" panose="02070309020205020404" pitchFamily="49" charset="0"/>
              </a:defRPr>
            </a:lvl1pPr>
            <a:lvl2pPr indent="-182563" eaLnBrk="0" hangingPunct="0">
              <a:spcBef>
                <a:spcPct val="20000"/>
              </a:spcBef>
              <a:buClr>
                <a:schemeClr val="tx2"/>
              </a:buClr>
              <a:buFont typeface="Arial" charset="0"/>
              <a:buChar char="•"/>
              <a:defRPr sz="2000">
                <a:latin typeface="+mn-lt"/>
                <a:cs typeface="+mn-cs"/>
              </a:defRPr>
            </a:lvl2pPr>
            <a:lvl3pPr marL="1143000" indent="-228600" eaLnBrk="0" hangingPunct="0">
              <a:spcBef>
                <a:spcPct val="20000"/>
              </a:spcBef>
              <a:buClr>
                <a:schemeClr val="tx2"/>
              </a:buClr>
              <a:buFont typeface="Arial" charset="0"/>
              <a:buChar char="•"/>
              <a:defRPr>
                <a:latin typeface="+mn-lt"/>
                <a:cs typeface="+mn-cs"/>
              </a:defRPr>
            </a:lvl3pPr>
            <a:lvl4pPr marL="1600200" indent="-228600" eaLnBrk="0" hangingPunct="0">
              <a:spcBef>
                <a:spcPct val="20000"/>
              </a:spcBef>
              <a:buClr>
                <a:schemeClr val="tx2"/>
              </a:buClr>
              <a:buFont typeface="Arial" charset="0"/>
              <a:buChar char="•"/>
              <a:defRPr>
                <a:latin typeface="+mn-lt"/>
                <a:cs typeface="+mn-cs"/>
              </a:defRPr>
            </a:lvl4pPr>
            <a:lvl5pPr marL="2057400" indent="-228600" eaLnBrk="0" hangingPunct="0">
              <a:spcBef>
                <a:spcPct val="20000"/>
              </a:spcBef>
              <a:buClr>
                <a:schemeClr val="tx2"/>
              </a:buClr>
              <a:buFont typeface="Arial" charset="0"/>
              <a:buChar char="•"/>
              <a:defRPr>
                <a:latin typeface="+mn-lt"/>
                <a:cs typeface="+mn-cs"/>
              </a:defRPr>
            </a:lvl5pPr>
            <a:lvl6pPr marL="2514600" indent="-228600">
              <a:spcBef>
                <a:spcPct val="20000"/>
              </a:spcBef>
              <a:buClr>
                <a:schemeClr val="tx2"/>
              </a:buClr>
              <a:buFont typeface="Arial" pitchFamily="34" charset="0"/>
              <a:buChar char="•"/>
              <a:defRPr sz="1600">
                <a:latin typeface="+mn-lt"/>
                <a:cs typeface="+mn-cs"/>
              </a:defRPr>
            </a:lvl6pPr>
            <a:lvl7pPr marL="2971800" indent="-228600">
              <a:spcBef>
                <a:spcPct val="20000"/>
              </a:spcBef>
              <a:buClr>
                <a:schemeClr val="tx2"/>
              </a:buClr>
              <a:buFont typeface="Arial" pitchFamily="34" charset="0"/>
              <a:buChar char="•"/>
              <a:defRPr sz="1600">
                <a:latin typeface="+mn-lt"/>
                <a:cs typeface="+mn-cs"/>
              </a:defRPr>
            </a:lvl7pPr>
            <a:lvl8pPr marL="3429000" indent="-228600">
              <a:spcBef>
                <a:spcPct val="20000"/>
              </a:spcBef>
              <a:buClr>
                <a:schemeClr val="tx2"/>
              </a:buClr>
              <a:buFont typeface="Arial" pitchFamily="34" charset="0"/>
              <a:buChar char="•"/>
              <a:defRPr sz="1600">
                <a:latin typeface="+mn-lt"/>
                <a:cs typeface="+mn-cs"/>
              </a:defRPr>
            </a:lvl8pPr>
            <a:lvl9pPr marL="3886200" indent="-228600">
              <a:spcBef>
                <a:spcPct val="20000"/>
              </a:spcBef>
              <a:buClr>
                <a:schemeClr val="tx2"/>
              </a:buClr>
              <a:buFont typeface="Arial" pitchFamily="34" charset="0"/>
              <a:buChar char="•"/>
              <a:defRPr sz="1600">
                <a:latin typeface="+mn-lt"/>
                <a:cs typeface="+mn-cs"/>
              </a:defRPr>
            </a:lvl9pPr>
          </a:lstStyle>
          <a:p>
            <a:pPr>
              <a:defRPr/>
            </a:pPr>
            <a:r>
              <a:rPr lang="en-CA" dirty="0" smtClean="0"/>
              <a:t>FIRST(Z)={</a:t>
            </a:r>
            <a:r>
              <a:rPr lang="en-CA" dirty="0" err="1" smtClean="0"/>
              <a:t>a,b</a:t>
            </a:r>
            <a:r>
              <a:rPr lang="en-CA" dirty="0" smtClean="0"/>
              <a:t>}</a:t>
            </a:r>
          </a:p>
          <a:p>
            <a:pPr>
              <a:defRPr/>
            </a:pPr>
            <a:r>
              <a:rPr lang="en-CA" dirty="0" smtClean="0"/>
              <a:t>FIRST(Y)={c, </a:t>
            </a:r>
            <a:r>
              <a:rPr lang="el-GR" dirty="0" smtClean="0"/>
              <a:t>ε</a:t>
            </a:r>
            <a:r>
              <a:rPr lang="en-CA" dirty="0" smtClean="0"/>
              <a:t>}</a:t>
            </a:r>
          </a:p>
          <a:p>
            <a:pPr>
              <a:defRPr/>
            </a:pPr>
            <a:r>
              <a:rPr lang="en-CA" dirty="0" smtClean="0"/>
              <a:t>FIRST(X)={</a:t>
            </a:r>
            <a:r>
              <a:rPr lang="en-CA" dirty="0" err="1" smtClean="0"/>
              <a:t>a,b</a:t>
            </a:r>
            <a:r>
              <a:rPr lang="en-CA" dirty="0" smtClean="0"/>
              <a:t>}</a:t>
            </a:r>
            <a:endParaRPr lang="fr-CA" dirty="0" smtClean="0"/>
          </a:p>
        </p:txBody>
      </p:sp>
      <p:sp>
        <p:nvSpPr>
          <p:cNvPr id="8" name="Content Placeholder 2"/>
          <p:cNvSpPr txBox="1">
            <a:spLocks/>
          </p:cNvSpPr>
          <p:nvPr/>
        </p:nvSpPr>
        <p:spPr bwMode="auto">
          <a:xfrm>
            <a:off x="5867400" y="1925638"/>
            <a:ext cx="2305050" cy="1152525"/>
          </a:xfrm>
          <a:prstGeom prst="rect">
            <a:avLst/>
          </a:prstGeom>
          <a:noFill/>
          <a:ln w="28575">
            <a:solidFill>
              <a:schemeClr val="accent5"/>
            </a:solidFill>
          </a:ln>
          <a:extLst>
            <a:ext uri="{909E8E84-426E-40DD-AFC4-6F175D3DCCD1}">
              <a14:hiddenFill xmlns:a14="http://schemas.microsoft.com/office/drawing/2010/main">
                <a:solidFill>
                  <a:srgbClr val="FFFFFF"/>
                </a:solidFill>
              </a14:hiddenFill>
            </a:ext>
          </a:extLst>
        </p:spPr>
        <p:txBody>
          <a:bodyPr/>
          <a:lstStyle>
            <a:defPPr>
              <a:defRPr lang="en-US"/>
            </a:defPPr>
            <a:lvl1pPr lvl="0" eaLnBrk="0" hangingPunct="0">
              <a:spcBef>
                <a:spcPct val="20000"/>
              </a:spcBef>
              <a:spcAft>
                <a:spcPts val="600"/>
              </a:spcAft>
              <a:buFont typeface="Arial" charset="0"/>
              <a:defRPr sz="1600" b="0">
                <a:solidFill>
                  <a:srgbClr val="000000"/>
                </a:solidFill>
                <a:latin typeface="Courier New" panose="02070309020205020404" pitchFamily="49" charset="0"/>
                <a:cs typeface="Courier New" panose="02070309020205020404" pitchFamily="49" charset="0"/>
              </a:defRPr>
            </a:lvl1pPr>
            <a:lvl2pPr indent="-182563" eaLnBrk="0" hangingPunct="0">
              <a:spcBef>
                <a:spcPct val="20000"/>
              </a:spcBef>
              <a:buClr>
                <a:schemeClr val="tx2"/>
              </a:buClr>
              <a:buFont typeface="Arial" charset="0"/>
              <a:buChar char="•"/>
              <a:defRPr sz="2000">
                <a:latin typeface="+mn-lt"/>
                <a:cs typeface="+mn-cs"/>
              </a:defRPr>
            </a:lvl2pPr>
            <a:lvl3pPr marL="1143000" indent="-228600" eaLnBrk="0" hangingPunct="0">
              <a:spcBef>
                <a:spcPct val="20000"/>
              </a:spcBef>
              <a:buClr>
                <a:schemeClr val="tx2"/>
              </a:buClr>
              <a:buFont typeface="Arial" charset="0"/>
              <a:buChar char="•"/>
              <a:defRPr>
                <a:latin typeface="+mn-lt"/>
                <a:cs typeface="+mn-cs"/>
              </a:defRPr>
            </a:lvl3pPr>
            <a:lvl4pPr marL="1600200" indent="-228600" eaLnBrk="0" hangingPunct="0">
              <a:spcBef>
                <a:spcPct val="20000"/>
              </a:spcBef>
              <a:buClr>
                <a:schemeClr val="tx2"/>
              </a:buClr>
              <a:buFont typeface="Arial" charset="0"/>
              <a:buChar char="•"/>
              <a:defRPr>
                <a:latin typeface="+mn-lt"/>
                <a:cs typeface="+mn-cs"/>
              </a:defRPr>
            </a:lvl4pPr>
            <a:lvl5pPr marL="2057400" indent="-228600" eaLnBrk="0" hangingPunct="0">
              <a:spcBef>
                <a:spcPct val="20000"/>
              </a:spcBef>
              <a:buClr>
                <a:schemeClr val="tx2"/>
              </a:buClr>
              <a:buFont typeface="Arial" charset="0"/>
              <a:buChar char="•"/>
              <a:defRPr>
                <a:latin typeface="+mn-lt"/>
                <a:cs typeface="+mn-cs"/>
              </a:defRPr>
            </a:lvl5pPr>
            <a:lvl6pPr marL="2514600" indent="-228600">
              <a:spcBef>
                <a:spcPct val="20000"/>
              </a:spcBef>
              <a:buClr>
                <a:schemeClr val="tx2"/>
              </a:buClr>
              <a:buFont typeface="Arial" pitchFamily="34" charset="0"/>
              <a:buChar char="•"/>
              <a:defRPr sz="1600">
                <a:latin typeface="+mn-lt"/>
                <a:cs typeface="+mn-cs"/>
              </a:defRPr>
            </a:lvl6pPr>
            <a:lvl7pPr marL="2971800" indent="-228600">
              <a:spcBef>
                <a:spcPct val="20000"/>
              </a:spcBef>
              <a:buClr>
                <a:schemeClr val="tx2"/>
              </a:buClr>
              <a:buFont typeface="Arial" pitchFamily="34" charset="0"/>
              <a:buChar char="•"/>
              <a:defRPr sz="1600">
                <a:latin typeface="+mn-lt"/>
                <a:cs typeface="+mn-cs"/>
              </a:defRPr>
            </a:lvl7pPr>
            <a:lvl8pPr marL="3429000" indent="-228600">
              <a:spcBef>
                <a:spcPct val="20000"/>
              </a:spcBef>
              <a:buClr>
                <a:schemeClr val="tx2"/>
              </a:buClr>
              <a:buFont typeface="Arial" pitchFamily="34" charset="0"/>
              <a:buChar char="•"/>
              <a:defRPr sz="1600">
                <a:latin typeface="+mn-lt"/>
                <a:cs typeface="+mn-cs"/>
              </a:defRPr>
            </a:lvl8pPr>
            <a:lvl9pPr marL="3886200" indent="-228600">
              <a:spcBef>
                <a:spcPct val="20000"/>
              </a:spcBef>
              <a:buClr>
                <a:schemeClr val="tx2"/>
              </a:buClr>
              <a:buFont typeface="Arial" pitchFamily="34" charset="0"/>
              <a:buChar char="•"/>
              <a:defRPr sz="1600">
                <a:latin typeface="+mn-lt"/>
                <a:cs typeface="+mn-cs"/>
              </a:defRPr>
            </a:lvl9pPr>
          </a:lstStyle>
          <a:p>
            <a:pPr>
              <a:defRPr/>
            </a:pPr>
            <a:r>
              <a:rPr lang="en-CA" dirty="0" smtClean="0">
                <a:latin typeface="+mn-lt"/>
              </a:rPr>
              <a:t>FOLLOW(Z)={$}</a:t>
            </a:r>
          </a:p>
          <a:p>
            <a:pPr>
              <a:defRPr/>
            </a:pPr>
            <a:r>
              <a:rPr lang="en-CA" dirty="0" smtClean="0">
                <a:latin typeface="+mn-lt"/>
              </a:rPr>
              <a:t>FOLLOW(Y)={</a:t>
            </a:r>
            <a:r>
              <a:rPr lang="en-CA" dirty="0" err="1" smtClean="0">
                <a:latin typeface="+mn-lt"/>
              </a:rPr>
              <a:t>a,b,c</a:t>
            </a:r>
            <a:r>
              <a:rPr lang="en-CA" dirty="0" smtClean="0">
                <a:latin typeface="+mn-lt"/>
              </a:rPr>
              <a:t>}</a:t>
            </a:r>
            <a:endParaRPr lang="fr-CA" dirty="0" smtClean="0">
              <a:latin typeface="+mn-lt"/>
            </a:endParaRPr>
          </a:p>
          <a:p>
            <a:pPr>
              <a:defRPr/>
            </a:pPr>
            <a:r>
              <a:rPr lang="en-CA" dirty="0" smtClean="0">
                <a:latin typeface="+mn-lt"/>
              </a:rPr>
              <a:t>FOLLOW(X)={</a:t>
            </a:r>
            <a:r>
              <a:rPr lang="en-CA" dirty="0" err="1" smtClean="0">
                <a:latin typeface="+mn-lt"/>
              </a:rPr>
              <a:t>a,b,c</a:t>
            </a:r>
            <a:r>
              <a:rPr lang="en-CA" dirty="0" smtClean="0">
                <a:latin typeface="+mn-lt"/>
              </a:rPr>
              <a:t>}</a:t>
            </a:r>
            <a:endParaRPr lang="fr-CA" dirty="0" smtClean="0">
              <a:latin typeface="+mn-lt"/>
            </a:endParaRPr>
          </a:p>
          <a:p>
            <a:pPr>
              <a:defRPr/>
            </a:pPr>
            <a:endParaRPr lang="fr-CA" dirty="0" smtClean="0">
              <a:latin typeface="+mn-lt"/>
            </a:endParaRPr>
          </a:p>
        </p:txBody>
      </p:sp>
      <p:sp>
        <p:nvSpPr>
          <p:cNvPr id="60425" name="TextBox 8"/>
          <p:cNvSpPr txBox="1">
            <a:spLocks noChangeArrowheads="1"/>
          </p:cNvSpPr>
          <p:nvPr/>
        </p:nvSpPr>
        <p:spPr bwMode="auto">
          <a:xfrm>
            <a:off x="3995738" y="1633538"/>
            <a:ext cx="12969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800" b="0"/>
              <a:t>FIRST</a:t>
            </a:r>
            <a:endParaRPr lang="fr-CA" altLang="fr-FR" sz="1800" b="0"/>
          </a:p>
        </p:txBody>
      </p:sp>
      <p:sp>
        <p:nvSpPr>
          <p:cNvPr id="60426" name="TextBox 9"/>
          <p:cNvSpPr txBox="1">
            <a:spLocks noChangeArrowheads="1"/>
          </p:cNvSpPr>
          <p:nvPr/>
        </p:nvSpPr>
        <p:spPr bwMode="auto">
          <a:xfrm>
            <a:off x="5940425" y="1633538"/>
            <a:ext cx="12954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800" b="0"/>
              <a:t>FOLLOW</a:t>
            </a:r>
            <a:endParaRPr lang="fr-CA" altLang="fr-FR" sz="1800" b="0"/>
          </a:p>
        </p:txBody>
      </p:sp>
      <p:graphicFrame>
        <p:nvGraphicFramePr>
          <p:cNvPr id="11" name="Table 10"/>
          <p:cNvGraphicFramePr>
            <a:graphicFrameLocks noGrp="1"/>
          </p:cNvGraphicFramePr>
          <p:nvPr/>
        </p:nvGraphicFramePr>
        <p:xfrm>
          <a:off x="544513" y="3429000"/>
          <a:ext cx="7627935" cy="2952752"/>
        </p:xfrm>
        <a:graphic>
          <a:graphicData uri="http://schemas.openxmlformats.org/drawingml/2006/table">
            <a:tbl>
              <a:tblPr firstRow="1" bandRow="1">
                <a:tableStyleId>{7DF18680-E054-41AD-8BC1-D1AEF772440D}</a:tableStyleId>
              </a:tblPr>
              <a:tblGrid>
                <a:gridCol w="1525587"/>
                <a:gridCol w="1525587"/>
                <a:gridCol w="1525587"/>
                <a:gridCol w="1525587"/>
                <a:gridCol w="1525587"/>
              </a:tblGrid>
              <a:tr h="738188">
                <a:tc>
                  <a:txBody>
                    <a:bodyPr/>
                    <a:lstStyle/>
                    <a:p>
                      <a:pPr algn="ctr"/>
                      <a:endParaRPr lang="fr-CA" sz="1800" b="1" dirty="0">
                        <a:solidFill>
                          <a:schemeClr val="bg1"/>
                        </a:solidFill>
                      </a:endParaRPr>
                    </a:p>
                  </a:txBody>
                  <a:tcPr marL="91436" marR="91436" marT="45727" marB="45727">
                    <a:solidFill>
                      <a:schemeClr val="accent5"/>
                    </a:solidFill>
                  </a:tcPr>
                </a:tc>
                <a:tc>
                  <a:txBody>
                    <a:bodyPr/>
                    <a:lstStyle/>
                    <a:p>
                      <a:pPr algn="ctr"/>
                      <a:r>
                        <a:rPr lang="en-CA" sz="1800" dirty="0" smtClean="0"/>
                        <a:t>a</a:t>
                      </a:r>
                      <a:endParaRPr lang="fr-CA" sz="1800" dirty="0"/>
                    </a:p>
                  </a:txBody>
                  <a:tcPr marL="91436" marR="91436" marT="45727" marB="45727"/>
                </a:tc>
                <a:tc>
                  <a:txBody>
                    <a:bodyPr/>
                    <a:lstStyle/>
                    <a:p>
                      <a:pPr algn="ctr"/>
                      <a:r>
                        <a:rPr lang="en-CA" sz="1800" dirty="0" smtClean="0"/>
                        <a:t>b</a:t>
                      </a:r>
                      <a:endParaRPr lang="fr-CA" sz="1800" dirty="0"/>
                    </a:p>
                  </a:txBody>
                  <a:tcPr marL="91436" marR="91436" marT="45727" marB="45727"/>
                </a:tc>
                <a:tc>
                  <a:txBody>
                    <a:bodyPr/>
                    <a:lstStyle/>
                    <a:p>
                      <a:pPr algn="ctr"/>
                      <a:r>
                        <a:rPr lang="en-CA" sz="1800" dirty="0" smtClean="0"/>
                        <a:t>c</a:t>
                      </a:r>
                      <a:endParaRPr lang="fr-CA" sz="1800" dirty="0"/>
                    </a:p>
                  </a:txBody>
                  <a:tcPr marL="91436" marR="91436" marT="45727" marB="45727"/>
                </a:tc>
                <a:tc>
                  <a:txBody>
                    <a:bodyPr/>
                    <a:lstStyle/>
                    <a:p>
                      <a:pPr algn="ctr"/>
                      <a:r>
                        <a:rPr lang="en-CA" sz="1800" dirty="0" smtClean="0"/>
                        <a:t>$</a:t>
                      </a:r>
                      <a:endParaRPr lang="fr-CA" sz="1800" dirty="0"/>
                    </a:p>
                  </a:txBody>
                  <a:tcPr marL="91436" marR="91436" marT="45727" marB="45727"/>
                </a:tc>
              </a:tr>
              <a:tr h="738188">
                <a:tc>
                  <a:txBody>
                    <a:bodyPr/>
                    <a:lstStyle/>
                    <a:p>
                      <a:pPr algn="ctr"/>
                      <a:r>
                        <a:rPr lang="en-CA" sz="1800" b="1" dirty="0" smtClean="0">
                          <a:solidFill>
                            <a:schemeClr val="bg1"/>
                          </a:solidFill>
                        </a:rPr>
                        <a:t>X</a:t>
                      </a:r>
                      <a:endParaRPr lang="fr-CA" sz="1800" b="1" dirty="0">
                        <a:solidFill>
                          <a:schemeClr val="bg1"/>
                        </a:solidFill>
                      </a:endParaRPr>
                    </a:p>
                  </a:txBody>
                  <a:tcPr marL="91436" marR="91436" marT="45727" marB="45727">
                    <a:solidFill>
                      <a:schemeClr val="accent5"/>
                    </a:solidFill>
                  </a:tcPr>
                </a:tc>
                <a:tc>
                  <a:txBody>
                    <a:bodyPr/>
                    <a:lstStyle/>
                    <a:p>
                      <a:pPr algn="ctr"/>
                      <a:r>
                        <a:rPr lang="en-CA" sz="1800" dirty="0" err="1" smtClean="0"/>
                        <a:t>X</a:t>
                      </a:r>
                      <a:r>
                        <a:rPr lang="en-CA" sz="1800" dirty="0" err="1" smtClean="0">
                          <a:sym typeface="Wingdings" panose="05000000000000000000" pitchFamily="2" charset="2"/>
                        </a:rPr>
                        <a:t>a</a:t>
                      </a:r>
                      <a:endParaRPr lang="fr-CA" sz="1800" dirty="0"/>
                    </a:p>
                  </a:txBody>
                  <a:tcPr marL="91436" marR="91436" marT="45727" marB="45727"/>
                </a:tc>
                <a:tc>
                  <a:txBody>
                    <a:bodyPr/>
                    <a:lstStyle/>
                    <a:p>
                      <a:pPr algn="ctr"/>
                      <a:r>
                        <a:rPr lang="en-CA" sz="1800" dirty="0" err="1" smtClean="0"/>
                        <a:t>X</a:t>
                      </a:r>
                      <a:r>
                        <a:rPr lang="en-CA" sz="1800" dirty="0" err="1" smtClean="0">
                          <a:sym typeface="Wingdings" panose="05000000000000000000" pitchFamily="2" charset="2"/>
                        </a:rPr>
                        <a:t>bYc</a:t>
                      </a:r>
                      <a:endParaRPr lang="fr-CA" sz="1800" dirty="0"/>
                    </a:p>
                  </a:txBody>
                  <a:tcPr marL="91436" marR="91436" marT="45727" marB="45727"/>
                </a:tc>
                <a:tc>
                  <a:txBody>
                    <a:bodyPr/>
                    <a:lstStyle/>
                    <a:p>
                      <a:pPr algn="ctr"/>
                      <a:r>
                        <a:rPr lang="en-CA" sz="1800" dirty="0" smtClean="0"/>
                        <a:t>-</a:t>
                      </a:r>
                      <a:endParaRPr lang="fr-CA" sz="1800" dirty="0"/>
                    </a:p>
                  </a:txBody>
                  <a:tcPr marL="91436" marR="91436" marT="45727" marB="45727"/>
                </a:tc>
                <a:tc>
                  <a:txBody>
                    <a:bodyPr/>
                    <a:lstStyle/>
                    <a:p>
                      <a:pPr algn="ctr"/>
                      <a:r>
                        <a:rPr lang="en-CA" sz="1800" dirty="0" smtClean="0"/>
                        <a:t>-</a:t>
                      </a:r>
                      <a:endParaRPr lang="fr-CA" sz="1800" dirty="0"/>
                    </a:p>
                  </a:txBody>
                  <a:tcPr marL="91436" marR="91436" marT="45727" marB="45727"/>
                </a:tc>
              </a:tr>
              <a:tr h="738188">
                <a:tc>
                  <a:txBody>
                    <a:bodyPr/>
                    <a:lstStyle/>
                    <a:p>
                      <a:pPr algn="ctr"/>
                      <a:r>
                        <a:rPr lang="en-CA" sz="1800" b="1" dirty="0" smtClean="0">
                          <a:solidFill>
                            <a:schemeClr val="bg1"/>
                          </a:solidFill>
                        </a:rPr>
                        <a:t>Y</a:t>
                      </a:r>
                      <a:endParaRPr lang="fr-CA" sz="1800" b="1" dirty="0">
                        <a:solidFill>
                          <a:schemeClr val="bg1"/>
                        </a:solidFill>
                      </a:endParaRPr>
                    </a:p>
                  </a:txBody>
                  <a:tcPr marL="91436" marR="91436" marT="45727" marB="45727">
                    <a:solidFill>
                      <a:schemeClr val="accent5"/>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dirty="0" smtClean="0"/>
                        <a:t>Y</a:t>
                      </a:r>
                      <a:r>
                        <a:rPr lang="en-CA" sz="1800" dirty="0" smtClean="0">
                          <a:sym typeface="Wingdings" panose="05000000000000000000" pitchFamily="2" charset="2"/>
                        </a:rPr>
                        <a:t></a:t>
                      </a:r>
                      <a:r>
                        <a:rPr lang="el-GR" sz="1800" dirty="0" smtClean="0">
                          <a:sym typeface="Wingdings" panose="05000000000000000000" pitchFamily="2" charset="2"/>
                        </a:rPr>
                        <a:t>ε</a:t>
                      </a:r>
                      <a:endParaRPr lang="fr-CA" sz="1800" dirty="0"/>
                    </a:p>
                  </a:txBody>
                  <a:tcPr marL="91436" marR="91436" marT="45727" marB="45727"/>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dirty="0" smtClean="0"/>
                        <a:t>Y</a:t>
                      </a:r>
                      <a:r>
                        <a:rPr lang="en-CA" sz="1800" dirty="0" smtClean="0">
                          <a:sym typeface="Wingdings" panose="05000000000000000000" pitchFamily="2" charset="2"/>
                        </a:rPr>
                        <a:t></a:t>
                      </a:r>
                      <a:r>
                        <a:rPr lang="el-GR" sz="1800" dirty="0" smtClean="0">
                          <a:sym typeface="Wingdings" panose="05000000000000000000" pitchFamily="2" charset="2"/>
                        </a:rPr>
                        <a:t>ε</a:t>
                      </a:r>
                      <a:endParaRPr lang="fr-CA" sz="1800" dirty="0" smtClean="0"/>
                    </a:p>
                    <a:p>
                      <a:pPr algn="ctr"/>
                      <a:endParaRPr lang="fr-CA" sz="1800" dirty="0"/>
                    </a:p>
                  </a:txBody>
                  <a:tcPr marL="91436" marR="91436" marT="45727" marB="45727"/>
                </a:tc>
                <a:tc>
                  <a:txBody>
                    <a:bodyPr/>
                    <a:lstStyle/>
                    <a:p>
                      <a:pPr algn="ctr"/>
                      <a:r>
                        <a:rPr lang="en-CA" sz="1800" dirty="0" err="1" smtClean="0"/>
                        <a:t>Y</a:t>
                      </a:r>
                      <a:r>
                        <a:rPr lang="en-CA" sz="1800" dirty="0" err="1" smtClean="0">
                          <a:sym typeface="Wingdings" panose="05000000000000000000" pitchFamily="2" charset="2"/>
                        </a:rPr>
                        <a:t>c</a:t>
                      </a:r>
                      <a:r>
                        <a:rPr lang="en-CA" sz="1800" dirty="0" smtClean="0">
                          <a:sym typeface="Wingdings" panose="05000000000000000000" pitchFamily="2" charset="2"/>
                        </a:rPr>
                        <a:t>,</a:t>
                      </a:r>
                    </a:p>
                    <a:p>
                      <a:pPr marL="0" marR="0" indent="0" algn="ctr" defTabSz="914400" rtl="0" eaLnBrk="1" fontAlgn="auto" latinLnBrk="0" hangingPunct="1">
                        <a:lnSpc>
                          <a:spcPct val="100000"/>
                        </a:lnSpc>
                        <a:spcBef>
                          <a:spcPts val="0"/>
                        </a:spcBef>
                        <a:spcAft>
                          <a:spcPts val="0"/>
                        </a:spcAft>
                        <a:buClrTx/>
                        <a:buSzTx/>
                        <a:buFontTx/>
                        <a:buNone/>
                        <a:tabLst/>
                        <a:defRPr/>
                      </a:pPr>
                      <a:r>
                        <a:rPr lang="en-CA" sz="1800" dirty="0" smtClean="0"/>
                        <a:t>Y</a:t>
                      </a:r>
                      <a:r>
                        <a:rPr lang="en-CA" sz="1800" dirty="0" smtClean="0">
                          <a:sym typeface="Wingdings" panose="05000000000000000000" pitchFamily="2" charset="2"/>
                        </a:rPr>
                        <a:t></a:t>
                      </a:r>
                      <a:r>
                        <a:rPr lang="el-GR" sz="1800" dirty="0" smtClean="0">
                          <a:sym typeface="Wingdings" panose="05000000000000000000" pitchFamily="2" charset="2"/>
                        </a:rPr>
                        <a:t>ε</a:t>
                      </a:r>
                      <a:endParaRPr lang="fr-CA" sz="1800" dirty="0" smtClean="0"/>
                    </a:p>
                  </a:txBody>
                  <a:tcPr marL="91436" marR="91436" marT="45727" marB="45727"/>
                </a:tc>
                <a:tc>
                  <a:txBody>
                    <a:bodyPr/>
                    <a:lstStyle/>
                    <a:p>
                      <a:pPr algn="ctr"/>
                      <a:r>
                        <a:rPr lang="en-CA" sz="1800" dirty="0" smtClean="0"/>
                        <a:t>-</a:t>
                      </a:r>
                      <a:endParaRPr lang="fr-CA" sz="1800" dirty="0"/>
                    </a:p>
                  </a:txBody>
                  <a:tcPr marL="91436" marR="91436" marT="45727" marB="45727"/>
                </a:tc>
              </a:tr>
              <a:tr h="738188">
                <a:tc>
                  <a:txBody>
                    <a:bodyPr/>
                    <a:lstStyle/>
                    <a:p>
                      <a:pPr algn="ctr"/>
                      <a:r>
                        <a:rPr lang="en-CA" sz="1800" b="1" dirty="0" smtClean="0">
                          <a:solidFill>
                            <a:schemeClr val="bg1"/>
                          </a:solidFill>
                        </a:rPr>
                        <a:t>Z</a:t>
                      </a:r>
                      <a:endParaRPr lang="fr-CA" sz="1800" b="1" dirty="0">
                        <a:solidFill>
                          <a:schemeClr val="bg1"/>
                        </a:solidFill>
                      </a:endParaRPr>
                    </a:p>
                  </a:txBody>
                  <a:tcPr marL="91436" marR="91436" marT="45727" marB="45727">
                    <a:solidFill>
                      <a:schemeClr val="accent5"/>
                    </a:solidFill>
                  </a:tcPr>
                </a:tc>
                <a:tc>
                  <a:txBody>
                    <a:bodyPr/>
                    <a:lstStyle/>
                    <a:p>
                      <a:pPr algn="ctr"/>
                      <a:r>
                        <a:rPr lang="en-CA" sz="1800" dirty="0" err="1" smtClean="0"/>
                        <a:t>Z</a:t>
                      </a:r>
                      <a:r>
                        <a:rPr lang="en-CA" sz="1800" dirty="0" err="1" smtClean="0">
                          <a:sym typeface="Wingdings" panose="05000000000000000000" pitchFamily="2" charset="2"/>
                        </a:rPr>
                        <a:t>a</a:t>
                      </a:r>
                      <a:endParaRPr lang="en-CA" sz="1800" dirty="0" smtClean="0">
                        <a:sym typeface="Wingdings" panose="05000000000000000000" pitchFamily="2" charset="2"/>
                      </a:endParaRPr>
                    </a:p>
                    <a:p>
                      <a:pPr algn="ctr"/>
                      <a:r>
                        <a:rPr lang="en-CA" sz="1800" dirty="0" err="1" smtClean="0">
                          <a:sym typeface="Wingdings" panose="05000000000000000000" pitchFamily="2" charset="2"/>
                        </a:rPr>
                        <a:t>Zab</a:t>
                      </a:r>
                      <a:endParaRPr lang="fr-CA" sz="1800" dirty="0"/>
                    </a:p>
                  </a:txBody>
                  <a:tcPr marL="91436" marR="91436" marT="45727" marB="45727"/>
                </a:tc>
                <a:tc>
                  <a:txBody>
                    <a:bodyPr/>
                    <a:lstStyle/>
                    <a:p>
                      <a:pPr algn="ctr"/>
                      <a:r>
                        <a:rPr lang="en-CA" sz="1800" dirty="0" smtClean="0"/>
                        <a:t>Z</a:t>
                      </a:r>
                      <a:r>
                        <a:rPr lang="en-CA" sz="1800" dirty="0" smtClean="0">
                          <a:sym typeface="Wingdings" panose="05000000000000000000" pitchFamily="2" charset="2"/>
                        </a:rPr>
                        <a:t>XYZ</a:t>
                      </a:r>
                      <a:endParaRPr lang="fr-CA" sz="1800" dirty="0"/>
                    </a:p>
                  </a:txBody>
                  <a:tcPr marL="91436" marR="91436" marT="45727" marB="45727"/>
                </a:tc>
                <a:tc>
                  <a:txBody>
                    <a:bodyPr/>
                    <a:lstStyle/>
                    <a:p>
                      <a:pPr algn="ctr"/>
                      <a:r>
                        <a:rPr lang="en-CA" sz="1800" dirty="0" smtClean="0"/>
                        <a:t>-</a:t>
                      </a:r>
                      <a:endParaRPr lang="fr-CA" sz="1800" dirty="0"/>
                    </a:p>
                  </a:txBody>
                  <a:tcPr marL="91436" marR="91436" marT="45727" marB="45727"/>
                </a:tc>
                <a:tc>
                  <a:txBody>
                    <a:bodyPr/>
                    <a:lstStyle/>
                    <a:p>
                      <a:pPr algn="ctr"/>
                      <a:r>
                        <a:rPr lang="en-CA" sz="1800" dirty="0" smtClean="0"/>
                        <a:t>-</a:t>
                      </a:r>
                      <a:endParaRPr lang="fr-CA" sz="1800" dirty="0"/>
                    </a:p>
                  </a:txBody>
                  <a:tcPr marL="91436" marR="91436" marT="45727" marB="45727"/>
                </a:tc>
              </a:tr>
            </a:tbl>
          </a:graphicData>
        </a:graphic>
      </p:graphicFrame>
      <p:sp>
        <p:nvSpPr>
          <p:cNvPr id="12" name="Rectangle 11"/>
          <p:cNvSpPr/>
          <p:nvPr/>
        </p:nvSpPr>
        <p:spPr>
          <a:xfrm>
            <a:off x="2339975" y="5661025"/>
            <a:ext cx="1008063" cy="647700"/>
          </a:xfrm>
          <a:prstGeom prst="rect">
            <a:avLst/>
          </a:prstGeom>
          <a:no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13" name="TextBox 12"/>
          <p:cNvSpPr txBox="1">
            <a:spLocks noChangeArrowheads="1"/>
          </p:cNvSpPr>
          <p:nvPr/>
        </p:nvSpPr>
        <p:spPr bwMode="auto">
          <a:xfrm>
            <a:off x="3832225" y="6381750"/>
            <a:ext cx="280828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800" b="0"/>
              <a:t>Not an LL(1) Grammar</a:t>
            </a:r>
            <a:endParaRPr lang="fr-CA" altLang="fr-FR" sz="1800" b="0"/>
          </a:p>
        </p:txBody>
      </p:sp>
      <p:sp>
        <p:nvSpPr>
          <p:cNvPr id="14" name="Rectangle 13"/>
          <p:cNvSpPr/>
          <p:nvPr/>
        </p:nvSpPr>
        <p:spPr>
          <a:xfrm>
            <a:off x="5362575" y="4941888"/>
            <a:ext cx="1008063" cy="647700"/>
          </a:xfrm>
          <a:prstGeom prst="rect">
            <a:avLst/>
          </a:prstGeom>
          <a:no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9" name="Slide Number Placeholder 8"/>
          <p:cNvSpPr>
            <a:spLocks noGrp="1"/>
          </p:cNvSpPr>
          <p:nvPr>
            <p:ph type="sldNum" sz="quarter" idx="11"/>
          </p:nvPr>
        </p:nvSpPr>
        <p:spPr/>
        <p:txBody>
          <a:bodyPr/>
          <a:lstStyle/>
          <a:p>
            <a:pPr>
              <a:defRPr/>
            </a:pPr>
            <a:fld id="{C0F85434-72BD-456E-A883-0F005E178622}" type="slidenum">
              <a:rPr lang="fr-CA" smtClean="0"/>
              <a:pPr>
                <a:defRPr/>
              </a:pPr>
              <a:t>430</a:t>
            </a:fld>
            <a:endParaRPr lang="fr-CA"/>
          </a:p>
        </p:txBody>
      </p:sp>
    </p:spTree>
    <p:extLst>
      <p:ext uri="{BB962C8B-B14F-4D97-AF65-F5344CB8AC3E}">
        <p14:creationId xmlns:p14="http://schemas.microsoft.com/office/powerpoint/2010/main" val="417363894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fade">
                                      <p:cBhvr>
                                        <p:cTn id="10" dur="500"/>
                                        <p:tgtEl>
                                          <p:spTgt spid="1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animBg="1"/>
    </p:bldLst>
  </p:timing>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LL(k) Parsers</a:t>
            </a:r>
            <a:endParaRPr lang="fr-CA" dirty="0"/>
          </a:p>
        </p:txBody>
      </p:sp>
      <p:sp>
        <p:nvSpPr>
          <p:cNvPr id="61443" name="Content Placeholder 2"/>
          <p:cNvSpPr>
            <a:spLocks noGrp="1"/>
          </p:cNvSpPr>
          <p:nvPr>
            <p:ph idx="1"/>
          </p:nvPr>
        </p:nvSpPr>
        <p:spPr>
          <a:xfrm>
            <a:off x="457200" y="2997200"/>
            <a:ext cx="7620000" cy="3128963"/>
          </a:xfrm>
        </p:spPr>
        <p:txBody>
          <a:bodyPr/>
          <a:lstStyle/>
          <a:p>
            <a:r>
              <a:rPr lang="en-CA" altLang="fr-FR" smtClean="0"/>
              <a:t>We have shown that the above grammar is not LL(1)</a:t>
            </a:r>
          </a:p>
          <a:p>
            <a:endParaRPr lang="en-CA" altLang="fr-FR" smtClean="0"/>
          </a:p>
          <a:p>
            <a:r>
              <a:rPr lang="en-CA" altLang="fr-FR" smtClean="0"/>
              <a:t>Maybe it is an LL(2) grammar</a:t>
            </a:r>
          </a:p>
          <a:p>
            <a:pPr lvl="1"/>
            <a:r>
              <a:rPr lang="en-CA" altLang="fr-FR" smtClean="0"/>
              <a:t>Re-create the sets FIRST(</a:t>
            </a:r>
            <a:r>
              <a:rPr lang="el-GR" altLang="fr-FR" smtClean="0"/>
              <a:t>α</a:t>
            </a:r>
            <a:r>
              <a:rPr lang="en-CA" altLang="fr-FR" smtClean="0"/>
              <a:t>) while considering a max of </a:t>
            </a:r>
            <a:r>
              <a:rPr lang="en-CA" altLang="fr-FR" u="sng" smtClean="0"/>
              <a:t>TWO </a:t>
            </a:r>
            <a:r>
              <a:rPr lang="en-CA" altLang="fr-FR" smtClean="0"/>
              <a:t>terminals appearing first in a string derived from </a:t>
            </a:r>
            <a:r>
              <a:rPr lang="el-GR" altLang="fr-FR" smtClean="0"/>
              <a:t>α</a:t>
            </a:r>
            <a:endParaRPr lang="en-CA" altLang="fr-FR" smtClean="0"/>
          </a:p>
          <a:p>
            <a:pPr lvl="1"/>
            <a:r>
              <a:rPr lang="en-CA" altLang="fr-FR" smtClean="0"/>
              <a:t>Re-create the sets FOLLOW (</a:t>
            </a:r>
            <a:r>
              <a:rPr lang="el-GR" altLang="fr-FR" smtClean="0"/>
              <a:t>α</a:t>
            </a:r>
            <a:r>
              <a:rPr lang="en-CA" altLang="fr-FR" smtClean="0"/>
              <a:t>) while considering a max of </a:t>
            </a:r>
            <a:r>
              <a:rPr lang="en-CA" altLang="fr-FR" u="sng" smtClean="0"/>
              <a:t>TWO </a:t>
            </a:r>
            <a:r>
              <a:rPr lang="en-CA" altLang="fr-FR" smtClean="0"/>
              <a:t>terminals appearing after </a:t>
            </a:r>
            <a:r>
              <a:rPr lang="el-GR" altLang="fr-FR" smtClean="0"/>
              <a:t>α</a:t>
            </a:r>
            <a:r>
              <a:rPr lang="en-CA" altLang="fr-FR" smtClean="0"/>
              <a:t> in a sentential form</a:t>
            </a:r>
          </a:p>
          <a:p>
            <a:pPr lvl="1"/>
            <a:endParaRPr lang="en-CA" altLang="fr-FR" smtClean="0"/>
          </a:p>
          <a:p>
            <a:pPr lvl="1"/>
            <a:r>
              <a:rPr lang="en-CA" altLang="fr-FR" smtClean="0"/>
              <a:t>Make sure that a single production exists in every table cell</a:t>
            </a:r>
          </a:p>
          <a:p>
            <a:pPr lvl="1"/>
            <a:endParaRPr lang="en-CA" altLang="fr-FR" smtClean="0"/>
          </a:p>
          <a:p>
            <a:pPr lvl="1"/>
            <a:endParaRPr lang="fr-CA" altLang="fr-FR" smtClean="0"/>
          </a:p>
        </p:txBody>
      </p:sp>
      <p:grpSp>
        <p:nvGrpSpPr>
          <p:cNvPr id="61446" name="Group 7"/>
          <p:cNvGrpSpPr>
            <a:grpSpLocks/>
          </p:cNvGrpSpPr>
          <p:nvPr/>
        </p:nvGrpSpPr>
        <p:grpSpPr bwMode="auto">
          <a:xfrm>
            <a:off x="468313" y="1466850"/>
            <a:ext cx="3322637" cy="1457325"/>
            <a:chOff x="467544" y="1619508"/>
            <a:chExt cx="3322712" cy="1458286"/>
          </a:xfrm>
        </p:grpSpPr>
        <p:sp>
          <p:nvSpPr>
            <p:cNvPr id="6" name="Content Placeholder 2"/>
            <p:cNvSpPr txBox="1">
              <a:spLocks/>
            </p:cNvSpPr>
            <p:nvPr/>
          </p:nvSpPr>
          <p:spPr bwMode="auto">
            <a:xfrm>
              <a:off x="467544" y="1926098"/>
              <a:ext cx="3322712" cy="1151696"/>
            </a:xfrm>
            <a:prstGeom prst="rect">
              <a:avLst/>
            </a:prstGeom>
            <a:noFill/>
            <a:ln w="28575">
              <a:solidFill>
                <a:schemeClr val="accent5"/>
              </a:solidFill>
            </a:ln>
            <a:extLst>
              <a:ext uri="{909E8E84-426E-40DD-AFC4-6F175D3DCCD1}">
                <a14:hiddenFill xmlns:a14="http://schemas.microsoft.com/office/drawing/2010/main">
                  <a:solidFill>
                    <a:srgbClr val="FFFFFF"/>
                  </a:solidFill>
                </a14:hiddenFill>
              </a:ext>
            </a:extLst>
          </p:spPr>
          <p:txBody>
            <a:bodyPr/>
            <a:lstStyle>
              <a:lvl1pPr algn="l" rtl="0" eaLnBrk="0" fontAlgn="base" hangingPunct="0">
                <a:spcBef>
                  <a:spcPct val="20000"/>
                </a:spcBef>
                <a:spcAft>
                  <a:spcPts val="600"/>
                </a:spcAft>
                <a:buFont typeface="Arial" charset="0"/>
                <a:defRPr sz="2000" b="1" kern="1200">
                  <a:solidFill>
                    <a:schemeClr val="tx1"/>
                  </a:solidFill>
                  <a:latin typeface="+mn-lt"/>
                  <a:ea typeface="+mn-ea"/>
                  <a:cs typeface="+mn-cs"/>
                </a:defRPr>
              </a:lvl1pPr>
              <a:lvl2pPr marL="457200" indent="-182563" algn="l" rtl="0" eaLnBrk="0" fontAlgn="base" hangingPunct="0">
                <a:spcBef>
                  <a:spcPct val="20000"/>
                </a:spcBef>
                <a:spcAft>
                  <a:spcPct val="0"/>
                </a:spcAft>
                <a:buClr>
                  <a:schemeClr val="tx2"/>
                </a:buClr>
                <a:buFont typeface="Arial" charset="0"/>
                <a:buChar char="•"/>
                <a:defRPr sz="2000" kern="1200">
                  <a:solidFill>
                    <a:schemeClr val="tx1"/>
                  </a:solidFill>
                  <a:latin typeface="+mn-lt"/>
                  <a:ea typeface="+mn-ea"/>
                  <a:cs typeface="+mn-cs"/>
                </a:defRPr>
              </a:lvl2pPr>
              <a:lvl3pPr marL="1143000" indent="-228600" algn="l" rtl="0" eaLnBrk="0" fontAlgn="base" hangingPunct="0">
                <a:spcBef>
                  <a:spcPct val="20000"/>
                </a:spcBef>
                <a:spcAft>
                  <a:spcPct val="0"/>
                </a:spcAft>
                <a:buClr>
                  <a:schemeClr val="tx2"/>
                </a:buClr>
                <a:buFont typeface="Arial" charset="0"/>
                <a:buChar char="•"/>
                <a:defRPr kern="1200">
                  <a:solidFill>
                    <a:schemeClr val="tx1"/>
                  </a:solidFill>
                  <a:latin typeface="+mn-lt"/>
                  <a:ea typeface="+mn-ea"/>
                  <a:cs typeface="+mn-cs"/>
                </a:defRPr>
              </a:lvl3pPr>
              <a:lvl4pPr marL="1600200" indent="-228600" algn="l" rtl="0" eaLnBrk="0" fontAlgn="base" hangingPunct="0">
                <a:spcBef>
                  <a:spcPct val="20000"/>
                </a:spcBef>
                <a:spcAft>
                  <a:spcPct val="0"/>
                </a:spcAft>
                <a:buClr>
                  <a:schemeClr val="tx2"/>
                </a:buClr>
                <a:buFont typeface="Arial" charset="0"/>
                <a:buChar char="•"/>
                <a:defRPr kern="1200">
                  <a:solidFill>
                    <a:schemeClr val="tx1"/>
                  </a:solidFill>
                  <a:latin typeface="+mn-lt"/>
                  <a:ea typeface="+mn-ea"/>
                  <a:cs typeface="+mn-cs"/>
                </a:defRPr>
              </a:lvl4pPr>
              <a:lvl5pPr marL="2057400" indent="-228600" algn="l" rtl="0" eaLnBrk="0" fontAlgn="base" hangingPunct="0">
                <a:spcBef>
                  <a:spcPct val="20000"/>
                </a:spcBef>
                <a:spcAft>
                  <a:spcPct val="0"/>
                </a:spcAft>
                <a:buClr>
                  <a:schemeClr val="tx2"/>
                </a:buClr>
                <a:buFont typeface="Arial" charset="0"/>
                <a:buChar char="•"/>
                <a:defRPr kern="1200">
                  <a:solidFill>
                    <a:schemeClr val="tx1"/>
                  </a:solidFill>
                  <a:latin typeface="+mn-lt"/>
                  <a:ea typeface="+mn-ea"/>
                  <a:cs typeface="+mn-cs"/>
                </a:defRPr>
              </a:lvl5pPr>
              <a:lvl6pPr marL="2514600" indent="-228600" algn="l" defTabSz="914400" rtl="0" eaLnBrk="1" latinLnBrk="0" hangingPunct="1">
                <a:spcBef>
                  <a:spcPct val="20000"/>
                </a:spcBef>
                <a:buClr>
                  <a:schemeClr val="tx2"/>
                </a:buClr>
                <a:buFont typeface="Arial" pitchFamily="34" charset="0"/>
                <a:buChar char="•"/>
                <a:defRPr sz="1600" kern="1200">
                  <a:solidFill>
                    <a:schemeClr val="tx1"/>
                  </a:solidFill>
                  <a:latin typeface="+mn-lt"/>
                  <a:ea typeface="+mn-ea"/>
                  <a:cs typeface="+mn-cs"/>
                </a:defRPr>
              </a:lvl6pPr>
              <a:lvl7pPr marL="2971800" indent="-228600" algn="l" defTabSz="914400" rtl="0" eaLnBrk="1" latinLnBrk="0" hangingPunct="1">
                <a:spcBef>
                  <a:spcPct val="20000"/>
                </a:spcBef>
                <a:buClr>
                  <a:schemeClr val="tx2"/>
                </a:buClr>
                <a:buFont typeface="Arial" pitchFamily="34" charset="0"/>
                <a:buChar char="•"/>
                <a:defRPr sz="1600" kern="1200">
                  <a:solidFill>
                    <a:schemeClr val="tx1"/>
                  </a:solidFill>
                  <a:latin typeface="+mn-lt"/>
                  <a:ea typeface="+mn-ea"/>
                  <a:cs typeface="+mn-cs"/>
                </a:defRPr>
              </a:lvl7pPr>
              <a:lvl8pPr marL="3429000" indent="-228600" algn="l" defTabSz="914400" rtl="0" eaLnBrk="1" latinLnBrk="0" hangingPunct="1">
                <a:spcBef>
                  <a:spcPct val="20000"/>
                </a:spcBef>
                <a:buClr>
                  <a:schemeClr val="tx2"/>
                </a:buClr>
                <a:buFont typeface="Arial" pitchFamily="34" charset="0"/>
                <a:buChar char="•"/>
                <a:defRPr sz="1600" kern="1200">
                  <a:solidFill>
                    <a:schemeClr val="tx1"/>
                  </a:solidFill>
                  <a:latin typeface="+mn-lt"/>
                  <a:ea typeface="+mn-ea"/>
                  <a:cs typeface="+mn-cs"/>
                </a:defRPr>
              </a:lvl8pPr>
              <a:lvl9pPr marL="3886200" indent="-228600" algn="l" defTabSz="914400" rtl="0" eaLnBrk="1" latinLnBrk="0" hangingPunct="1">
                <a:spcBef>
                  <a:spcPct val="20000"/>
                </a:spcBef>
                <a:buClr>
                  <a:schemeClr val="tx2"/>
                </a:buClr>
                <a:buFont typeface="Arial" pitchFamily="34" charset="0"/>
                <a:buChar char="•"/>
                <a:defRPr sz="1600" kern="1200">
                  <a:solidFill>
                    <a:schemeClr val="tx1"/>
                  </a:solidFill>
                  <a:latin typeface="+mn-lt"/>
                  <a:ea typeface="+mn-ea"/>
                  <a:cs typeface="+mn-cs"/>
                </a:defRPr>
              </a:lvl9pPr>
            </a:lstStyle>
            <a:p>
              <a:pPr>
                <a:defRPr/>
              </a:pPr>
              <a:r>
                <a:rPr lang="en-CA" sz="1600" b="0" dirty="0" smtClean="0">
                  <a:latin typeface="Courier New" panose="02070309020205020404" pitchFamily="49" charset="0"/>
                  <a:cs typeface="Courier New" panose="02070309020205020404" pitchFamily="49" charset="0"/>
                </a:rPr>
                <a:t>&lt;Z&gt; ::= &lt;X&gt;&lt;Y&gt;&lt;Z&gt;| a | ab</a:t>
              </a:r>
            </a:p>
            <a:p>
              <a:pPr>
                <a:defRPr/>
              </a:pPr>
              <a:r>
                <a:rPr lang="en-CA" sz="1600" b="0" dirty="0" smtClean="0">
                  <a:latin typeface="Courier New" panose="02070309020205020404" pitchFamily="49" charset="0"/>
                  <a:cs typeface="Courier New" panose="02070309020205020404" pitchFamily="49" charset="0"/>
                </a:rPr>
                <a:t>&lt;Y&gt; ::= c | </a:t>
              </a:r>
              <a:r>
                <a:rPr lang="el-GR" sz="1600" b="0" dirty="0" smtClean="0">
                  <a:latin typeface="Courier New" panose="02070309020205020404" pitchFamily="49" charset="0"/>
                  <a:cs typeface="Courier New" panose="02070309020205020404" pitchFamily="49" charset="0"/>
                </a:rPr>
                <a:t>ε</a:t>
              </a:r>
              <a:endParaRPr lang="en-CA" sz="1600" b="0" dirty="0" smtClean="0">
                <a:latin typeface="Courier New" panose="02070309020205020404" pitchFamily="49" charset="0"/>
                <a:cs typeface="Courier New" panose="02070309020205020404" pitchFamily="49" charset="0"/>
              </a:endParaRPr>
            </a:p>
            <a:p>
              <a:pPr>
                <a:defRPr/>
              </a:pPr>
              <a:r>
                <a:rPr lang="en-CA" sz="1600" b="0" dirty="0" smtClean="0">
                  <a:latin typeface="Courier New" panose="02070309020205020404" pitchFamily="49" charset="0"/>
                  <a:cs typeface="Courier New" panose="02070309020205020404" pitchFamily="49" charset="0"/>
                </a:rPr>
                <a:t>&lt;X&gt; ::= a | b&lt;Y&gt;c</a:t>
              </a:r>
            </a:p>
            <a:p>
              <a:pPr>
                <a:defRPr/>
              </a:pPr>
              <a:endParaRPr lang="fr-CA" dirty="0"/>
            </a:p>
          </p:txBody>
        </p:sp>
        <p:sp>
          <p:nvSpPr>
            <p:cNvPr id="61448" name="TextBox 6"/>
            <p:cNvSpPr txBox="1">
              <a:spLocks noChangeArrowheads="1"/>
            </p:cNvSpPr>
            <p:nvPr/>
          </p:nvSpPr>
          <p:spPr bwMode="auto">
            <a:xfrm>
              <a:off x="683568" y="1619508"/>
              <a:ext cx="129614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800" b="0"/>
                <a:t>Grammar</a:t>
              </a:r>
              <a:endParaRPr lang="fr-CA" altLang="fr-FR" sz="1800" b="0"/>
            </a:p>
          </p:txBody>
        </p:sp>
      </p:grpSp>
      <p:sp>
        <p:nvSpPr>
          <p:cNvPr id="7" name="Slide Number Placeholder 6"/>
          <p:cNvSpPr>
            <a:spLocks noGrp="1"/>
          </p:cNvSpPr>
          <p:nvPr>
            <p:ph type="sldNum" sz="quarter" idx="11"/>
          </p:nvPr>
        </p:nvSpPr>
        <p:spPr/>
        <p:txBody>
          <a:bodyPr/>
          <a:lstStyle/>
          <a:p>
            <a:pPr>
              <a:defRPr/>
            </a:pPr>
            <a:fld id="{C0F85434-72BD-456E-A883-0F005E178622}" type="slidenum">
              <a:rPr lang="fr-CA" smtClean="0"/>
              <a:pPr>
                <a:defRPr/>
              </a:pPr>
              <a:t>431</a:t>
            </a:fld>
            <a:endParaRPr lang="fr-CA"/>
          </a:p>
        </p:txBody>
      </p:sp>
    </p:spTree>
    <p:extLst>
      <p:ext uri="{BB962C8B-B14F-4D97-AF65-F5344CB8AC3E}">
        <p14:creationId xmlns:p14="http://schemas.microsoft.com/office/powerpoint/2010/main" val="1195748917"/>
      </p:ext>
    </p:extLst>
  </p:cSld>
  <p:clrMapOvr>
    <a:masterClrMapping/>
  </p:clrMapOvr>
  <p:timing>
    <p:tnLst>
      <p:par>
        <p:cTn id="1" dur="indefinite" restart="never" nodeType="tmRoot"/>
      </p:par>
    </p:tnLst>
  </p:timing>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457200" y="228600"/>
            <a:ext cx="7772400" cy="3200400"/>
          </a:xfrm>
        </p:spPr>
        <p:txBody>
          <a:bodyPr/>
          <a:lstStyle/>
          <a:p>
            <a:pPr>
              <a:defRPr/>
            </a:pPr>
            <a:r>
              <a:rPr lang="en-CA" dirty="0" smtClean="0"/>
              <a:t>Section 13</a:t>
            </a:r>
            <a:endParaRPr lang="en-CA" dirty="0"/>
          </a:p>
        </p:txBody>
      </p:sp>
      <p:sp>
        <p:nvSpPr>
          <p:cNvPr id="3" name="Subtitle 2"/>
          <p:cNvSpPr>
            <a:spLocks noGrp="1"/>
          </p:cNvSpPr>
          <p:nvPr>
            <p:ph type="subTitle" idx="1"/>
          </p:nvPr>
        </p:nvSpPr>
        <p:spPr/>
        <p:txBody>
          <a:bodyPr/>
          <a:lstStyle/>
          <a:p>
            <a:pPr>
              <a:defRPr/>
            </a:pPr>
            <a:r>
              <a:rPr lang="en-CA" dirty="0" smtClean="0"/>
              <a:t>LR Parsing</a:t>
            </a:r>
            <a:endParaRPr lang="en-CA" dirty="0"/>
          </a:p>
        </p:txBody>
      </p:sp>
      <p:sp>
        <p:nvSpPr>
          <p:cNvPr id="5" name="Slide Number Placeholder 4"/>
          <p:cNvSpPr>
            <a:spLocks noGrp="1"/>
          </p:cNvSpPr>
          <p:nvPr>
            <p:ph type="sldNum" sz="quarter" idx="11"/>
          </p:nvPr>
        </p:nvSpPr>
        <p:spPr/>
        <p:txBody>
          <a:bodyPr/>
          <a:lstStyle/>
          <a:p>
            <a:pPr>
              <a:defRPr/>
            </a:pPr>
            <a:fld id="{C3FDC44F-EA9B-4A31-BD30-47595989B55D}" type="slidenum">
              <a:rPr lang="fr-CA" smtClean="0"/>
              <a:pPr>
                <a:defRPr/>
              </a:pPr>
              <a:t>432</a:t>
            </a:fld>
            <a:endParaRPr lang="fr-CA"/>
          </a:p>
        </p:txBody>
      </p:sp>
    </p:spTree>
    <p:extLst>
      <p:ext uri="{BB962C8B-B14F-4D97-AF65-F5344CB8AC3E}">
        <p14:creationId xmlns:p14="http://schemas.microsoft.com/office/powerpoint/2010/main" val="3968774543"/>
      </p:ext>
    </p:extLst>
  </p:cSld>
  <p:clrMapOvr>
    <a:masterClrMapping/>
  </p:clrMapOvr>
  <p:timing>
    <p:tnLst>
      <p:par>
        <p:cTn id="1" dur="indefinite" restart="never" nodeType="tmRoot"/>
      </p:par>
    </p:tnLst>
  </p:timing>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Topics</a:t>
            </a:r>
            <a:endParaRPr lang="en-CA" dirty="0"/>
          </a:p>
        </p:txBody>
      </p:sp>
      <p:sp>
        <p:nvSpPr>
          <p:cNvPr id="14339" name="Content Placeholder 2"/>
          <p:cNvSpPr>
            <a:spLocks noGrp="1"/>
          </p:cNvSpPr>
          <p:nvPr>
            <p:ph idx="1"/>
          </p:nvPr>
        </p:nvSpPr>
        <p:spPr/>
        <p:txBody>
          <a:bodyPr/>
          <a:lstStyle/>
          <a:p>
            <a:r>
              <a:rPr lang="en-CA" altLang="fr-FR" smtClean="0"/>
              <a:t>Bottom Up parsing</a:t>
            </a:r>
          </a:p>
          <a:p>
            <a:endParaRPr lang="en-CA" altLang="fr-FR" smtClean="0"/>
          </a:p>
          <a:p>
            <a:r>
              <a:rPr lang="en-CA" altLang="fr-FR" smtClean="0"/>
              <a:t>Right Most Derivation</a:t>
            </a:r>
          </a:p>
          <a:p>
            <a:endParaRPr lang="en-CA" altLang="fr-FR" smtClean="0"/>
          </a:p>
          <a:p>
            <a:r>
              <a:rPr lang="en-CA" altLang="fr-FR" smtClean="0"/>
              <a:t>Shift and Reduce Operations</a:t>
            </a:r>
          </a:p>
          <a:p>
            <a:endParaRPr lang="en-CA" altLang="fr-FR" smtClean="0"/>
          </a:p>
          <a:p>
            <a:r>
              <a:rPr lang="en-CA" altLang="fr-FR" smtClean="0"/>
              <a:t>LR Parsers</a:t>
            </a:r>
          </a:p>
        </p:txBody>
      </p:sp>
      <p:sp>
        <p:nvSpPr>
          <p:cNvPr id="4" name="Slide Number Placeholder 3"/>
          <p:cNvSpPr>
            <a:spLocks noGrp="1"/>
          </p:cNvSpPr>
          <p:nvPr>
            <p:ph type="sldNum" sz="quarter" idx="11"/>
          </p:nvPr>
        </p:nvSpPr>
        <p:spPr/>
        <p:txBody>
          <a:bodyPr/>
          <a:lstStyle/>
          <a:p>
            <a:pPr>
              <a:defRPr/>
            </a:pPr>
            <a:fld id="{C0F85434-72BD-456E-A883-0F005E178622}" type="slidenum">
              <a:rPr lang="fr-CA" smtClean="0"/>
              <a:pPr>
                <a:defRPr/>
              </a:pPr>
              <a:t>433</a:t>
            </a:fld>
            <a:endParaRPr lang="fr-CA"/>
          </a:p>
        </p:txBody>
      </p:sp>
    </p:spTree>
    <p:extLst>
      <p:ext uri="{BB962C8B-B14F-4D97-AF65-F5344CB8AC3E}">
        <p14:creationId xmlns:p14="http://schemas.microsoft.com/office/powerpoint/2010/main" val="1179413748"/>
      </p:ext>
    </p:extLst>
  </p:cSld>
  <p:clrMapOvr>
    <a:masterClrMapping/>
  </p:clrMapOvr>
  <p:timing>
    <p:tnLst>
      <p:par>
        <p:cTn id="1" dur="indefinite" restart="never" nodeType="tmRoot"/>
      </p:par>
    </p:tnLst>
  </p:timing>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Top Down Parsing</a:t>
            </a:r>
            <a:endParaRPr lang="fr-CA" dirty="0"/>
          </a:p>
        </p:txBody>
      </p:sp>
      <p:sp>
        <p:nvSpPr>
          <p:cNvPr id="15363" name="Content Placeholder 2"/>
          <p:cNvSpPr>
            <a:spLocks noGrp="1"/>
          </p:cNvSpPr>
          <p:nvPr>
            <p:ph idx="1"/>
          </p:nvPr>
        </p:nvSpPr>
        <p:spPr/>
        <p:txBody>
          <a:bodyPr/>
          <a:lstStyle/>
          <a:p>
            <a:r>
              <a:rPr lang="en-CA" altLang="fr-FR" smtClean="0"/>
              <a:t>So far we have studied Top Down Parsing extensively</a:t>
            </a:r>
          </a:p>
          <a:p>
            <a:endParaRPr lang="en-CA" altLang="fr-FR" smtClean="0"/>
          </a:p>
          <a:p>
            <a:r>
              <a:rPr lang="en-CA" altLang="fr-FR" smtClean="0"/>
              <a:t>Nonetheless, we have not seen Top Down Parsing with right most derivation</a:t>
            </a:r>
          </a:p>
          <a:p>
            <a:pPr lvl="1"/>
            <a:r>
              <a:rPr lang="en-CA" altLang="fr-FR" smtClean="0"/>
              <a:t>We have worked exclusively so far with left most derivation</a:t>
            </a:r>
          </a:p>
          <a:p>
            <a:pPr lvl="1"/>
            <a:r>
              <a:rPr lang="en-CA" altLang="fr-FR" smtClean="0"/>
              <a:t>We always eliminate non-terminals in the parsing tree from left to right</a:t>
            </a:r>
            <a:endParaRPr lang="fr-CA" altLang="fr-FR" smtClean="0"/>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434</a:t>
            </a:fld>
            <a:endParaRPr lang="fr-CA"/>
          </a:p>
        </p:txBody>
      </p:sp>
    </p:spTree>
    <p:extLst>
      <p:ext uri="{BB962C8B-B14F-4D97-AF65-F5344CB8AC3E}">
        <p14:creationId xmlns:p14="http://schemas.microsoft.com/office/powerpoint/2010/main" val="2211398015"/>
      </p:ext>
    </p:extLst>
  </p:cSld>
  <p:clrMapOvr>
    <a:masterClrMapping/>
  </p:clrMapOvr>
  <p:timing>
    <p:tnLst>
      <p:par>
        <p:cTn id="1" dur="indefinite" restart="never" nodeType="tmRoot"/>
      </p:par>
    </p:tnLst>
  </p:timing>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Right Most Derivation</a:t>
            </a:r>
            <a:endParaRPr lang="fr-CA" dirty="0"/>
          </a:p>
        </p:txBody>
      </p:sp>
      <p:sp>
        <p:nvSpPr>
          <p:cNvPr id="6" name="Content Placeholder 5"/>
          <p:cNvSpPr>
            <a:spLocks noGrp="1"/>
          </p:cNvSpPr>
          <p:nvPr>
            <p:ph idx="1"/>
          </p:nvPr>
        </p:nvSpPr>
        <p:spPr>
          <a:xfrm>
            <a:off x="3563938" y="1773238"/>
            <a:ext cx="5256212" cy="4373562"/>
          </a:xfrm>
          <a:ln w="28575">
            <a:solidFill>
              <a:schemeClr val="accent5"/>
            </a:solidFill>
          </a:ln>
        </p:spPr>
        <p:txBody>
          <a:bodyPr/>
          <a:lstStyle/>
          <a:p>
            <a:pPr>
              <a:defRPr/>
            </a:pPr>
            <a:r>
              <a:rPr lang="en-CA" b="0" dirty="0" smtClean="0">
                <a:latin typeface="Courier New" panose="02070309020205020404" pitchFamily="49" charset="0"/>
                <a:cs typeface="Courier New" panose="02070309020205020404" pitchFamily="49" charset="0"/>
              </a:rPr>
              <a:t>&lt;expr&gt; </a:t>
            </a:r>
            <a:r>
              <a:rPr lang="en-CA" b="0" dirty="0" smtClean="0">
                <a:latin typeface="Courier New" panose="02070309020205020404" pitchFamily="49" charset="0"/>
                <a:cs typeface="Courier New" panose="02070309020205020404" pitchFamily="49" charset="0"/>
                <a:sym typeface="Wingdings" panose="05000000000000000000" pitchFamily="2" charset="2"/>
              </a:rPr>
              <a:t> &lt;term&gt;&lt;expr’&gt;</a:t>
            </a:r>
          </a:p>
          <a:p>
            <a:pPr>
              <a:defRPr/>
            </a:pPr>
            <a:r>
              <a:rPr lang="en-CA" b="0" dirty="0" smtClean="0">
                <a:latin typeface="Courier New" panose="02070309020205020404" pitchFamily="49" charset="0"/>
                <a:cs typeface="Courier New" panose="02070309020205020404" pitchFamily="49" charset="0"/>
              </a:rPr>
              <a:t>       </a:t>
            </a:r>
            <a:r>
              <a:rPr lang="en-CA" b="0" dirty="0" smtClean="0">
                <a:latin typeface="Courier New" panose="02070309020205020404" pitchFamily="49" charset="0"/>
                <a:cs typeface="Courier New" panose="02070309020205020404" pitchFamily="49" charset="0"/>
                <a:sym typeface="Wingdings" panose="05000000000000000000" pitchFamily="2" charset="2"/>
              </a:rPr>
              <a:t> &lt;term&gt;+&lt;expr&gt;</a:t>
            </a:r>
          </a:p>
          <a:p>
            <a:pPr>
              <a:defRPr/>
            </a:pPr>
            <a:r>
              <a:rPr lang="en-CA" b="0" dirty="0" smtClean="0">
                <a:latin typeface="Courier New" panose="02070309020205020404" pitchFamily="49" charset="0"/>
                <a:cs typeface="Courier New" panose="02070309020205020404" pitchFamily="49" charset="0"/>
              </a:rPr>
              <a:t>       </a:t>
            </a:r>
            <a:r>
              <a:rPr lang="en-CA" b="0" dirty="0" smtClean="0">
                <a:latin typeface="Courier New" panose="02070309020205020404" pitchFamily="49" charset="0"/>
                <a:cs typeface="Courier New" panose="02070309020205020404" pitchFamily="49" charset="0"/>
                <a:sym typeface="Wingdings" panose="05000000000000000000" pitchFamily="2" charset="2"/>
              </a:rPr>
              <a:t> &lt;term&gt;+&lt;term&gt;&lt;expr’&gt;</a:t>
            </a:r>
            <a:r>
              <a:rPr lang="en-CA" b="0" dirty="0" smtClean="0">
                <a:latin typeface="Courier New" panose="02070309020205020404" pitchFamily="49" charset="0"/>
                <a:cs typeface="Courier New" panose="02070309020205020404" pitchFamily="49" charset="0"/>
              </a:rPr>
              <a:t> </a:t>
            </a:r>
          </a:p>
          <a:p>
            <a:pPr>
              <a:defRPr/>
            </a:pPr>
            <a:r>
              <a:rPr lang="en-CA" b="0" dirty="0" smtClean="0">
                <a:latin typeface="Courier New" panose="02070309020205020404" pitchFamily="49" charset="0"/>
                <a:cs typeface="Courier New" panose="02070309020205020404" pitchFamily="49" charset="0"/>
              </a:rPr>
              <a:t>       </a:t>
            </a:r>
            <a:r>
              <a:rPr lang="en-CA" b="0" dirty="0" smtClean="0">
                <a:latin typeface="Courier New" panose="02070309020205020404" pitchFamily="49" charset="0"/>
                <a:cs typeface="Courier New" panose="02070309020205020404" pitchFamily="49" charset="0"/>
                <a:sym typeface="Wingdings" panose="05000000000000000000" pitchFamily="2" charset="2"/>
              </a:rPr>
              <a:t> &lt;term&gt;+&lt;term&gt;</a:t>
            </a:r>
          </a:p>
          <a:p>
            <a:pPr>
              <a:defRPr/>
            </a:pPr>
            <a:r>
              <a:rPr lang="en-CA" b="0" dirty="0" smtClean="0">
                <a:latin typeface="Courier New" panose="02070309020205020404" pitchFamily="49" charset="0"/>
                <a:cs typeface="Courier New" panose="02070309020205020404" pitchFamily="49" charset="0"/>
              </a:rPr>
              <a:t>       </a:t>
            </a:r>
            <a:r>
              <a:rPr lang="en-CA" b="0" dirty="0" smtClean="0">
                <a:latin typeface="Courier New" panose="02070309020205020404" pitchFamily="49" charset="0"/>
                <a:cs typeface="Courier New" panose="02070309020205020404" pitchFamily="49" charset="0"/>
                <a:sym typeface="Wingdings" panose="05000000000000000000" pitchFamily="2" charset="2"/>
              </a:rPr>
              <a:t> &lt;term&gt;+&lt;factor&gt;&lt;term’&gt;</a:t>
            </a:r>
          </a:p>
          <a:p>
            <a:pPr>
              <a:defRPr/>
            </a:pPr>
            <a:r>
              <a:rPr lang="en-CA" b="0" dirty="0" smtClean="0">
                <a:latin typeface="Courier New" panose="02070309020205020404" pitchFamily="49" charset="0"/>
                <a:cs typeface="Courier New" panose="02070309020205020404" pitchFamily="49" charset="0"/>
              </a:rPr>
              <a:t>       </a:t>
            </a:r>
            <a:r>
              <a:rPr lang="en-CA" b="0" dirty="0" smtClean="0">
                <a:latin typeface="Courier New" panose="02070309020205020404" pitchFamily="49" charset="0"/>
                <a:cs typeface="Courier New" panose="02070309020205020404" pitchFamily="49" charset="0"/>
                <a:sym typeface="Wingdings" panose="05000000000000000000" pitchFamily="2" charset="2"/>
              </a:rPr>
              <a:t> &lt;term&gt;+&lt;factor&gt;</a:t>
            </a:r>
          </a:p>
          <a:p>
            <a:pPr>
              <a:defRPr/>
            </a:pPr>
            <a:r>
              <a:rPr lang="en-CA" b="0" dirty="0" smtClean="0">
                <a:latin typeface="Courier New" panose="02070309020205020404" pitchFamily="49" charset="0"/>
                <a:cs typeface="Courier New" panose="02070309020205020404" pitchFamily="49" charset="0"/>
              </a:rPr>
              <a:t>       </a:t>
            </a:r>
            <a:r>
              <a:rPr lang="en-CA" b="0" dirty="0" smtClean="0">
                <a:latin typeface="Courier New" panose="02070309020205020404" pitchFamily="49" charset="0"/>
                <a:cs typeface="Courier New" panose="02070309020205020404" pitchFamily="49" charset="0"/>
                <a:sym typeface="Wingdings" panose="05000000000000000000" pitchFamily="2" charset="2"/>
              </a:rPr>
              <a:t> &lt;term&gt;+id</a:t>
            </a:r>
          </a:p>
          <a:p>
            <a:pPr>
              <a:defRPr/>
            </a:pPr>
            <a:r>
              <a:rPr lang="en-CA" b="0" dirty="0" smtClean="0">
                <a:latin typeface="Courier New" panose="02070309020205020404" pitchFamily="49" charset="0"/>
                <a:cs typeface="Courier New" panose="02070309020205020404" pitchFamily="49" charset="0"/>
              </a:rPr>
              <a:t>       </a:t>
            </a:r>
            <a:r>
              <a:rPr lang="en-CA" b="0" dirty="0" smtClean="0">
                <a:latin typeface="Courier New" panose="02070309020205020404" pitchFamily="49" charset="0"/>
                <a:cs typeface="Courier New" panose="02070309020205020404" pitchFamily="49" charset="0"/>
                <a:sym typeface="Wingdings" panose="05000000000000000000" pitchFamily="2" charset="2"/>
              </a:rPr>
              <a:t> &lt;factor&gt;&lt;term’&gt;+id</a:t>
            </a:r>
          </a:p>
          <a:p>
            <a:pPr>
              <a:defRPr/>
            </a:pPr>
            <a:r>
              <a:rPr lang="en-CA" b="0" dirty="0" smtClean="0">
                <a:latin typeface="Courier New" panose="02070309020205020404" pitchFamily="49" charset="0"/>
                <a:cs typeface="Courier New" panose="02070309020205020404" pitchFamily="49" charset="0"/>
              </a:rPr>
              <a:t>	 </a:t>
            </a:r>
            <a:r>
              <a:rPr lang="en-CA" b="0" dirty="0" smtClean="0">
                <a:latin typeface="Courier New" panose="02070309020205020404" pitchFamily="49" charset="0"/>
                <a:cs typeface="Courier New" panose="02070309020205020404" pitchFamily="49" charset="0"/>
                <a:sym typeface="Wingdings" panose="05000000000000000000" pitchFamily="2" charset="2"/>
              </a:rPr>
              <a:t> &lt;factor&gt;+id</a:t>
            </a:r>
          </a:p>
          <a:p>
            <a:pPr>
              <a:defRPr/>
            </a:pPr>
            <a:r>
              <a:rPr lang="en-CA" b="0" dirty="0" smtClean="0">
                <a:latin typeface="Courier New" panose="02070309020205020404" pitchFamily="49" charset="0"/>
                <a:cs typeface="Courier New" panose="02070309020205020404" pitchFamily="49" charset="0"/>
              </a:rPr>
              <a:t>	 </a:t>
            </a:r>
            <a:r>
              <a:rPr lang="en-CA" b="0" dirty="0" smtClean="0">
                <a:latin typeface="Courier New" panose="02070309020205020404" pitchFamily="49" charset="0"/>
                <a:cs typeface="Courier New" panose="02070309020205020404" pitchFamily="49" charset="0"/>
                <a:sym typeface="Wingdings" panose="05000000000000000000" pitchFamily="2" charset="2"/>
              </a:rPr>
              <a:t> </a:t>
            </a:r>
            <a:r>
              <a:rPr lang="en-CA" b="0" dirty="0" err="1" smtClean="0">
                <a:latin typeface="Courier New" panose="02070309020205020404" pitchFamily="49" charset="0"/>
                <a:cs typeface="Courier New" panose="02070309020205020404" pitchFamily="49" charset="0"/>
                <a:sym typeface="Wingdings" panose="05000000000000000000" pitchFamily="2" charset="2"/>
              </a:rPr>
              <a:t>id+id</a:t>
            </a:r>
            <a:endParaRPr lang="fr-CA" b="0" dirty="0" smtClean="0">
              <a:latin typeface="Courier New" panose="02070309020205020404" pitchFamily="49" charset="0"/>
              <a:cs typeface="Courier New" panose="02070309020205020404" pitchFamily="49" charset="0"/>
            </a:endParaRPr>
          </a:p>
          <a:p>
            <a:pPr>
              <a:defRPr/>
            </a:pPr>
            <a:endParaRPr lang="fr-CA" b="0" dirty="0">
              <a:latin typeface="Courier New" panose="02070309020205020404" pitchFamily="49" charset="0"/>
              <a:cs typeface="Courier New" panose="02070309020205020404" pitchFamily="49" charset="0"/>
            </a:endParaRPr>
          </a:p>
        </p:txBody>
      </p:sp>
      <p:grpSp>
        <p:nvGrpSpPr>
          <p:cNvPr id="9" name="Group 8"/>
          <p:cNvGrpSpPr>
            <a:grpSpLocks/>
          </p:cNvGrpSpPr>
          <p:nvPr/>
        </p:nvGrpSpPr>
        <p:grpSpPr bwMode="auto">
          <a:xfrm>
            <a:off x="684213" y="1773238"/>
            <a:ext cx="2665412" cy="2447925"/>
            <a:chOff x="6228184" y="1340768"/>
            <a:chExt cx="2664296" cy="2448272"/>
          </a:xfrm>
        </p:grpSpPr>
        <p:grpSp>
          <p:nvGrpSpPr>
            <p:cNvPr id="16393" name="Group 10"/>
            <p:cNvGrpSpPr>
              <a:grpSpLocks/>
            </p:cNvGrpSpPr>
            <p:nvPr/>
          </p:nvGrpSpPr>
          <p:grpSpPr bwMode="auto">
            <a:xfrm>
              <a:off x="6228184" y="1556792"/>
              <a:ext cx="2664296" cy="2232248"/>
              <a:chOff x="5796136" y="1556792"/>
              <a:chExt cx="3151813" cy="3168352"/>
            </a:xfrm>
          </p:grpSpPr>
          <p:grpSp>
            <p:nvGrpSpPr>
              <p:cNvPr id="16395" name="Group 2"/>
              <p:cNvGrpSpPr>
                <a:grpSpLocks/>
              </p:cNvGrpSpPr>
              <p:nvPr/>
            </p:nvGrpSpPr>
            <p:grpSpPr bwMode="auto">
              <a:xfrm>
                <a:off x="5796136" y="1628800"/>
                <a:ext cx="3151813" cy="3096344"/>
                <a:chOff x="5796136" y="1628800"/>
                <a:chExt cx="3151813" cy="3096344"/>
              </a:xfrm>
            </p:grpSpPr>
            <p:pic>
              <p:nvPicPr>
                <p:cNvPr id="16397" name="Picture 3"/>
                <p:cNvPicPr>
                  <a:picLocks noChangeAspect="1" noChangeArrowheads="1"/>
                </p:cNvPicPr>
                <p:nvPr/>
              </p:nvPicPr>
              <p:blipFill>
                <a:blip r:embed="rId2" cstate="print">
                  <a:extLst>
                    <a:ext uri="{28A0092B-C50C-407E-A947-70E740481C1C}">
                      <a14:useLocalDpi xmlns:a14="http://schemas.microsoft.com/office/drawing/2010/main" val="0"/>
                    </a:ext>
                  </a:extLst>
                </a:blip>
                <a:srcRect b="3148"/>
                <a:stretch>
                  <a:fillRect/>
                </a:stretch>
              </p:blipFill>
              <p:spPr bwMode="auto">
                <a:xfrm>
                  <a:off x="5796136" y="1628800"/>
                  <a:ext cx="3125788" cy="24828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0000"/>
                      </a:solidFill>
                      <a:miter lim="800000"/>
                      <a:headEnd/>
                      <a:tailEnd/>
                    </a14:hiddenLine>
                  </a:ext>
                </a:extLst>
              </p:spPr>
            </p:pic>
            <p:pic>
              <p:nvPicPr>
                <p:cNvPr id="16398" name="Picture 2"/>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t="73535"/>
                <a:stretch>
                  <a:fillRect/>
                </a:stretch>
              </p:blipFill>
              <p:spPr bwMode="auto">
                <a:xfrm>
                  <a:off x="5868144" y="4094489"/>
                  <a:ext cx="3079805" cy="63065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13" name="Rectangle 12"/>
              <p:cNvSpPr/>
              <p:nvPr/>
            </p:nvSpPr>
            <p:spPr>
              <a:xfrm>
                <a:off x="5867469" y="1556660"/>
                <a:ext cx="3054199" cy="3168484"/>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grpSp>
        <p:sp>
          <p:nvSpPr>
            <p:cNvPr id="16394" name="TextBox 12"/>
            <p:cNvSpPr txBox="1">
              <a:spLocks noChangeArrowheads="1"/>
            </p:cNvSpPr>
            <p:nvPr/>
          </p:nvSpPr>
          <p:spPr bwMode="auto">
            <a:xfrm>
              <a:off x="6488378" y="1340768"/>
              <a:ext cx="1079548" cy="30782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400" b="0"/>
                <a:t>Grammar</a:t>
              </a:r>
              <a:endParaRPr lang="fr-CA" altLang="fr-FR" sz="1400" b="0"/>
            </a:p>
          </p:txBody>
        </p:sp>
      </p:grpSp>
      <p:sp>
        <p:nvSpPr>
          <p:cNvPr id="7" name="TextBox 6"/>
          <p:cNvSpPr txBox="1"/>
          <p:nvPr/>
        </p:nvSpPr>
        <p:spPr>
          <a:xfrm>
            <a:off x="744538" y="4797425"/>
            <a:ext cx="2582862" cy="708025"/>
          </a:xfrm>
          <a:prstGeom prst="rect">
            <a:avLst/>
          </a:prstGeom>
          <a:noFill/>
          <a:ln w="28575">
            <a:solidFill>
              <a:schemeClr val="accent5"/>
            </a:solidFill>
          </a:ln>
        </p:spPr>
        <p:txBody>
          <a:bodyPr>
            <a:spAutoFit/>
          </a:bodyPr>
          <a:lstStyle/>
          <a:p>
            <a:pPr>
              <a:defRPr/>
            </a:pPr>
            <a:r>
              <a:rPr lang="en-CA" sz="2000" dirty="0"/>
              <a:t>Input String:</a:t>
            </a:r>
          </a:p>
          <a:p>
            <a:pPr>
              <a:defRPr/>
            </a:pPr>
            <a:r>
              <a:rPr lang="en-CA" sz="2000" b="1" dirty="0" err="1">
                <a:latin typeface="Courier New" panose="02070309020205020404" pitchFamily="49" charset="0"/>
                <a:cs typeface="Courier New" panose="02070309020205020404" pitchFamily="49" charset="0"/>
              </a:rPr>
              <a:t>id+id</a:t>
            </a:r>
            <a:endParaRPr lang="fr-CA" sz="2000" b="1" dirty="0">
              <a:latin typeface="Courier New" panose="02070309020205020404" pitchFamily="49" charset="0"/>
              <a:cs typeface="Courier New" panose="02070309020205020404" pitchFamily="49" charset="0"/>
            </a:endParaRPr>
          </a:p>
        </p:txBody>
      </p:sp>
      <p:sp>
        <p:nvSpPr>
          <p:cNvPr id="16392" name="TextBox 12"/>
          <p:cNvSpPr txBox="1">
            <a:spLocks noChangeArrowheads="1"/>
          </p:cNvSpPr>
          <p:nvPr/>
        </p:nvSpPr>
        <p:spPr bwMode="auto">
          <a:xfrm>
            <a:off x="3995738" y="1401763"/>
            <a:ext cx="2016125" cy="4000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b="0"/>
              <a:t>Derivation</a:t>
            </a:r>
            <a:endParaRPr lang="fr-CA" altLang="fr-FR" b="0"/>
          </a:p>
        </p:txBody>
      </p:sp>
      <p:sp>
        <p:nvSpPr>
          <p:cNvPr id="8" name="Slide Number Placeholder 7"/>
          <p:cNvSpPr>
            <a:spLocks noGrp="1"/>
          </p:cNvSpPr>
          <p:nvPr>
            <p:ph type="sldNum" sz="quarter" idx="11"/>
          </p:nvPr>
        </p:nvSpPr>
        <p:spPr/>
        <p:txBody>
          <a:bodyPr/>
          <a:lstStyle/>
          <a:p>
            <a:pPr>
              <a:defRPr/>
            </a:pPr>
            <a:fld id="{C0F85434-72BD-456E-A883-0F005E178622}" type="slidenum">
              <a:rPr lang="fr-CA" smtClean="0"/>
              <a:pPr>
                <a:defRPr/>
              </a:pPr>
              <a:t>435</a:t>
            </a:fld>
            <a:endParaRPr lang="fr-CA"/>
          </a:p>
        </p:txBody>
      </p:sp>
    </p:spTree>
    <p:extLst>
      <p:ext uri="{BB962C8B-B14F-4D97-AF65-F5344CB8AC3E}">
        <p14:creationId xmlns:p14="http://schemas.microsoft.com/office/powerpoint/2010/main" val="47875680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nodeType="clickEffect">
                                  <p:stCondLst>
                                    <p:cond delay="0"/>
                                  </p:stCondLst>
                                  <p:childTnLst>
                                    <p:set>
                                      <p:cBhvr>
                                        <p:cTn id="14" dur="1" fill="hold">
                                          <p:stCondLst>
                                            <p:cond delay="0"/>
                                          </p:stCondLst>
                                        </p:cTn>
                                        <p:tgtEl>
                                          <p:spTgt spid="6">
                                            <p:txEl>
                                              <p:pRg st="0" end="0"/>
                                            </p:txEl>
                                          </p:spTgt>
                                        </p:tgtEl>
                                        <p:attrNameLst>
                                          <p:attrName>style.visibility</p:attrName>
                                        </p:attrNameLst>
                                      </p:cBhvr>
                                      <p:to>
                                        <p:strVal val="visible"/>
                                      </p:to>
                                    </p:set>
                                    <p:animEffect transition="in" filter="fade">
                                      <p:cBhvr>
                                        <p:cTn id="15" dur="500"/>
                                        <p:tgtEl>
                                          <p:spTgt spid="6">
                                            <p:txEl>
                                              <p:pRg st="0" end="0"/>
                                            </p:txEl>
                                          </p:spTgt>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0" presetClass="entr" presetSubtype="0" fill="hold" nodeType="clickEffect">
                                  <p:stCondLst>
                                    <p:cond delay="0"/>
                                  </p:stCondLst>
                                  <p:childTnLst>
                                    <p:set>
                                      <p:cBhvr>
                                        <p:cTn id="19" dur="1" fill="hold">
                                          <p:stCondLst>
                                            <p:cond delay="0"/>
                                          </p:stCondLst>
                                        </p:cTn>
                                        <p:tgtEl>
                                          <p:spTgt spid="6">
                                            <p:txEl>
                                              <p:pRg st="1" end="1"/>
                                            </p:txEl>
                                          </p:spTgt>
                                        </p:tgtEl>
                                        <p:attrNameLst>
                                          <p:attrName>style.visibility</p:attrName>
                                        </p:attrNameLst>
                                      </p:cBhvr>
                                      <p:to>
                                        <p:strVal val="visible"/>
                                      </p:to>
                                    </p:set>
                                    <p:animEffect transition="in" filter="fade">
                                      <p:cBhvr>
                                        <p:cTn id="20" dur="500"/>
                                        <p:tgtEl>
                                          <p:spTgt spid="6">
                                            <p:txEl>
                                              <p:pRg st="1" end="1"/>
                                            </p:txEl>
                                          </p:spTgt>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10" presetClass="entr" presetSubtype="0" fill="hold" nodeType="clickEffect">
                                  <p:stCondLst>
                                    <p:cond delay="0"/>
                                  </p:stCondLst>
                                  <p:childTnLst>
                                    <p:set>
                                      <p:cBhvr>
                                        <p:cTn id="24" dur="1" fill="hold">
                                          <p:stCondLst>
                                            <p:cond delay="0"/>
                                          </p:stCondLst>
                                        </p:cTn>
                                        <p:tgtEl>
                                          <p:spTgt spid="6">
                                            <p:txEl>
                                              <p:pRg st="2" end="2"/>
                                            </p:txEl>
                                          </p:spTgt>
                                        </p:tgtEl>
                                        <p:attrNameLst>
                                          <p:attrName>style.visibility</p:attrName>
                                        </p:attrNameLst>
                                      </p:cBhvr>
                                      <p:to>
                                        <p:strVal val="visible"/>
                                      </p:to>
                                    </p:set>
                                    <p:animEffect transition="in" filter="fade">
                                      <p:cBhvr>
                                        <p:cTn id="25" dur="500"/>
                                        <p:tgtEl>
                                          <p:spTgt spid="6">
                                            <p:txEl>
                                              <p:pRg st="2" end="2"/>
                                            </p:txEl>
                                          </p:spTgt>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10" presetClass="entr" presetSubtype="0" fill="hold" nodeType="clickEffect">
                                  <p:stCondLst>
                                    <p:cond delay="0"/>
                                  </p:stCondLst>
                                  <p:childTnLst>
                                    <p:set>
                                      <p:cBhvr>
                                        <p:cTn id="29" dur="1" fill="hold">
                                          <p:stCondLst>
                                            <p:cond delay="0"/>
                                          </p:stCondLst>
                                        </p:cTn>
                                        <p:tgtEl>
                                          <p:spTgt spid="6">
                                            <p:txEl>
                                              <p:pRg st="3" end="3"/>
                                            </p:txEl>
                                          </p:spTgt>
                                        </p:tgtEl>
                                        <p:attrNameLst>
                                          <p:attrName>style.visibility</p:attrName>
                                        </p:attrNameLst>
                                      </p:cBhvr>
                                      <p:to>
                                        <p:strVal val="visible"/>
                                      </p:to>
                                    </p:set>
                                    <p:animEffect transition="in" filter="fade">
                                      <p:cBhvr>
                                        <p:cTn id="30" dur="500"/>
                                        <p:tgtEl>
                                          <p:spTgt spid="6">
                                            <p:txEl>
                                              <p:pRg st="3" end="3"/>
                                            </p:txEl>
                                          </p:spTgt>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0" presetClass="entr" presetSubtype="0" fill="hold" nodeType="clickEffect">
                                  <p:stCondLst>
                                    <p:cond delay="0"/>
                                  </p:stCondLst>
                                  <p:childTnLst>
                                    <p:set>
                                      <p:cBhvr>
                                        <p:cTn id="34" dur="1" fill="hold">
                                          <p:stCondLst>
                                            <p:cond delay="0"/>
                                          </p:stCondLst>
                                        </p:cTn>
                                        <p:tgtEl>
                                          <p:spTgt spid="6">
                                            <p:txEl>
                                              <p:pRg st="4" end="4"/>
                                            </p:txEl>
                                          </p:spTgt>
                                        </p:tgtEl>
                                        <p:attrNameLst>
                                          <p:attrName>style.visibility</p:attrName>
                                        </p:attrNameLst>
                                      </p:cBhvr>
                                      <p:to>
                                        <p:strVal val="visible"/>
                                      </p:to>
                                    </p:set>
                                    <p:animEffect transition="in" filter="fade">
                                      <p:cBhvr>
                                        <p:cTn id="35" dur="500"/>
                                        <p:tgtEl>
                                          <p:spTgt spid="6">
                                            <p:txEl>
                                              <p:pRg st="4" end="4"/>
                                            </p:txEl>
                                          </p:spTgt>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10" presetClass="entr" presetSubtype="0" fill="hold" nodeType="clickEffect">
                                  <p:stCondLst>
                                    <p:cond delay="0"/>
                                  </p:stCondLst>
                                  <p:childTnLst>
                                    <p:set>
                                      <p:cBhvr>
                                        <p:cTn id="39" dur="1" fill="hold">
                                          <p:stCondLst>
                                            <p:cond delay="0"/>
                                          </p:stCondLst>
                                        </p:cTn>
                                        <p:tgtEl>
                                          <p:spTgt spid="6">
                                            <p:txEl>
                                              <p:pRg st="5" end="5"/>
                                            </p:txEl>
                                          </p:spTgt>
                                        </p:tgtEl>
                                        <p:attrNameLst>
                                          <p:attrName>style.visibility</p:attrName>
                                        </p:attrNameLst>
                                      </p:cBhvr>
                                      <p:to>
                                        <p:strVal val="visible"/>
                                      </p:to>
                                    </p:set>
                                    <p:animEffect transition="in" filter="fade">
                                      <p:cBhvr>
                                        <p:cTn id="40" dur="500"/>
                                        <p:tgtEl>
                                          <p:spTgt spid="6">
                                            <p:txEl>
                                              <p:pRg st="5" end="5"/>
                                            </p:txEl>
                                          </p:spTgt>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10" presetClass="entr" presetSubtype="0" fill="hold" nodeType="clickEffect">
                                  <p:stCondLst>
                                    <p:cond delay="0"/>
                                  </p:stCondLst>
                                  <p:childTnLst>
                                    <p:set>
                                      <p:cBhvr>
                                        <p:cTn id="44" dur="1" fill="hold">
                                          <p:stCondLst>
                                            <p:cond delay="0"/>
                                          </p:stCondLst>
                                        </p:cTn>
                                        <p:tgtEl>
                                          <p:spTgt spid="6">
                                            <p:txEl>
                                              <p:pRg st="6" end="6"/>
                                            </p:txEl>
                                          </p:spTgt>
                                        </p:tgtEl>
                                        <p:attrNameLst>
                                          <p:attrName>style.visibility</p:attrName>
                                        </p:attrNameLst>
                                      </p:cBhvr>
                                      <p:to>
                                        <p:strVal val="visible"/>
                                      </p:to>
                                    </p:set>
                                    <p:animEffect transition="in" filter="fade">
                                      <p:cBhvr>
                                        <p:cTn id="45" dur="500"/>
                                        <p:tgtEl>
                                          <p:spTgt spid="6">
                                            <p:txEl>
                                              <p:pRg st="6" end="6"/>
                                            </p:txEl>
                                          </p:spTgt>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10" presetClass="entr" presetSubtype="0" fill="hold" nodeType="clickEffect">
                                  <p:stCondLst>
                                    <p:cond delay="0"/>
                                  </p:stCondLst>
                                  <p:childTnLst>
                                    <p:set>
                                      <p:cBhvr>
                                        <p:cTn id="49" dur="1" fill="hold">
                                          <p:stCondLst>
                                            <p:cond delay="0"/>
                                          </p:stCondLst>
                                        </p:cTn>
                                        <p:tgtEl>
                                          <p:spTgt spid="6">
                                            <p:txEl>
                                              <p:pRg st="7" end="7"/>
                                            </p:txEl>
                                          </p:spTgt>
                                        </p:tgtEl>
                                        <p:attrNameLst>
                                          <p:attrName>style.visibility</p:attrName>
                                        </p:attrNameLst>
                                      </p:cBhvr>
                                      <p:to>
                                        <p:strVal val="visible"/>
                                      </p:to>
                                    </p:set>
                                    <p:animEffect transition="in" filter="fade">
                                      <p:cBhvr>
                                        <p:cTn id="50" dur="500"/>
                                        <p:tgtEl>
                                          <p:spTgt spid="6">
                                            <p:txEl>
                                              <p:pRg st="7" end="7"/>
                                            </p:txEl>
                                          </p:spTgt>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10" presetClass="entr" presetSubtype="0" fill="hold" nodeType="clickEffect">
                                  <p:stCondLst>
                                    <p:cond delay="0"/>
                                  </p:stCondLst>
                                  <p:childTnLst>
                                    <p:set>
                                      <p:cBhvr>
                                        <p:cTn id="54" dur="1" fill="hold">
                                          <p:stCondLst>
                                            <p:cond delay="0"/>
                                          </p:stCondLst>
                                        </p:cTn>
                                        <p:tgtEl>
                                          <p:spTgt spid="6">
                                            <p:txEl>
                                              <p:pRg st="8" end="8"/>
                                            </p:txEl>
                                          </p:spTgt>
                                        </p:tgtEl>
                                        <p:attrNameLst>
                                          <p:attrName>style.visibility</p:attrName>
                                        </p:attrNameLst>
                                      </p:cBhvr>
                                      <p:to>
                                        <p:strVal val="visible"/>
                                      </p:to>
                                    </p:set>
                                    <p:animEffect transition="in" filter="fade">
                                      <p:cBhvr>
                                        <p:cTn id="55" dur="500"/>
                                        <p:tgtEl>
                                          <p:spTgt spid="6">
                                            <p:txEl>
                                              <p:pRg st="8" end="8"/>
                                            </p:txEl>
                                          </p:spTgt>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10" presetClass="entr" presetSubtype="0" fill="hold" nodeType="clickEffect">
                                  <p:stCondLst>
                                    <p:cond delay="0"/>
                                  </p:stCondLst>
                                  <p:childTnLst>
                                    <p:set>
                                      <p:cBhvr>
                                        <p:cTn id="59" dur="1" fill="hold">
                                          <p:stCondLst>
                                            <p:cond delay="0"/>
                                          </p:stCondLst>
                                        </p:cTn>
                                        <p:tgtEl>
                                          <p:spTgt spid="6">
                                            <p:txEl>
                                              <p:pRg st="9" end="9"/>
                                            </p:txEl>
                                          </p:spTgt>
                                        </p:tgtEl>
                                        <p:attrNameLst>
                                          <p:attrName>style.visibility</p:attrName>
                                        </p:attrNameLst>
                                      </p:cBhvr>
                                      <p:to>
                                        <p:strVal val="visible"/>
                                      </p:to>
                                    </p:set>
                                    <p:animEffect transition="in" filter="fade">
                                      <p:cBhvr>
                                        <p:cTn id="60" dur="500"/>
                                        <p:tgtEl>
                                          <p:spTgt spid="6">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Bottom Up Parsing</a:t>
            </a:r>
            <a:endParaRPr lang="fr-CA" dirty="0"/>
          </a:p>
        </p:txBody>
      </p:sp>
      <p:sp>
        <p:nvSpPr>
          <p:cNvPr id="3" name="Content Placeholder 2"/>
          <p:cNvSpPr>
            <a:spLocks noGrp="1"/>
          </p:cNvSpPr>
          <p:nvPr>
            <p:ph idx="1"/>
          </p:nvPr>
        </p:nvSpPr>
        <p:spPr/>
        <p:txBody>
          <a:bodyPr/>
          <a:lstStyle/>
          <a:p>
            <a:pPr>
              <a:defRPr/>
            </a:pPr>
            <a:r>
              <a:rPr lang="en-CA" dirty="0" smtClean="0"/>
              <a:t>A bottom up parser builds a parsing tree starting from the input string</a:t>
            </a:r>
          </a:p>
          <a:p>
            <a:pPr lvl="1">
              <a:defRPr/>
            </a:pPr>
            <a:r>
              <a:rPr lang="en-CA" dirty="0" smtClean="0"/>
              <a:t>Input string will constitute the leafs of the tree</a:t>
            </a:r>
          </a:p>
          <a:p>
            <a:pPr>
              <a:defRPr/>
            </a:pPr>
            <a:endParaRPr lang="en-CA" dirty="0" smtClean="0"/>
          </a:p>
          <a:p>
            <a:pPr>
              <a:defRPr/>
            </a:pPr>
            <a:r>
              <a:rPr lang="en-CA" dirty="0" smtClean="0"/>
              <a:t>A parent node </a:t>
            </a:r>
            <a:r>
              <a:rPr lang="en-CA" dirty="0" smtClean="0">
                <a:solidFill>
                  <a:schemeClr val="tx2"/>
                </a:solidFill>
              </a:rPr>
              <a:t>A</a:t>
            </a:r>
            <a:r>
              <a:rPr lang="en-CA" dirty="0" smtClean="0"/>
              <a:t> can be added to the tree if:</a:t>
            </a:r>
          </a:p>
          <a:p>
            <a:pPr lvl="1">
              <a:defRPr/>
            </a:pPr>
            <a:r>
              <a:rPr lang="en-CA" dirty="0" smtClean="0"/>
              <a:t>There exists several “parentless” neighboring nodes (n</a:t>
            </a:r>
            <a:r>
              <a:rPr lang="en-CA" baseline="-25000" dirty="0" smtClean="0"/>
              <a:t>1</a:t>
            </a:r>
            <a:r>
              <a:rPr lang="en-CA" dirty="0" smtClean="0"/>
              <a:t>, n</a:t>
            </a:r>
            <a:r>
              <a:rPr lang="en-CA" baseline="-25000" dirty="0" smtClean="0"/>
              <a:t>2,</a:t>
            </a:r>
            <a:r>
              <a:rPr lang="en-CA" dirty="0" smtClean="0"/>
              <a:t> … </a:t>
            </a:r>
            <a:r>
              <a:rPr lang="en-CA" dirty="0" err="1" smtClean="0"/>
              <a:t>n</a:t>
            </a:r>
            <a:r>
              <a:rPr lang="en-CA" baseline="-25000" dirty="0" err="1" smtClean="0"/>
              <a:t>n</a:t>
            </a:r>
            <a:r>
              <a:rPr lang="en-CA" dirty="0" smtClean="0"/>
              <a:t>) for which there exists a production:</a:t>
            </a:r>
          </a:p>
          <a:p>
            <a:pPr marL="274637" lvl="1" indent="0">
              <a:buFont typeface="Arial" charset="0"/>
              <a:buNone/>
              <a:defRPr/>
            </a:pPr>
            <a:r>
              <a:rPr lang="en-CA" baseline="-25000" dirty="0">
                <a:solidFill>
                  <a:schemeClr val="tx2"/>
                </a:solidFill>
              </a:rPr>
              <a:t>	</a:t>
            </a:r>
            <a:r>
              <a:rPr lang="en-CA" baseline="-25000" dirty="0" smtClean="0">
                <a:solidFill>
                  <a:schemeClr val="tx2"/>
                </a:solidFill>
              </a:rPr>
              <a:t>	</a:t>
            </a:r>
          </a:p>
          <a:p>
            <a:pPr marL="274637" lvl="1" indent="0">
              <a:buFont typeface="Arial" charset="0"/>
              <a:buNone/>
              <a:defRPr/>
            </a:pPr>
            <a:r>
              <a:rPr lang="en-CA" baseline="-25000" dirty="0">
                <a:solidFill>
                  <a:schemeClr val="tx2"/>
                </a:solidFill>
              </a:rPr>
              <a:t>	</a:t>
            </a:r>
            <a:r>
              <a:rPr lang="en-CA" baseline="-25000" dirty="0" smtClean="0">
                <a:solidFill>
                  <a:schemeClr val="tx2"/>
                </a:solidFill>
              </a:rPr>
              <a:t>		</a:t>
            </a:r>
            <a:r>
              <a:rPr lang="en-CA" b="1" dirty="0" smtClean="0">
                <a:solidFill>
                  <a:schemeClr val="tx2"/>
                </a:solidFill>
              </a:rPr>
              <a:t>&lt;</a:t>
            </a:r>
            <a:r>
              <a:rPr lang="en-CA" b="1" dirty="0">
                <a:solidFill>
                  <a:schemeClr val="tx2"/>
                </a:solidFill>
              </a:rPr>
              <a:t>A&gt; ::= </a:t>
            </a:r>
            <a:r>
              <a:rPr lang="en-CA" b="1" dirty="0" smtClean="0">
                <a:solidFill>
                  <a:schemeClr val="tx2"/>
                </a:solidFill>
              </a:rPr>
              <a:t>n</a:t>
            </a:r>
            <a:r>
              <a:rPr lang="en-CA" b="1" baseline="-25000" dirty="0" smtClean="0">
                <a:solidFill>
                  <a:schemeClr val="tx2"/>
                </a:solidFill>
              </a:rPr>
              <a:t>1</a:t>
            </a:r>
            <a:r>
              <a:rPr lang="en-CA" b="1" dirty="0" smtClean="0">
                <a:solidFill>
                  <a:schemeClr val="tx2"/>
                </a:solidFill>
              </a:rPr>
              <a:t>n</a:t>
            </a:r>
            <a:r>
              <a:rPr lang="en-CA" b="1" baseline="-25000" dirty="0" smtClean="0">
                <a:solidFill>
                  <a:schemeClr val="tx2"/>
                </a:solidFill>
              </a:rPr>
              <a:t>2</a:t>
            </a:r>
            <a:r>
              <a:rPr lang="en-CA" b="1" dirty="0" smtClean="0">
                <a:solidFill>
                  <a:schemeClr val="tx2"/>
                </a:solidFill>
              </a:rPr>
              <a:t> … </a:t>
            </a:r>
            <a:r>
              <a:rPr lang="en-CA" b="1" dirty="0" err="1" smtClean="0">
                <a:solidFill>
                  <a:schemeClr val="tx2"/>
                </a:solidFill>
              </a:rPr>
              <a:t>n</a:t>
            </a:r>
            <a:r>
              <a:rPr lang="en-CA" b="1" baseline="-25000" dirty="0" err="1" smtClean="0">
                <a:solidFill>
                  <a:schemeClr val="tx2"/>
                </a:solidFill>
              </a:rPr>
              <a:t>n</a:t>
            </a:r>
            <a:endParaRPr lang="en-CA" b="1" baseline="-25000" dirty="0" smtClean="0">
              <a:solidFill>
                <a:schemeClr val="tx2"/>
              </a:solidFill>
            </a:endParaRPr>
          </a:p>
          <a:p>
            <a:pPr lvl="1">
              <a:defRPr/>
            </a:pPr>
            <a:r>
              <a:rPr lang="en-CA" dirty="0" smtClean="0"/>
              <a:t>A is added as the parent of nodes n</a:t>
            </a:r>
            <a:r>
              <a:rPr lang="en-CA" baseline="-25000" dirty="0" smtClean="0"/>
              <a:t>1</a:t>
            </a:r>
            <a:r>
              <a:rPr lang="en-CA" dirty="0" smtClean="0"/>
              <a:t>, n</a:t>
            </a:r>
            <a:r>
              <a:rPr lang="en-CA" baseline="-25000" dirty="0" smtClean="0"/>
              <a:t>2,</a:t>
            </a:r>
            <a:r>
              <a:rPr lang="en-CA" dirty="0" smtClean="0"/>
              <a:t> … </a:t>
            </a:r>
            <a:r>
              <a:rPr lang="en-CA" dirty="0" err="1" smtClean="0"/>
              <a:t>n</a:t>
            </a:r>
            <a:r>
              <a:rPr lang="en-CA" baseline="-25000" dirty="0" err="1" smtClean="0"/>
              <a:t>n</a:t>
            </a:r>
            <a:endParaRPr lang="en-CA" baseline="-25000" dirty="0" smtClean="0"/>
          </a:p>
          <a:p>
            <a:pPr>
              <a:defRPr/>
            </a:pPr>
            <a:endParaRPr lang="en-CA" baseline="-25000" dirty="0" smtClean="0"/>
          </a:p>
          <a:p>
            <a:pPr>
              <a:defRPr/>
            </a:pPr>
            <a:r>
              <a:rPr lang="en-CA" dirty="0">
                <a:solidFill>
                  <a:schemeClr val="tx2"/>
                </a:solidFill>
              </a:rPr>
              <a:t>	</a:t>
            </a:r>
            <a:r>
              <a:rPr lang="en-CA" dirty="0" smtClean="0">
                <a:solidFill>
                  <a:schemeClr val="tx2"/>
                </a:solidFill>
              </a:rPr>
              <a:t>This action is called REDUCTION</a:t>
            </a:r>
          </a:p>
          <a:p>
            <a:pPr>
              <a:defRPr/>
            </a:pPr>
            <a:endParaRPr lang="fr-CA" dirty="0"/>
          </a:p>
        </p:txBody>
      </p:sp>
      <p:sp>
        <p:nvSpPr>
          <p:cNvPr id="7" name="Slide Number Placeholder 6"/>
          <p:cNvSpPr>
            <a:spLocks noGrp="1"/>
          </p:cNvSpPr>
          <p:nvPr>
            <p:ph type="sldNum" sz="quarter" idx="11"/>
          </p:nvPr>
        </p:nvSpPr>
        <p:spPr/>
        <p:txBody>
          <a:bodyPr/>
          <a:lstStyle/>
          <a:p>
            <a:pPr>
              <a:defRPr/>
            </a:pPr>
            <a:fld id="{C0F85434-72BD-456E-A883-0F005E178622}" type="slidenum">
              <a:rPr lang="fr-CA" smtClean="0"/>
              <a:pPr>
                <a:defRPr/>
              </a:pPr>
              <a:t>436</a:t>
            </a:fld>
            <a:endParaRPr lang="fr-CA"/>
          </a:p>
        </p:txBody>
      </p:sp>
    </p:spTree>
    <p:extLst>
      <p:ext uri="{BB962C8B-B14F-4D97-AF65-F5344CB8AC3E}">
        <p14:creationId xmlns:p14="http://schemas.microsoft.com/office/powerpoint/2010/main" val="282534676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animEffect transition="in" filter="fade">
                                      <p:cBhvr>
                                        <p:cTn id="7" dur="500"/>
                                        <p:tgtEl>
                                          <p:spTgt spid="3">
                                            <p:txEl>
                                              <p:pRg st="3" end="3"/>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3">
                                            <p:txEl>
                                              <p:pRg st="4" end="4"/>
                                            </p:txEl>
                                          </p:spTgt>
                                        </p:tgtEl>
                                        <p:attrNameLst>
                                          <p:attrName>style.visibility</p:attrName>
                                        </p:attrNameLst>
                                      </p:cBhvr>
                                      <p:to>
                                        <p:strVal val="visible"/>
                                      </p:to>
                                    </p:set>
                                    <p:animEffect transition="in" filter="fade">
                                      <p:cBhvr>
                                        <p:cTn id="12" dur="500"/>
                                        <p:tgtEl>
                                          <p:spTgt spid="3">
                                            <p:txEl>
                                              <p:pRg st="4" end="4"/>
                                            </p:txEl>
                                          </p:spTgt>
                                        </p:tgtEl>
                                      </p:cBhvr>
                                    </p:animEffect>
                                  </p:childTnLst>
                                </p:cTn>
                              </p:par>
                              <p:par>
                                <p:cTn id="13" presetID="10" presetClass="entr" presetSubtype="0" fill="hold" nodeType="with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animEffect transition="in" filter="fade">
                                      <p:cBhvr>
                                        <p:cTn id="15" dur="500"/>
                                        <p:tgtEl>
                                          <p:spTgt spid="3">
                                            <p:txEl>
                                              <p:pRg st="5" end="5"/>
                                            </p:txEl>
                                          </p:spTgt>
                                        </p:tgtEl>
                                      </p:cBhvr>
                                    </p:animEffect>
                                  </p:childTnLst>
                                </p:cTn>
                              </p:par>
                              <p:par>
                                <p:cTn id="16" presetID="10" presetClass="entr" presetSubtype="0" fill="hold" nodeType="withEffect">
                                  <p:stCondLst>
                                    <p:cond delay="0"/>
                                  </p:stCondLst>
                                  <p:childTnLst>
                                    <p:set>
                                      <p:cBhvr>
                                        <p:cTn id="17" dur="1" fill="hold">
                                          <p:stCondLst>
                                            <p:cond delay="0"/>
                                          </p:stCondLst>
                                        </p:cTn>
                                        <p:tgtEl>
                                          <p:spTgt spid="3">
                                            <p:txEl>
                                              <p:pRg st="6" end="6"/>
                                            </p:txEl>
                                          </p:spTgt>
                                        </p:tgtEl>
                                        <p:attrNameLst>
                                          <p:attrName>style.visibility</p:attrName>
                                        </p:attrNameLst>
                                      </p:cBhvr>
                                      <p:to>
                                        <p:strVal val="visible"/>
                                      </p:to>
                                    </p:set>
                                    <p:animEffect transition="in" filter="fade">
                                      <p:cBhvr>
                                        <p:cTn id="18" dur="500"/>
                                        <p:tgtEl>
                                          <p:spTgt spid="3">
                                            <p:txEl>
                                              <p:pRg st="6" end="6"/>
                                            </p:txEl>
                                          </p:spTgt>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0" presetClass="entr" presetSubtype="0" fill="hold" nodeType="click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animEffect transition="in" filter="fade">
                                      <p:cBhvr>
                                        <p:cTn id="23" dur="500"/>
                                        <p:tgtEl>
                                          <p:spTgt spid="3">
                                            <p:txEl>
                                              <p:pRg st="7" end="7"/>
                                            </p:txEl>
                                          </p:spTgt>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10" presetClass="entr" presetSubtype="0" fill="hold" nodeType="clickEffect">
                                  <p:stCondLst>
                                    <p:cond delay="0"/>
                                  </p:stCondLst>
                                  <p:childTnLst>
                                    <p:set>
                                      <p:cBhvr>
                                        <p:cTn id="27" dur="1" fill="hold">
                                          <p:stCondLst>
                                            <p:cond delay="0"/>
                                          </p:stCondLst>
                                        </p:cTn>
                                        <p:tgtEl>
                                          <p:spTgt spid="3">
                                            <p:txEl>
                                              <p:pRg st="9" end="9"/>
                                            </p:txEl>
                                          </p:spTgt>
                                        </p:tgtEl>
                                        <p:attrNameLst>
                                          <p:attrName>style.visibility</p:attrName>
                                        </p:attrNameLst>
                                      </p:cBhvr>
                                      <p:to>
                                        <p:strVal val="visible"/>
                                      </p:to>
                                    </p:set>
                                    <p:animEffect transition="in" filter="fade">
                                      <p:cBhvr>
                                        <p:cTn id="28" dur="500"/>
                                        <p:tgtEl>
                                          <p:spTgt spid="3">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Bottom Up Parsing</a:t>
            </a:r>
            <a:endParaRPr lang="fr-CA" dirty="0"/>
          </a:p>
        </p:txBody>
      </p:sp>
      <p:sp>
        <p:nvSpPr>
          <p:cNvPr id="3" name="Content Placeholder 2"/>
          <p:cNvSpPr>
            <a:spLocks noGrp="1"/>
          </p:cNvSpPr>
          <p:nvPr>
            <p:ph idx="1"/>
          </p:nvPr>
        </p:nvSpPr>
        <p:spPr>
          <a:xfrm>
            <a:off x="457200" y="1752600"/>
            <a:ext cx="3538538" cy="3405188"/>
          </a:xfrm>
        </p:spPr>
        <p:txBody>
          <a:bodyPr/>
          <a:lstStyle/>
          <a:p>
            <a:r>
              <a:rPr lang="en-CA" altLang="fr-FR" smtClean="0"/>
              <a:t>Example:</a:t>
            </a:r>
          </a:p>
          <a:p>
            <a:endParaRPr lang="en-CA" altLang="fr-FR" smtClean="0"/>
          </a:p>
          <a:p>
            <a:r>
              <a:rPr lang="en-CA" altLang="fr-FR" b="0" smtClean="0"/>
              <a:t>Given the grammar:</a:t>
            </a:r>
          </a:p>
          <a:p>
            <a:r>
              <a:rPr lang="en-CA" altLang="fr-FR" b="0" smtClean="0">
                <a:latin typeface="Courier New" pitchFamily="49" charset="0"/>
                <a:cs typeface="Courier New" pitchFamily="49" charset="0"/>
              </a:rPr>
              <a:t>&lt;A&gt; ::= a&lt;B&gt;</a:t>
            </a:r>
          </a:p>
          <a:p>
            <a:r>
              <a:rPr lang="en-CA" altLang="fr-FR" b="0" smtClean="0">
                <a:latin typeface="Courier New" pitchFamily="49" charset="0"/>
                <a:cs typeface="Courier New" pitchFamily="49" charset="0"/>
              </a:rPr>
              <a:t>&lt;B&gt; ::= b | cd&lt;B&gt;</a:t>
            </a:r>
          </a:p>
          <a:p>
            <a:endParaRPr lang="en-CA" altLang="fr-FR" b="0" smtClean="0"/>
          </a:p>
          <a:p>
            <a:r>
              <a:rPr lang="en-CA" altLang="fr-FR" b="0" smtClean="0"/>
              <a:t>And the input string:</a:t>
            </a:r>
          </a:p>
          <a:p>
            <a:r>
              <a:rPr lang="en-CA" altLang="fr-FR" b="0" smtClean="0">
                <a:latin typeface="Courier New" pitchFamily="49" charset="0"/>
                <a:cs typeface="Courier New" pitchFamily="49" charset="0"/>
              </a:rPr>
              <a:t>acdcdb</a:t>
            </a:r>
          </a:p>
          <a:p>
            <a:endParaRPr lang="fr-CA" altLang="fr-FR" b="0" smtClean="0">
              <a:latin typeface="Courier New" pitchFamily="49" charset="0"/>
              <a:cs typeface="Courier New" pitchFamily="49" charset="0"/>
            </a:endParaRPr>
          </a:p>
        </p:txBody>
      </p:sp>
      <p:sp>
        <p:nvSpPr>
          <p:cNvPr id="6" name="Content Placeholder 2"/>
          <p:cNvSpPr txBox="1">
            <a:spLocks/>
          </p:cNvSpPr>
          <p:nvPr/>
        </p:nvSpPr>
        <p:spPr bwMode="auto">
          <a:xfrm>
            <a:off x="3851275" y="1773238"/>
            <a:ext cx="4897438" cy="576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r>
              <a:rPr lang="en-CA" altLang="fr-FR" b="0" u="sng"/>
              <a:t>We can build the parsing tree as follows:</a:t>
            </a:r>
          </a:p>
          <a:p>
            <a:endParaRPr lang="en-CA" altLang="fr-FR" b="0" u="sng"/>
          </a:p>
          <a:p>
            <a:endParaRPr lang="fr-CA" altLang="fr-FR" b="0">
              <a:latin typeface="Courier New" pitchFamily="49" charset="0"/>
              <a:cs typeface="Courier New" pitchFamily="49" charset="0"/>
            </a:endParaRPr>
          </a:p>
        </p:txBody>
      </p:sp>
      <p:sp>
        <p:nvSpPr>
          <p:cNvPr id="7" name="TextBox 6"/>
          <p:cNvSpPr txBox="1">
            <a:spLocks noChangeArrowheads="1"/>
          </p:cNvSpPr>
          <p:nvPr/>
        </p:nvSpPr>
        <p:spPr bwMode="auto">
          <a:xfrm>
            <a:off x="4894263" y="5291138"/>
            <a:ext cx="5048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sz="1800" b="0"/>
              <a:t>a</a:t>
            </a:r>
            <a:endParaRPr lang="fr-CA" altLang="fr-FR" sz="1800" b="0"/>
          </a:p>
        </p:txBody>
      </p:sp>
      <p:sp>
        <p:nvSpPr>
          <p:cNvPr id="8" name="TextBox 7"/>
          <p:cNvSpPr txBox="1">
            <a:spLocks noChangeArrowheads="1"/>
          </p:cNvSpPr>
          <p:nvPr/>
        </p:nvSpPr>
        <p:spPr bwMode="auto">
          <a:xfrm>
            <a:off x="5399088" y="5291138"/>
            <a:ext cx="50323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sz="1800" b="0"/>
              <a:t>c</a:t>
            </a:r>
            <a:endParaRPr lang="fr-CA" altLang="fr-FR" sz="1800" b="0"/>
          </a:p>
        </p:txBody>
      </p:sp>
      <p:sp>
        <p:nvSpPr>
          <p:cNvPr id="9" name="TextBox 8"/>
          <p:cNvSpPr txBox="1">
            <a:spLocks noChangeArrowheads="1"/>
          </p:cNvSpPr>
          <p:nvPr/>
        </p:nvSpPr>
        <p:spPr bwMode="auto">
          <a:xfrm>
            <a:off x="5902325" y="5291138"/>
            <a:ext cx="5048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sz="1800" b="0"/>
              <a:t>d</a:t>
            </a:r>
            <a:endParaRPr lang="fr-CA" altLang="fr-FR" sz="1800" b="0"/>
          </a:p>
        </p:txBody>
      </p:sp>
      <p:sp>
        <p:nvSpPr>
          <p:cNvPr id="10" name="TextBox 9"/>
          <p:cNvSpPr txBox="1">
            <a:spLocks noChangeArrowheads="1"/>
          </p:cNvSpPr>
          <p:nvPr/>
        </p:nvSpPr>
        <p:spPr bwMode="auto">
          <a:xfrm>
            <a:off x="6407150" y="5291138"/>
            <a:ext cx="50323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sz="1800" b="0"/>
              <a:t>c</a:t>
            </a:r>
            <a:endParaRPr lang="fr-CA" altLang="fr-FR" sz="1800" b="0"/>
          </a:p>
        </p:txBody>
      </p:sp>
      <p:sp>
        <p:nvSpPr>
          <p:cNvPr id="11" name="TextBox 10"/>
          <p:cNvSpPr txBox="1">
            <a:spLocks noChangeArrowheads="1"/>
          </p:cNvSpPr>
          <p:nvPr/>
        </p:nvSpPr>
        <p:spPr bwMode="auto">
          <a:xfrm>
            <a:off x="6910388" y="5291138"/>
            <a:ext cx="5048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sz="1800" b="0"/>
              <a:t>d</a:t>
            </a:r>
            <a:endParaRPr lang="fr-CA" altLang="fr-FR" sz="1800" b="0"/>
          </a:p>
        </p:txBody>
      </p:sp>
      <p:sp>
        <p:nvSpPr>
          <p:cNvPr id="12" name="TextBox 11"/>
          <p:cNvSpPr txBox="1">
            <a:spLocks noChangeArrowheads="1"/>
          </p:cNvSpPr>
          <p:nvPr/>
        </p:nvSpPr>
        <p:spPr bwMode="auto">
          <a:xfrm>
            <a:off x="7415213" y="5291138"/>
            <a:ext cx="50323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sz="1800" b="0"/>
              <a:t>b</a:t>
            </a:r>
            <a:endParaRPr lang="fr-CA" altLang="fr-FR" sz="1800" b="0"/>
          </a:p>
        </p:txBody>
      </p:sp>
      <p:cxnSp>
        <p:nvCxnSpPr>
          <p:cNvPr id="19" name="Straight Connector 18"/>
          <p:cNvCxnSpPr>
            <a:stCxn id="12" idx="0"/>
            <a:endCxn id="22" idx="2"/>
          </p:cNvCxnSpPr>
          <p:nvPr/>
        </p:nvCxnSpPr>
        <p:spPr>
          <a:xfrm flipV="1">
            <a:off x="7667625" y="4929188"/>
            <a:ext cx="0" cy="361950"/>
          </a:xfrm>
          <a:prstGeom prst="line">
            <a:avLst/>
          </a:prstGeom>
        </p:spPr>
        <p:style>
          <a:lnRef idx="1">
            <a:schemeClr val="accent1"/>
          </a:lnRef>
          <a:fillRef idx="0">
            <a:schemeClr val="accent1"/>
          </a:fillRef>
          <a:effectRef idx="0">
            <a:schemeClr val="accent1"/>
          </a:effectRef>
          <a:fontRef idx="minor">
            <a:schemeClr val="tx1"/>
          </a:fontRef>
        </p:style>
      </p:cxnSp>
      <p:sp>
        <p:nvSpPr>
          <p:cNvPr id="22" name="TextBox 21"/>
          <p:cNvSpPr txBox="1">
            <a:spLocks noChangeArrowheads="1"/>
          </p:cNvSpPr>
          <p:nvPr/>
        </p:nvSpPr>
        <p:spPr bwMode="auto">
          <a:xfrm>
            <a:off x="7415213" y="4559300"/>
            <a:ext cx="50323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sz="1800" b="0"/>
              <a:t>B</a:t>
            </a:r>
            <a:endParaRPr lang="fr-CA" altLang="fr-FR" sz="1800" b="0"/>
          </a:p>
        </p:txBody>
      </p:sp>
      <p:cxnSp>
        <p:nvCxnSpPr>
          <p:cNvPr id="25" name="Straight Connector 24"/>
          <p:cNvCxnSpPr>
            <a:stCxn id="10" idx="0"/>
            <a:endCxn id="26" idx="2"/>
          </p:cNvCxnSpPr>
          <p:nvPr/>
        </p:nvCxnSpPr>
        <p:spPr>
          <a:xfrm flipV="1">
            <a:off x="6657975" y="4302125"/>
            <a:ext cx="504825" cy="989013"/>
          </a:xfrm>
          <a:prstGeom prst="line">
            <a:avLst/>
          </a:prstGeom>
        </p:spPr>
        <p:style>
          <a:lnRef idx="1">
            <a:schemeClr val="accent1"/>
          </a:lnRef>
          <a:fillRef idx="0">
            <a:schemeClr val="accent1"/>
          </a:fillRef>
          <a:effectRef idx="0">
            <a:schemeClr val="accent1"/>
          </a:effectRef>
          <a:fontRef idx="minor">
            <a:schemeClr val="tx1"/>
          </a:fontRef>
        </p:style>
      </p:cxnSp>
      <p:sp>
        <p:nvSpPr>
          <p:cNvPr id="26" name="TextBox 25"/>
          <p:cNvSpPr txBox="1">
            <a:spLocks noChangeArrowheads="1"/>
          </p:cNvSpPr>
          <p:nvPr/>
        </p:nvSpPr>
        <p:spPr bwMode="auto">
          <a:xfrm>
            <a:off x="6910388" y="3933825"/>
            <a:ext cx="5048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sz="1800" b="0"/>
              <a:t>B</a:t>
            </a:r>
            <a:endParaRPr lang="fr-CA" altLang="fr-FR" sz="1800" b="0"/>
          </a:p>
        </p:txBody>
      </p:sp>
      <p:cxnSp>
        <p:nvCxnSpPr>
          <p:cNvPr id="30" name="Straight Connector 29"/>
          <p:cNvCxnSpPr>
            <a:stCxn id="11" idx="0"/>
            <a:endCxn id="26" idx="2"/>
          </p:cNvCxnSpPr>
          <p:nvPr/>
        </p:nvCxnSpPr>
        <p:spPr>
          <a:xfrm flipV="1">
            <a:off x="7162800" y="4302125"/>
            <a:ext cx="0" cy="989013"/>
          </a:xfrm>
          <a:prstGeom prst="line">
            <a:avLst/>
          </a:prstGeom>
        </p:spPr>
        <p:style>
          <a:lnRef idx="1">
            <a:schemeClr val="accent1"/>
          </a:lnRef>
          <a:fillRef idx="0">
            <a:schemeClr val="accent1"/>
          </a:fillRef>
          <a:effectRef idx="0">
            <a:schemeClr val="accent1"/>
          </a:effectRef>
          <a:fontRef idx="minor">
            <a:schemeClr val="tx1"/>
          </a:fontRef>
        </p:style>
      </p:cxnSp>
      <p:cxnSp>
        <p:nvCxnSpPr>
          <p:cNvPr id="32" name="Straight Connector 31"/>
          <p:cNvCxnSpPr>
            <a:stCxn id="22" idx="0"/>
            <a:endCxn id="26" idx="2"/>
          </p:cNvCxnSpPr>
          <p:nvPr/>
        </p:nvCxnSpPr>
        <p:spPr>
          <a:xfrm flipH="1" flipV="1">
            <a:off x="7162800" y="4302125"/>
            <a:ext cx="504825" cy="257175"/>
          </a:xfrm>
          <a:prstGeom prst="line">
            <a:avLst/>
          </a:prstGeom>
        </p:spPr>
        <p:style>
          <a:lnRef idx="1">
            <a:schemeClr val="accent1"/>
          </a:lnRef>
          <a:fillRef idx="0">
            <a:schemeClr val="accent1"/>
          </a:fillRef>
          <a:effectRef idx="0">
            <a:schemeClr val="accent1"/>
          </a:effectRef>
          <a:fontRef idx="minor">
            <a:schemeClr val="tx1"/>
          </a:fontRef>
        </p:style>
      </p:cxnSp>
      <p:sp>
        <p:nvSpPr>
          <p:cNvPr id="33" name="TextBox 32"/>
          <p:cNvSpPr txBox="1">
            <a:spLocks noChangeArrowheads="1"/>
          </p:cNvSpPr>
          <p:nvPr/>
        </p:nvSpPr>
        <p:spPr bwMode="auto">
          <a:xfrm>
            <a:off x="6011863" y="3348038"/>
            <a:ext cx="5048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sz="1800" b="0"/>
              <a:t>B</a:t>
            </a:r>
            <a:endParaRPr lang="fr-CA" altLang="fr-FR" sz="1800" b="0"/>
          </a:p>
        </p:txBody>
      </p:sp>
      <p:cxnSp>
        <p:nvCxnSpPr>
          <p:cNvPr id="35" name="Straight Connector 34"/>
          <p:cNvCxnSpPr>
            <a:stCxn id="8" idx="0"/>
            <a:endCxn id="33" idx="2"/>
          </p:cNvCxnSpPr>
          <p:nvPr/>
        </p:nvCxnSpPr>
        <p:spPr>
          <a:xfrm flipV="1">
            <a:off x="5649913" y="3716338"/>
            <a:ext cx="614362" cy="1574800"/>
          </a:xfrm>
          <a:prstGeom prst="line">
            <a:avLst/>
          </a:prstGeom>
        </p:spPr>
        <p:style>
          <a:lnRef idx="1">
            <a:schemeClr val="accent1"/>
          </a:lnRef>
          <a:fillRef idx="0">
            <a:schemeClr val="accent1"/>
          </a:fillRef>
          <a:effectRef idx="0">
            <a:schemeClr val="accent1"/>
          </a:effectRef>
          <a:fontRef idx="minor">
            <a:schemeClr val="tx1"/>
          </a:fontRef>
        </p:style>
      </p:cxnSp>
      <p:cxnSp>
        <p:nvCxnSpPr>
          <p:cNvPr id="37" name="Straight Connector 36"/>
          <p:cNvCxnSpPr>
            <a:stCxn id="9" idx="0"/>
            <a:endCxn id="33" idx="2"/>
          </p:cNvCxnSpPr>
          <p:nvPr/>
        </p:nvCxnSpPr>
        <p:spPr>
          <a:xfrm flipV="1">
            <a:off x="6154738" y="3716338"/>
            <a:ext cx="109537" cy="1574800"/>
          </a:xfrm>
          <a:prstGeom prst="line">
            <a:avLst/>
          </a:prstGeom>
        </p:spPr>
        <p:style>
          <a:lnRef idx="1">
            <a:schemeClr val="accent1"/>
          </a:lnRef>
          <a:fillRef idx="0">
            <a:schemeClr val="accent1"/>
          </a:fillRef>
          <a:effectRef idx="0">
            <a:schemeClr val="accent1"/>
          </a:effectRef>
          <a:fontRef idx="minor">
            <a:schemeClr val="tx1"/>
          </a:fontRef>
        </p:style>
      </p:cxnSp>
      <p:cxnSp>
        <p:nvCxnSpPr>
          <p:cNvPr id="39" name="Straight Connector 38"/>
          <p:cNvCxnSpPr>
            <a:stCxn id="26" idx="0"/>
            <a:endCxn id="33" idx="2"/>
          </p:cNvCxnSpPr>
          <p:nvPr/>
        </p:nvCxnSpPr>
        <p:spPr>
          <a:xfrm flipH="1" flipV="1">
            <a:off x="6264275" y="3716338"/>
            <a:ext cx="898525" cy="217487"/>
          </a:xfrm>
          <a:prstGeom prst="line">
            <a:avLst/>
          </a:prstGeom>
        </p:spPr>
        <p:style>
          <a:lnRef idx="1">
            <a:schemeClr val="accent1"/>
          </a:lnRef>
          <a:fillRef idx="0">
            <a:schemeClr val="accent1"/>
          </a:fillRef>
          <a:effectRef idx="0">
            <a:schemeClr val="accent1"/>
          </a:effectRef>
          <a:fontRef idx="minor">
            <a:schemeClr val="tx1"/>
          </a:fontRef>
        </p:style>
      </p:cxnSp>
      <p:sp>
        <p:nvSpPr>
          <p:cNvPr id="43" name="TextBox 42"/>
          <p:cNvSpPr txBox="1">
            <a:spLocks noChangeArrowheads="1"/>
          </p:cNvSpPr>
          <p:nvPr/>
        </p:nvSpPr>
        <p:spPr bwMode="auto">
          <a:xfrm>
            <a:off x="6011863" y="2536825"/>
            <a:ext cx="5048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sz="1800" b="0"/>
              <a:t>A</a:t>
            </a:r>
            <a:endParaRPr lang="fr-CA" altLang="fr-FR" sz="1800" b="0"/>
          </a:p>
        </p:txBody>
      </p:sp>
      <p:cxnSp>
        <p:nvCxnSpPr>
          <p:cNvPr id="48" name="Straight Connector 47"/>
          <p:cNvCxnSpPr>
            <a:stCxn id="33" idx="0"/>
            <a:endCxn id="43" idx="2"/>
          </p:cNvCxnSpPr>
          <p:nvPr/>
        </p:nvCxnSpPr>
        <p:spPr>
          <a:xfrm flipV="1">
            <a:off x="6264275" y="2906713"/>
            <a:ext cx="0" cy="441325"/>
          </a:xfrm>
          <a:prstGeom prst="line">
            <a:avLst/>
          </a:prstGeom>
        </p:spPr>
        <p:style>
          <a:lnRef idx="1">
            <a:schemeClr val="accent1"/>
          </a:lnRef>
          <a:fillRef idx="0">
            <a:schemeClr val="accent1"/>
          </a:fillRef>
          <a:effectRef idx="0">
            <a:schemeClr val="accent1"/>
          </a:effectRef>
          <a:fontRef idx="minor">
            <a:schemeClr val="tx1"/>
          </a:fontRef>
        </p:style>
      </p:cxnSp>
      <p:cxnSp>
        <p:nvCxnSpPr>
          <p:cNvPr id="50" name="Straight Connector 49"/>
          <p:cNvCxnSpPr>
            <a:stCxn id="7" idx="0"/>
            <a:endCxn id="43" idx="2"/>
          </p:cNvCxnSpPr>
          <p:nvPr/>
        </p:nvCxnSpPr>
        <p:spPr>
          <a:xfrm flipV="1">
            <a:off x="5146675" y="2906713"/>
            <a:ext cx="1117600" cy="2384425"/>
          </a:xfrm>
          <a:prstGeom prst="line">
            <a:avLst/>
          </a:prstGeom>
        </p:spPr>
        <p:style>
          <a:lnRef idx="1">
            <a:schemeClr val="accent1"/>
          </a:lnRef>
          <a:fillRef idx="0">
            <a:schemeClr val="accent1"/>
          </a:fillRef>
          <a:effectRef idx="0">
            <a:schemeClr val="accent1"/>
          </a:effectRef>
          <a:fontRef idx="minor">
            <a:schemeClr val="tx1"/>
          </a:fontRef>
        </p:style>
      </p:cxnSp>
      <p:sp>
        <p:nvSpPr>
          <p:cNvPr id="53" name="TextBox 52"/>
          <p:cNvSpPr txBox="1">
            <a:spLocks noChangeArrowheads="1"/>
          </p:cNvSpPr>
          <p:nvPr/>
        </p:nvSpPr>
        <p:spPr bwMode="auto">
          <a:xfrm>
            <a:off x="6672263" y="2398713"/>
            <a:ext cx="1944687"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sz="1800" b="0" i="1">
                <a:solidFill>
                  <a:schemeClr val="tx2"/>
                </a:solidFill>
              </a:rPr>
              <a:t>Reached the starting symbol!</a:t>
            </a:r>
            <a:endParaRPr lang="fr-CA" altLang="fr-FR" sz="1800" b="0" i="1">
              <a:solidFill>
                <a:schemeClr val="tx2"/>
              </a:solidFill>
            </a:endParaRPr>
          </a:p>
        </p:txBody>
      </p:sp>
      <p:sp>
        <p:nvSpPr>
          <p:cNvPr id="14" name="Slide Number Placeholder 13"/>
          <p:cNvSpPr>
            <a:spLocks noGrp="1"/>
          </p:cNvSpPr>
          <p:nvPr>
            <p:ph type="sldNum" sz="quarter" idx="11"/>
          </p:nvPr>
        </p:nvSpPr>
        <p:spPr/>
        <p:txBody>
          <a:bodyPr/>
          <a:lstStyle/>
          <a:p>
            <a:pPr>
              <a:defRPr/>
            </a:pPr>
            <a:fld id="{C0F85434-72BD-456E-A883-0F005E178622}" type="slidenum">
              <a:rPr lang="fr-CA" smtClean="0"/>
              <a:pPr>
                <a:defRPr/>
              </a:pPr>
              <a:t>437</a:t>
            </a:fld>
            <a:endParaRPr lang="fr-CA"/>
          </a:p>
        </p:txBody>
      </p:sp>
    </p:spTree>
    <p:extLst>
      <p:ext uri="{BB962C8B-B14F-4D97-AF65-F5344CB8AC3E}">
        <p14:creationId xmlns:p14="http://schemas.microsoft.com/office/powerpoint/2010/main" val="7330123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animEffect transition="in" filter="fade">
                                      <p:cBhvr>
                                        <p:cTn id="7" dur="500"/>
                                        <p:tgtEl>
                                          <p:spTgt spid="3">
                                            <p:txEl>
                                              <p:pRg st="2" end="2"/>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3">
                                            <p:txEl>
                                              <p:pRg st="3" end="3"/>
                                            </p:txEl>
                                          </p:spTgt>
                                        </p:tgtEl>
                                        <p:attrNameLst>
                                          <p:attrName>style.visibility</p:attrName>
                                        </p:attrNameLst>
                                      </p:cBhvr>
                                      <p:to>
                                        <p:strVal val="visible"/>
                                      </p:to>
                                    </p:set>
                                    <p:animEffect transition="in" filter="fade">
                                      <p:cBhvr>
                                        <p:cTn id="10" dur="500"/>
                                        <p:tgtEl>
                                          <p:spTgt spid="3">
                                            <p:txEl>
                                              <p:pRg st="3" end="3"/>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animEffect transition="in" filter="fade">
                                      <p:cBhvr>
                                        <p:cTn id="13" dur="500"/>
                                        <p:tgtEl>
                                          <p:spTgt spid="3">
                                            <p:txEl>
                                              <p:pRg st="4" end="4"/>
                                            </p:txEl>
                                          </p:spTgt>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nodeType="clickEffect">
                                  <p:stCondLst>
                                    <p:cond delay="0"/>
                                  </p:stCondLst>
                                  <p:childTnLst>
                                    <p:set>
                                      <p:cBhvr>
                                        <p:cTn id="17" dur="1" fill="hold">
                                          <p:stCondLst>
                                            <p:cond delay="0"/>
                                          </p:stCondLst>
                                        </p:cTn>
                                        <p:tgtEl>
                                          <p:spTgt spid="3">
                                            <p:txEl>
                                              <p:pRg st="6" end="6"/>
                                            </p:txEl>
                                          </p:spTgt>
                                        </p:tgtEl>
                                        <p:attrNameLst>
                                          <p:attrName>style.visibility</p:attrName>
                                        </p:attrNameLst>
                                      </p:cBhvr>
                                      <p:to>
                                        <p:strVal val="visible"/>
                                      </p:to>
                                    </p:set>
                                    <p:animEffect transition="in" filter="fade">
                                      <p:cBhvr>
                                        <p:cTn id="18" dur="500"/>
                                        <p:tgtEl>
                                          <p:spTgt spid="3">
                                            <p:txEl>
                                              <p:pRg st="6" end="6"/>
                                            </p:txEl>
                                          </p:spTgt>
                                        </p:tgtEl>
                                      </p:cBhvr>
                                    </p:animEffect>
                                  </p:childTnLst>
                                </p:cTn>
                              </p:par>
                              <p:par>
                                <p:cTn id="19" presetID="10" presetClass="entr" presetSubtype="0" fill="hold"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animEffect transition="in" filter="fade">
                                      <p:cBhvr>
                                        <p:cTn id="21" dur="500"/>
                                        <p:tgtEl>
                                          <p:spTgt spid="3">
                                            <p:txEl>
                                              <p:pRg st="7" end="7"/>
                                            </p:txEl>
                                          </p:spTgt>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ntr" presetSubtype="0" fill="hold" nodeType="clickEffect">
                                  <p:stCondLst>
                                    <p:cond delay="0"/>
                                  </p:stCondLst>
                                  <p:childTnLst>
                                    <p:set>
                                      <p:cBhvr>
                                        <p:cTn id="25" dur="1" fill="hold">
                                          <p:stCondLst>
                                            <p:cond delay="0"/>
                                          </p:stCondLst>
                                        </p:cTn>
                                        <p:tgtEl>
                                          <p:spTgt spid="6">
                                            <p:txEl>
                                              <p:pRg st="0" end="0"/>
                                            </p:txEl>
                                          </p:spTgt>
                                        </p:tgtEl>
                                        <p:attrNameLst>
                                          <p:attrName>style.visibility</p:attrName>
                                        </p:attrNameLst>
                                      </p:cBhvr>
                                      <p:to>
                                        <p:strVal val="visible"/>
                                      </p:to>
                                    </p:set>
                                    <p:animEffect transition="in" filter="fade">
                                      <p:cBhvr>
                                        <p:cTn id="26" dur="500"/>
                                        <p:tgtEl>
                                          <p:spTgt spid="6">
                                            <p:txEl>
                                              <p:pRg st="0" end="0"/>
                                            </p:txEl>
                                          </p:spTgt>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7"/>
                                        </p:tgtEl>
                                        <p:attrNameLst>
                                          <p:attrName>style.visibility</p:attrName>
                                        </p:attrNameLst>
                                      </p:cBhvr>
                                      <p:to>
                                        <p:strVal val="visible"/>
                                      </p:to>
                                    </p:set>
                                    <p:animEffect transition="in" filter="fade">
                                      <p:cBhvr>
                                        <p:cTn id="31" dur="500"/>
                                        <p:tgtEl>
                                          <p:spTgt spid="7"/>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fade">
                                      <p:cBhvr>
                                        <p:cTn id="34" dur="500"/>
                                        <p:tgtEl>
                                          <p:spTgt spid="8"/>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fade">
                                      <p:cBhvr>
                                        <p:cTn id="37" dur="500"/>
                                        <p:tgtEl>
                                          <p:spTgt spid="9"/>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0"/>
                                        </p:tgtEl>
                                        <p:attrNameLst>
                                          <p:attrName>style.visibility</p:attrName>
                                        </p:attrNameLst>
                                      </p:cBhvr>
                                      <p:to>
                                        <p:strVal val="visible"/>
                                      </p:to>
                                    </p:set>
                                    <p:animEffect transition="in" filter="fade">
                                      <p:cBhvr>
                                        <p:cTn id="40" dur="500"/>
                                        <p:tgtEl>
                                          <p:spTgt spid="10"/>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Effect transition="in" filter="fade">
                                      <p:cBhvr>
                                        <p:cTn id="43" dur="500"/>
                                        <p:tgtEl>
                                          <p:spTgt spid="11"/>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2"/>
                                        </p:tgtEl>
                                        <p:attrNameLst>
                                          <p:attrName>style.visibility</p:attrName>
                                        </p:attrNameLst>
                                      </p:cBhvr>
                                      <p:to>
                                        <p:strVal val="visible"/>
                                      </p:to>
                                    </p:set>
                                    <p:animEffect transition="in" filter="fade">
                                      <p:cBhvr>
                                        <p:cTn id="46" dur="500"/>
                                        <p:tgtEl>
                                          <p:spTgt spid="12"/>
                                        </p:tgtEl>
                                      </p:cBhvr>
                                    </p:animEffect>
                                  </p:childTnLst>
                                </p:cTn>
                              </p:par>
                            </p:childTnLst>
                          </p:cTn>
                        </p:par>
                      </p:childTnLst>
                    </p:cTn>
                  </p:par>
                  <p:par>
                    <p:cTn id="47" fill="hold" nodeType="clickPar">
                      <p:stCondLst>
                        <p:cond delay="indefinite"/>
                      </p:stCondLst>
                      <p:childTnLst>
                        <p:par>
                          <p:cTn id="48" fill="hold" nodeType="withGroup">
                            <p:stCondLst>
                              <p:cond delay="0"/>
                            </p:stCondLst>
                            <p:childTnLst>
                              <p:par>
                                <p:cTn id="49" presetID="10" presetClass="entr" presetSubtype="0" fill="hold" nodeType="click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fade">
                                      <p:cBhvr>
                                        <p:cTn id="51" dur="500"/>
                                        <p:tgtEl>
                                          <p:spTgt spid="19"/>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22"/>
                                        </p:tgtEl>
                                        <p:attrNameLst>
                                          <p:attrName>style.visibility</p:attrName>
                                        </p:attrNameLst>
                                      </p:cBhvr>
                                      <p:to>
                                        <p:strVal val="visible"/>
                                      </p:to>
                                    </p:set>
                                    <p:animEffect transition="in" filter="fade">
                                      <p:cBhvr>
                                        <p:cTn id="54" dur="500"/>
                                        <p:tgtEl>
                                          <p:spTgt spid="22"/>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10" presetClass="entr" presetSubtype="0" fill="hold" nodeType="click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500"/>
                                        <p:tgtEl>
                                          <p:spTgt spid="30"/>
                                        </p:tgtEl>
                                      </p:cBhvr>
                                    </p:animEffect>
                                  </p:childTnLst>
                                </p:cTn>
                              </p:par>
                              <p:par>
                                <p:cTn id="60" presetID="10" presetClass="entr" presetSubtype="0" fill="hold" nodeType="withEffect">
                                  <p:stCondLst>
                                    <p:cond delay="0"/>
                                  </p:stCondLst>
                                  <p:childTnLst>
                                    <p:set>
                                      <p:cBhvr>
                                        <p:cTn id="61" dur="1" fill="hold">
                                          <p:stCondLst>
                                            <p:cond delay="0"/>
                                          </p:stCondLst>
                                        </p:cTn>
                                        <p:tgtEl>
                                          <p:spTgt spid="25"/>
                                        </p:tgtEl>
                                        <p:attrNameLst>
                                          <p:attrName>style.visibility</p:attrName>
                                        </p:attrNameLst>
                                      </p:cBhvr>
                                      <p:to>
                                        <p:strVal val="visible"/>
                                      </p:to>
                                    </p:set>
                                    <p:animEffect transition="in" filter="fade">
                                      <p:cBhvr>
                                        <p:cTn id="62" dur="500"/>
                                        <p:tgtEl>
                                          <p:spTgt spid="25"/>
                                        </p:tgtEl>
                                      </p:cBhvr>
                                    </p:animEffect>
                                  </p:childTnLst>
                                </p:cTn>
                              </p:par>
                              <p:par>
                                <p:cTn id="63" presetID="10" presetClass="entr" presetSubtype="0" fill="hold" nodeType="withEffect">
                                  <p:stCondLst>
                                    <p:cond delay="0"/>
                                  </p:stCondLst>
                                  <p:childTnLst>
                                    <p:set>
                                      <p:cBhvr>
                                        <p:cTn id="64" dur="1" fill="hold">
                                          <p:stCondLst>
                                            <p:cond delay="0"/>
                                          </p:stCondLst>
                                        </p:cTn>
                                        <p:tgtEl>
                                          <p:spTgt spid="32"/>
                                        </p:tgtEl>
                                        <p:attrNameLst>
                                          <p:attrName>style.visibility</p:attrName>
                                        </p:attrNameLst>
                                      </p:cBhvr>
                                      <p:to>
                                        <p:strVal val="visible"/>
                                      </p:to>
                                    </p:set>
                                    <p:animEffect transition="in" filter="fade">
                                      <p:cBhvr>
                                        <p:cTn id="65" dur="500"/>
                                        <p:tgtEl>
                                          <p:spTgt spid="32"/>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26"/>
                                        </p:tgtEl>
                                        <p:attrNameLst>
                                          <p:attrName>style.visibility</p:attrName>
                                        </p:attrNameLst>
                                      </p:cBhvr>
                                      <p:to>
                                        <p:strVal val="visible"/>
                                      </p:to>
                                    </p:set>
                                    <p:animEffect transition="in" filter="fade">
                                      <p:cBhvr>
                                        <p:cTn id="68" dur="500"/>
                                        <p:tgtEl>
                                          <p:spTgt spid="26"/>
                                        </p:tgtEl>
                                      </p:cBhvr>
                                    </p:animEffect>
                                  </p:childTnLst>
                                </p:cTn>
                              </p:par>
                            </p:childTnLst>
                          </p:cTn>
                        </p:par>
                      </p:childTnLst>
                    </p:cTn>
                  </p:par>
                  <p:par>
                    <p:cTn id="69" fill="hold" nodeType="clickPar">
                      <p:stCondLst>
                        <p:cond delay="indefinite"/>
                      </p:stCondLst>
                      <p:childTnLst>
                        <p:par>
                          <p:cTn id="70" fill="hold" nodeType="withGroup">
                            <p:stCondLst>
                              <p:cond delay="0"/>
                            </p:stCondLst>
                            <p:childTnLst>
                              <p:par>
                                <p:cTn id="71" presetID="10" presetClass="entr" presetSubtype="0" fill="hold" nodeType="clickEffect">
                                  <p:stCondLst>
                                    <p:cond delay="0"/>
                                  </p:stCondLst>
                                  <p:childTnLst>
                                    <p:set>
                                      <p:cBhvr>
                                        <p:cTn id="72" dur="1" fill="hold">
                                          <p:stCondLst>
                                            <p:cond delay="0"/>
                                          </p:stCondLst>
                                        </p:cTn>
                                        <p:tgtEl>
                                          <p:spTgt spid="37"/>
                                        </p:tgtEl>
                                        <p:attrNameLst>
                                          <p:attrName>style.visibility</p:attrName>
                                        </p:attrNameLst>
                                      </p:cBhvr>
                                      <p:to>
                                        <p:strVal val="visible"/>
                                      </p:to>
                                    </p:set>
                                    <p:animEffect transition="in" filter="fade">
                                      <p:cBhvr>
                                        <p:cTn id="73" dur="500"/>
                                        <p:tgtEl>
                                          <p:spTgt spid="37"/>
                                        </p:tgtEl>
                                      </p:cBhvr>
                                    </p:animEffect>
                                  </p:childTnLst>
                                </p:cTn>
                              </p:par>
                              <p:par>
                                <p:cTn id="74" presetID="10" presetClass="entr" presetSubtype="0" fill="hold" nodeType="withEffect">
                                  <p:stCondLst>
                                    <p:cond delay="0"/>
                                  </p:stCondLst>
                                  <p:childTnLst>
                                    <p:set>
                                      <p:cBhvr>
                                        <p:cTn id="75" dur="1" fill="hold">
                                          <p:stCondLst>
                                            <p:cond delay="0"/>
                                          </p:stCondLst>
                                        </p:cTn>
                                        <p:tgtEl>
                                          <p:spTgt spid="35"/>
                                        </p:tgtEl>
                                        <p:attrNameLst>
                                          <p:attrName>style.visibility</p:attrName>
                                        </p:attrNameLst>
                                      </p:cBhvr>
                                      <p:to>
                                        <p:strVal val="visible"/>
                                      </p:to>
                                    </p:set>
                                    <p:animEffect transition="in" filter="fade">
                                      <p:cBhvr>
                                        <p:cTn id="76" dur="500"/>
                                        <p:tgtEl>
                                          <p:spTgt spid="35"/>
                                        </p:tgtEl>
                                      </p:cBhvr>
                                    </p:animEffect>
                                  </p:childTnLst>
                                </p:cTn>
                              </p:par>
                              <p:par>
                                <p:cTn id="77" presetID="10" presetClass="entr" presetSubtype="0" fill="hold" nodeType="withEffect">
                                  <p:stCondLst>
                                    <p:cond delay="0"/>
                                  </p:stCondLst>
                                  <p:childTnLst>
                                    <p:set>
                                      <p:cBhvr>
                                        <p:cTn id="78" dur="1" fill="hold">
                                          <p:stCondLst>
                                            <p:cond delay="0"/>
                                          </p:stCondLst>
                                        </p:cTn>
                                        <p:tgtEl>
                                          <p:spTgt spid="39"/>
                                        </p:tgtEl>
                                        <p:attrNameLst>
                                          <p:attrName>style.visibility</p:attrName>
                                        </p:attrNameLst>
                                      </p:cBhvr>
                                      <p:to>
                                        <p:strVal val="visible"/>
                                      </p:to>
                                    </p:set>
                                    <p:animEffect transition="in" filter="fade">
                                      <p:cBhvr>
                                        <p:cTn id="79" dur="500"/>
                                        <p:tgtEl>
                                          <p:spTgt spid="39"/>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33"/>
                                        </p:tgtEl>
                                        <p:attrNameLst>
                                          <p:attrName>style.visibility</p:attrName>
                                        </p:attrNameLst>
                                      </p:cBhvr>
                                      <p:to>
                                        <p:strVal val="visible"/>
                                      </p:to>
                                    </p:set>
                                    <p:animEffect transition="in" filter="fade">
                                      <p:cBhvr>
                                        <p:cTn id="82" dur="500"/>
                                        <p:tgtEl>
                                          <p:spTgt spid="33"/>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10" presetClass="entr" presetSubtype="0" fill="hold" nodeType="clickEffect">
                                  <p:stCondLst>
                                    <p:cond delay="0"/>
                                  </p:stCondLst>
                                  <p:childTnLst>
                                    <p:set>
                                      <p:cBhvr>
                                        <p:cTn id="86" dur="1" fill="hold">
                                          <p:stCondLst>
                                            <p:cond delay="0"/>
                                          </p:stCondLst>
                                        </p:cTn>
                                        <p:tgtEl>
                                          <p:spTgt spid="50"/>
                                        </p:tgtEl>
                                        <p:attrNameLst>
                                          <p:attrName>style.visibility</p:attrName>
                                        </p:attrNameLst>
                                      </p:cBhvr>
                                      <p:to>
                                        <p:strVal val="visible"/>
                                      </p:to>
                                    </p:set>
                                    <p:animEffect transition="in" filter="fade">
                                      <p:cBhvr>
                                        <p:cTn id="87" dur="500"/>
                                        <p:tgtEl>
                                          <p:spTgt spid="50"/>
                                        </p:tgtEl>
                                      </p:cBhvr>
                                    </p:animEffect>
                                  </p:childTnLst>
                                </p:cTn>
                              </p:par>
                              <p:par>
                                <p:cTn id="88" presetID="10" presetClass="entr" presetSubtype="0" fill="hold" nodeType="withEffect">
                                  <p:stCondLst>
                                    <p:cond delay="0"/>
                                  </p:stCondLst>
                                  <p:childTnLst>
                                    <p:set>
                                      <p:cBhvr>
                                        <p:cTn id="89" dur="1" fill="hold">
                                          <p:stCondLst>
                                            <p:cond delay="0"/>
                                          </p:stCondLst>
                                        </p:cTn>
                                        <p:tgtEl>
                                          <p:spTgt spid="48"/>
                                        </p:tgtEl>
                                        <p:attrNameLst>
                                          <p:attrName>style.visibility</p:attrName>
                                        </p:attrNameLst>
                                      </p:cBhvr>
                                      <p:to>
                                        <p:strVal val="visible"/>
                                      </p:to>
                                    </p:set>
                                    <p:animEffect transition="in" filter="fade">
                                      <p:cBhvr>
                                        <p:cTn id="90" dur="500"/>
                                        <p:tgtEl>
                                          <p:spTgt spid="48"/>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Effect transition="in" filter="fade">
                                      <p:cBhvr>
                                        <p:cTn id="93" dur="500"/>
                                        <p:tgtEl>
                                          <p:spTgt spid="43"/>
                                        </p:tgtEl>
                                      </p:cBhvr>
                                    </p:animEffect>
                                  </p:childTnLst>
                                </p:cTn>
                              </p:par>
                            </p:childTnLst>
                          </p:cTn>
                        </p:par>
                      </p:childTnLst>
                    </p:cTn>
                  </p:par>
                  <p:par>
                    <p:cTn id="94" fill="hold" nodeType="clickPar">
                      <p:stCondLst>
                        <p:cond delay="indefinite"/>
                      </p:stCondLst>
                      <p:childTnLst>
                        <p:par>
                          <p:cTn id="95" fill="hold" nodeType="withGroup">
                            <p:stCondLst>
                              <p:cond delay="0"/>
                            </p:stCondLst>
                            <p:childTnLst>
                              <p:par>
                                <p:cTn id="96" presetID="1" presetClass="entr" presetSubtype="0" fill="hold" nodeType="clickEffect">
                                  <p:stCondLst>
                                    <p:cond delay="0"/>
                                  </p:stCondLst>
                                  <p:childTnLst>
                                    <p:set>
                                      <p:cBhvr>
                                        <p:cTn id="97" dur="1" fill="hold">
                                          <p:stCondLst>
                                            <p:cond delay="0"/>
                                          </p:stCondLst>
                                        </p:cTn>
                                        <p:tgtEl>
                                          <p:spTgt spid="5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p:bldP spid="12" grpId="0"/>
      <p:bldP spid="22" grpId="0"/>
      <p:bldP spid="26" grpId="0"/>
      <p:bldP spid="33" grpId="0"/>
      <p:bldP spid="43" grpId="0"/>
    </p:bldLst>
  </p:timing>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LR Parser</a:t>
            </a:r>
            <a:endParaRPr lang="fr-CA" dirty="0"/>
          </a:p>
        </p:txBody>
      </p:sp>
      <p:sp>
        <p:nvSpPr>
          <p:cNvPr id="19459" name="Content Placeholder 2"/>
          <p:cNvSpPr>
            <a:spLocks noGrp="1"/>
          </p:cNvSpPr>
          <p:nvPr>
            <p:ph idx="1"/>
          </p:nvPr>
        </p:nvSpPr>
        <p:spPr/>
        <p:txBody>
          <a:bodyPr/>
          <a:lstStyle/>
          <a:p>
            <a:r>
              <a:rPr lang="en-CA" altLang="fr-FR" smtClean="0"/>
              <a:t>LR parser is a bottom up parser</a:t>
            </a:r>
          </a:p>
          <a:p>
            <a:r>
              <a:rPr lang="en-CA" altLang="fr-FR" smtClean="0"/>
              <a:t>It provides a mechanism to build a parse tree incrementally, without backtracking</a:t>
            </a:r>
          </a:p>
          <a:p>
            <a:endParaRPr lang="en-CA" altLang="fr-FR" smtClean="0"/>
          </a:p>
          <a:p>
            <a:r>
              <a:rPr lang="en-CA" altLang="fr-FR" smtClean="0"/>
              <a:t>Advantages of LR parsing (over LL parsing):</a:t>
            </a:r>
          </a:p>
          <a:p>
            <a:pPr lvl="1"/>
            <a:r>
              <a:rPr lang="en-CA" altLang="fr-FR" smtClean="0"/>
              <a:t>No need to eliminate left recursion</a:t>
            </a:r>
          </a:p>
          <a:p>
            <a:pPr lvl="1"/>
            <a:r>
              <a:rPr lang="en-CA" altLang="fr-FR" smtClean="0"/>
              <a:t>No need for left factoring</a:t>
            </a:r>
          </a:p>
          <a:p>
            <a:endParaRPr lang="en-CA" altLang="fr-FR" smtClean="0"/>
          </a:p>
          <a:p>
            <a:r>
              <a:rPr lang="en-CA" altLang="fr-FR" smtClean="0"/>
              <a:t>The previous example of the bottom up parser lacks this predictive quality</a:t>
            </a:r>
          </a:p>
          <a:p>
            <a:pPr lvl="1"/>
            <a:r>
              <a:rPr lang="en-CA" altLang="fr-FR" smtClean="0"/>
              <a:t>See example at the next slide…</a:t>
            </a:r>
            <a:endParaRPr lang="fr-CA" altLang="fr-FR" smtClean="0"/>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438</a:t>
            </a:fld>
            <a:endParaRPr lang="fr-CA"/>
          </a:p>
        </p:txBody>
      </p:sp>
    </p:spTree>
    <p:extLst>
      <p:ext uri="{BB962C8B-B14F-4D97-AF65-F5344CB8AC3E}">
        <p14:creationId xmlns:p14="http://schemas.microsoft.com/office/powerpoint/2010/main" val="3292547847"/>
      </p:ext>
    </p:extLst>
  </p:cSld>
  <p:clrMapOvr>
    <a:masterClrMapping/>
  </p:clrMapOvr>
  <p:timing>
    <p:tnLst>
      <p:par>
        <p:cTn id="1" dur="indefinite" restart="never" nodeType="tmRoot"/>
      </p:par>
    </p:tnLst>
  </p:timing>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non Predictive </a:t>
            </a:r>
            <a:r>
              <a:rPr lang="en-CA" smtClean="0"/>
              <a:t>Bottom Up Parser</a:t>
            </a:r>
            <a:endParaRPr lang="fr-CA" dirty="0"/>
          </a:p>
        </p:txBody>
      </p:sp>
      <p:sp>
        <p:nvSpPr>
          <p:cNvPr id="6" name="Content Placeholder 2"/>
          <p:cNvSpPr>
            <a:spLocks noGrp="1"/>
          </p:cNvSpPr>
          <p:nvPr>
            <p:ph idx="1"/>
          </p:nvPr>
        </p:nvSpPr>
        <p:spPr>
          <a:xfrm>
            <a:off x="457200" y="1752600"/>
            <a:ext cx="3394075" cy="3405188"/>
          </a:xfrm>
        </p:spPr>
        <p:txBody>
          <a:bodyPr/>
          <a:lstStyle/>
          <a:p>
            <a:r>
              <a:rPr lang="en-CA" altLang="fr-FR" smtClean="0"/>
              <a:t>Example:</a:t>
            </a:r>
          </a:p>
          <a:p>
            <a:endParaRPr lang="en-CA" altLang="fr-FR" smtClean="0"/>
          </a:p>
          <a:p>
            <a:r>
              <a:rPr lang="en-CA" altLang="fr-FR" b="0" smtClean="0"/>
              <a:t>Given the grammar:</a:t>
            </a:r>
          </a:p>
          <a:p>
            <a:r>
              <a:rPr lang="en-CA" altLang="fr-FR" b="0" smtClean="0">
                <a:latin typeface="Courier New" pitchFamily="49" charset="0"/>
                <a:cs typeface="Courier New" pitchFamily="49" charset="0"/>
              </a:rPr>
              <a:t>&lt;A&gt; ::= a&lt;B&gt; | acd</a:t>
            </a:r>
          </a:p>
          <a:p>
            <a:r>
              <a:rPr lang="en-CA" altLang="fr-FR" b="0" smtClean="0">
                <a:latin typeface="Courier New" pitchFamily="49" charset="0"/>
                <a:cs typeface="Courier New" pitchFamily="49" charset="0"/>
              </a:rPr>
              <a:t>&lt;B&gt; ::= b | cd&lt;B&gt;</a:t>
            </a:r>
          </a:p>
          <a:p>
            <a:endParaRPr lang="en-CA" altLang="fr-FR" b="0" smtClean="0"/>
          </a:p>
          <a:p>
            <a:r>
              <a:rPr lang="en-CA" altLang="fr-FR" b="0" smtClean="0"/>
              <a:t>And the same input string:</a:t>
            </a:r>
          </a:p>
          <a:p>
            <a:r>
              <a:rPr lang="en-CA" altLang="fr-FR" b="0" smtClean="0">
                <a:latin typeface="Courier New" pitchFamily="49" charset="0"/>
                <a:cs typeface="Courier New" pitchFamily="49" charset="0"/>
              </a:rPr>
              <a:t>acdcdb</a:t>
            </a:r>
          </a:p>
          <a:p>
            <a:endParaRPr lang="fr-CA" altLang="fr-FR" b="0" smtClean="0">
              <a:latin typeface="Courier New" pitchFamily="49" charset="0"/>
              <a:cs typeface="Courier New" pitchFamily="49" charset="0"/>
            </a:endParaRPr>
          </a:p>
        </p:txBody>
      </p:sp>
      <p:sp>
        <p:nvSpPr>
          <p:cNvPr id="7" name="Content Placeholder 2"/>
          <p:cNvSpPr txBox="1">
            <a:spLocks/>
          </p:cNvSpPr>
          <p:nvPr/>
        </p:nvSpPr>
        <p:spPr bwMode="auto">
          <a:xfrm>
            <a:off x="3851275" y="1773238"/>
            <a:ext cx="4897438" cy="576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r>
              <a:rPr lang="en-CA" altLang="fr-FR" b="0" u="sng"/>
              <a:t>We can build the parsing tree as follows:</a:t>
            </a:r>
          </a:p>
          <a:p>
            <a:endParaRPr lang="en-CA" altLang="fr-FR" b="0" u="sng"/>
          </a:p>
          <a:p>
            <a:endParaRPr lang="fr-CA" altLang="fr-FR" b="0">
              <a:latin typeface="Courier New" pitchFamily="49" charset="0"/>
              <a:cs typeface="Courier New" pitchFamily="49" charset="0"/>
            </a:endParaRPr>
          </a:p>
        </p:txBody>
      </p:sp>
      <p:sp>
        <p:nvSpPr>
          <p:cNvPr id="8" name="TextBox 7"/>
          <p:cNvSpPr txBox="1">
            <a:spLocks noChangeArrowheads="1"/>
          </p:cNvSpPr>
          <p:nvPr/>
        </p:nvSpPr>
        <p:spPr bwMode="auto">
          <a:xfrm>
            <a:off x="4894263" y="5291138"/>
            <a:ext cx="5048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sz="1800" b="0"/>
              <a:t>a</a:t>
            </a:r>
            <a:endParaRPr lang="fr-CA" altLang="fr-FR" sz="1800" b="0"/>
          </a:p>
        </p:txBody>
      </p:sp>
      <p:sp>
        <p:nvSpPr>
          <p:cNvPr id="9" name="TextBox 8"/>
          <p:cNvSpPr txBox="1">
            <a:spLocks noChangeArrowheads="1"/>
          </p:cNvSpPr>
          <p:nvPr/>
        </p:nvSpPr>
        <p:spPr bwMode="auto">
          <a:xfrm>
            <a:off x="5399088" y="5291138"/>
            <a:ext cx="50323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sz="1800" b="0"/>
              <a:t>c</a:t>
            </a:r>
            <a:endParaRPr lang="fr-CA" altLang="fr-FR" sz="1800" b="0"/>
          </a:p>
        </p:txBody>
      </p:sp>
      <p:sp>
        <p:nvSpPr>
          <p:cNvPr id="10" name="TextBox 9"/>
          <p:cNvSpPr txBox="1">
            <a:spLocks noChangeArrowheads="1"/>
          </p:cNvSpPr>
          <p:nvPr/>
        </p:nvSpPr>
        <p:spPr bwMode="auto">
          <a:xfrm>
            <a:off x="5902325" y="5291138"/>
            <a:ext cx="5048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sz="1800" b="0"/>
              <a:t>d</a:t>
            </a:r>
            <a:endParaRPr lang="fr-CA" altLang="fr-FR" sz="1800" b="0"/>
          </a:p>
        </p:txBody>
      </p:sp>
      <p:sp>
        <p:nvSpPr>
          <p:cNvPr id="11" name="TextBox 10"/>
          <p:cNvSpPr txBox="1">
            <a:spLocks noChangeArrowheads="1"/>
          </p:cNvSpPr>
          <p:nvPr/>
        </p:nvSpPr>
        <p:spPr bwMode="auto">
          <a:xfrm>
            <a:off x="6407150" y="5291138"/>
            <a:ext cx="50323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sz="1800" b="0"/>
              <a:t>c</a:t>
            </a:r>
            <a:endParaRPr lang="fr-CA" altLang="fr-FR" sz="1800" b="0"/>
          </a:p>
        </p:txBody>
      </p:sp>
      <p:sp>
        <p:nvSpPr>
          <p:cNvPr id="12" name="TextBox 11"/>
          <p:cNvSpPr txBox="1">
            <a:spLocks noChangeArrowheads="1"/>
          </p:cNvSpPr>
          <p:nvPr/>
        </p:nvSpPr>
        <p:spPr bwMode="auto">
          <a:xfrm>
            <a:off x="6910388" y="5291138"/>
            <a:ext cx="5048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sz="1800" b="0"/>
              <a:t>d</a:t>
            </a:r>
            <a:endParaRPr lang="fr-CA" altLang="fr-FR" sz="1800" b="0"/>
          </a:p>
        </p:txBody>
      </p:sp>
      <p:sp>
        <p:nvSpPr>
          <p:cNvPr id="13" name="TextBox 12"/>
          <p:cNvSpPr txBox="1">
            <a:spLocks noChangeArrowheads="1"/>
          </p:cNvSpPr>
          <p:nvPr/>
        </p:nvSpPr>
        <p:spPr bwMode="auto">
          <a:xfrm>
            <a:off x="7415213" y="5291138"/>
            <a:ext cx="50323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sz="1800" b="0"/>
              <a:t>b</a:t>
            </a:r>
            <a:endParaRPr lang="fr-CA" altLang="fr-FR" sz="1800" b="0"/>
          </a:p>
        </p:txBody>
      </p:sp>
      <p:sp>
        <p:nvSpPr>
          <p:cNvPr id="24" name="TextBox 23"/>
          <p:cNvSpPr txBox="1">
            <a:spLocks noChangeArrowheads="1"/>
          </p:cNvSpPr>
          <p:nvPr/>
        </p:nvSpPr>
        <p:spPr bwMode="auto">
          <a:xfrm>
            <a:off x="5399088" y="4289425"/>
            <a:ext cx="50323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sz="1800" b="0"/>
              <a:t>A</a:t>
            </a:r>
            <a:endParaRPr lang="fr-CA" altLang="fr-FR" sz="1800" b="0"/>
          </a:p>
        </p:txBody>
      </p:sp>
      <p:cxnSp>
        <p:nvCxnSpPr>
          <p:cNvPr id="26" name="Straight Connector 25"/>
          <p:cNvCxnSpPr>
            <a:stCxn id="8" idx="0"/>
            <a:endCxn id="24" idx="2"/>
          </p:cNvCxnSpPr>
          <p:nvPr/>
        </p:nvCxnSpPr>
        <p:spPr>
          <a:xfrm flipV="1">
            <a:off x="5146675" y="4659313"/>
            <a:ext cx="503238" cy="631825"/>
          </a:xfrm>
          <a:prstGeom prst="line">
            <a:avLst/>
          </a:prstGeom>
        </p:spPr>
        <p:style>
          <a:lnRef idx="1">
            <a:schemeClr val="accent1"/>
          </a:lnRef>
          <a:fillRef idx="0">
            <a:schemeClr val="accent1"/>
          </a:fillRef>
          <a:effectRef idx="0">
            <a:schemeClr val="accent1"/>
          </a:effectRef>
          <a:fontRef idx="minor">
            <a:schemeClr val="tx1"/>
          </a:fontRef>
        </p:style>
      </p:cxnSp>
      <p:sp>
        <p:nvSpPr>
          <p:cNvPr id="27" name="TextBox 26"/>
          <p:cNvSpPr txBox="1">
            <a:spLocks noChangeArrowheads="1"/>
          </p:cNvSpPr>
          <p:nvPr/>
        </p:nvSpPr>
        <p:spPr bwMode="auto">
          <a:xfrm>
            <a:off x="6046788" y="3687763"/>
            <a:ext cx="27019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sz="1800" b="0" i="1">
                <a:solidFill>
                  <a:schemeClr val="tx2"/>
                </a:solidFill>
              </a:rPr>
              <a:t>Reached the starting symbol too early!</a:t>
            </a:r>
          </a:p>
          <a:p>
            <a:pPr algn="ctr" eaLnBrk="1" hangingPunct="1">
              <a:spcBef>
                <a:spcPct val="0"/>
              </a:spcBef>
              <a:spcAft>
                <a:spcPct val="0"/>
              </a:spcAft>
              <a:buFontTx/>
              <a:buNone/>
            </a:pPr>
            <a:r>
              <a:rPr lang="en-CA" altLang="fr-FR" sz="1800" b="0" i="1">
                <a:solidFill>
                  <a:schemeClr val="tx2"/>
                </a:solidFill>
              </a:rPr>
              <a:t>We did not process the rest of the string…</a:t>
            </a:r>
            <a:endParaRPr lang="fr-CA" altLang="fr-FR" sz="1800" b="0" i="1">
              <a:solidFill>
                <a:schemeClr val="tx2"/>
              </a:solidFill>
            </a:endParaRPr>
          </a:p>
        </p:txBody>
      </p:sp>
      <p:cxnSp>
        <p:nvCxnSpPr>
          <p:cNvPr id="31" name="Straight Connector 30"/>
          <p:cNvCxnSpPr>
            <a:stCxn id="24" idx="2"/>
            <a:endCxn id="9" idx="0"/>
          </p:cNvCxnSpPr>
          <p:nvPr/>
        </p:nvCxnSpPr>
        <p:spPr>
          <a:xfrm>
            <a:off x="5649913" y="4659313"/>
            <a:ext cx="0" cy="631825"/>
          </a:xfrm>
          <a:prstGeom prst="line">
            <a:avLst/>
          </a:prstGeom>
        </p:spPr>
        <p:style>
          <a:lnRef idx="1">
            <a:schemeClr val="accent1"/>
          </a:lnRef>
          <a:fillRef idx="0">
            <a:schemeClr val="accent1"/>
          </a:fillRef>
          <a:effectRef idx="0">
            <a:schemeClr val="accent1"/>
          </a:effectRef>
          <a:fontRef idx="minor">
            <a:schemeClr val="tx1"/>
          </a:fontRef>
        </p:style>
      </p:cxnSp>
      <p:cxnSp>
        <p:nvCxnSpPr>
          <p:cNvPr id="35" name="Straight Connector 34"/>
          <p:cNvCxnSpPr>
            <a:stCxn id="24" idx="2"/>
            <a:endCxn id="10" idx="0"/>
          </p:cNvCxnSpPr>
          <p:nvPr/>
        </p:nvCxnSpPr>
        <p:spPr>
          <a:xfrm>
            <a:off x="5649913" y="4659313"/>
            <a:ext cx="504825" cy="631825"/>
          </a:xfrm>
          <a:prstGeom prst="line">
            <a:avLst/>
          </a:prstGeom>
        </p:spPr>
        <p:style>
          <a:lnRef idx="1">
            <a:schemeClr val="accent1"/>
          </a:lnRef>
          <a:fillRef idx="0">
            <a:schemeClr val="accent1"/>
          </a:fillRef>
          <a:effectRef idx="0">
            <a:schemeClr val="accent1"/>
          </a:effectRef>
          <a:fontRef idx="minor">
            <a:schemeClr val="tx1"/>
          </a:fontRef>
        </p:style>
      </p:cxnSp>
      <p:sp>
        <p:nvSpPr>
          <p:cNvPr id="14" name="Slide Number Placeholder 13"/>
          <p:cNvSpPr>
            <a:spLocks noGrp="1"/>
          </p:cNvSpPr>
          <p:nvPr>
            <p:ph type="sldNum" sz="quarter" idx="11"/>
          </p:nvPr>
        </p:nvSpPr>
        <p:spPr/>
        <p:txBody>
          <a:bodyPr/>
          <a:lstStyle/>
          <a:p>
            <a:pPr>
              <a:defRPr/>
            </a:pPr>
            <a:fld id="{C0F85434-72BD-456E-A883-0F005E178622}" type="slidenum">
              <a:rPr lang="fr-CA" smtClean="0"/>
              <a:pPr>
                <a:defRPr/>
              </a:pPr>
              <a:t>439</a:t>
            </a:fld>
            <a:endParaRPr lang="fr-CA"/>
          </a:p>
        </p:txBody>
      </p:sp>
    </p:spTree>
    <p:extLst>
      <p:ext uri="{BB962C8B-B14F-4D97-AF65-F5344CB8AC3E}">
        <p14:creationId xmlns:p14="http://schemas.microsoft.com/office/powerpoint/2010/main" val="129998045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6">
                                            <p:txEl>
                                              <p:pRg st="2" end="2"/>
                                            </p:txEl>
                                          </p:spTgt>
                                        </p:tgtEl>
                                        <p:attrNameLst>
                                          <p:attrName>style.visibility</p:attrName>
                                        </p:attrNameLst>
                                      </p:cBhvr>
                                      <p:to>
                                        <p:strVal val="visible"/>
                                      </p:to>
                                    </p:set>
                                    <p:animEffect transition="in" filter="fade">
                                      <p:cBhvr>
                                        <p:cTn id="7" dur="500"/>
                                        <p:tgtEl>
                                          <p:spTgt spid="6">
                                            <p:txEl>
                                              <p:pRg st="2" end="2"/>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6">
                                            <p:txEl>
                                              <p:pRg st="3" end="3"/>
                                            </p:txEl>
                                          </p:spTgt>
                                        </p:tgtEl>
                                        <p:attrNameLst>
                                          <p:attrName>style.visibility</p:attrName>
                                        </p:attrNameLst>
                                      </p:cBhvr>
                                      <p:to>
                                        <p:strVal val="visible"/>
                                      </p:to>
                                    </p:set>
                                    <p:animEffect transition="in" filter="fade">
                                      <p:cBhvr>
                                        <p:cTn id="10" dur="500"/>
                                        <p:tgtEl>
                                          <p:spTgt spid="6">
                                            <p:txEl>
                                              <p:pRg st="3" end="3"/>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6">
                                            <p:txEl>
                                              <p:pRg st="4" end="4"/>
                                            </p:txEl>
                                          </p:spTgt>
                                        </p:tgtEl>
                                        <p:attrNameLst>
                                          <p:attrName>style.visibility</p:attrName>
                                        </p:attrNameLst>
                                      </p:cBhvr>
                                      <p:to>
                                        <p:strVal val="visible"/>
                                      </p:to>
                                    </p:set>
                                    <p:animEffect transition="in" filter="fade">
                                      <p:cBhvr>
                                        <p:cTn id="13" dur="500"/>
                                        <p:tgtEl>
                                          <p:spTgt spid="6">
                                            <p:txEl>
                                              <p:pRg st="4" end="4"/>
                                            </p:txEl>
                                          </p:spTgt>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nodeType="clickEffect">
                                  <p:stCondLst>
                                    <p:cond delay="0"/>
                                  </p:stCondLst>
                                  <p:childTnLst>
                                    <p:set>
                                      <p:cBhvr>
                                        <p:cTn id="17" dur="1" fill="hold">
                                          <p:stCondLst>
                                            <p:cond delay="0"/>
                                          </p:stCondLst>
                                        </p:cTn>
                                        <p:tgtEl>
                                          <p:spTgt spid="6">
                                            <p:txEl>
                                              <p:pRg st="6" end="6"/>
                                            </p:txEl>
                                          </p:spTgt>
                                        </p:tgtEl>
                                        <p:attrNameLst>
                                          <p:attrName>style.visibility</p:attrName>
                                        </p:attrNameLst>
                                      </p:cBhvr>
                                      <p:to>
                                        <p:strVal val="visible"/>
                                      </p:to>
                                    </p:set>
                                    <p:animEffect transition="in" filter="fade">
                                      <p:cBhvr>
                                        <p:cTn id="18" dur="500"/>
                                        <p:tgtEl>
                                          <p:spTgt spid="6">
                                            <p:txEl>
                                              <p:pRg st="6" end="6"/>
                                            </p:txEl>
                                          </p:spTgt>
                                        </p:tgtEl>
                                      </p:cBhvr>
                                    </p:animEffect>
                                  </p:childTnLst>
                                </p:cTn>
                              </p:par>
                              <p:par>
                                <p:cTn id="19" presetID="10" presetClass="entr" presetSubtype="0" fill="hold" nodeType="withEffect">
                                  <p:stCondLst>
                                    <p:cond delay="0"/>
                                  </p:stCondLst>
                                  <p:childTnLst>
                                    <p:set>
                                      <p:cBhvr>
                                        <p:cTn id="20" dur="1" fill="hold">
                                          <p:stCondLst>
                                            <p:cond delay="0"/>
                                          </p:stCondLst>
                                        </p:cTn>
                                        <p:tgtEl>
                                          <p:spTgt spid="6">
                                            <p:txEl>
                                              <p:pRg st="7" end="7"/>
                                            </p:txEl>
                                          </p:spTgt>
                                        </p:tgtEl>
                                        <p:attrNameLst>
                                          <p:attrName>style.visibility</p:attrName>
                                        </p:attrNameLst>
                                      </p:cBhvr>
                                      <p:to>
                                        <p:strVal val="visible"/>
                                      </p:to>
                                    </p:set>
                                    <p:animEffect transition="in" filter="fade">
                                      <p:cBhvr>
                                        <p:cTn id="21" dur="500"/>
                                        <p:tgtEl>
                                          <p:spTgt spid="6">
                                            <p:txEl>
                                              <p:pRg st="7" end="7"/>
                                            </p:txEl>
                                          </p:spTgt>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ntr" presetSubtype="0" fill="hold" nodeType="clickEffect">
                                  <p:stCondLst>
                                    <p:cond delay="0"/>
                                  </p:stCondLst>
                                  <p:childTnLst>
                                    <p:set>
                                      <p:cBhvr>
                                        <p:cTn id="25" dur="1" fill="hold">
                                          <p:stCondLst>
                                            <p:cond delay="0"/>
                                          </p:stCondLst>
                                        </p:cTn>
                                        <p:tgtEl>
                                          <p:spTgt spid="7">
                                            <p:txEl>
                                              <p:pRg st="0" end="0"/>
                                            </p:txEl>
                                          </p:spTgt>
                                        </p:tgtEl>
                                        <p:attrNameLst>
                                          <p:attrName>style.visibility</p:attrName>
                                        </p:attrNameLst>
                                      </p:cBhvr>
                                      <p:to>
                                        <p:strVal val="visible"/>
                                      </p:to>
                                    </p:set>
                                    <p:animEffect transition="in" filter="fade">
                                      <p:cBhvr>
                                        <p:cTn id="26" dur="500"/>
                                        <p:tgtEl>
                                          <p:spTgt spid="7">
                                            <p:txEl>
                                              <p:pRg st="0" end="0"/>
                                            </p:txEl>
                                          </p:spTgt>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fade">
                                      <p:cBhvr>
                                        <p:cTn id="31" dur="500"/>
                                        <p:tgtEl>
                                          <p:spTgt spid="8"/>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fade">
                                      <p:cBhvr>
                                        <p:cTn id="34" dur="500"/>
                                        <p:tgtEl>
                                          <p:spTgt spid="9"/>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fade">
                                      <p:cBhvr>
                                        <p:cTn id="37" dur="500"/>
                                        <p:tgtEl>
                                          <p:spTgt spid="10"/>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fade">
                                      <p:cBhvr>
                                        <p:cTn id="40" dur="500"/>
                                        <p:tgtEl>
                                          <p:spTgt spid="11"/>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fade">
                                      <p:cBhvr>
                                        <p:cTn id="43" dur="500"/>
                                        <p:tgtEl>
                                          <p:spTgt spid="12"/>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fade">
                                      <p:cBhvr>
                                        <p:cTn id="46" dur="500"/>
                                        <p:tgtEl>
                                          <p:spTgt spid="13"/>
                                        </p:tgtEl>
                                      </p:cBhvr>
                                    </p:animEffect>
                                  </p:childTnLst>
                                </p:cTn>
                              </p:par>
                            </p:childTnLst>
                          </p:cTn>
                        </p:par>
                      </p:childTnLst>
                    </p:cTn>
                  </p:par>
                  <p:par>
                    <p:cTn id="47" fill="hold" nodeType="clickPar">
                      <p:stCondLst>
                        <p:cond delay="indefinite"/>
                      </p:stCondLst>
                      <p:childTnLst>
                        <p:par>
                          <p:cTn id="48" fill="hold" nodeType="withGroup">
                            <p:stCondLst>
                              <p:cond delay="0"/>
                            </p:stCondLst>
                            <p:childTnLst>
                              <p:par>
                                <p:cTn id="49" presetID="10" presetClass="entr" presetSubtype="0" fill="hold" grpId="0" nodeType="clickEffect">
                                  <p:stCondLst>
                                    <p:cond delay="0"/>
                                  </p:stCondLst>
                                  <p:childTnLst>
                                    <p:set>
                                      <p:cBhvr>
                                        <p:cTn id="50" dur="1" fill="hold">
                                          <p:stCondLst>
                                            <p:cond delay="0"/>
                                          </p:stCondLst>
                                        </p:cTn>
                                        <p:tgtEl>
                                          <p:spTgt spid="24"/>
                                        </p:tgtEl>
                                        <p:attrNameLst>
                                          <p:attrName>style.visibility</p:attrName>
                                        </p:attrNameLst>
                                      </p:cBhvr>
                                      <p:to>
                                        <p:strVal val="visible"/>
                                      </p:to>
                                    </p:set>
                                    <p:animEffect transition="in" filter="fade">
                                      <p:cBhvr>
                                        <p:cTn id="51" dur="500"/>
                                        <p:tgtEl>
                                          <p:spTgt spid="24"/>
                                        </p:tgtEl>
                                      </p:cBhvr>
                                    </p:animEffect>
                                  </p:childTnLst>
                                </p:cTn>
                              </p:par>
                              <p:par>
                                <p:cTn id="52" presetID="10" presetClass="entr" presetSubtype="0" fill="hold" nodeType="withEffect">
                                  <p:stCondLst>
                                    <p:cond delay="0"/>
                                  </p:stCondLst>
                                  <p:childTnLst>
                                    <p:set>
                                      <p:cBhvr>
                                        <p:cTn id="53" dur="1" fill="hold">
                                          <p:stCondLst>
                                            <p:cond delay="0"/>
                                          </p:stCondLst>
                                        </p:cTn>
                                        <p:tgtEl>
                                          <p:spTgt spid="26"/>
                                        </p:tgtEl>
                                        <p:attrNameLst>
                                          <p:attrName>style.visibility</p:attrName>
                                        </p:attrNameLst>
                                      </p:cBhvr>
                                      <p:to>
                                        <p:strVal val="visible"/>
                                      </p:to>
                                    </p:set>
                                    <p:animEffect transition="in" filter="fade">
                                      <p:cBhvr>
                                        <p:cTn id="54" dur="500"/>
                                        <p:tgtEl>
                                          <p:spTgt spid="26"/>
                                        </p:tgtEl>
                                      </p:cBhvr>
                                    </p:animEffect>
                                  </p:childTnLst>
                                </p:cTn>
                              </p:par>
                              <p:par>
                                <p:cTn id="55" presetID="10" presetClass="entr" presetSubtype="0" fill="hold" nodeType="withEffect">
                                  <p:stCondLst>
                                    <p:cond delay="0"/>
                                  </p:stCondLst>
                                  <p:childTnLst>
                                    <p:set>
                                      <p:cBhvr>
                                        <p:cTn id="56" dur="1" fill="hold">
                                          <p:stCondLst>
                                            <p:cond delay="0"/>
                                          </p:stCondLst>
                                        </p:cTn>
                                        <p:tgtEl>
                                          <p:spTgt spid="31"/>
                                        </p:tgtEl>
                                        <p:attrNameLst>
                                          <p:attrName>style.visibility</p:attrName>
                                        </p:attrNameLst>
                                      </p:cBhvr>
                                      <p:to>
                                        <p:strVal val="visible"/>
                                      </p:to>
                                    </p:set>
                                    <p:animEffect transition="in" filter="fade">
                                      <p:cBhvr>
                                        <p:cTn id="57" dur="500"/>
                                        <p:tgtEl>
                                          <p:spTgt spid="31"/>
                                        </p:tgtEl>
                                      </p:cBhvr>
                                    </p:animEffect>
                                  </p:childTnLst>
                                </p:cTn>
                              </p:par>
                              <p:par>
                                <p:cTn id="58" presetID="10" presetClass="entr" presetSubtype="0" fill="hold" nodeType="withEffect">
                                  <p:stCondLst>
                                    <p:cond delay="0"/>
                                  </p:stCondLst>
                                  <p:childTnLst>
                                    <p:set>
                                      <p:cBhvr>
                                        <p:cTn id="59" dur="1" fill="hold">
                                          <p:stCondLst>
                                            <p:cond delay="0"/>
                                          </p:stCondLst>
                                        </p:cTn>
                                        <p:tgtEl>
                                          <p:spTgt spid="35"/>
                                        </p:tgtEl>
                                        <p:attrNameLst>
                                          <p:attrName>style.visibility</p:attrName>
                                        </p:attrNameLst>
                                      </p:cBhvr>
                                      <p:to>
                                        <p:strVal val="visible"/>
                                      </p:to>
                                    </p:set>
                                    <p:animEffect transition="in" filter="fade">
                                      <p:cBhvr>
                                        <p:cTn id="60" dur="500"/>
                                        <p:tgtEl>
                                          <p:spTgt spid="35"/>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10" presetClass="entr" presetSubtype="0" fill="hold" grpId="0" nodeType="clickEffect">
                                  <p:stCondLst>
                                    <p:cond delay="0"/>
                                  </p:stCondLst>
                                  <p:childTnLst>
                                    <p:set>
                                      <p:cBhvr>
                                        <p:cTn id="64" dur="1" fill="hold">
                                          <p:stCondLst>
                                            <p:cond delay="0"/>
                                          </p:stCondLst>
                                        </p:cTn>
                                        <p:tgtEl>
                                          <p:spTgt spid="27"/>
                                        </p:tgtEl>
                                        <p:attrNameLst>
                                          <p:attrName>style.visibility</p:attrName>
                                        </p:attrNameLst>
                                      </p:cBhvr>
                                      <p:to>
                                        <p:strVal val="visible"/>
                                      </p:to>
                                    </p:set>
                                    <p:animEffect transition="in" filter="fade">
                                      <p:cBhvr>
                                        <p:cTn id="65"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P spid="11" grpId="0"/>
      <p:bldP spid="12" grpId="0"/>
      <p:bldP spid="13" grpId="0"/>
      <p:bldP spid="24" grpId="0"/>
      <p:bldP spid="27"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Example – Dictionary of Terms (1)</a:t>
            </a:r>
            <a:endParaRPr lang="fr-CA" dirty="0"/>
          </a:p>
        </p:txBody>
      </p:sp>
      <p:sp>
        <p:nvSpPr>
          <p:cNvPr id="39939" name="Content Placeholder 2"/>
          <p:cNvSpPr>
            <a:spLocks noGrp="1"/>
          </p:cNvSpPr>
          <p:nvPr>
            <p:ph idx="1"/>
          </p:nvPr>
        </p:nvSpPr>
        <p:spPr/>
        <p:txBody>
          <a:bodyPr/>
          <a:lstStyle/>
          <a:p>
            <a:r>
              <a:rPr lang="en-CA" altLang="fr-FR" smtClean="0"/>
              <a:t>Point of Sale Terminal: </a:t>
            </a:r>
            <a:r>
              <a:rPr lang="en-CA" altLang="fr-FR" b="0" i="1" smtClean="0"/>
              <a:t>machine that allows a retail transaction to be completed using a financial card</a:t>
            </a:r>
          </a:p>
          <a:p>
            <a:endParaRPr lang="en-CA" altLang="fr-FR" b="0" smtClean="0"/>
          </a:p>
          <a:p>
            <a:r>
              <a:rPr lang="en-CA" altLang="fr-FR" smtClean="0"/>
              <a:t>Credit card:  </a:t>
            </a:r>
            <a:r>
              <a:rPr lang="en-CA" altLang="fr-FR" b="0" i="1" smtClean="0"/>
              <a:t>payment card issued to users as a system of payment. It allows the cardholder to pay for goods and services based on the holder's promise to pay for them</a:t>
            </a:r>
          </a:p>
          <a:p>
            <a:endParaRPr lang="en-CA" altLang="fr-FR" b="0" i="1" smtClean="0"/>
          </a:p>
          <a:p>
            <a:r>
              <a:rPr lang="en-CA" altLang="fr-FR" smtClean="0"/>
              <a:t>Debit card: </a:t>
            </a:r>
            <a:r>
              <a:rPr lang="en-CA" altLang="fr-FR" b="0" i="1" smtClean="0"/>
              <a:t>plastic payment card that provides the cardholder electronic access to his or her bank account</a:t>
            </a:r>
          </a:p>
        </p:txBody>
      </p:sp>
    </p:spTree>
    <p:extLst>
      <p:ext uri="{BB962C8B-B14F-4D97-AF65-F5344CB8AC3E}">
        <p14:creationId xmlns:p14="http://schemas.microsoft.com/office/powerpoint/2010/main" val="3386081210"/>
      </p:ext>
    </p:extLst>
  </p:cSld>
  <p:clrMapOvr>
    <a:masterClrMapping/>
  </p:clrMapOvr>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Back to LR Parsers</a:t>
            </a:r>
            <a:endParaRPr lang="fr-CA" dirty="0"/>
          </a:p>
        </p:txBody>
      </p:sp>
      <p:sp>
        <p:nvSpPr>
          <p:cNvPr id="3" name="Content Placeholder 2"/>
          <p:cNvSpPr>
            <a:spLocks noGrp="1"/>
          </p:cNvSpPr>
          <p:nvPr>
            <p:ph idx="1"/>
          </p:nvPr>
        </p:nvSpPr>
        <p:spPr/>
        <p:txBody>
          <a:bodyPr/>
          <a:lstStyle/>
          <a:p>
            <a:pPr>
              <a:defRPr/>
            </a:pPr>
            <a:r>
              <a:rPr lang="en-CA" dirty="0" smtClean="0"/>
              <a:t>LR parsers rely on two main actions they perform during parsing:</a:t>
            </a:r>
          </a:p>
          <a:p>
            <a:pPr lvl="1">
              <a:defRPr/>
            </a:pPr>
            <a:r>
              <a:rPr lang="en-CA" b="1" dirty="0" smtClean="0"/>
              <a:t>Shift:</a:t>
            </a:r>
            <a:r>
              <a:rPr lang="en-CA" dirty="0" smtClean="0"/>
              <a:t> advances the input string by one symbol</a:t>
            </a:r>
          </a:p>
          <a:p>
            <a:pPr lvl="1">
              <a:defRPr/>
            </a:pPr>
            <a:r>
              <a:rPr lang="en-CA" b="1" dirty="0" smtClean="0"/>
              <a:t>Reduce: </a:t>
            </a:r>
            <a:r>
              <a:rPr lang="en-CA" dirty="0" smtClean="0"/>
              <a:t>we have discussed this action earlier </a:t>
            </a:r>
          </a:p>
          <a:p>
            <a:pPr marL="274637" lvl="1" indent="0">
              <a:buFont typeface="Arial" charset="0"/>
              <a:buNone/>
              <a:defRPr/>
            </a:pPr>
            <a:r>
              <a:rPr lang="en-CA" i="1" dirty="0" smtClean="0"/>
              <a:t>	(taking a group of symbols and reducing them to a single 	non-terminal)</a:t>
            </a:r>
          </a:p>
          <a:p>
            <a:pPr indent="-182563">
              <a:defRPr/>
            </a:pPr>
            <a:r>
              <a:rPr lang="en-CA" dirty="0" smtClean="0"/>
              <a:t>If the input string has no errors (is a sentence of the grammar):</a:t>
            </a:r>
          </a:p>
          <a:p>
            <a:pPr lvl="1">
              <a:defRPr/>
            </a:pPr>
            <a:r>
              <a:rPr lang="en-CA" dirty="0" smtClean="0"/>
              <a:t>The parser continues to perform these actions until all of the input has been consumed</a:t>
            </a:r>
          </a:p>
          <a:p>
            <a:pPr lvl="1">
              <a:defRPr/>
            </a:pPr>
            <a:r>
              <a:rPr lang="en-CA" dirty="0" smtClean="0"/>
              <a:t>At which point, the parse tree is complete, with the starting symbol as its root</a:t>
            </a:r>
            <a:endParaRPr lang="fr-CA" dirty="0"/>
          </a:p>
        </p:txBody>
      </p:sp>
      <p:sp>
        <p:nvSpPr>
          <p:cNvPr id="7" name="Slide Number Placeholder 6"/>
          <p:cNvSpPr>
            <a:spLocks noGrp="1"/>
          </p:cNvSpPr>
          <p:nvPr>
            <p:ph type="sldNum" sz="quarter" idx="11"/>
          </p:nvPr>
        </p:nvSpPr>
        <p:spPr/>
        <p:txBody>
          <a:bodyPr/>
          <a:lstStyle/>
          <a:p>
            <a:pPr>
              <a:defRPr/>
            </a:pPr>
            <a:fld id="{C0F85434-72BD-456E-A883-0F005E178622}" type="slidenum">
              <a:rPr lang="fr-CA" smtClean="0"/>
              <a:pPr>
                <a:defRPr/>
              </a:pPr>
              <a:t>440</a:t>
            </a:fld>
            <a:endParaRPr lang="fr-CA"/>
          </a:p>
        </p:txBody>
      </p:sp>
    </p:spTree>
    <p:extLst>
      <p:ext uri="{BB962C8B-B14F-4D97-AF65-F5344CB8AC3E}">
        <p14:creationId xmlns:p14="http://schemas.microsoft.com/office/powerpoint/2010/main" val="725608631"/>
      </p:ext>
    </p:extLst>
  </p:cSld>
  <p:clrMapOvr>
    <a:masterClrMapping/>
  </p:clrMapOvr>
  <p:timing>
    <p:tnLst>
      <p:par>
        <p:cTn id="1" dur="indefinite" restart="never" nodeType="tmRoot"/>
      </p:par>
    </p:tnLst>
  </p:timing>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LR Parsers</a:t>
            </a:r>
            <a:endParaRPr lang="fr-CA" dirty="0"/>
          </a:p>
        </p:txBody>
      </p:sp>
      <p:sp>
        <p:nvSpPr>
          <p:cNvPr id="22531" name="Content Placeholder 2"/>
          <p:cNvSpPr>
            <a:spLocks noGrp="1"/>
          </p:cNvSpPr>
          <p:nvPr>
            <p:ph idx="1"/>
          </p:nvPr>
        </p:nvSpPr>
        <p:spPr/>
        <p:txBody>
          <a:bodyPr/>
          <a:lstStyle/>
          <a:p>
            <a:r>
              <a:rPr lang="en-CA" altLang="fr-FR" smtClean="0"/>
              <a:t>LR parsers </a:t>
            </a:r>
            <a:r>
              <a:rPr lang="en-CA" altLang="fr-FR" u="sng" smtClean="0"/>
              <a:t>MUST</a:t>
            </a:r>
            <a:r>
              <a:rPr lang="en-CA" altLang="fr-FR" smtClean="0"/>
              <a:t> know when to shift and when to reduce…</a:t>
            </a:r>
          </a:p>
          <a:p>
            <a:pPr lvl="1"/>
            <a:r>
              <a:rPr lang="en-CA" altLang="fr-FR" smtClean="0"/>
              <a:t>This quality makes them predictive</a:t>
            </a:r>
          </a:p>
          <a:p>
            <a:pPr lvl="1"/>
            <a:r>
              <a:rPr lang="en-CA" altLang="fr-FR" smtClean="0"/>
              <a:t>Prevents them from backtracking (avoids guessing)</a:t>
            </a:r>
          </a:p>
          <a:p>
            <a:pPr lvl="1"/>
            <a:endParaRPr lang="en-CA" altLang="fr-FR" smtClean="0"/>
          </a:p>
          <a:p>
            <a:r>
              <a:rPr lang="en-CA" altLang="fr-FR" smtClean="0"/>
              <a:t>LR parsers often look ahead (rightwards) at the next scanned symbol, before deciding what to do with previously scanned ones</a:t>
            </a:r>
          </a:p>
          <a:p>
            <a:pPr lvl="1"/>
            <a:endParaRPr lang="en-CA" altLang="fr-FR" smtClean="0"/>
          </a:p>
          <a:p>
            <a:pPr lvl="1"/>
            <a:endParaRPr lang="en-CA" altLang="fr-FR" smtClean="0"/>
          </a:p>
          <a:p>
            <a:endParaRPr lang="fr-CA" altLang="fr-FR" smtClean="0"/>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441</a:t>
            </a:fld>
            <a:endParaRPr lang="fr-CA"/>
          </a:p>
        </p:txBody>
      </p:sp>
    </p:spTree>
    <p:extLst>
      <p:ext uri="{BB962C8B-B14F-4D97-AF65-F5344CB8AC3E}">
        <p14:creationId xmlns:p14="http://schemas.microsoft.com/office/powerpoint/2010/main" val="1423713680"/>
      </p:ext>
    </p:extLst>
  </p:cSld>
  <p:clrMapOvr>
    <a:masterClrMapping/>
  </p:clrMapOvr>
  <p:timing>
    <p:tnLst>
      <p:par>
        <p:cTn id="1" dur="indefinite" restart="never" nodeType="tmRoot"/>
      </p:par>
    </p:tnLst>
  </p:timing>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Shift and Reduce</a:t>
            </a:r>
            <a:endParaRPr lang="fr-CA" dirty="0"/>
          </a:p>
        </p:txBody>
      </p:sp>
      <p:sp>
        <p:nvSpPr>
          <p:cNvPr id="23555" name="Content Placeholder 2"/>
          <p:cNvSpPr>
            <a:spLocks noGrp="1"/>
          </p:cNvSpPr>
          <p:nvPr>
            <p:ph idx="1"/>
          </p:nvPr>
        </p:nvSpPr>
        <p:spPr/>
        <p:txBody>
          <a:bodyPr/>
          <a:lstStyle/>
          <a:p>
            <a:r>
              <a:rPr lang="en-CA" altLang="fr-FR" smtClean="0"/>
              <a:t>LR Parsers split the sentential form into two parts:</a:t>
            </a:r>
          </a:p>
          <a:p>
            <a:pPr lvl="1"/>
            <a:r>
              <a:rPr lang="en-CA" altLang="fr-FR" b="1" smtClean="0"/>
              <a:t>Analysed part: </a:t>
            </a:r>
            <a:r>
              <a:rPr lang="en-CA" altLang="fr-FR" smtClean="0"/>
              <a:t>sequence of terminals and non-terminals</a:t>
            </a:r>
            <a:endParaRPr lang="en-CA" altLang="fr-FR" b="1" smtClean="0"/>
          </a:p>
          <a:p>
            <a:pPr lvl="1"/>
            <a:r>
              <a:rPr lang="en-CA" altLang="fr-FR" b="1" smtClean="0"/>
              <a:t>Un-analyzed part: </a:t>
            </a:r>
            <a:r>
              <a:rPr lang="en-CA" altLang="fr-FR" smtClean="0"/>
              <a:t>sequence of terminals</a:t>
            </a:r>
          </a:p>
          <a:p>
            <a:pPr lvl="1"/>
            <a:endParaRPr lang="en-CA" altLang="fr-FR" smtClean="0"/>
          </a:p>
          <a:p>
            <a:r>
              <a:rPr lang="en-CA" altLang="fr-FR" smtClean="0"/>
              <a:t>For example, for the following sentential form:</a:t>
            </a:r>
          </a:p>
          <a:p>
            <a:endParaRPr lang="en-CA" altLang="fr-FR" smtClean="0"/>
          </a:p>
          <a:p>
            <a:endParaRPr lang="en-CA" altLang="fr-FR" smtClean="0"/>
          </a:p>
          <a:p>
            <a:pPr algn="ctr"/>
            <a:r>
              <a:rPr lang="en-CA" altLang="fr-FR" sz="2400" smtClean="0">
                <a:latin typeface="Courier New" pitchFamily="49" charset="0"/>
                <a:cs typeface="Courier New" pitchFamily="49" charset="0"/>
              </a:rPr>
              <a:t>a A b c d </a:t>
            </a:r>
          </a:p>
        </p:txBody>
      </p:sp>
      <p:sp>
        <p:nvSpPr>
          <p:cNvPr id="9" name="Isosceles Triangle 8"/>
          <p:cNvSpPr/>
          <p:nvPr/>
        </p:nvSpPr>
        <p:spPr>
          <a:xfrm>
            <a:off x="4295775" y="4868863"/>
            <a:ext cx="287338" cy="288925"/>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10" name="Left Brace 9"/>
          <p:cNvSpPr/>
          <p:nvPr/>
        </p:nvSpPr>
        <p:spPr>
          <a:xfrm rot="5400000" flipV="1">
            <a:off x="3709194" y="4148931"/>
            <a:ext cx="358775" cy="792163"/>
          </a:xfrm>
          <a:prstGeom prst="leftBrace">
            <a:avLst/>
          </a:prstGeom>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fr-CA"/>
          </a:p>
        </p:txBody>
      </p:sp>
      <p:sp>
        <p:nvSpPr>
          <p:cNvPr id="11" name="TextBox 10"/>
          <p:cNvSpPr txBox="1">
            <a:spLocks noChangeArrowheads="1"/>
          </p:cNvSpPr>
          <p:nvPr/>
        </p:nvSpPr>
        <p:spPr bwMode="auto">
          <a:xfrm>
            <a:off x="3257550" y="3932238"/>
            <a:ext cx="12604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sz="1200" b="0"/>
              <a:t>Analyzed</a:t>
            </a:r>
          </a:p>
          <a:p>
            <a:pPr algn="ctr" eaLnBrk="1" hangingPunct="1">
              <a:spcBef>
                <a:spcPct val="0"/>
              </a:spcBef>
              <a:spcAft>
                <a:spcPct val="0"/>
              </a:spcAft>
              <a:buFontTx/>
              <a:buNone/>
            </a:pPr>
            <a:r>
              <a:rPr lang="en-CA" altLang="fr-FR" sz="1200" b="0"/>
              <a:t> part</a:t>
            </a:r>
            <a:endParaRPr lang="fr-CA" altLang="fr-FR" sz="1200" b="0"/>
          </a:p>
        </p:txBody>
      </p:sp>
      <p:sp>
        <p:nvSpPr>
          <p:cNvPr id="12" name="Left Brace 11"/>
          <p:cNvSpPr/>
          <p:nvPr/>
        </p:nvSpPr>
        <p:spPr>
          <a:xfrm rot="5400000" flipV="1">
            <a:off x="4645025" y="4292600"/>
            <a:ext cx="358775" cy="504825"/>
          </a:xfrm>
          <a:prstGeom prst="leftBrace">
            <a:avLst/>
          </a:prstGeom>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fr-CA"/>
          </a:p>
        </p:txBody>
      </p:sp>
      <p:sp>
        <p:nvSpPr>
          <p:cNvPr id="13" name="TextBox 12"/>
          <p:cNvSpPr txBox="1">
            <a:spLocks noChangeArrowheads="1"/>
          </p:cNvSpPr>
          <p:nvPr/>
        </p:nvSpPr>
        <p:spPr bwMode="auto">
          <a:xfrm>
            <a:off x="4194175" y="3932238"/>
            <a:ext cx="12604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sz="1200" b="0"/>
              <a:t>Un-Analyzed part</a:t>
            </a:r>
            <a:endParaRPr lang="fr-CA" altLang="fr-FR" sz="1200" b="0"/>
          </a:p>
        </p:txBody>
      </p:sp>
      <p:sp>
        <p:nvSpPr>
          <p:cNvPr id="14" name="TextBox 13"/>
          <p:cNvSpPr txBox="1">
            <a:spLocks noChangeArrowheads="1"/>
          </p:cNvSpPr>
          <p:nvPr/>
        </p:nvSpPr>
        <p:spPr bwMode="auto">
          <a:xfrm>
            <a:off x="4106863" y="5240338"/>
            <a:ext cx="6667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sz="1200" b="0"/>
              <a:t>marker</a:t>
            </a:r>
            <a:endParaRPr lang="fr-CA" altLang="fr-FR" sz="1400" b="0"/>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442</a:t>
            </a:fld>
            <a:endParaRPr lang="fr-CA"/>
          </a:p>
        </p:txBody>
      </p:sp>
    </p:spTree>
    <p:extLst>
      <p:ext uri="{BB962C8B-B14F-4D97-AF65-F5344CB8AC3E}">
        <p14:creationId xmlns:p14="http://schemas.microsoft.com/office/powerpoint/2010/main" val="3688377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500"/>
                                        <p:tgtEl>
                                          <p:spTgt spid="11"/>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500"/>
                                        <p:tgtEl>
                                          <p:spTgt spid="13"/>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fade">
                                      <p:cBhvr>
                                        <p:cTn id="18" dur="500"/>
                                        <p:tgtEl>
                                          <p:spTgt spid="12"/>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fade">
                                      <p:cBhvr>
                                        <p:cTn id="2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p:bldP spid="12" grpId="0" animBg="1"/>
      <p:bldP spid="13" grpId="0"/>
      <p:bldP spid="14" grpId="0"/>
    </p:bldLst>
  </p:timing>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Shift and Reduce</a:t>
            </a:r>
            <a:endParaRPr lang="fr-CA" dirty="0"/>
          </a:p>
        </p:txBody>
      </p:sp>
      <p:sp>
        <p:nvSpPr>
          <p:cNvPr id="3" name="Content Placeholder 2"/>
          <p:cNvSpPr>
            <a:spLocks noGrp="1"/>
          </p:cNvSpPr>
          <p:nvPr>
            <p:ph idx="1"/>
          </p:nvPr>
        </p:nvSpPr>
        <p:spPr>
          <a:xfrm>
            <a:off x="457200" y="1752600"/>
            <a:ext cx="7620000" cy="3548063"/>
          </a:xfrm>
        </p:spPr>
        <p:txBody>
          <a:bodyPr/>
          <a:lstStyle/>
          <a:p>
            <a:pPr>
              <a:defRPr/>
            </a:pPr>
            <a:r>
              <a:rPr lang="en-CA" dirty="0" smtClean="0"/>
              <a:t>Therefore, we define the operation:</a:t>
            </a:r>
          </a:p>
          <a:p>
            <a:pPr lvl="1">
              <a:defRPr/>
            </a:pPr>
            <a:r>
              <a:rPr lang="en-CA" b="1" dirty="0" smtClean="0"/>
              <a:t>Shift: </a:t>
            </a:r>
            <a:r>
              <a:rPr lang="en-CA" dirty="0" smtClean="0"/>
              <a:t>as moving the marker to the right</a:t>
            </a:r>
          </a:p>
          <a:p>
            <a:pPr marL="274637" lvl="1" indent="0">
              <a:buFont typeface="Arial" charset="0"/>
              <a:buNone/>
              <a:defRPr/>
            </a:pPr>
            <a:endParaRPr lang="en-CA" dirty="0" smtClean="0"/>
          </a:p>
          <a:p>
            <a:pPr algn="ctr">
              <a:defRPr/>
            </a:pPr>
            <a:r>
              <a:rPr lang="en-CA" sz="2400" dirty="0">
                <a:solidFill>
                  <a:srgbClr val="000000"/>
                </a:solidFill>
                <a:latin typeface="Courier New" panose="02070309020205020404" pitchFamily="49" charset="0"/>
                <a:cs typeface="Courier New" panose="02070309020205020404" pitchFamily="49" charset="0"/>
              </a:rPr>
              <a:t>a </a:t>
            </a:r>
            <a:r>
              <a:rPr lang="en-CA" sz="2400" dirty="0" err="1">
                <a:solidFill>
                  <a:srgbClr val="000000"/>
                </a:solidFill>
                <a:latin typeface="Courier New" panose="02070309020205020404" pitchFamily="49" charset="0"/>
                <a:cs typeface="Courier New" panose="02070309020205020404" pitchFamily="49" charset="0"/>
              </a:rPr>
              <a:t>A</a:t>
            </a:r>
            <a:r>
              <a:rPr lang="en-CA" sz="2400" dirty="0">
                <a:solidFill>
                  <a:srgbClr val="000000"/>
                </a:solidFill>
                <a:latin typeface="Courier New" panose="02070309020205020404" pitchFamily="49" charset="0"/>
                <a:cs typeface="Courier New" panose="02070309020205020404" pitchFamily="49" charset="0"/>
              </a:rPr>
              <a:t> b c d </a:t>
            </a:r>
          </a:p>
          <a:p>
            <a:pPr lvl="1">
              <a:defRPr/>
            </a:pPr>
            <a:endParaRPr lang="en-CA" dirty="0" smtClean="0"/>
          </a:p>
          <a:p>
            <a:pPr lvl="1">
              <a:defRPr/>
            </a:pPr>
            <a:r>
              <a:rPr lang="en-CA" b="1" dirty="0" smtClean="0"/>
              <a:t>Reduce: </a:t>
            </a:r>
            <a:r>
              <a:rPr lang="en-CA" dirty="0" smtClean="0"/>
              <a:t>as replacing a string in the </a:t>
            </a:r>
            <a:r>
              <a:rPr lang="en-CA" b="1" i="1" dirty="0" smtClean="0"/>
              <a:t>right-most portion </a:t>
            </a:r>
            <a:r>
              <a:rPr lang="en-CA" dirty="0" smtClean="0"/>
              <a:t>of the </a:t>
            </a:r>
            <a:r>
              <a:rPr lang="en-CA" b="1" i="1" dirty="0" smtClean="0"/>
              <a:t>analyzed part </a:t>
            </a:r>
            <a:r>
              <a:rPr lang="en-CA" dirty="0" smtClean="0"/>
              <a:t>by its equivalent non-terminal</a:t>
            </a:r>
          </a:p>
          <a:p>
            <a:pPr marL="274637" lvl="1" indent="0">
              <a:buFont typeface="Arial" charset="0"/>
              <a:buNone/>
              <a:defRPr/>
            </a:pPr>
            <a:r>
              <a:rPr lang="en-CA" dirty="0"/>
              <a:t>	</a:t>
            </a:r>
            <a:r>
              <a:rPr lang="en-CA" dirty="0" smtClean="0"/>
              <a:t>Suppose I have a production: </a:t>
            </a:r>
          </a:p>
          <a:p>
            <a:pPr marL="274637" lvl="1" indent="0">
              <a:buFont typeface="Arial" charset="0"/>
              <a:buNone/>
              <a:defRPr/>
            </a:pPr>
            <a:r>
              <a:rPr lang="en-CA" dirty="0"/>
              <a:t>	</a:t>
            </a:r>
            <a:r>
              <a:rPr lang="en-CA" b="1" dirty="0" smtClean="0">
                <a:latin typeface="Courier New" panose="02070309020205020404" pitchFamily="49" charset="0"/>
                <a:cs typeface="Courier New" panose="02070309020205020404" pitchFamily="49" charset="0"/>
              </a:rPr>
              <a:t>&lt;Z&gt; ::= &lt;A&gt;</a:t>
            </a:r>
            <a:r>
              <a:rPr lang="en-CA" b="1" dirty="0" err="1" smtClean="0">
                <a:latin typeface="Courier New" panose="02070309020205020404" pitchFamily="49" charset="0"/>
                <a:cs typeface="Courier New" panose="02070309020205020404" pitchFamily="49" charset="0"/>
              </a:rPr>
              <a:t>bc</a:t>
            </a:r>
            <a:endParaRPr lang="fr-CA" b="1" dirty="0">
              <a:latin typeface="Courier New" panose="02070309020205020404" pitchFamily="49" charset="0"/>
              <a:cs typeface="Courier New" panose="02070309020205020404" pitchFamily="49" charset="0"/>
            </a:endParaRPr>
          </a:p>
        </p:txBody>
      </p:sp>
      <p:sp>
        <p:nvSpPr>
          <p:cNvPr id="6" name="Isosceles Triangle 5"/>
          <p:cNvSpPr/>
          <p:nvPr/>
        </p:nvSpPr>
        <p:spPr>
          <a:xfrm>
            <a:off x="4276725" y="3213100"/>
            <a:ext cx="288925" cy="287338"/>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grpSp>
        <p:nvGrpSpPr>
          <p:cNvPr id="9" name="Group 8"/>
          <p:cNvGrpSpPr>
            <a:grpSpLocks/>
          </p:cNvGrpSpPr>
          <p:nvPr/>
        </p:nvGrpSpPr>
        <p:grpSpPr bwMode="auto">
          <a:xfrm>
            <a:off x="2987675" y="5349875"/>
            <a:ext cx="2520950" cy="600075"/>
            <a:chOff x="2987824" y="5349696"/>
            <a:chExt cx="2520280" cy="599584"/>
          </a:xfrm>
        </p:grpSpPr>
        <p:sp>
          <p:nvSpPr>
            <p:cNvPr id="7" name="Isosceles Triangle 6"/>
            <p:cNvSpPr/>
            <p:nvPr/>
          </p:nvSpPr>
          <p:spPr>
            <a:xfrm>
              <a:off x="4665366" y="5660591"/>
              <a:ext cx="288848" cy="288689"/>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24588" name="TextBox 7"/>
            <p:cNvSpPr txBox="1">
              <a:spLocks noChangeArrowheads="1"/>
            </p:cNvSpPr>
            <p:nvPr/>
          </p:nvSpPr>
          <p:spPr bwMode="auto">
            <a:xfrm>
              <a:off x="2987824" y="5349696"/>
              <a:ext cx="252028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a:buFontTx/>
                <a:buNone/>
              </a:pPr>
              <a:r>
                <a:rPr lang="en-CA" altLang="fr-FR" sz="2400">
                  <a:solidFill>
                    <a:srgbClr val="000000"/>
                  </a:solidFill>
                  <a:latin typeface="Courier New" pitchFamily="49" charset="0"/>
                  <a:cs typeface="Courier New" pitchFamily="49" charset="0"/>
                </a:rPr>
                <a:t>a A b c d </a:t>
              </a:r>
            </a:p>
          </p:txBody>
        </p:sp>
      </p:grpSp>
      <p:grpSp>
        <p:nvGrpSpPr>
          <p:cNvPr id="10" name="Group 9"/>
          <p:cNvGrpSpPr>
            <a:grpSpLocks/>
          </p:cNvGrpSpPr>
          <p:nvPr/>
        </p:nvGrpSpPr>
        <p:grpSpPr bwMode="auto">
          <a:xfrm>
            <a:off x="3384550" y="5364163"/>
            <a:ext cx="2519363" cy="600075"/>
            <a:chOff x="2987824" y="5349696"/>
            <a:chExt cx="2520280" cy="599584"/>
          </a:xfrm>
        </p:grpSpPr>
        <p:sp>
          <p:nvSpPr>
            <p:cNvPr id="11" name="Isosceles Triangle 10"/>
            <p:cNvSpPr/>
            <p:nvPr/>
          </p:nvSpPr>
          <p:spPr>
            <a:xfrm>
              <a:off x="4277343" y="5660591"/>
              <a:ext cx="289030" cy="288689"/>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24586" name="TextBox 11"/>
            <p:cNvSpPr txBox="1">
              <a:spLocks noChangeArrowheads="1"/>
            </p:cNvSpPr>
            <p:nvPr/>
          </p:nvSpPr>
          <p:spPr bwMode="auto">
            <a:xfrm>
              <a:off x="2987824" y="5349696"/>
              <a:ext cx="252028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a:buFontTx/>
                <a:buNone/>
              </a:pPr>
              <a:r>
                <a:rPr lang="en-CA" altLang="fr-FR" sz="2400">
                  <a:solidFill>
                    <a:srgbClr val="000000"/>
                  </a:solidFill>
                  <a:latin typeface="Courier New" pitchFamily="49" charset="0"/>
                  <a:cs typeface="Courier New" pitchFamily="49" charset="0"/>
                </a:rPr>
                <a:t>a Z d </a:t>
              </a:r>
            </a:p>
          </p:txBody>
        </p:sp>
      </p:grpSp>
      <p:sp>
        <p:nvSpPr>
          <p:cNvPr id="12" name="Slide Number Placeholder 11"/>
          <p:cNvSpPr>
            <a:spLocks noGrp="1"/>
          </p:cNvSpPr>
          <p:nvPr>
            <p:ph type="sldNum" sz="quarter" idx="11"/>
          </p:nvPr>
        </p:nvSpPr>
        <p:spPr/>
        <p:txBody>
          <a:bodyPr/>
          <a:lstStyle/>
          <a:p>
            <a:pPr>
              <a:defRPr/>
            </a:pPr>
            <a:fld id="{C0F85434-72BD-456E-A883-0F005E178622}" type="slidenum">
              <a:rPr lang="fr-CA" smtClean="0"/>
              <a:pPr>
                <a:defRPr/>
              </a:pPr>
              <a:t>443</a:t>
            </a:fld>
            <a:endParaRPr lang="fr-CA"/>
          </a:p>
        </p:txBody>
      </p:sp>
    </p:spTree>
    <p:extLst>
      <p:ext uri="{BB962C8B-B14F-4D97-AF65-F5344CB8AC3E}">
        <p14:creationId xmlns:p14="http://schemas.microsoft.com/office/powerpoint/2010/main" val="110421764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2" presetClass="path" presetSubtype="0" accel="50000" decel="50000" fill="hold" grpId="0" nodeType="clickEffect">
                                  <p:stCondLst>
                                    <p:cond delay="0"/>
                                  </p:stCondLst>
                                  <p:childTnLst>
                                    <p:animMotion origin="layout" path="M 3.05556E-6 -2.26E-6 L 0.0401 0.00023 " pathEditMode="relative" rAng="0" ptsTypes="AA">
                                      <p:cBhvr>
                                        <p:cTn id="6" dur="500" fill="hold"/>
                                        <p:tgtEl>
                                          <p:spTgt spid="6"/>
                                        </p:tgtEl>
                                        <p:attrNameLst>
                                          <p:attrName>ppt_x</p:attrName>
                                          <p:attrName>ppt_y</p:attrName>
                                        </p:attrNameLst>
                                      </p:cBhvr>
                                      <p:rCtr x="1997" y="0"/>
                                    </p:animMotion>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xit" presetSubtype="0" fill="hold" nodeType="clickEffect">
                                  <p:stCondLst>
                                    <p:cond delay="0"/>
                                  </p:stCondLst>
                                  <p:childTnLst>
                                    <p:set>
                                      <p:cBhvr>
                                        <p:cTn id="10" dur="1" fill="hold">
                                          <p:stCondLst>
                                            <p:cond delay="0"/>
                                          </p:stCondLst>
                                        </p:cTn>
                                        <p:tgtEl>
                                          <p:spTgt spid="9"/>
                                        </p:tgtEl>
                                        <p:attrNameLst>
                                          <p:attrName>style.visibility</p:attrName>
                                        </p:attrNameLst>
                                      </p:cBhvr>
                                      <p:to>
                                        <p:strVal val="hidden"/>
                                      </p:to>
                                    </p:set>
                                  </p:childTnLst>
                                </p:cTn>
                              </p:par>
                            </p:childTnLst>
                          </p:cTn>
                        </p:par>
                        <p:par>
                          <p:cTn id="11" fill="hold" nodeType="afterGroup">
                            <p:stCondLst>
                              <p:cond delay="0"/>
                            </p:stCondLst>
                            <p:childTnLst>
                              <p:par>
                                <p:cTn id="12" presetID="10" presetClass="entr" presetSubtype="0" fill="hold" nodeType="after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Using Shift And Reduce</a:t>
            </a:r>
            <a:endParaRPr lang="fr-CA" dirty="0"/>
          </a:p>
        </p:txBody>
      </p:sp>
      <p:sp>
        <p:nvSpPr>
          <p:cNvPr id="25603" name="Content Placeholder 2"/>
          <p:cNvSpPr>
            <a:spLocks noGrp="1"/>
          </p:cNvSpPr>
          <p:nvPr>
            <p:ph idx="1"/>
          </p:nvPr>
        </p:nvSpPr>
        <p:spPr/>
        <p:txBody>
          <a:bodyPr/>
          <a:lstStyle/>
          <a:p>
            <a:r>
              <a:rPr lang="en-CA" altLang="fr-FR" smtClean="0"/>
              <a:t>Consider the following grammar:</a:t>
            </a:r>
          </a:p>
          <a:p>
            <a:r>
              <a:rPr lang="en-CA" altLang="fr-FR" b="0" smtClean="0">
                <a:latin typeface="Courier New" pitchFamily="49" charset="0"/>
                <a:cs typeface="Courier New" pitchFamily="49" charset="0"/>
              </a:rPr>
              <a:t>&lt;E&gt; ::= &lt;T&gt; + &lt;E&gt; | &lt;T&gt;</a:t>
            </a:r>
          </a:p>
          <a:p>
            <a:r>
              <a:rPr lang="en-CA" altLang="fr-FR" b="0" smtClean="0">
                <a:latin typeface="Courier New" pitchFamily="49" charset="0"/>
                <a:cs typeface="Courier New" pitchFamily="49" charset="0"/>
              </a:rPr>
              <a:t>&lt;T&gt; ::= id*&lt;T&gt; | id | ( &lt;E&gt; )</a:t>
            </a:r>
          </a:p>
          <a:p>
            <a:endParaRPr lang="en-CA" altLang="fr-FR" smtClean="0"/>
          </a:p>
          <a:p>
            <a:r>
              <a:rPr lang="en-CA" altLang="fr-FR" smtClean="0"/>
              <a:t>Using Shift and Reduce operations, parse the following input string:</a:t>
            </a:r>
          </a:p>
          <a:p>
            <a:r>
              <a:rPr lang="en-CA" altLang="fr-FR" b="0" smtClean="0">
                <a:latin typeface="Courier New" pitchFamily="49" charset="0"/>
                <a:cs typeface="Courier New" pitchFamily="49" charset="0"/>
              </a:rPr>
              <a:t>id*id+id</a:t>
            </a:r>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444</a:t>
            </a:fld>
            <a:endParaRPr lang="fr-CA"/>
          </a:p>
        </p:txBody>
      </p:sp>
    </p:spTree>
    <p:extLst>
      <p:ext uri="{BB962C8B-B14F-4D97-AF65-F5344CB8AC3E}">
        <p14:creationId xmlns:p14="http://schemas.microsoft.com/office/powerpoint/2010/main" val="3598289456"/>
      </p:ext>
    </p:extLst>
  </p:cSld>
  <p:clrMapOvr>
    <a:masterClrMapping/>
  </p:clrMapOvr>
  <p:timing>
    <p:tnLst>
      <p:par>
        <p:cTn id="1" dur="indefinite" restart="never" nodeType="tmRoot"/>
      </p:par>
    </p:tnLst>
  </p:timing>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Using Shift And Reduce</a:t>
            </a:r>
            <a:endParaRPr lang="fr-CA" dirty="0"/>
          </a:p>
        </p:txBody>
      </p:sp>
      <p:sp>
        <p:nvSpPr>
          <p:cNvPr id="3" name="Content Placeholder 2"/>
          <p:cNvSpPr>
            <a:spLocks noGrp="1"/>
          </p:cNvSpPr>
          <p:nvPr>
            <p:ph idx="1"/>
          </p:nvPr>
        </p:nvSpPr>
        <p:spPr>
          <a:xfrm>
            <a:off x="5364163" y="1844675"/>
            <a:ext cx="3394075" cy="1028700"/>
          </a:xfrm>
          <a:ln w="19050">
            <a:solidFill>
              <a:schemeClr val="accent5"/>
            </a:solidFill>
          </a:ln>
        </p:spPr>
        <p:txBody>
          <a:bodyPr/>
          <a:lstStyle/>
          <a:p>
            <a:pPr>
              <a:defRPr/>
            </a:pPr>
            <a:r>
              <a:rPr lang="en-CA" sz="1400" dirty="0" smtClean="0"/>
              <a:t>Grammar</a:t>
            </a:r>
          </a:p>
          <a:p>
            <a:pPr>
              <a:defRPr/>
            </a:pPr>
            <a:r>
              <a:rPr lang="en-CA" sz="1400" b="0" dirty="0" smtClean="0">
                <a:latin typeface="Courier New" panose="02070309020205020404" pitchFamily="49" charset="0"/>
                <a:cs typeface="Courier New" panose="02070309020205020404" pitchFamily="49" charset="0"/>
              </a:rPr>
              <a:t>&lt;E&gt; ::= &lt;T&gt; + &lt;E&gt; | &lt;T&gt;</a:t>
            </a:r>
          </a:p>
          <a:p>
            <a:pPr>
              <a:defRPr/>
            </a:pPr>
            <a:r>
              <a:rPr lang="en-CA" sz="1400" b="0" dirty="0" smtClean="0">
                <a:latin typeface="Courier New" panose="02070309020205020404" pitchFamily="49" charset="0"/>
                <a:cs typeface="Courier New" panose="02070309020205020404" pitchFamily="49" charset="0"/>
              </a:rPr>
              <a:t>&lt;T&gt; ::= id*&lt;T&gt; | id | ( &lt;E&gt; )</a:t>
            </a:r>
          </a:p>
        </p:txBody>
      </p:sp>
      <p:graphicFrame>
        <p:nvGraphicFramePr>
          <p:cNvPr id="7" name="Table 6"/>
          <p:cNvGraphicFramePr>
            <a:graphicFrameLocks noGrp="1"/>
          </p:cNvGraphicFramePr>
          <p:nvPr/>
        </p:nvGraphicFramePr>
        <p:xfrm>
          <a:off x="323850" y="1892300"/>
          <a:ext cx="4824413" cy="4449768"/>
        </p:xfrm>
        <a:graphic>
          <a:graphicData uri="http://schemas.openxmlformats.org/drawingml/2006/table">
            <a:tbl>
              <a:tblPr firstRow="1" bandRow="1">
                <a:tableStyleId>{5C22544A-7EE6-4342-B048-85BDC9FD1C3A}</a:tableStyleId>
              </a:tblPr>
              <a:tblGrid>
                <a:gridCol w="2016173"/>
                <a:gridCol w="2808240"/>
              </a:tblGrid>
              <a:tr h="370814">
                <a:tc>
                  <a:txBody>
                    <a:bodyPr/>
                    <a:lstStyle/>
                    <a:p>
                      <a:pPr algn="ctr"/>
                      <a:r>
                        <a:rPr lang="en-CA" sz="1800" b="0" noProof="0" dirty="0" smtClean="0">
                          <a:solidFill>
                            <a:schemeClr val="tx1"/>
                          </a:solidFill>
                        </a:rPr>
                        <a:t>Sentential Form</a:t>
                      </a:r>
                    </a:p>
                  </a:txBody>
                  <a:tcPr marL="91438" marR="91438" marT="45717" marB="4571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CA" sz="1800" b="0" noProof="0" dirty="0" smtClean="0">
                          <a:solidFill>
                            <a:schemeClr val="tx1"/>
                          </a:solidFill>
                        </a:rPr>
                        <a:t>Action</a:t>
                      </a:r>
                      <a:endParaRPr lang="en-CA" sz="1800" b="0" noProof="0" dirty="0">
                        <a:solidFill>
                          <a:schemeClr val="tx1"/>
                        </a:solidFill>
                      </a:endParaRPr>
                    </a:p>
                  </a:txBody>
                  <a:tcPr marL="91438" marR="91438" marT="45717" marB="45717">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814">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1800" b="1" i="0" u="none" strike="noStrike" kern="1200" cap="none" spc="0" normalizeH="0" baseline="0" noProof="0" dirty="0" smtClean="0">
                          <a:ln>
                            <a:noFill/>
                          </a:ln>
                          <a:solidFill>
                            <a:srgbClr val="000000"/>
                          </a:solidFill>
                          <a:effectLst/>
                          <a:uLnTx/>
                          <a:uFillTx/>
                          <a:latin typeface="Courier New" panose="02070309020205020404" pitchFamily="49" charset="0"/>
                          <a:cs typeface="Courier New" panose="02070309020205020404" pitchFamily="49" charset="0"/>
                        </a:rPr>
                        <a:t>id * id + id</a:t>
                      </a:r>
                    </a:p>
                  </a:txBody>
                  <a:tcPr marL="91438" marR="91438" marT="45717" marB="4571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CA" sz="1800" noProof="0" dirty="0" smtClean="0">
                          <a:solidFill>
                            <a:schemeClr val="tx1"/>
                          </a:solidFill>
                        </a:rPr>
                        <a:t>Shift</a:t>
                      </a:r>
                      <a:endParaRPr lang="en-CA" sz="1800" noProof="0" dirty="0">
                        <a:solidFill>
                          <a:schemeClr val="tx1"/>
                        </a:solidFill>
                      </a:endParaRPr>
                    </a:p>
                  </a:txBody>
                  <a:tcPr marL="91438" marR="91438" marT="45717" marB="45717">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81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1800" b="1" i="0" u="none" strike="noStrike" kern="1200" cap="none" spc="0" normalizeH="0" baseline="0" noProof="0" dirty="0" smtClean="0">
                          <a:ln>
                            <a:noFill/>
                          </a:ln>
                          <a:solidFill>
                            <a:srgbClr val="000000"/>
                          </a:solidFill>
                          <a:effectLst/>
                          <a:uLnTx/>
                          <a:uFillTx/>
                          <a:latin typeface="Courier New" panose="02070309020205020404" pitchFamily="49" charset="0"/>
                          <a:cs typeface="Courier New" panose="02070309020205020404" pitchFamily="49" charset="0"/>
                        </a:rPr>
                        <a:t>id * id + id</a:t>
                      </a:r>
                    </a:p>
                  </a:txBody>
                  <a:tcPr marL="91438" marR="91438" marT="45717" marB="4571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CA" sz="1800" noProof="0" dirty="0" smtClean="0">
                          <a:solidFill>
                            <a:schemeClr val="tx1"/>
                          </a:solidFill>
                        </a:rPr>
                        <a:t>Shift</a:t>
                      </a:r>
                      <a:endParaRPr lang="en-CA" sz="1800" noProof="0" dirty="0">
                        <a:solidFill>
                          <a:schemeClr val="tx1"/>
                        </a:solidFill>
                      </a:endParaRPr>
                    </a:p>
                  </a:txBody>
                  <a:tcPr marL="91438" marR="91438" marT="45717" marB="45717">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81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1800" b="1" i="0" u="none" strike="noStrike" kern="1200" cap="none" spc="0" normalizeH="0" baseline="0" noProof="0" dirty="0" smtClean="0">
                          <a:ln>
                            <a:noFill/>
                          </a:ln>
                          <a:solidFill>
                            <a:srgbClr val="000000"/>
                          </a:solidFill>
                          <a:effectLst/>
                          <a:uLnTx/>
                          <a:uFillTx/>
                          <a:latin typeface="Courier New" panose="02070309020205020404" pitchFamily="49" charset="0"/>
                          <a:cs typeface="Courier New" panose="02070309020205020404" pitchFamily="49" charset="0"/>
                        </a:rPr>
                        <a:t>id * id + id</a:t>
                      </a:r>
                    </a:p>
                  </a:txBody>
                  <a:tcPr marL="91438" marR="91438" marT="45717" marB="4571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1800" noProof="0" dirty="0" smtClean="0">
                          <a:solidFill>
                            <a:schemeClr val="tx1"/>
                          </a:solidFill>
                        </a:rPr>
                        <a:t>Shift</a:t>
                      </a:r>
                    </a:p>
                  </a:txBody>
                  <a:tcPr marL="91438" marR="91438" marT="45717" marB="45717">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814">
                <a:tc>
                  <a:txBody>
                    <a:bodyPr/>
                    <a:lstStyle/>
                    <a:p>
                      <a:r>
                        <a:rPr kumimoji="0" lang="en-CA" sz="1800" b="1" i="0" u="none" strike="noStrike" kern="1200" cap="none" spc="0" normalizeH="0" baseline="0" noProof="0" dirty="0" smtClean="0">
                          <a:ln>
                            <a:noFill/>
                          </a:ln>
                          <a:solidFill>
                            <a:srgbClr val="000000"/>
                          </a:solidFill>
                          <a:effectLst/>
                          <a:uLnTx/>
                          <a:uFillTx/>
                          <a:latin typeface="Courier New" panose="02070309020205020404" pitchFamily="49" charset="0"/>
                          <a:cs typeface="Courier New" panose="02070309020205020404" pitchFamily="49" charset="0"/>
                        </a:rPr>
                        <a:t>id * id + id</a:t>
                      </a:r>
                      <a:endParaRPr lang="en-CA" sz="1800" noProof="0" dirty="0">
                        <a:solidFill>
                          <a:schemeClr val="tx1"/>
                        </a:solidFill>
                      </a:endParaRPr>
                    </a:p>
                  </a:txBody>
                  <a:tcPr marL="91438" marR="91438" marT="45717" marB="4571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CA" sz="1800" noProof="0" dirty="0" smtClean="0">
                          <a:solidFill>
                            <a:schemeClr val="tx1"/>
                          </a:solidFill>
                        </a:rPr>
                        <a:t>Reduce</a:t>
                      </a:r>
                      <a:r>
                        <a:rPr lang="en-CA" sz="1800" baseline="0" noProof="0" dirty="0" smtClean="0">
                          <a:solidFill>
                            <a:schemeClr val="tx1"/>
                          </a:solidFill>
                        </a:rPr>
                        <a:t> using </a:t>
                      </a:r>
                      <a:r>
                        <a:rPr lang="en-CA" sz="1800" baseline="0" noProof="0" dirty="0" err="1" smtClean="0">
                          <a:solidFill>
                            <a:schemeClr val="tx1"/>
                          </a:solidFill>
                          <a:latin typeface="Courier New" panose="02070309020205020404" pitchFamily="49" charset="0"/>
                          <a:cs typeface="Courier New" panose="02070309020205020404" pitchFamily="49" charset="0"/>
                        </a:rPr>
                        <a:t>T</a:t>
                      </a:r>
                      <a:r>
                        <a:rPr lang="en-CA" sz="1800" baseline="0" noProof="0" dirty="0" err="1" smtClean="0">
                          <a:solidFill>
                            <a:schemeClr val="tx1"/>
                          </a:solidFill>
                          <a:latin typeface="Courier New" panose="02070309020205020404" pitchFamily="49" charset="0"/>
                          <a:cs typeface="Courier New" panose="02070309020205020404" pitchFamily="49" charset="0"/>
                          <a:sym typeface="Wingdings" panose="05000000000000000000" pitchFamily="2" charset="2"/>
                        </a:rPr>
                        <a:t>id</a:t>
                      </a:r>
                      <a:endParaRPr lang="en-CA" sz="1800" noProof="0" dirty="0">
                        <a:solidFill>
                          <a:schemeClr val="tx1"/>
                        </a:solidFill>
                        <a:latin typeface="Courier New" panose="02070309020205020404" pitchFamily="49" charset="0"/>
                        <a:cs typeface="Courier New" panose="02070309020205020404" pitchFamily="49" charset="0"/>
                      </a:endParaRPr>
                    </a:p>
                  </a:txBody>
                  <a:tcPr marL="91438" marR="91438" marT="45717" marB="45717">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81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en-CA" sz="1800" b="1" i="0" u="none" strike="noStrike" kern="1200" cap="none" spc="0" normalizeH="0" baseline="0" noProof="0" dirty="0" smtClean="0">
                          <a:ln>
                            <a:noFill/>
                          </a:ln>
                          <a:solidFill>
                            <a:srgbClr val="000000"/>
                          </a:solidFill>
                          <a:effectLst/>
                          <a:uLnTx/>
                          <a:uFillTx/>
                          <a:latin typeface="Courier New" panose="02070309020205020404" pitchFamily="49" charset="0"/>
                          <a:cs typeface="Courier New" panose="02070309020205020404" pitchFamily="49" charset="0"/>
                        </a:rPr>
                        <a:t>id * T + id</a:t>
                      </a:r>
                      <a:endParaRPr lang="en-CA" sz="1800" noProof="0" dirty="0" smtClean="0">
                        <a:solidFill>
                          <a:schemeClr val="tx1"/>
                        </a:solidFill>
                      </a:endParaRPr>
                    </a:p>
                  </a:txBody>
                  <a:tcPr marL="91438" marR="91438" marT="45717" marB="4571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r>
                        <a:rPr lang="en-CA" sz="1800" noProof="0" dirty="0" smtClean="0">
                          <a:solidFill>
                            <a:schemeClr val="tx1"/>
                          </a:solidFill>
                        </a:rPr>
                        <a:t>Reduce using </a:t>
                      </a:r>
                      <a:r>
                        <a:rPr lang="en-CA" sz="1800" kern="1200" baseline="0" noProof="0" dirty="0" err="1" smtClean="0">
                          <a:solidFill>
                            <a:schemeClr val="tx1"/>
                          </a:solidFill>
                          <a:latin typeface="Courier New" panose="02070309020205020404" pitchFamily="49" charset="0"/>
                          <a:ea typeface="+mn-ea"/>
                          <a:cs typeface="Courier New" panose="02070309020205020404" pitchFamily="49" charset="0"/>
                        </a:rPr>
                        <a:t>T</a:t>
                      </a:r>
                      <a:r>
                        <a:rPr lang="en-CA" sz="1800" kern="1200" baseline="0" noProof="0" dirty="0" err="1" smtClean="0">
                          <a:solidFill>
                            <a:schemeClr val="tx1"/>
                          </a:solidFill>
                          <a:latin typeface="Courier New" panose="02070309020205020404" pitchFamily="49" charset="0"/>
                          <a:ea typeface="+mn-ea"/>
                          <a:cs typeface="Courier New" panose="02070309020205020404" pitchFamily="49" charset="0"/>
                          <a:sym typeface="Wingdings" panose="05000000000000000000" pitchFamily="2" charset="2"/>
                        </a:rPr>
                        <a:t>id</a:t>
                      </a:r>
                      <a:r>
                        <a:rPr lang="en-CA" sz="1800" kern="1200" baseline="0" noProof="0" dirty="0" smtClean="0">
                          <a:solidFill>
                            <a:schemeClr val="tx1"/>
                          </a:solidFill>
                          <a:latin typeface="Courier New" panose="02070309020205020404" pitchFamily="49" charset="0"/>
                          <a:ea typeface="+mn-ea"/>
                          <a:cs typeface="Courier New" panose="02070309020205020404" pitchFamily="49" charset="0"/>
                          <a:sym typeface="Wingdings" panose="05000000000000000000" pitchFamily="2" charset="2"/>
                        </a:rPr>
                        <a:t>*T</a:t>
                      </a:r>
                      <a:endParaRPr lang="en-CA" sz="1800" kern="1200" baseline="0" noProof="0" dirty="0">
                        <a:solidFill>
                          <a:schemeClr val="tx1"/>
                        </a:solidFill>
                        <a:latin typeface="Courier New" panose="02070309020205020404" pitchFamily="49" charset="0"/>
                        <a:ea typeface="+mn-ea"/>
                        <a:cs typeface="Courier New" panose="02070309020205020404" pitchFamily="49" charset="0"/>
                      </a:endParaRPr>
                    </a:p>
                  </a:txBody>
                  <a:tcPr marL="91438" marR="91438" marT="45717" marB="45717">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814">
                <a:tc>
                  <a:txBody>
                    <a:bodyPr/>
                    <a:lstStyle/>
                    <a:p>
                      <a:r>
                        <a:rPr kumimoji="0" lang="en-CA" sz="1800" b="1" i="0" u="none" strike="noStrike" kern="1200" cap="none" spc="0" normalizeH="0" baseline="0" noProof="0" dirty="0" smtClean="0">
                          <a:ln>
                            <a:noFill/>
                          </a:ln>
                          <a:solidFill>
                            <a:srgbClr val="000000"/>
                          </a:solidFill>
                          <a:effectLst/>
                          <a:uLnTx/>
                          <a:uFillTx/>
                          <a:latin typeface="Courier New" panose="02070309020205020404" pitchFamily="49" charset="0"/>
                          <a:cs typeface="Courier New" panose="02070309020205020404" pitchFamily="49" charset="0"/>
                        </a:rPr>
                        <a:t>T + id</a:t>
                      </a:r>
                      <a:endParaRPr lang="en-CA" sz="1800" noProof="0" dirty="0">
                        <a:solidFill>
                          <a:schemeClr val="tx1"/>
                        </a:solidFill>
                      </a:endParaRPr>
                    </a:p>
                  </a:txBody>
                  <a:tcPr marL="91438" marR="91438" marT="45717" marB="4571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CA" sz="1800" noProof="0" dirty="0" smtClean="0">
                          <a:solidFill>
                            <a:schemeClr val="tx1"/>
                          </a:solidFill>
                        </a:rPr>
                        <a:t>Shift</a:t>
                      </a:r>
                      <a:endParaRPr lang="en-CA" sz="1800" noProof="0" dirty="0">
                        <a:solidFill>
                          <a:schemeClr val="tx1"/>
                        </a:solidFill>
                      </a:endParaRPr>
                    </a:p>
                  </a:txBody>
                  <a:tcPr marL="91438" marR="91438" marT="45717" marB="45717">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81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en-CA" sz="1800" b="1" i="0" u="none" strike="noStrike" kern="1200" cap="none" spc="0" normalizeH="0" baseline="0" noProof="0" dirty="0" smtClean="0">
                          <a:ln>
                            <a:noFill/>
                          </a:ln>
                          <a:solidFill>
                            <a:srgbClr val="000000"/>
                          </a:solidFill>
                          <a:effectLst/>
                          <a:uLnTx/>
                          <a:uFillTx/>
                          <a:latin typeface="Courier New" panose="02070309020205020404" pitchFamily="49" charset="0"/>
                          <a:cs typeface="Courier New" panose="02070309020205020404" pitchFamily="49" charset="0"/>
                        </a:rPr>
                        <a:t>T + id</a:t>
                      </a:r>
                      <a:endParaRPr lang="en-CA" sz="1800" noProof="0" dirty="0" smtClean="0">
                        <a:solidFill>
                          <a:schemeClr val="tx1"/>
                        </a:solidFill>
                      </a:endParaRPr>
                    </a:p>
                  </a:txBody>
                  <a:tcPr marL="91438" marR="91438" marT="45717" marB="4571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CA" sz="1800" noProof="0" dirty="0" smtClean="0">
                          <a:solidFill>
                            <a:schemeClr val="tx1"/>
                          </a:solidFill>
                        </a:rPr>
                        <a:t>Shift</a:t>
                      </a:r>
                      <a:endParaRPr lang="en-CA" sz="1800" noProof="0" dirty="0">
                        <a:solidFill>
                          <a:schemeClr val="tx1"/>
                        </a:solidFill>
                      </a:endParaRPr>
                    </a:p>
                  </a:txBody>
                  <a:tcPr marL="91438" marR="91438" marT="45717" marB="45717">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81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en-CA" sz="1800" b="1" i="0" u="none" strike="noStrike" kern="1200" cap="none" spc="0" normalizeH="0" baseline="0" noProof="0" dirty="0" smtClean="0">
                          <a:ln>
                            <a:noFill/>
                          </a:ln>
                          <a:solidFill>
                            <a:srgbClr val="000000"/>
                          </a:solidFill>
                          <a:effectLst/>
                          <a:uLnTx/>
                          <a:uFillTx/>
                          <a:latin typeface="Courier New" panose="02070309020205020404" pitchFamily="49" charset="0"/>
                          <a:cs typeface="Courier New" panose="02070309020205020404" pitchFamily="49" charset="0"/>
                        </a:rPr>
                        <a:t>T + id</a:t>
                      </a:r>
                      <a:endParaRPr lang="en-CA" sz="1800" noProof="0" dirty="0" smtClean="0">
                        <a:solidFill>
                          <a:schemeClr val="tx1"/>
                        </a:solidFill>
                      </a:endParaRPr>
                    </a:p>
                  </a:txBody>
                  <a:tcPr marL="91438" marR="91438" marT="45717" marB="4571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CA" sz="1800" noProof="0" dirty="0" smtClean="0">
                          <a:solidFill>
                            <a:schemeClr val="tx1"/>
                          </a:solidFill>
                        </a:rPr>
                        <a:t>Reduce</a:t>
                      </a:r>
                      <a:r>
                        <a:rPr lang="en-CA" sz="1800" baseline="0" noProof="0" dirty="0" smtClean="0">
                          <a:solidFill>
                            <a:schemeClr val="tx1"/>
                          </a:solidFill>
                        </a:rPr>
                        <a:t> using </a:t>
                      </a:r>
                      <a:r>
                        <a:rPr lang="en-CA" sz="1800" kern="1200" baseline="0" noProof="0" dirty="0" err="1" smtClean="0">
                          <a:solidFill>
                            <a:schemeClr val="tx1"/>
                          </a:solidFill>
                          <a:latin typeface="Courier New" panose="02070309020205020404" pitchFamily="49" charset="0"/>
                          <a:ea typeface="+mn-ea"/>
                          <a:cs typeface="Courier New" panose="02070309020205020404" pitchFamily="49" charset="0"/>
                        </a:rPr>
                        <a:t>T</a:t>
                      </a:r>
                      <a:r>
                        <a:rPr lang="en-CA" sz="1800" kern="1200" baseline="0" noProof="0" dirty="0" err="1" smtClean="0">
                          <a:solidFill>
                            <a:schemeClr val="tx1"/>
                          </a:solidFill>
                          <a:latin typeface="Courier New" panose="02070309020205020404" pitchFamily="49" charset="0"/>
                          <a:ea typeface="+mn-ea"/>
                          <a:cs typeface="Courier New" panose="02070309020205020404" pitchFamily="49" charset="0"/>
                          <a:sym typeface="Wingdings" panose="05000000000000000000" pitchFamily="2" charset="2"/>
                        </a:rPr>
                        <a:t>id</a:t>
                      </a:r>
                      <a:endParaRPr lang="en-CA" sz="1800" kern="1200" baseline="0" noProof="0" dirty="0">
                        <a:solidFill>
                          <a:schemeClr val="tx1"/>
                        </a:solidFill>
                        <a:latin typeface="Courier New" panose="02070309020205020404" pitchFamily="49" charset="0"/>
                        <a:ea typeface="+mn-ea"/>
                        <a:cs typeface="Courier New" panose="02070309020205020404" pitchFamily="49" charset="0"/>
                      </a:endParaRPr>
                    </a:p>
                  </a:txBody>
                  <a:tcPr marL="91438" marR="91438" marT="45717" marB="45717">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81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en-CA" sz="1800" b="1" i="0" u="none" strike="noStrike" kern="1200" cap="none" spc="0" normalizeH="0" baseline="0" noProof="0" dirty="0" smtClean="0">
                          <a:ln>
                            <a:noFill/>
                          </a:ln>
                          <a:solidFill>
                            <a:srgbClr val="000000"/>
                          </a:solidFill>
                          <a:effectLst/>
                          <a:uLnTx/>
                          <a:uFillTx/>
                          <a:latin typeface="Courier New" panose="02070309020205020404" pitchFamily="49" charset="0"/>
                          <a:cs typeface="Courier New" panose="02070309020205020404" pitchFamily="49" charset="0"/>
                        </a:rPr>
                        <a:t>T + T</a:t>
                      </a:r>
                      <a:endParaRPr lang="en-CA" sz="1800" noProof="0" dirty="0" smtClean="0">
                        <a:solidFill>
                          <a:schemeClr val="tx1"/>
                        </a:solidFill>
                      </a:endParaRPr>
                    </a:p>
                  </a:txBody>
                  <a:tcPr marL="91438" marR="91438" marT="45717" marB="4571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CA" sz="1800" noProof="0" dirty="0" smtClean="0">
                          <a:solidFill>
                            <a:schemeClr val="tx1"/>
                          </a:solidFill>
                        </a:rPr>
                        <a:t>Reduce using </a:t>
                      </a:r>
                      <a:r>
                        <a:rPr lang="en-CA" sz="1800" noProof="0" dirty="0" smtClean="0">
                          <a:solidFill>
                            <a:schemeClr val="tx1"/>
                          </a:solidFill>
                          <a:latin typeface="Courier New" panose="02070309020205020404" pitchFamily="49" charset="0"/>
                          <a:cs typeface="Courier New" panose="02070309020205020404" pitchFamily="49" charset="0"/>
                        </a:rPr>
                        <a:t>E</a:t>
                      </a:r>
                      <a:r>
                        <a:rPr lang="en-CA" sz="1800" noProof="0" dirty="0" smtClean="0">
                          <a:solidFill>
                            <a:schemeClr val="tx1"/>
                          </a:solidFill>
                          <a:latin typeface="Courier New" panose="02070309020205020404" pitchFamily="49" charset="0"/>
                          <a:cs typeface="Courier New" panose="02070309020205020404" pitchFamily="49" charset="0"/>
                          <a:sym typeface="Wingdings" panose="05000000000000000000" pitchFamily="2" charset="2"/>
                        </a:rPr>
                        <a:t>T</a:t>
                      </a:r>
                      <a:endParaRPr lang="en-CA" sz="1800" noProof="0" dirty="0">
                        <a:solidFill>
                          <a:schemeClr val="tx1"/>
                        </a:solidFill>
                        <a:latin typeface="Courier New" panose="02070309020205020404" pitchFamily="49" charset="0"/>
                        <a:cs typeface="Courier New" panose="02070309020205020404" pitchFamily="49" charset="0"/>
                      </a:endParaRPr>
                    </a:p>
                  </a:txBody>
                  <a:tcPr marL="91438" marR="91438" marT="45717" marB="45717">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81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en-CA" sz="1800" b="1" i="0" u="none" strike="noStrike" kern="1200" cap="none" spc="0" normalizeH="0" baseline="0" noProof="0" dirty="0" smtClean="0">
                          <a:ln>
                            <a:noFill/>
                          </a:ln>
                          <a:solidFill>
                            <a:srgbClr val="000000"/>
                          </a:solidFill>
                          <a:effectLst/>
                          <a:uLnTx/>
                          <a:uFillTx/>
                          <a:latin typeface="Courier New" panose="02070309020205020404" pitchFamily="49" charset="0"/>
                          <a:cs typeface="Courier New" panose="02070309020205020404" pitchFamily="49" charset="0"/>
                        </a:rPr>
                        <a:t>T + E</a:t>
                      </a:r>
                      <a:endParaRPr lang="en-CA" sz="1800" noProof="0" dirty="0" smtClean="0">
                        <a:solidFill>
                          <a:schemeClr val="tx1"/>
                        </a:solidFill>
                      </a:endParaRPr>
                    </a:p>
                  </a:txBody>
                  <a:tcPr marL="91438" marR="91438" marT="45717" marB="4571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CA" sz="1800" noProof="0" dirty="0" smtClean="0">
                          <a:solidFill>
                            <a:schemeClr val="tx1"/>
                          </a:solidFill>
                        </a:rPr>
                        <a:t>Reduce using </a:t>
                      </a:r>
                      <a:r>
                        <a:rPr lang="en-CA" sz="1800" noProof="0" dirty="0" smtClean="0">
                          <a:solidFill>
                            <a:schemeClr val="tx1"/>
                          </a:solidFill>
                          <a:latin typeface="Courier New" panose="02070309020205020404" pitchFamily="49" charset="0"/>
                          <a:cs typeface="Courier New" panose="02070309020205020404" pitchFamily="49" charset="0"/>
                        </a:rPr>
                        <a:t>E</a:t>
                      </a:r>
                      <a:r>
                        <a:rPr lang="en-CA" sz="1800" noProof="0" dirty="0" smtClean="0">
                          <a:solidFill>
                            <a:schemeClr val="tx1"/>
                          </a:solidFill>
                          <a:latin typeface="Courier New" panose="02070309020205020404" pitchFamily="49" charset="0"/>
                          <a:cs typeface="Courier New" panose="02070309020205020404" pitchFamily="49" charset="0"/>
                          <a:sym typeface="Wingdings" panose="05000000000000000000" pitchFamily="2" charset="2"/>
                        </a:rPr>
                        <a:t>T+E</a:t>
                      </a:r>
                      <a:endParaRPr lang="en-CA" sz="1800" noProof="0" dirty="0">
                        <a:solidFill>
                          <a:schemeClr val="tx1"/>
                        </a:solidFill>
                        <a:latin typeface="Courier New" panose="02070309020205020404" pitchFamily="49" charset="0"/>
                        <a:cs typeface="Courier New" panose="02070309020205020404" pitchFamily="49" charset="0"/>
                      </a:endParaRPr>
                    </a:p>
                  </a:txBody>
                  <a:tcPr marL="91438" marR="91438" marT="45717" marB="45717">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81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en-CA" sz="1800" b="1" i="0" u="none" strike="noStrike" kern="1200" cap="none" spc="0" normalizeH="0" baseline="0" noProof="0" dirty="0" smtClean="0">
                          <a:ln>
                            <a:noFill/>
                          </a:ln>
                          <a:solidFill>
                            <a:srgbClr val="000000"/>
                          </a:solidFill>
                          <a:effectLst/>
                          <a:uLnTx/>
                          <a:uFillTx/>
                          <a:latin typeface="Courier New" panose="02070309020205020404" pitchFamily="49" charset="0"/>
                          <a:cs typeface="Courier New" panose="02070309020205020404" pitchFamily="49" charset="0"/>
                        </a:rPr>
                        <a:t>E</a:t>
                      </a:r>
                      <a:endParaRPr lang="en-CA" sz="1800" noProof="0" dirty="0" smtClean="0">
                        <a:solidFill>
                          <a:schemeClr val="tx1"/>
                        </a:solidFill>
                      </a:endParaRPr>
                    </a:p>
                  </a:txBody>
                  <a:tcPr marL="91438" marR="91438" marT="45717" marB="4571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endParaRPr lang="fr-CA" sz="1800" dirty="0"/>
                    </a:p>
                  </a:txBody>
                  <a:tcPr marL="91438" marR="91438" marT="45717" marB="45717">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r>
            </a:tbl>
          </a:graphicData>
        </a:graphic>
      </p:graphicFrame>
      <p:sp>
        <p:nvSpPr>
          <p:cNvPr id="15" name="Isosceles Triangle 14"/>
          <p:cNvSpPr/>
          <p:nvPr/>
        </p:nvSpPr>
        <p:spPr>
          <a:xfrm>
            <a:off x="684213" y="2813050"/>
            <a:ext cx="142875" cy="142875"/>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16" name="Isosceles Triangle 15"/>
          <p:cNvSpPr/>
          <p:nvPr/>
        </p:nvSpPr>
        <p:spPr>
          <a:xfrm>
            <a:off x="922338" y="3181350"/>
            <a:ext cx="144462" cy="142875"/>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17" name="Isosceles Triangle 16"/>
          <p:cNvSpPr/>
          <p:nvPr/>
        </p:nvSpPr>
        <p:spPr>
          <a:xfrm>
            <a:off x="1395413" y="3546475"/>
            <a:ext cx="142875" cy="142875"/>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18" name="Isosceles Triangle 17"/>
          <p:cNvSpPr/>
          <p:nvPr/>
        </p:nvSpPr>
        <p:spPr>
          <a:xfrm>
            <a:off x="1250950" y="3922713"/>
            <a:ext cx="144463" cy="142875"/>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22" name="Isosceles Triangle 21"/>
          <p:cNvSpPr/>
          <p:nvPr/>
        </p:nvSpPr>
        <p:spPr>
          <a:xfrm>
            <a:off x="539750" y="4283075"/>
            <a:ext cx="144463" cy="142875"/>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24" name="Isosceles Triangle 23"/>
          <p:cNvSpPr/>
          <p:nvPr/>
        </p:nvSpPr>
        <p:spPr>
          <a:xfrm>
            <a:off x="827088" y="4667250"/>
            <a:ext cx="144462" cy="144463"/>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25" name="Isosceles Triangle 24"/>
          <p:cNvSpPr/>
          <p:nvPr/>
        </p:nvSpPr>
        <p:spPr>
          <a:xfrm>
            <a:off x="1244600" y="5030788"/>
            <a:ext cx="144463" cy="144462"/>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26" name="Isosceles Triangle 25"/>
          <p:cNvSpPr/>
          <p:nvPr/>
        </p:nvSpPr>
        <p:spPr>
          <a:xfrm>
            <a:off x="1173163" y="5400675"/>
            <a:ext cx="142875" cy="142875"/>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27" name="Isosceles Triangle 26"/>
          <p:cNvSpPr/>
          <p:nvPr/>
        </p:nvSpPr>
        <p:spPr>
          <a:xfrm>
            <a:off x="1125538" y="5759450"/>
            <a:ext cx="144462" cy="144463"/>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28" name="Isosceles Triangle 27"/>
          <p:cNvSpPr/>
          <p:nvPr/>
        </p:nvSpPr>
        <p:spPr>
          <a:xfrm>
            <a:off x="611188" y="6156325"/>
            <a:ext cx="144462" cy="144463"/>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29" name="Rectangle 28"/>
          <p:cNvSpPr/>
          <p:nvPr/>
        </p:nvSpPr>
        <p:spPr>
          <a:xfrm>
            <a:off x="2411413" y="2286000"/>
            <a:ext cx="1851025" cy="28733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32" name="Isosceles Triangle 31"/>
          <p:cNvSpPr/>
          <p:nvPr/>
        </p:nvSpPr>
        <p:spPr>
          <a:xfrm>
            <a:off x="250825" y="2428875"/>
            <a:ext cx="144463" cy="144463"/>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34" name="Rectangle 33"/>
          <p:cNvSpPr/>
          <p:nvPr/>
        </p:nvSpPr>
        <p:spPr>
          <a:xfrm>
            <a:off x="2347913" y="2668588"/>
            <a:ext cx="1851025" cy="28733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35" name="Rectangle 34"/>
          <p:cNvSpPr/>
          <p:nvPr/>
        </p:nvSpPr>
        <p:spPr>
          <a:xfrm>
            <a:off x="114300" y="2668588"/>
            <a:ext cx="2016125" cy="323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36" name="Rectangle 35"/>
          <p:cNvSpPr/>
          <p:nvPr/>
        </p:nvSpPr>
        <p:spPr>
          <a:xfrm>
            <a:off x="2427288" y="3036888"/>
            <a:ext cx="1851025" cy="28733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37" name="Rectangle 36"/>
          <p:cNvSpPr/>
          <p:nvPr/>
        </p:nvSpPr>
        <p:spPr>
          <a:xfrm>
            <a:off x="195263" y="3036888"/>
            <a:ext cx="2016125" cy="323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38" name="Rectangle 37"/>
          <p:cNvSpPr/>
          <p:nvPr/>
        </p:nvSpPr>
        <p:spPr>
          <a:xfrm>
            <a:off x="2379663" y="3397250"/>
            <a:ext cx="2479675" cy="28733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39" name="Rectangle 38"/>
          <p:cNvSpPr/>
          <p:nvPr/>
        </p:nvSpPr>
        <p:spPr>
          <a:xfrm>
            <a:off x="195263" y="3400425"/>
            <a:ext cx="2016125" cy="323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40" name="Rectangle 39"/>
          <p:cNvSpPr/>
          <p:nvPr/>
        </p:nvSpPr>
        <p:spPr>
          <a:xfrm>
            <a:off x="2400300" y="3778250"/>
            <a:ext cx="2665413" cy="28733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41" name="Rectangle 40"/>
          <p:cNvSpPr/>
          <p:nvPr/>
        </p:nvSpPr>
        <p:spPr>
          <a:xfrm>
            <a:off x="217488" y="3778250"/>
            <a:ext cx="2016125" cy="323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44" name="Rectangle 43"/>
          <p:cNvSpPr/>
          <p:nvPr/>
        </p:nvSpPr>
        <p:spPr>
          <a:xfrm>
            <a:off x="2363788" y="4138613"/>
            <a:ext cx="2663825" cy="28733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45" name="Rectangle 44"/>
          <p:cNvSpPr/>
          <p:nvPr/>
        </p:nvSpPr>
        <p:spPr>
          <a:xfrm>
            <a:off x="223838" y="4138613"/>
            <a:ext cx="2017712" cy="323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46" name="Rectangle 45"/>
          <p:cNvSpPr/>
          <p:nvPr/>
        </p:nvSpPr>
        <p:spPr>
          <a:xfrm>
            <a:off x="2390775" y="4518025"/>
            <a:ext cx="2663825" cy="28733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47" name="Rectangle 46"/>
          <p:cNvSpPr/>
          <p:nvPr/>
        </p:nvSpPr>
        <p:spPr>
          <a:xfrm>
            <a:off x="252413" y="4518025"/>
            <a:ext cx="2016125" cy="323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48" name="Rectangle 47"/>
          <p:cNvSpPr/>
          <p:nvPr/>
        </p:nvSpPr>
        <p:spPr>
          <a:xfrm>
            <a:off x="2411413" y="4886325"/>
            <a:ext cx="2665412" cy="2889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49" name="Rectangle 48"/>
          <p:cNvSpPr/>
          <p:nvPr/>
        </p:nvSpPr>
        <p:spPr>
          <a:xfrm>
            <a:off x="201613" y="4886325"/>
            <a:ext cx="2016125" cy="323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50" name="Rectangle 49"/>
          <p:cNvSpPr/>
          <p:nvPr/>
        </p:nvSpPr>
        <p:spPr>
          <a:xfrm>
            <a:off x="2400300" y="5256213"/>
            <a:ext cx="2665413" cy="28733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51" name="Rectangle 50"/>
          <p:cNvSpPr/>
          <p:nvPr/>
        </p:nvSpPr>
        <p:spPr>
          <a:xfrm>
            <a:off x="261938" y="5256213"/>
            <a:ext cx="2016125" cy="323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52" name="Rectangle 51"/>
          <p:cNvSpPr/>
          <p:nvPr/>
        </p:nvSpPr>
        <p:spPr>
          <a:xfrm>
            <a:off x="2400300" y="5616575"/>
            <a:ext cx="2665413" cy="28733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53" name="Rectangle 52"/>
          <p:cNvSpPr/>
          <p:nvPr/>
        </p:nvSpPr>
        <p:spPr>
          <a:xfrm>
            <a:off x="261938" y="5616575"/>
            <a:ext cx="2016125" cy="323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55" name="Rectangle 54"/>
          <p:cNvSpPr/>
          <p:nvPr/>
        </p:nvSpPr>
        <p:spPr>
          <a:xfrm>
            <a:off x="222250" y="6011863"/>
            <a:ext cx="2016125" cy="323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8" name="Slide Number Placeholder 7"/>
          <p:cNvSpPr>
            <a:spLocks noGrp="1"/>
          </p:cNvSpPr>
          <p:nvPr>
            <p:ph type="sldNum" sz="quarter" idx="11"/>
          </p:nvPr>
        </p:nvSpPr>
        <p:spPr/>
        <p:txBody>
          <a:bodyPr/>
          <a:lstStyle/>
          <a:p>
            <a:pPr>
              <a:defRPr/>
            </a:pPr>
            <a:fld id="{C0F85434-72BD-456E-A883-0F005E178622}" type="slidenum">
              <a:rPr lang="fr-CA" smtClean="0"/>
              <a:pPr>
                <a:defRPr/>
              </a:pPr>
              <a:t>445</a:t>
            </a:fld>
            <a:endParaRPr lang="fr-CA"/>
          </a:p>
        </p:txBody>
      </p:sp>
    </p:spTree>
    <p:extLst>
      <p:ext uri="{BB962C8B-B14F-4D97-AF65-F5344CB8AC3E}">
        <p14:creationId xmlns:p14="http://schemas.microsoft.com/office/powerpoint/2010/main" val="430344576"/>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xit" presetSubtype="0" fill="hold" grpId="0" nodeType="clickEffect">
                                  <p:stCondLst>
                                    <p:cond delay="0"/>
                                  </p:stCondLst>
                                  <p:childTnLst>
                                    <p:animEffect transition="out" filter="fade">
                                      <p:cBhvr>
                                        <p:cTn id="6" dur="500"/>
                                        <p:tgtEl>
                                          <p:spTgt spid="29"/>
                                        </p:tgtEl>
                                      </p:cBhvr>
                                    </p:animEffect>
                                    <p:set>
                                      <p:cBhvr>
                                        <p:cTn id="7" dur="1" fill="hold">
                                          <p:stCondLst>
                                            <p:cond delay="499"/>
                                          </p:stCondLst>
                                        </p:cTn>
                                        <p:tgtEl>
                                          <p:spTgt spid="29"/>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500"/>
                                        <p:tgtEl>
                                          <p:spTgt spid="35"/>
                                        </p:tgtEl>
                                      </p:cBhvr>
                                    </p:animEffect>
                                    <p:set>
                                      <p:cBhvr>
                                        <p:cTn id="10" dur="1" fill="hold">
                                          <p:stCondLst>
                                            <p:cond delay="499"/>
                                          </p:stCondLst>
                                        </p:cTn>
                                        <p:tgtEl>
                                          <p:spTgt spid="35"/>
                                        </p:tgtEl>
                                        <p:attrNameLst>
                                          <p:attrName>style.visibility</p:attrName>
                                        </p:attrNameLst>
                                      </p:cBhvr>
                                      <p:to>
                                        <p:strVal val="hidden"/>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xit" presetSubtype="0" fill="hold" grpId="0" nodeType="clickEffect">
                                  <p:stCondLst>
                                    <p:cond delay="0"/>
                                  </p:stCondLst>
                                  <p:childTnLst>
                                    <p:animEffect transition="out" filter="fade">
                                      <p:cBhvr>
                                        <p:cTn id="14" dur="500"/>
                                        <p:tgtEl>
                                          <p:spTgt spid="34"/>
                                        </p:tgtEl>
                                      </p:cBhvr>
                                    </p:animEffect>
                                    <p:set>
                                      <p:cBhvr>
                                        <p:cTn id="15" dur="1" fill="hold">
                                          <p:stCondLst>
                                            <p:cond delay="499"/>
                                          </p:stCondLst>
                                        </p:cTn>
                                        <p:tgtEl>
                                          <p:spTgt spid="34"/>
                                        </p:tgtEl>
                                        <p:attrNameLst>
                                          <p:attrName>style.visibility</p:attrName>
                                        </p:attrNameLst>
                                      </p:cBhvr>
                                      <p:to>
                                        <p:strVal val="hidden"/>
                                      </p:to>
                                    </p:set>
                                  </p:childTnLst>
                                </p:cTn>
                              </p:par>
                              <p:par>
                                <p:cTn id="16" presetID="10" presetClass="exit" presetSubtype="0" fill="hold" grpId="0" nodeType="withEffect">
                                  <p:stCondLst>
                                    <p:cond delay="0"/>
                                  </p:stCondLst>
                                  <p:childTnLst>
                                    <p:animEffect transition="out" filter="fade">
                                      <p:cBhvr>
                                        <p:cTn id="17" dur="500"/>
                                        <p:tgtEl>
                                          <p:spTgt spid="37"/>
                                        </p:tgtEl>
                                      </p:cBhvr>
                                    </p:animEffect>
                                    <p:set>
                                      <p:cBhvr>
                                        <p:cTn id="18" dur="1" fill="hold">
                                          <p:stCondLst>
                                            <p:cond delay="499"/>
                                          </p:stCondLst>
                                        </p:cTn>
                                        <p:tgtEl>
                                          <p:spTgt spid="37"/>
                                        </p:tgtEl>
                                        <p:attrNameLst>
                                          <p:attrName>style.visibility</p:attrName>
                                        </p:attrNameLst>
                                      </p:cBhvr>
                                      <p:to>
                                        <p:strVal val="hidden"/>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0" presetClass="exit" presetSubtype="0" fill="hold" grpId="0" nodeType="clickEffect">
                                  <p:stCondLst>
                                    <p:cond delay="0"/>
                                  </p:stCondLst>
                                  <p:childTnLst>
                                    <p:animEffect transition="out" filter="fade">
                                      <p:cBhvr>
                                        <p:cTn id="22" dur="500"/>
                                        <p:tgtEl>
                                          <p:spTgt spid="36"/>
                                        </p:tgtEl>
                                      </p:cBhvr>
                                    </p:animEffect>
                                    <p:set>
                                      <p:cBhvr>
                                        <p:cTn id="23" dur="1" fill="hold">
                                          <p:stCondLst>
                                            <p:cond delay="499"/>
                                          </p:stCondLst>
                                        </p:cTn>
                                        <p:tgtEl>
                                          <p:spTgt spid="36"/>
                                        </p:tgtEl>
                                        <p:attrNameLst>
                                          <p:attrName>style.visibility</p:attrName>
                                        </p:attrNameLst>
                                      </p:cBhvr>
                                      <p:to>
                                        <p:strVal val="hidden"/>
                                      </p:to>
                                    </p:set>
                                  </p:childTnLst>
                                </p:cTn>
                              </p:par>
                              <p:par>
                                <p:cTn id="24" presetID="10" presetClass="exit" presetSubtype="0" fill="hold" grpId="0" nodeType="withEffect">
                                  <p:stCondLst>
                                    <p:cond delay="0"/>
                                  </p:stCondLst>
                                  <p:childTnLst>
                                    <p:animEffect transition="out" filter="fade">
                                      <p:cBhvr>
                                        <p:cTn id="25" dur="500"/>
                                        <p:tgtEl>
                                          <p:spTgt spid="39"/>
                                        </p:tgtEl>
                                      </p:cBhvr>
                                    </p:animEffect>
                                    <p:set>
                                      <p:cBhvr>
                                        <p:cTn id="26" dur="1" fill="hold">
                                          <p:stCondLst>
                                            <p:cond delay="499"/>
                                          </p:stCondLst>
                                        </p:cTn>
                                        <p:tgtEl>
                                          <p:spTgt spid="39"/>
                                        </p:tgtEl>
                                        <p:attrNameLst>
                                          <p:attrName>style.visibility</p:attrName>
                                        </p:attrNameLst>
                                      </p:cBhvr>
                                      <p:to>
                                        <p:strVal val="hidden"/>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xit" presetSubtype="0" fill="hold" grpId="0" nodeType="clickEffect">
                                  <p:stCondLst>
                                    <p:cond delay="0"/>
                                  </p:stCondLst>
                                  <p:childTnLst>
                                    <p:animEffect transition="out" filter="fade">
                                      <p:cBhvr>
                                        <p:cTn id="30" dur="500"/>
                                        <p:tgtEl>
                                          <p:spTgt spid="38"/>
                                        </p:tgtEl>
                                      </p:cBhvr>
                                    </p:animEffect>
                                    <p:set>
                                      <p:cBhvr>
                                        <p:cTn id="31" dur="1" fill="hold">
                                          <p:stCondLst>
                                            <p:cond delay="499"/>
                                          </p:stCondLst>
                                        </p:cTn>
                                        <p:tgtEl>
                                          <p:spTgt spid="38"/>
                                        </p:tgtEl>
                                        <p:attrNameLst>
                                          <p:attrName>style.visibility</p:attrName>
                                        </p:attrNameLst>
                                      </p:cBhvr>
                                      <p:to>
                                        <p:strVal val="hidden"/>
                                      </p:to>
                                    </p:set>
                                  </p:childTnLst>
                                </p:cTn>
                              </p:par>
                              <p:par>
                                <p:cTn id="32" presetID="10" presetClass="exit" presetSubtype="0" fill="hold" grpId="0" nodeType="withEffect">
                                  <p:stCondLst>
                                    <p:cond delay="0"/>
                                  </p:stCondLst>
                                  <p:childTnLst>
                                    <p:animEffect transition="out" filter="fade">
                                      <p:cBhvr>
                                        <p:cTn id="33" dur="500"/>
                                        <p:tgtEl>
                                          <p:spTgt spid="41"/>
                                        </p:tgtEl>
                                      </p:cBhvr>
                                    </p:animEffect>
                                    <p:set>
                                      <p:cBhvr>
                                        <p:cTn id="34" dur="1" fill="hold">
                                          <p:stCondLst>
                                            <p:cond delay="499"/>
                                          </p:stCondLst>
                                        </p:cTn>
                                        <p:tgtEl>
                                          <p:spTgt spid="41"/>
                                        </p:tgtEl>
                                        <p:attrNameLst>
                                          <p:attrName>style.visibility</p:attrName>
                                        </p:attrNameLst>
                                      </p:cBhvr>
                                      <p:to>
                                        <p:strVal val="hidden"/>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0" presetClass="exit" presetSubtype="0" fill="hold" grpId="0" nodeType="clickEffect">
                                  <p:stCondLst>
                                    <p:cond delay="0"/>
                                  </p:stCondLst>
                                  <p:childTnLst>
                                    <p:animEffect transition="out" filter="fade">
                                      <p:cBhvr>
                                        <p:cTn id="38" dur="500"/>
                                        <p:tgtEl>
                                          <p:spTgt spid="40"/>
                                        </p:tgtEl>
                                      </p:cBhvr>
                                    </p:animEffect>
                                    <p:set>
                                      <p:cBhvr>
                                        <p:cTn id="39" dur="1" fill="hold">
                                          <p:stCondLst>
                                            <p:cond delay="499"/>
                                          </p:stCondLst>
                                        </p:cTn>
                                        <p:tgtEl>
                                          <p:spTgt spid="40"/>
                                        </p:tgtEl>
                                        <p:attrNameLst>
                                          <p:attrName>style.visibility</p:attrName>
                                        </p:attrNameLst>
                                      </p:cBhvr>
                                      <p:to>
                                        <p:strVal val="hidden"/>
                                      </p:to>
                                    </p:set>
                                  </p:childTnLst>
                                </p:cTn>
                              </p:par>
                              <p:par>
                                <p:cTn id="40" presetID="10" presetClass="exit" presetSubtype="0" fill="hold" grpId="0" nodeType="withEffect">
                                  <p:stCondLst>
                                    <p:cond delay="0"/>
                                  </p:stCondLst>
                                  <p:childTnLst>
                                    <p:animEffect transition="out" filter="fade">
                                      <p:cBhvr>
                                        <p:cTn id="41" dur="500"/>
                                        <p:tgtEl>
                                          <p:spTgt spid="45"/>
                                        </p:tgtEl>
                                      </p:cBhvr>
                                    </p:animEffect>
                                    <p:set>
                                      <p:cBhvr>
                                        <p:cTn id="42" dur="1" fill="hold">
                                          <p:stCondLst>
                                            <p:cond delay="499"/>
                                          </p:stCondLst>
                                        </p:cTn>
                                        <p:tgtEl>
                                          <p:spTgt spid="45"/>
                                        </p:tgtEl>
                                        <p:attrNameLst>
                                          <p:attrName>style.visibility</p:attrName>
                                        </p:attrNameLst>
                                      </p:cBhvr>
                                      <p:to>
                                        <p:strVal val="hidden"/>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xit" presetSubtype="0" fill="hold" grpId="0" nodeType="clickEffect">
                                  <p:stCondLst>
                                    <p:cond delay="0"/>
                                  </p:stCondLst>
                                  <p:childTnLst>
                                    <p:animEffect transition="out" filter="fade">
                                      <p:cBhvr>
                                        <p:cTn id="46" dur="500"/>
                                        <p:tgtEl>
                                          <p:spTgt spid="44"/>
                                        </p:tgtEl>
                                      </p:cBhvr>
                                    </p:animEffect>
                                    <p:set>
                                      <p:cBhvr>
                                        <p:cTn id="47" dur="1" fill="hold">
                                          <p:stCondLst>
                                            <p:cond delay="499"/>
                                          </p:stCondLst>
                                        </p:cTn>
                                        <p:tgtEl>
                                          <p:spTgt spid="44"/>
                                        </p:tgtEl>
                                        <p:attrNameLst>
                                          <p:attrName>style.visibility</p:attrName>
                                        </p:attrNameLst>
                                      </p:cBhvr>
                                      <p:to>
                                        <p:strVal val="hidden"/>
                                      </p:to>
                                    </p:set>
                                  </p:childTnLst>
                                </p:cTn>
                              </p:par>
                              <p:par>
                                <p:cTn id="48" presetID="10" presetClass="exit" presetSubtype="0" fill="hold" grpId="0" nodeType="withEffect">
                                  <p:stCondLst>
                                    <p:cond delay="0"/>
                                  </p:stCondLst>
                                  <p:childTnLst>
                                    <p:animEffect transition="out" filter="fade">
                                      <p:cBhvr>
                                        <p:cTn id="49" dur="500"/>
                                        <p:tgtEl>
                                          <p:spTgt spid="47"/>
                                        </p:tgtEl>
                                      </p:cBhvr>
                                    </p:animEffect>
                                    <p:set>
                                      <p:cBhvr>
                                        <p:cTn id="50" dur="1" fill="hold">
                                          <p:stCondLst>
                                            <p:cond delay="499"/>
                                          </p:stCondLst>
                                        </p:cTn>
                                        <p:tgtEl>
                                          <p:spTgt spid="47"/>
                                        </p:tgtEl>
                                        <p:attrNameLst>
                                          <p:attrName>style.visibility</p:attrName>
                                        </p:attrNameLst>
                                      </p:cBhvr>
                                      <p:to>
                                        <p:strVal val="hidden"/>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0" presetClass="exit" presetSubtype="0" fill="hold" grpId="0" nodeType="clickEffect">
                                  <p:stCondLst>
                                    <p:cond delay="0"/>
                                  </p:stCondLst>
                                  <p:childTnLst>
                                    <p:animEffect transition="out" filter="fade">
                                      <p:cBhvr>
                                        <p:cTn id="54" dur="500"/>
                                        <p:tgtEl>
                                          <p:spTgt spid="46"/>
                                        </p:tgtEl>
                                      </p:cBhvr>
                                    </p:animEffect>
                                    <p:set>
                                      <p:cBhvr>
                                        <p:cTn id="55" dur="1" fill="hold">
                                          <p:stCondLst>
                                            <p:cond delay="499"/>
                                          </p:stCondLst>
                                        </p:cTn>
                                        <p:tgtEl>
                                          <p:spTgt spid="46"/>
                                        </p:tgtEl>
                                        <p:attrNameLst>
                                          <p:attrName>style.visibility</p:attrName>
                                        </p:attrNameLst>
                                      </p:cBhvr>
                                      <p:to>
                                        <p:strVal val="hidden"/>
                                      </p:to>
                                    </p:set>
                                  </p:childTnLst>
                                </p:cTn>
                              </p:par>
                              <p:par>
                                <p:cTn id="56" presetID="10" presetClass="exit" presetSubtype="0" fill="hold" grpId="0" nodeType="withEffect">
                                  <p:stCondLst>
                                    <p:cond delay="0"/>
                                  </p:stCondLst>
                                  <p:childTnLst>
                                    <p:animEffect transition="out" filter="fade">
                                      <p:cBhvr>
                                        <p:cTn id="57" dur="500"/>
                                        <p:tgtEl>
                                          <p:spTgt spid="49"/>
                                        </p:tgtEl>
                                      </p:cBhvr>
                                    </p:animEffect>
                                    <p:set>
                                      <p:cBhvr>
                                        <p:cTn id="58" dur="1" fill="hold">
                                          <p:stCondLst>
                                            <p:cond delay="499"/>
                                          </p:stCondLst>
                                        </p:cTn>
                                        <p:tgtEl>
                                          <p:spTgt spid="49"/>
                                        </p:tgtEl>
                                        <p:attrNameLst>
                                          <p:attrName>style.visibility</p:attrName>
                                        </p:attrNameLst>
                                      </p:cBhvr>
                                      <p:to>
                                        <p:strVal val="hidden"/>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0" presetClass="exit" presetSubtype="0" fill="hold" grpId="0" nodeType="clickEffect">
                                  <p:stCondLst>
                                    <p:cond delay="0"/>
                                  </p:stCondLst>
                                  <p:childTnLst>
                                    <p:animEffect transition="out" filter="fade">
                                      <p:cBhvr>
                                        <p:cTn id="62" dur="500"/>
                                        <p:tgtEl>
                                          <p:spTgt spid="48"/>
                                        </p:tgtEl>
                                      </p:cBhvr>
                                    </p:animEffect>
                                    <p:set>
                                      <p:cBhvr>
                                        <p:cTn id="63" dur="1" fill="hold">
                                          <p:stCondLst>
                                            <p:cond delay="499"/>
                                          </p:stCondLst>
                                        </p:cTn>
                                        <p:tgtEl>
                                          <p:spTgt spid="48"/>
                                        </p:tgtEl>
                                        <p:attrNameLst>
                                          <p:attrName>style.visibility</p:attrName>
                                        </p:attrNameLst>
                                      </p:cBhvr>
                                      <p:to>
                                        <p:strVal val="hidden"/>
                                      </p:to>
                                    </p:set>
                                  </p:childTnLst>
                                </p:cTn>
                              </p:par>
                              <p:par>
                                <p:cTn id="64" presetID="10" presetClass="exit" presetSubtype="0" fill="hold" grpId="0" nodeType="withEffect">
                                  <p:stCondLst>
                                    <p:cond delay="0"/>
                                  </p:stCondLst>
                                  <p:childTnLst>
                                    <p:animEffect transition="out" filter="fade">
                                      <p:cBhvr>
                                        <p:cTn id="65" dur="500"/>
                                        <p:tgtEl>
                                          <p:spTgt spid="51"/>
                                        </p:tgtEl>
                                      </p:cBhvr>
                                    </p:animEffect>
                                    <p:set>
                                      <p:cBhvr>
                                        <p:cTn id="66" dur="1" fill="hold">
                                          <p:stCondLst>
                                            <p:cond delay="499"/>
                                          </p:stCondLst>
                                        </p:cTn>
                                        <p:tgtEl>
                                          <p:spTgt spid="51"/>
                                        </p:tgtEl>
                                        <p:attrNameLst>
                                          <p:attrName>style.visibility</p:attrName>
                                        </p:attrNameLst>
                                      </p:cBhvr>
                                      <p:to>
                                        <p:strVal val="hidden"/>
                                      </p:to>
                                    </p:set>
                                  </p:childTnLst>
                                </p:cTn>
                              </p:par>
                            </p:childTnLst>
                          </p:cTn>
                        </p:par>
                      </p:childTnLst>
                    </p:cTn>
                  </p:par>
                  <p:par>
                    <p:cTn id="67" fill="hold" nodeType="clickPar">
                      <p:stCondLst>
                        <p:cond delay="indefinite"/>
                      </p:stCondLst>
                      <p:childTnLst>
                        <p:par>
                          <p:cTn id="68" fill="hold" nodeType="withGroup">
                            <p:stCondLst>
                              <p:cond delay="0"/>
                            </p:stCondLst>
                            <p:childTnLst>
                              <p:par>
                                <p:cTn id="69" presetID="10" presetClass="exit" presetSubtype="0" fill="hold" grpId="0" nodeType="clickEffect">
                                  <p:stCondLst>
                                    <p:cond delay="0"/>
                                  </p:stCondLst>
                                  <p:childTnLst>
                                    <p:animEffect transition="out" filter="fade">
                                      <p:cBhvr>
                                        <p:cTn id="70" dur="500"/>
                                        <p:tgtEl>
                                          <p:spTgt spid="50"/>
                                        </p:tgtEl>
                                      </p:cBhvr>
                                    </p:animEffect>
                                    <p:set>
                                      <p:cBhvr>
                                        <p:cTn id="71" dur="1" fill="hold">
                                          <p:stCondLst>
                                            <p:cond delay="499"/>
                                          </p:stCondLst>
                                        </p:cTn>
                                        <p:tgtEl>
                                          <p:spTgt spid="50"/>
                                        </p:tgtEl>
                                        <p:attrNameLst>
                                          <p:attrName>style.visibility</p:attrName>
                                        </p:attrNameLst>
                                      </p:cBhvr>
                                      <p:to>
                                        <p:strVal val="hidden"/>
                                      </p:to>
                                    </p:set>
                                  </p:childTnLst>
                                </p:cTn>
                              </p:par>
                              <p:par>
                                <p:cTn id="72" presetID="10" presetClass="exit" presetSubtype="0" fill="hold" grpId="0" nodeType="withEffect">
                                  <p:stCondLst>
                                    <p:cond delay="0"/>
                                  </p:stCondLst>
                                  <p:childTnLst>
                                    <p:animEffect transition="out" filter="fade">
                                      <p:cBhvr>
                                        <p:cTn id="73" dur="500"/>
                                        <p:tgtEl>
                                          <p:spTgt spid="53"/>
                                        </p:tgtEl>
                                      </p:cBhvr>
                                    </p:animEffect>
                                    <p:set>
                                      <p:cBhvr>
                                        <p:cTn id="74" dur="1" fill="hold">
                                          <p:stCondLst>
                                            <p:cond delay="499"/>
                                          </p:stCondLst>
                                        </p:cTn>
                                        <p:tgtEl>
                                          <p:spTgt spid="53"/>
                                        </p:tgtEl>
                                        <p:attrNameLst>
                                          <p:attrName>style.visibility</p:attrName>
                                        </p:attrNameLst>
                                      </p:cBhvr>
                                      <p:to>
                                        <p:strVal val="hidden"/>
                                      </p:to>
                                    </p:set>
                                  </p:childTnLst>
                                </p:cTn>
                              </p:par>
                            </p:childTnLst>
                          </p:cTn>
                        </p:par>
                      </p:childTnLst>
                    </p:cTn>
                  </p:par>
                  <p:par>
                    <p:cTn id="75" fill="hold" nodeType="clickPar">
                      <p:stCondLst>
                        <p:cond delay="indefinite"/>
                      </p:stCondLst>
                      <p:childTnLst>
                        <p:par>
                          <p:cTn id="76" fill="hold" nodeType="withGroup">
                            <p:stCondLst>
                              <p:cond delay="0"/>
                            </p:stCondLst>
                            <p:childTnLst>
                              <p:par>
                                <p:cTn id="77" presetID="10" presetClass="exit" presetSubtype="0" fill="hold" grpId="0" nodeType="clickEffect">
                                  <p:stCondLst>
                                    <p:cond delay="0"/>
                                  </p:stCondLst>
                                  <p:childTnLst>
                                    <p:animEffect transition="out" filter="fade">
                                      <p:cBhvr>
                                        <p:cTn id="78" dur="500"/>
                                        <p:tgtEl>
                                          <p:spTgt spid="52"/>
                                        </p:tgtEl>
                                      </p:cBhvr>
                                    </p:animEffect>
                                    <p:set>
                                      <p:cBhvr>
                                        <p:cTn id="79" dur="1" fill="hold">
                                          <p:stCondLst>
                                            <p:cond delay="499"/>
                                          </p:stCondLst>
                                        </p:cTn>
                                        <p:tgtEl>
                                          <p:spTgt spid="52"/>
                                        </p:tgtEl>
                                        <p:attrNameLst>
                                          <p:attrName>style.visibility</p:attrName>
                                        </p:attrNameLst>
                                      </p:cBhvr>
                                      <p:to>
                                        <p:strVal val="hidden"/>
                                      </p:to>
                                    </p:set>
                                  </p:childTnLst>
                                </p:cTn>
                              </p:par>
                              <p:par>
                                <p:cTn id="80" presetID="10" presetClass="exit" presetSubtype="0" fill="hold" grpId="0" nodeType="withEffect">
                                  <p:stCondLst>
                                    <p:cond delay="0"/>
                                  </p:stCondLst>
                                  <p:childTnLst>
                                    <p:animEffect transition="out" filter="fade">
                                      <p:cBhvr>
                                        <p:cTn id="81" dur="500"/>
                                        <p:tgtEl>
                                          <p:spTgt spid="55"/>
                                        </p:tgtEl>
                                      </p:cBhvr>
                                    </p:animEffect>
                                    <p:set>
                                      <p:cBhvr>
                                        <p:cTn id="82" dur="1" fill="hold">
                                          <p:stCondLst>
                                            <p:cond delay="499"/>
                                          </p:stCondLst>
                                        </p:cTn>
                                        <p:tgtEl>
                                          <p:spTgt spid="5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4" grpId="0" animBg="1"/>
      <p:bldP spid="35" grpId="0" animBg="1"/>
      <p:bldP spid="36" grpId="0" animBg="1"/>
      <p:bldP spid="37" grpId="0" animBg="1"/>
      <p:bldP spid="38" grpId="0" animBg="1"/>
      <p:bldP spid="39" grpId="0" animBg="1"/>
      <p:bldP spid="40" grpId="0" animBg="1"/>
      <p:bldP spid="41"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5" grpId="0" animBg="1"/>
    </p:bldLst>
  </p:timing>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Using Shift And Reduce Incorrectly</a:t>
            </a:r>
            <a:endParaRPr lang="fr-CA" dirty="0"/>
          </a:p>
        </p:txBody>
      </p:sp>
      <p:sp>
        <p:nvSpPr>
          <p:cNvPr id="3" name="Content Placeholder 2"/>
          <p:cNvSpPr>
            <a:spLocks noGrp="1"/>
          </p:cNvSpPr>
          <p:nvPr>
            <p:ph idx="1"/>
          </p:nvPr>
        </p:nvSpPr>
        <p:spPr>
          <a:xfrm>
            <a:off x="5364163" y="1844675"/>
            <a:ext cx="3394075" cy="1028700"/>
          </a:xfrm>
          <a:ln w="19050">
            <a:solidFill>
              <a:schemeClr val="accent5"/>
            </a:solidFill>
          </a:ln>
        </p:spPr>
        <p:txBody>
          <a:bodyPr/>
          <a:lstStyle/>
          <a:p>
            <a:pPr>
              <a:defRPr/>
            </a:pPr>
            <a:r>
              <a:rPr lang="en-CA" sz="1400" dirty="0" smtClean="0"/>
              <a:t>Grammar</a:t>
            </a:r>
          </a:p>
          <a:p>
            <a:pPr>
              <a:defRPr/>
            </a:pPr>
            <a:r>
              <a:rPr lang="en-CA" sz="1400" b="0" dirty="0" smtClean="0">
                <a:latin typeface="Courier New" panose="02070309020205020404" pitchFamily="49" charset="0"/>
                <a:cs typeface="Courier New" panose="02070309020205020404" pitchFamily="49" charset="0"/>
              </a:rPr>
              <a:t>&lt;E&gt; ::= &lt;T&gt; + &lt;E&gt; | &lt;T&gt;</a:t>
            </a:r>
          </a:p>
          <a:p>
            <a:pPr>
              <a:defRPr/>
            </a:pPr>
            <a:r>
              <a:rPr lang="en-CA" sz="1400" b="0" dirty="0" smtClean="0">
                <a:latin typeface="Courier New" panose="02070309020205020404" pitchFamily="49" charset="0"/>
                <a:cs typeface="Courier New" panose="02070309020205020404" pitchFamily="49" charset="0"/>
              </a:rPr>
              <a:t>&lt;T&gt; ::= id*&lt;T&gt; | id | ( &lt;E&gt; )</a:t>
            </a:r>
          </a:p>
        </p:txBody>
      </p:sp>
      <p:graphicFrame>
        <p:nvGraphicFramePr>
          <p:cNvPr id="7" name="Table 6"/>
          <p:cNvGraphicFramePr>
            <a:graphicFrameLocks noGrp="1"/>
          </p:cNvGraphicFramePr>
          <p:nvPr/>
        </p:nvGraphicFramePr>
        <p:xfrm>
          <a:off x="323850" y="1892300"/>
          <a:ext cx="4824413" cy="4078283"/>
        </p:xfrm>
        <a:graphic>
          <a:graphicData uri="http://schemas.openxmlformats.org/drawingml/2006/table">
            <a:tbl>
              <a:tblPr firstRow="1" bandRow="1">
                <a:tableStyleId>{5C22544A-7EE6-4342-B048-85BDC9FD1C3A}</a:tableStyleId>
              </a:tblPr>
              <a:tblGrid>
                <a:gridCol w="2016173"/>
                <a:gridCol w="2808240"/>
              </a:tblGrid>
              <a:tr h="370753">
                <a:tc>
                  <a:txBody>
                    <a:bodyPr/>
                    <a:lstStyle/>
                    <a:p>
                      <a:pPr algn="ctr"/>
                      <a:r>
                        <a:rPr lang="en-CA" sz="1800" b="0" noProof="0" dirty="0" smtClean="0">
                          <a:solidFill>
                            <a:schemeClr val="tx1"/>
                          </a:solidFill>
                        </a:rPr>
                        <a:t>Sentential Form</a:t>
                      </a:r>
                    </a:p>
                  </a:txBody>
                  <a:tcPr marL="91438" marR="91438" marT="45709" marB="45709">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CA" sz="1800" b="0" noProof="0" dirty="0" smtClean="0">
                          <a:solidFill>
                            <a:schemeClr val="tx1"/>
                          </a:solidFill>
                        </a:rPr>
                        <a:t>Action</a:t>
                      </a:r>
                      <a:endParaRPr lang="en-CA" sz="1800" b="0" noProof="0" dirty="0">
                        <a:solidFill>
                          <a:schemeClr val="tx1"/>
                        </a:solidFill>
                      </a:endParaRPr>
                    </a:p>
                  </a:txBody>
                  <a:tcPr marL="91438" marR="91438" marT="45709" marB="45709">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753">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1800" b="1" i="0" u="none" strike="noStrike" kern="1200" cap="none" spc="0" normalizeH="0" baseline="0" noProof="0" dirty="0" smtClean="0">
                          <a:ln>
                            <a:noFill/>
                          </a:ln>
                          <a:solidFill>
                            <a:srgbClr val="000000"/>
                          </a:solidFill>
                          <a:effectLst/>
                          <a:uLnTx/>
                          <a:uFillTx/>
                          <a:latin typeface="Courier New" panose="02070309020205020404" pitchFamily="49" charset="0"/>
                          <a:cs typeface="Courier New" panose="02070309020205020404" pitchFamily="49" charset="0"/>
                        </a:rPr>
                        <a:t>id * id + id</a:t>
                      </a:r>
                    </a:p>
                  </a:txBody>
                  <a:tcPr marL="91438" marR="91438" marT="45709" marB="45709">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CA" sz="1800" noProof="0" dirty="0" smtClean="0">
                          <a:solidFill>
                            <a:schemeClr val="tx1"/>
                          </a:solidFill>
                        </a:rPr>
                        <a:t>Shift</a:t>
                      </a:r>
                      <a:endParaRPr lang="en-CA" sz="1800" noProof="0" dirty="0">
                        <a:solidFill>
                          <a:schemeClr val="tx1"/>
                        </a:solidFill>
                      </a:endParaRPr>
                    </a:p>
                  </a:txBody>
                  <a:tcPr marL="91438" marR="91438" marT="45709" marB="45709">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7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1800" b="1" i="0" u="none" strike="noStrike" kern="1200" cap="none" spc="0" normalizeH="0" baseline="0" noProof="0" dirty="0" smtClean="0">
                          <a:ln>
                            <a:noFill/>
                          </a:ln>
                          <a:solidFill>
                            <a:srgbClr val="000000"/>
                          </a:solidFill>
                          <a:effectLst/>
                          <a:uLnTx/>
                          <a:uFillTx/>
                          <a:latin typeface="Courier New" panose="02070309020205020404" pitchFamily="49" charset="0"/>
                          <a:cs typeface="Courier New" panose="02070309020205020404" pitchFamily="49" charset="0"/>
                        </a:rPr>
                        <a:t>id * id + id</a:t>
                      </a:r>
                    </a:p>
                  </a:txBody>
                  <a:tcPr marL="91438" marR="91438" marT="45709" marB="45709">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CA" sz="1800" noProof="0" dirty="0" smtClean="0">
                          <a:solidFill>
                            <a:schemeClr val="tx1"/>
                          </a:solidFill>
                        </a:rPr>
                        <a:t>Reduce</a:t>
                      </a:r>
                      <a:r>
                        <a:rPr lang="en-CA" sz="1800" baseline="0" noProof="0" dirty="0" smtClean="0">
                          <a:solidFill>
                            <a:schemeClr val="tx1"/>
                          </a:solidFill>
                        </a:rPr>
                        <a:t> using </a:t>
                      </a:r>
                      <a:r>
                        <a:rPr lang="en-CA" sz="1800" baseline="0" noProof="0" dirty="0" err="1" smtClean="0">
                          <a:solidFill>
                            <a:schemeClr val="tx1"/>
                          </a:solidFill>
                          <a:latin typeface="Courier New" panose="02070309020205020404" pitchFamily="49" charset="0"/>
                          <a:cs typeface="Courier New" panose="02070309020205020404" pitchFamily="49" charset="0"/>
                        </a:rPr>
                        <a:t>T</a:t>
                      </a:r>
                      <a:r>
                        <a:rPr lang="en-CA" sz="1800" baseline="0" noProof="0" dirty="0" err="1" smtClean="0">
                          <a:solidFill>
                            <a:schemeClr val="tx1"/>
                          </a:solidFill>
                          <a:latin typeface="Courier New" panose="02070309020205020404" pitchFamily="49" charset="0"/>
                          <a:cs typeface="Courier New" panose="02070309020205020404" pitchFamily="49" charset="0"/>
                          <a:sym typeface="Wingdings" panose="05000000000000000000" pitchFamily="2" charset="2"/>
                        </a:rPr>
                        <a:t>id</a:t>
                      </a:r>
                      <a:endParaRPr lang="en-CA" sz="1800" noProof="0" dirty="0">
                        <a:solidFill>
                          <a:schemeClr val="tx1"/>
                        </a:solidFill>
                        <a:latin typeface="Courier New" panose="02070309020205020404" pitchFamily="49" charset="0"/>
                        <a:cs typeface="Courier New" panose="02070309020205020404" pitchFamily="49" charset="0"/>
                      </a:endParaRPr>
                    </a:p>
                  </a:txBody>
                  <a:tcPr marL="91438" marR="91438" marT="45709" marB="45709">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7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1800" b="1" i="0" u="none" strike="noStrike" kern="1200" cap="none" spc="0" normalizeH="0" baseline="0" noProof="0" dirty="0" smtClean="0">
                          <a:ln>
                            <a:noFill/>
                          </a:ln>
                          <a:solidFill>
                            <a:srgbClr val="000000"/>
                          </a:solidFill>
                          <a:effectLst/>
                          <a:uLnTx/>
                          <a:uFillTx/>
                          <a:latin typeface="Courier New" panose="02070309020205020404" pitchFamily="49" charset="0"/>
                          <a:cs typeface="Courier New" panose="02070309020205020404" pitchFamily="49" charset="0"/>
                        </a:rPr>
                        <a:t>T * id + id</a:t>
                      </a:r>
                    </a:p>
                  </a:txBody>
                  <a:tcPr marL="91438" marR="91438" marT="45709" marB="45709">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1800" noProof="0" dirty="0" smtClean="0">
                          <a:solidFill>
                            <a:schemeClr val="tx1"/>
                          </a:solidFill>
                        </a:rPr>
                        <a:t>Shift</a:t>
                      </a:r>
                    </a:p>
                  </a:txBody>
                  <a:tcPr marL="91438" marR="91438" marT="45709" marB="45709">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753">
                <a:tc>
                  <a:txBody>
                    <a:bodyPr/>
                    <a:lstStyle/>
                    <a:p>
                      <a:r>
                        <a:rPr kumimoji="0" lang="en-CA" sz="1800" b="1" i="0" u="none" strike="noStrike" kern="1200" cap="none" spc="0" normalizeH="0" baseline="0" noProof="0" dirty="0" smtClean="0">
                          <a:ln>
                            <a:noFill/>
                          </a:ln>
                          <a:solidFill>
                            <a:srgbClr val="000000"/>
                          </a:solidFill>
                          <a:effectLst/>
                          <a:uLnTx/>
                          <a:uFillTx/>
                          <a:latin typeface="Courier New" panose="02070309020205020404" pitchFamily="49" charset="0"/>
                          <a:cs typeface="Courier New" panose="02070309020205020404" pitchFamily="49" charset="0"/>
                        </a:rPr>
                        <a:t>T * id + id</a:t>
                      </a:r>
                      <a:endParaRPr lang="en-CA" sz="1800" noProof="0" dirty="0">
                        <a:solidFill>
                          <a:schemeClr val="tx1"/>
                        </a:solidFill>
                      </a:endParaRPr>
                    </a:p>
                  </a:txBody>
                  <a:tcPr marL="91438" marR="91438" marT="45709" marB="45709">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CA" sz="1800" noProof="0" dirty="0" smtClean="0">
                          <a:solidFill>
                            <a:schemeClr val="tx1"/>
                          </a:solidFill>
                        </a:rPr>
                        <a:t>Shift</a:t>
                      </a:r>
                      <a:endParaRPr lang="en-CA" sz="1800" noProof="0" dirty="0">
                        <a:solidFill>
                          <a:schemeClr val="tx1"/>
                        </a:solidFill>
                        <a:latin typeface="Courier New" panose="02070309020205020404" pitchFamily="49" charset="0"/>
                        <a:cs typeface="Courier New" panose="02070309020205020404" pitchFamily="49" charset="0"/>
                      </a:endParaRPr>
                    </a:p>
                  </a:txBody>
                  <a:tcPr marL="91438" marR="91438" marT="45709" marB="45709">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75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en-CA" sz="1800" b="1" i="0" u="none" strike="noStrike" kern="1200" cap="none" spc="0" normalizeH="0" baseline="0" noProof="0" dirty="0" smtClean="0">
                          <a:ln>
                            <a:noFill/>
                          </a:ln>
                          <a:solidFill>
                            <a:srgbClr val="000000"/>
                          </a:solidFill>
                          <a:effectLst/>
                          <a:uLnTx/>
                          <a:uFillTx/>
                          <a:latin typeface="Courier New" panose="02070309020205020404" pitchFamily="49" charset="0"/>
                          <a:cs typeface="Courier New" panose="02070309020205020404" pitchFamily="49" charset="0"/>
                        </a:rPr>
                        <a:t>T * id + id</a:t>
                      </a:r>
                      <a:endParaRPr lang="en-CA" sz="1800" noProof="0" dirty="0" smtClean="0">
                        <a:solidFill>
                          <a:schemeClr val="tx1"/>
                        </a:solidFill>
                      </a:endParaRPr>
                    </a:p>
                  </a:txBody>
                  <a:tcPr marL="91438" marR="91438" marT="45709" marB="45709">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CA" sz="1800" noProof="0" dirty="0" smtClean="0">
                          <a:solidFill>
                            <a:schemeClr val="tx1"/>
                          </a:solidFill>
                        </a:rPr>
                        <a:t>Reduce</a:t>
                      </a:r>
                      <a:r>
                        <a:rPr lang="en-CA" sz="1800" baseline="0" noProof="0" dirty="0" smtClean="0">
                          <a:solidFill>
                            <a:schemeClr val="tx1"/>
                          </a:solidFill>
                        </a:rPr>
                        <a:t> using </a:t>
                      </a:r>
                      <a:r>
                        <a:rPr lang="en-CA" sz="1800" baseline="0" noProof="0" dirty="0" err="1" smtClean="0">
                          <a:solidFill>
                            <a:schemeClr val="tx1"/>
                          </a:solidFill>
                          <a:latin typeface="Courier New" panose="02070309020205020404" pitchFamily="49" charset="0"/>
                          <a:cs typeface="Courier New" panose="02070309020205020404" pitchFamily="49" charset="0"/>
                        </a:rPr>
                        <a:t>T</a:t>
                      </a:r>
                      <a:r>
                        <a:rPr lang="en-CA" sz="1800" baseline="0" noProof="0" dirty="0" err="1" smtClean="0">
                          <a:solidFill>
                            <a:schemeClr val="tx1"/>
                          </a:solidFill>
                          <a:latin typeface="Courier New" panose="02070309020205020404" pitchFamily="49" charset="0"/>
                          <a:cs typeface="Courier New" panose="02070309020205020404" pitchFamily="49" charset="0"/>
                          <a:sym typeface="Wingdings" panose="05000000000000000000" pitchFamily="2" charset="2"/>
                        </a:rPr>
                        <a:t>id</a:t>
                      </a:r>
                      <a:endParaRPr lang="en-CA" sz="1800" noProof="0" dirty="0">
                        <a:solidFill>
                          <a:schemeClr val="tx1"/>
                        </a:solidFill>
                        <a:latin typeface="Courier New" panose="02070309020205020404" pitchFamily="49" charset="0"/>
                        <a:cs typeface="Courier New" panose="02070309020205020404" pitchFamily="49" charset="0"/>
                      </a:endParaRPr>
                    </a:p>
                  </a:txBody>
                  <a:tcPr marL="91438" marR="91438" marT="45709" marB="45709">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75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en-CA" sz="1800" b="1" i="0" u="none" strike="noStrike" kern="1200" cap="none" spc="0" normalizeH="0" baseline="0" noProof="0" dirty="0" smtClean="0">
                          <a:ln>
                            <a:noFill/>
                          </a:ln>
                          <a:solidFill>
                            <a:srgbClr val="000000"/>
                          </a:solidFill>
                          <a:effectLst/>
                          <a:uLnTx/>
                          <a:uFillTx/>
                          <a:latin typeface="Courier New" panose="02070309020205020404" pitchFamily="49" charset="0"/>
                          <a:cs typeface="Courier New" panose="02070309020205020404" pitchFamily="49" charset="0"/>
                        </a:rPr>
                        <a:t>T * T + id</a:t>
                      </a:r>
                      <a:endParaRPr lang="en-CA" sz="1800" noProof="0" dirty="0" smtClean="0">
                        <a:solidFill>
                          <a:schemeClr val="tx1"/>
                        </a:solidFill>
                      </a:endParaRPr>
                    </a:p>
                  </a:txBody>
                  <a:tcPr marL="91438" marR="91438" marT="45709" marB="45709">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CA" sz="1800" noProof="0" dirty="0" smtClean="0">
                          <a:solidFill>
                            <a:schemeClr val="tx1"/>
                          </a:solidFill>
                        </a:rPr>
                        <a:t>Reduce </a:t>
                      </a:r>
                      <a:r>
                        <a:rPr lang="en-CA" sz="1800" noProof="0" dirty="0" smtClean="0">
                          <a:solidFill>
                            <a:schemeClr val="tx1"/>
                          </a:solidFill>
                          <a:latin typeface="Courier New" panose="02070309020205020404" pitchFamily="49" charset="0"/>
                          <a:cs typeface="Courier New" panose="02070309020205020404" pitchFamily="49" charset="0"/>
                        </a:rPr>
                        <a:t>T</a:t>
                      </a:r>
                      <a:r>
                        <a:rPr lang="en-CA" sz="1800" noProof="0" dirty="0" smtClean="0">
                          <a:solidFill>
                            <a:schemeClr val="tx1"/>
                          </a:solidFill>
                          <a:latin typeface="Courier New" panose="02070309020205020404" pitchFamily="49" charset="0"/>
                          <a:cs typeface="Courier New" panose="02070309020205020404" pitchFamily="49" charset="0"/>
                          <a:sym typeface="Wingdings" panose="05000000000000000000" pitchFamily="2" charset="2"/>
                        </a:rPr>
                        <a:t>E</a:t>
                      </a:r>
                      <a:endParaRPr lang="en-CA" sz="1800" noProof="0" dirty="0">
                        <a:solidFill>
                          <a:schemeClr val="tx1"/>
                        </a:solidFill>
                        <a:latin typeface="Courier New" panose="02070309020205020404" pitchFamily="49" charset="0"/>
                        <a:cs typeface="Courier New" panose="02070309020205020404" pitchFamily="49" charset="0"/>
                      </a:endParaRPr>
                    </a:p>
                  </a:txBody>
                  <a:tcPr marL="91438" marR="91438" marT="45709" marB="45709">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75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en-CA" sz="1800" b="1" i="0" u="none" strike="noStrike" kern="1200" cap="none" spc="0" normalizeH="0" baseline="0" noProof="0" dirty="0" smtClean="0">
                          <a:ln>
                            <a:noFill/>
                          </a:ln>
                          <a:solidFill>
                            <a:srgbClr val="000000"/>
                          </a:solidFill>
                          <a:effectLst/>
                          <a:uLnTx/>
                          <a:uFillTx/>
                          <a:latin typeface="Courier New" panose="02070309020205020404" pitchFamily="49" charset="0"/>
                          <a:cs typeface="Courier New" panose="02070309020205020404" pitchFamily="49" charset="0"/>
                        </a:rPr>
                        <a:t>T * E + id</a:t>
                      </a:r>
                      <a:endParaRPr lang="en-CA" sz="1800" noProof="0" dirty="0" smtClean="0">
                        <a:solidFill>
                          <a:schemeClr val="tx1"/>
                        </a:solidFill>
                      </a:endParaRPr>
                    </a:p>
                  </a:txBody>
                  <a:tcPr marL="91438" marR="91438" marT="45709" marB="45709">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CA" sz="1800" noProof="0" dirty="0" smtClean="0">
                          <a:solidFill>
                            <a:schemeClr val="tx1"/>
                          </a:solidFill>
                        </a:rPr>
                        <a:t>Shift</a:t>
                      </a:r>
                      <a:endParaRPr lang="en-CA" sz="1800" noProof="0" dirty="0">
                        <a:solidFill>
                          <a:schemeClr val="tx1"/>
                        </a:solidFill>
                      </a:endParaRPr>
                    </a:p>
                  </a:txBody>
                  <a:tcPr marL="91438" marR="91438" marT="45709" marB="45709">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75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en-CA" sz="1800" b="1" i="0" u="none" strike="noStrike" kern="1200" cap="none" spc="0" normalizeH="0" baseline="0" noProof="0" dirty="0" smtClean="0">
                          <a:ln>
                            <a:noFill/>
                          </a:ln>
                          <a:solidFill>
                            <a:srgbClr val="000000"/>
                          </a:solidFill>
                          <a:effectLst/>
                          <a:uLnTx/>
                          <a:uFillTx/>
                          <a:latin typeface="Courier New" panose="02070309020205020404" pitchFamily="49" charset="0"/>
                          <a:cs typeface="Courier New" panose="02070309020205020404" pitchFamily="49" charset="0"/>
                        </a:rPr>
                        <a:t>T * E + id</a:t>
                      </a:r>
                      <a:endParaRPr lang="en-CA" sz="1800" noProof="0" dirty="0" smtClean="0">
                        <a:solidFill>
                          <a:schemeClr val="tx1"/>
                        </a:solidFill>
                      </a:endParaRPr>
                    </a:p>
                  </a:txBody>
                  <a:tcPr marL="91438" marR="91438" marT="45709" marB="45709">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CA" sz="1800" noProof="0" dirty="0" smtClean="0">
                          <a:solidFill>
                            <a:schemeClr val="tx1"/>
                          </a:solidFill>
                        </a:rPr>
                        <a:t>Shift</a:t>
                      </a:r>
                      <a:endParaRPr lang="en-CA" sz="1800" kern="1200" baseline="0" noProof="0" dirty="0">
                        <a:solidFill>
                          <a:schemeClr val="tx1"/>
                        </a:solidFill>
                        <a:latin typeface="Courier New" panose="02070309020205020404" pitchFamily="49" charset="0"/>
                        <a:ea typeface="+mn-ea"/>
                        <a:cs typeface="Courier New" panose="02070309020205020404" pitchFamily="49" charset="0"/>
                      </a:endParaRPr>
                    </a:p>
                  </a:txBody>
                  <a:tcPr marL="91438" marR="91438" marT="45709" marB="45709">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75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en-CA" sz="1800" b="1" i="0" u="none" strike="noStrike" kern="1200" cap="none" spc="0" normalizeH="0" baseline="0" noProof="0" dirty="0" smtClean="0">
                          <a:ln>
                            <a:noFill/>
                          </a:ln>
                          <a:solidFill>
                            <a:srgbClr val="000000"/>
                          </a:solidFill>
                          <a:effectLst/>
                          <a:uLnTx/>
                          <a:uFillTx/>
                          <a:latin typeface="Courier New" panose="02070309020205020404" pitchFamily="49" charset="0"/>
                          <a:cs typeface="Courier New" panose="02070309020205020404" pitchFamily="49" charset="0"/>
                        </a:rPr>
                        <a:t>T * E + id</a:t>
                      </a:r>
                      <a:endParaRPr lang="en-CA" sz="1800" noProof="0" dirty="0" smtClean="0">
                        <a:solidFill>
                          <a:schemeClr val="tx1"/>
                        </a:solidFill>
                      </a:endParaRPr>
                    </a:p>
                  </a:txBody>
                  <a:tcPr marL="91438" marR="91438" marT="45709" marB="45709">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1800" noProof="0" dirty="0" smtClean="0">
                          <a:solidFill>
                            <a:schemeClr val="tx1"/>
                          </a:solidFill>
                        </a:rPr>
                        <a:t>Reduce</a:t>
                      </a:r>
                      <a:r>
                        <a:rPr lang="en-CA" sz="1800" baseline="0" noProof="0" dirty="0" smtClean="0">
                          <a:solidFill>
                            <a:schemeClr val="tx1"/>
                          </a:solidFill>
                        </a:rPr>
                        <a:t> using </a:t>
                      </a:r>
                      <a:r>
                        <a:rPr lang="en-CA" sz="1800" baseline="0" noProof="0" dirty="0" err="1" smtClean="0">
                          <a:solidFill>
                            <a:schemeClr val="tx1"/>
                          </a:solidFill>
                          <a:latin typeface="Courier New" panose="02070309020205020404" pitchFamily="49" charset="0"/>
                          <a:cs typeface="Courier New" panose="02070309020205020404" pitchFamily="49" charset="0"/>
                        </a:rPr>
                        <a:t>T</a:t>
                      </a:r>
                      <a:r>
                        <a:rPr lang="en-CA" sz="1800" baseline="0" noProof="0" dirty="0" err="1" smtClean="0">
                          <a:solidFill>
                            <a:schemeClr val="tx1"/>
                          </a:solidFill>
                          <a:latin typeface="Courier New" panose="02070309020205020404" pitchFamily="49" charset="0"/>
                          <a:cs typeface="Courier New" panose="02070309020205020404" pitchFamily="49" charset="0"/>
                          <a:sym typeface="Wingdings" panose="05000000000000000000" pitchFamily="2" charset="2"/>
                        </a:rPr>
                        <a:t>id</a:t>
                      </a:r>
                      <a:endParaRPr lang="en-CA" sz="1800" noProof="0" dirty="0" smtClean="0">
                        <a:solidFill>
                          <a:schemeClr val="tx1"/>
                        </a:solidFill>
                        <a:latin typeface="Courier New" panose="02070309020205020404" pitchFamily="49" charset="0"/>
                        <a:cs typeface="Courier New" panose="02070309020205020404" pitchFamily="49" charset="0"/>
                      </a:endParaRPr>
                    </a:p>
                  </a:txBody>
                  <a:tcPr marL="91438" marR="91438" marT="45709" marB="45709">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75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en-CA" sz="1800" b="1" i="0" u="none" strike="noStrike" kern="1200" cap="none" spc="0" normalizeH="0" baseline="0" noProof="0" dirty="0" smtClean="0">
                          <a:ln>
                            <a:noFill/>
                          </a:ln>
                          <a:solidFill>
                            <a:srgbClr val="000000"/>
                          </a:solidFill>
                          <a:effectLst/>
                          <a:uLnTx/>
                          <a:uFillTx/>
                          <a:latin typeface="Courier New" panose="02070309020205020404" pitchFamily="49" charset="0"/>
                          <a:cs typeface="Courier New" panose="02070309020205020404" pitchFamily="49" charset="0"/>
                        </a:rPr>
                        <a:t>T * E + T</a:t>
                      </a:r>
                      <a:endParaRPr lang="en-CA" sz="1800" noProof="0" dirty="0" smtClean="0">
                        <a:solidFill>
                          <a:schemeClr val="tx1"/>
                        </a:solidFill>
                      </a:endParaRPr>
                    </a:p>
                  </a:txBody>
                  <a:tcPr marL="91438" marR="91438" marT="45709" marB="45709">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CA" sz="1800" noProof="0" dirty="0" smtClean="0">
                          <a:solidFill>
                            <a:schemeClr val="tx1"/>
                          </a:solidFill>
                          <a:latin typeface="+mn-lt"/>
                          <a:cs typeface="Courier New" panose="02070309020205020404" pitchFamily="49" charset="0"/>
                        </a:rPr>
                        <a:t>We are stuck!</a:t>
                      </a:r>
                      <a:endParaRPr lang="en-CA" sz="1800" noProof="0" dirty="0">
                        <a:solidFill>
                          <a:schemeClr val="tx1"/>
                        </a:solidFill>
                        <a:latin typeface="+mn-lt"/>
                        <a:cs typeface="Courier New" panose="02070309020205020404" pitchFamily="49" charset="0"/>
                      </a:endParaRPr>
                    </a:p>
                  </a:txBody>
                  <a:tcPr marL="91438" marR="91438" marT="45709" marB="45709">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bl>
          </a:graphicData>
        </a:graphic>
      </p:graphicFrame>
      <p:sp>
        <p:nvSpPr>
          <p:cNvPr id="15" name="Isosceles Triangle 14"/>
          <p:cNvSpPr/>
          <p:nvPr/>
        </p:nvSpPr>
        <p:spPr>
          <a:xfrm>
            <a:off x="684213" y="2813050"/>
            <a:ext cx="142875" cy="142875"/>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16" name="Isosceles Triangle 15"/>
          <p:cNvSpPr/>
          <p:nvPr/>
        </p:nvSpPr>
        <p:spPr>
          <a:xfrm>
            <a:off x="539750" y="3168650"/>
            <a:ext cx="144463" cy="142875"/>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32" name="Isosceles Triangle 31"/>
          <p:cNvSpPr/>
          <p:nvPr/>
        </p:nvSpPr>
        <p:spPr>
          <a:xfrm>
            <a:off x="250825" y="2428875"/>
            <a:ext cx="144463" cy="144463"/>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42" name="Isosceles Triangle 41"/>
          <p:cNvSpPr/>
          <p:nvPr/>
        </p:nvSpPr>
        <p:spPr>
          <a:xfrm>
            <a:off x="1258888" y="3933825"/>
            <a:ext cx="144462" cy="142875"/>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43" name="Isosceles Triangle 42"/>
          <p:cNvSpPr/>
          <p:nvPr/>
        </p:nvSpPr>
        <p:spPr>
          <a:xfrm>
            <a:off x="1108075" y="4292600"/>
            <a:ext cx="144463" cy="144463"/>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54" name="Isosceles Triangle 53"/>
          <p:cNvSpPr/>
          <p:nvPr/>
        </p:nvSpPr>
        <p:spPr>
          <a:xfrm>
            <a:off x="806450" y="3532188"/>
            <a:ext cx="144463" cy="144462"/>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56" name="Isosceles Triangle 55"/>
          <p:cNvSpPr/>
          <p:nvPr/>
        </p:nvSpPr>
        <p:spPr>
          <a:xfrm>
            <a:off x="1100138" y="4652963"/>
            <a:ext cx="142875" cy="144462"/>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57" name="Isosceles Triangle 56"/>
          <p:cNvSpPr/>
          <p:nvPr/>
        </p:nvSpPr>
        <p:spPr>
          <a:xfrm>
            <a:off x="1331913" y="5013325"/>
            <a:ext cx="144462" cy="144463"/>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58" name="Isosceles Triangle 57"/>
          <p:cNvSpPr/>
          <p:nvPr/>
        </p:nvSpPr>
        <p:spPr>
          <a:xfrm>
            <a:off x="1835150" y="5373688"/>
            <a:ext cx="144463" cy="142875"/>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59" name="Isosceles Triangle 58"/>
          <p:cNvSpPr/>
          <p:nvPr/>
        </p:nvSpPr>
        <p:spPr>
          <a:xfrm>
            <a:off x="1671638" y="5732463"/>
            <a:ext cx="144462" cy="144462"/>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60" name="Rectangle 59"/>
          <p:cNvSpPr/>
          <p:nvPr/>
        </p:nvSpPr>
        <p:spPr>
          <a:xfrm>
            <a:off x="2411413" y="2286000"/>
            <a:ext cx="1851025" cy="28733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61" name="Rectangle 60"/>
          <p:cNvSpPr/>
          <p:nvPr/>
        </p:nvSpPr>
        <p:spPr>
          <a:xfrm>
            <a:off x="2347913" y="2668588"/>
            <a:ext cx="2511425" cy="28733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62" name="Rectangle 61"/>
          <p:cNvSpPr/>
          <p:nvPr/>
        </p:nvSpPr>
        <p:spPr>
          <a:xfrm>
            <a:off x="114300" y="2668588"/>
            <a:ext cx="2016125" cy="323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63" name="Rectangle 62"/>
          <p:cNvSpPr/>
          <p:nvPr/>
        </p:nvSpPr>
        <p:spPr>
          <a:xfrm>
            <a:off x="2427288" y="3036888"/>
            <a:ext cx="1851025" cy="28733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64" name="Rectangle 63"/>
          <p:cNvSpPr/>
          <p:nvPr/>
        </p:nvSpPr>
        <p:spPr>
          <a:xfrm>
            <a:off x="195263" y="3036888"/>
            <a:ext cx="2016125" cy="323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65" name="Rectangle 64"/>
          <p:cNvSpPr/>
          <p:nvPr/>
        </p:nvSpPr>
        <p:spPr>
          <a:xfrm>
            <a:off x="2379663" y="3397250"/>
            <a:ext cx="2479675" cy="28733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66" name="Rectangle 65"/>
          <p:cNvSpPr/>
          <p:nvPr/>
        </p:nvSpPr>
        <p:spPr>
          <a:xfrm>
            <a:off x="195263" y="3400425"/>
            <a:ext cx="2016125" cy="323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67" name="Rectangle 66"/>
          <p:cNvSpPr/>
          <p:nvPr/>
        </p:nvSpPr>
        <p:spPr>
          <a:xfrm>
            <a:off x="2400300" y="3778250"/>
            <a:ext cx="2665413" cy="28733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68" name="Rectangle 67"/>
          <p:cNvSpPr/>
          <p:nvPr/>
        </p:nvSpPr>
        <p:spPr>
          <a:xfrm>
            <a:off x="217488" y="3778250"/>
            <a:ext cx="2016125" cy="323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69" name="Rectangle 68"/>
          <p:cNvSpPr/>
          <p:nvPr/>
        </p:nvSpPr>
        <p:spPr>
          <a:xfrm>
            <a:off x="2363788" y="4138613"/>
            <a:ext cx="2663825" cy="28733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70" name="Rectangle 69"/>
          <p:cNvSpPr/>
          <p:nvPr/>
        </p:nvSpPr>
        <p:spPr>
          <a:xfrm>
            <a:off x="223838" y="4138613"/>
            <a:ext cx="2017712" cy="323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71" name="Rectangle 70"/>
          <p:cNvSpPr/>
          <p:nvPr/>
        </p:nvSpPr>
        <p:spPr>
          <a:xfrm>
            <a:off x="2390775" y="4518025"/>
            <a:ext cx="2663825" cy="28733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72" name="Rectangle 71"/>
          <p:cNvSpPr/>
          <p:nvPr/>
        </p:nvSpPr>
        <p:spPr>
          <a:xfrm>
            <a:off x="252413" y="4518025"/>
            <a:ext cx="2016125" cy="323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73" name="Rectangle 72"/>
          <p:cNvSpPr/>
          <p:nvPr/>
        </p:nvSpPr>
        <p:spPr>
          <a:xfrm>
            <a:off x="2411413" y="4886325"/>
            <a:ext cx="2665412" cy="2889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74" name="Rectangle 73"/>
          <p:cNvSpPr/>
          <p:nvPr/>
        </p:nvSpPr>
        <p:spPr>
          <a:xfrm>
            <a:off x="201613" y="4886325"/>
            <a:ext cx="2016125" cy="323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75" name="Rectangle 74"/>
          <p:cNvSpPr/>
          <p:nvPr/>
        </p:nvSpPr>
        <p:spPr>
          <a:xfrm>
            <a:off x="2400300" y="5256213"/>
            <a:ext cx="2665413" cy="28733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76" name="Rectangle 75"/>
          <p:cNvSpPr/>
          <p:nvPr/>
        </p:nvSpPr>
        <p:spPr>
          <a:xfrm>
            <a:off x="261938" y="5256213"/>
            <a:ext cx="2016125" cy="323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77" name="Rectangle 76"/>
          <p:cNvSpPr/>
          <p:nvPr/>
        </p:nvSpPr>
        <p:spPr>
          <a:xfrm>
            <a:off x="2400300" y="5616575"/>
            <a:ext cx="2665413" cy="28733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78" name="Rectangle 77"/>
          <p:cNvSpPr/>
          <p:nvPr/>
        </p:nvSpPr>
        <p:spPr>
          <a:xfrm>
            <a:off x="261938" y="5616575"/>
            <a:ext cx="2016125" cy="323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cxnSp>
        <p:nvCxnSpPr>
          <p:cNvPr id="8" name="Straight Arrow Connector 7"/>
          <p:cNvCxnSpPr>
            <a:stCxn id="10" idx="0"/>
          </p:cNvCxnSpPr>
          <p:nvPr/>
        </p:nvCxnSpPr>
        <p:spPr>
          <a:xfrm flipH="1" flipV="1">
            <a:off x="5027613" y="2813050"/>
            <a:ext cx="2011362" cy="1325563"/>
          </a:xfrm>
          <a:prstGeom prst="straightConnector1">
            <a:avLst/>
          </a:prstGeom>
          <a:ln w="28575">
            <a:tailEnd type="arrow"/>
          </a:ln>
        </p:spPr>
        <p:style>
          <a:lnRef idx="1">
            <a:schemeClr val="accent1"/>
          </a:lnRef>
          <a:fillRef idx="0">
            <a:schemeClr val="accent1"/>
          </a:fillRef>
          <a:effectRef idx="0">
            <a:schemeClr val="accent1"/>
          </a:effectRef>
          <a:fontRef idx="minor">
            <a:schemeClr val="tx1"/>
          </a:fontRef>
        </p:style>
      </p:cxnSp>
      <p:sp>
        <p:nvSpPr>
          <p:cNvPr id="10" name="TextBox 9"/>
          <p:cNvSpPr txBox="1">
            <a:spLocks noChangeArrowheads="1"/>
          </p:cNvSpPr>
          <p:nvPr/>
        </p:nvSpPr>
        <p:spPr bwMode="auto">
          <a:xfrm>
            <a:off x="5724525" y="4138613"/>
            <a:ext cx="2627313"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800" b="0"/>
              <a:t>One bad operation and it’s all over…</a:t>
            </a:r>
            <a:endParaRPr lang="fr-CA" altLang="fr-FR" sz="1800" b="0"/>
          </a:p>
        </p:txBody>
      </p:sp>
      <p:sp>
        <p:nvSpPr>
          <p:cNvPr id="9" name="Slide Number Placeholder 8"/>
          <p:cNvSpPr>
            <a:spLocks noGrp="1"/>
          </p:cNvSpPr>
          <p:nvPr>
            <p:ph type="sldNum" sz="quarter" idx="11"/>
          </p:nvPr>
        </p:nvSpPr>
        <p:spPr/>
        <p:txBody>
          <a:bodyPr/>
          <a:lstStyle/>
          <a:p>
            <a:pPr>
              <a:defRPr/>
            </a:pPr>
            <a:fld id="{C0F85434-72BD-456E-A883-0F005E178622}" type="slidenum">
              <a:rPr lang="fr-CA" smtClean="0"/>
              <a:pPr>
                <a:defRPr/>
              </a:pPr>
              <a:t>446</a:t>
            </a:fld>
            <a:endParaRPr lang="fr-CA"/>
          </a:p>
        </p:txBody>
      </p:sp>
    </p:spTree>
    <p:extLst>
      <p:ext uri="{BB962C8B-B14F-4D97-AF65-F5344CB8AC3E}">
        <p14:creationId xmlns:p14="http://schemas.microsoft.com/office/powerpoint/2010/main" val="1627883831"/>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xit" presetSubtype="0" fill="hold" grpId="0" nodeType="clickEffect">
                                  <p:stCondLst>
                                    <p:cond delay="0"/>
                                  </p:stCondLst>
                                  <p:childTnLst>
                                    <p:animEffect transition="out" filter="fade">
                                      <p:cBhvr>
                                        <p:cTn id="6" dur="500"/>
                                        <p:tgtEl>
                                          <p:spTgt spid="60"/>
                                        </p:tgtEl>
                                      </p:cBhvr>
                                    </p:animEffect>
                                    <p:set>
                                      <p:cBhvr>
                                        <p:cTn id="7" dur="1" fill="hold">
                                          <p:stCondLst>
                                            <p:cond delay="499"/>
                                          </p:stCondLst>
                                        </p:cTn>
                                        <p:tgtEl>
                                          <p:spTgt spid="60"/>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500"/>
                                        <p:tgtEl>
                                          <p:spTgt spid="62"/>
                                        </p:tgtEl>
                                      </p:cBhvr>
                                    </p:animEffect>
                                    <p:set>
                                      <p:cBhvr>
                                        <p:cTn id="10" dur="1" fill="hold">
                                          <p:stCondLst>
                                            <p:cond delay="499"/>
                                          </p:stCondLst>
                                        </p:cTn>
                                        <p:tgtEl>
                                          <p:spTgt spid="62"/>
                                        </p:tgtEl>
                                        <p:attrNameLst>
                                          <p:attrName>style.visibility</p:attrName>
                                        </p:attrNameLst>
                                      </p:cBhvr>
                                      <p:to>
                                        <p:strVal val="hidden"/>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xit" presetSubtype="0" fill="hold" grpId="0" nodeType="clickEffect">
                                  <p:stCondLst>
                                    <p:cond delay="0"/>
                                  </p:stCondLst>
                                  <p:childTnLst>
                                    <p:animEffect transition="out" filter="fade">
                                      <p:cBhvr>
                                        <p:cTn id="14" dur="500"/>
                                        <p:tgtEl>
                                          <p:spTgt spid="61"/>
                                        </p:tgtEl>
                                      </p:cBhvr>
                                    </p:animEffect>
                                    <p:set>
                                      <p:cBhvr>
                                        <p:cTn id="15" dur="1" fill="hold">
                                          <p:stCondLst>
                                            <p:cond delay="499"/>
                                          </p:stCondLst>
                                        </p:cTn>
                                        <p:tgtEl>
                                          <p:spTgt spid="61"/>
                                        </p:tgtEl>
                                        <p:attrNameLst>
                                          <p:attrName>style.visibility</p:attrName>
                                        </p:attrNameLst>
                                      </p:cBhvr>
                                      <p:to>
                                        <p:strVal val="hidden"/>
                                      </p:to>
                                    </p:set>
                                  </p:childTnLst>
                                </p:cTn>
                              </p:par>
                              <p:par>
                                <p:cTn id="16" presetID="10" presetClass="exit" presetSubtype="0" fill="hold" grpId="0" nodeType="withEffect">
                                  <p:stCondLst>
                                    <p:cond delay="0"/>
                                  </p:stCondLst>
                                  <p:childTnLst>
                                    <p:animEffect transition="out" filter="fade">
                                      <p:cBhvr>
                                        <p:cTn id="17" dur="500"/>
                                        <p:tgtEl>
                                          <p:spTgt spid="64"/>
                                        </p:tgtEl>
                                      </p:cBhvr>
                                    </p:animEffect>
                                    <p:set>
                                      <p:cBhvr>
                                        <p:cTn id="18" dur="1" fill="hold">
                                          <p:stCondLst>
                                            <p:cond delay="499"/>
                                          </p:stCondLst>
                                        </p:cTn>
                                        <p:tgtEl>
                                          <p:spTgt spid="64"/>
                                        </p:tgtEl>
                                        <p:attrNameLst>
                                          <p:attrName>style.visibility</p:attrName>
                                        </p:attrNameLst>
                                      </p:cBhvr>
                                      <p:to>
                                        <p:strVal val="hidden"/>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0" presetClass="exit" presetSubtype="0" fill="hold" grpId="0" nodeType="clickEffect">
                                  <p:stCondLst>
                                    <p:cond delay="0"/>
                                  </p:stCondLst>
                                  <p:childTnLst>
                                    <p:animEffect transition="out" filter="fade">
                                      <p:cBhvr>
                                        <p:cTn id="22" dur="500"/>
                                        <p:tgtEl>
                                          <p:spTgt spid="63"/>
                                        </p:tgtEl>
                                      </p:cBhvr>
                                    </p:animEffect>
                                    <p:set>
                                      <p:cBhvr>
                                        <p:cTn id="23" dur="1" fill="hold">
                                          <p:stCondLst>
                                            <p:cond delay="499"/>
                                          </p:stCondLst>
                                        </p:cTn>
                                        <p:tgtEl>
                                          <p:spTgt spid="63"/>
                                        </p:tgtEl>
                                        <p:attrNameLst>
                                          <p:attrName>style.visibility</p:attrName>
                                        </p:attrNameLst>
                                      </p:cBhvr>
                                      <p:to>
                                        <p:strVal val="hidden"/>
                                      </p:to>
                                    </p:set>
                                  </p:childTnLst>
                                </p:cTn>
                              </p:par>
                              <p:par>
                                <p:cTn id="24" presetID="10" presetClass="exit" presetSubtype="0" fill="hold" grpId="0" nodeType="withEffect">
                                  <p:stCondLst>
                                    <p:cond delay="0"/>
                                  </p:stCondLst>
                                  <p:childTnLst>
                                    <p:animEffect transition="out" filter="fade">
                                      <p:cBhvr>
                                        <p:cTn id="25" dur="500"/>
                                        <p:tgtEl>
                                          <p:spTgt spid="66"/>
                                        </p:tgtEl>
                                      </p:cBhvr>
                                    </p:animEffect>
                                    <p:set>
                                      <p:cBhvr>
                                        <p:cTn id="26" dur="1" fill="hold">
                                          <p:stCondLst>
                                            <p:cond delay="499"/>
                                          </p:stCondLst>
                                        </p:cTn>
                                        <p:tgtEl>
                                          <p:spTgt spid="66"/>
                                        </p:tgtEl>
                                        <p:attrNameLst>
                                          <p:attrName>style.visibility</p:attrName>
                                        </p:attrNameLst>
                                      </p:cBhvr>
                                      <p:to>
                                        <p:strVal val="hidden"/>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xit" presetSubtype="0" fill="hold" grpId="0" nodeType="clickEffect">
                                  <p:stCondLst>
                                    <p:cond delay="0"/>
                                  </p:stCondLst>
                                  <p:childTnLst>
                                    <p:animEffect transition="out" filter="fade">
                                      <p:cBhvr>
                                        <p:cTn id="30" dur="500"/>
                                        <p:tgtEl>
                                          <p:spTgt spid="65"/>
                                        </p:tgtEl>
                                      </p:cBhvr>
                                    </p:animEffect>
                                    <p:set>
                                      <p:cBhvr>
                                        <p:cTn id="31" dur="1" fill="hold">
                                          <p:stCondLst>
                                            <p:cond delay="499"/>
                                          </p:stCondLst>
                                        </p:cTn>
                                        <p:tgtEl>
                                          <p:spTgt spid="65"/>
                                        </p:tgtEl>
                                        <p:attrNameLst>
                                          <p:attrName>style.visibility</p:attrName>
                                        </p:attrNameLst>
                                      </p:cBhvr>
                                      <p:to>
                                        <p:strVal val="hidden"/>
                                      </p:to>
                                    </p:set>
                                  </p:childTnLst>
                                </p:cTn>
                              </p:par>
                              <p:par>
                                <p:cTn id="32" presetID="10" presetClass="exit" presetSubtype="0" fill="hold" grpId="0" nodeType="withEffect">
                                  <p:stCondLst>
                                    <p:cond delay="0"/>
                                  </p:stCondLst>
                                  <p:childTnLst>
                                    <p:animEffect transition="out" filter="fade">
                                      <p:cBhvr>
                                        <p:cTn id="33" dur="500"/>
                                        <p:tgtEl>
                                          <p:spTgt spid="68"/>
                                        </p:tgtEl>
                                      </p:cBhvr>
                                    </p:animEffect>
                                    <p:set>
                                      <p:cBhvr>
                                        <p:cTn id="34" dur="1" fill="hold">
                                          <p:stCondLst>
                                            <p:cond delay="499"/>
                                          </p:stCondLst>
                                        </p:cTn>
                                        <p:tgtEl>
                                          <p:spTgt spid="68"/>
                                        </p:tgtEl>
                                        <p:attrNameLst>
                                          <p:attrName>style.visibility</p:attrName>
                                        </p:attrNameLst>
                                      </p:cBhvr>
                                      <p:to>
                                        <p:strVal val="hidden"/>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0" presetClass="exit" presetSubtype="0" fill="hold" grpId="0" nodeType="clickEffect">
                                  <p:stCondLst>
                                    <p:cond delay="0"/>
                                  </p:stCondLst>
                                  <p:childTnLst>
                                    <p:animEffect transition="out" filter="fade">
                                      <p:cBhvr>
                                        <p:cTn id="38" dur="500"/>
                                        <p:tgtEl>
                                          <p:spTgt spid="67"/>
                                        </p:tgtEl>
                                      </p:cBhvr>
                                    </p:animEffect>
                                    <p:set>
                                      <p:cBhvr>
                                        <p:cTn id="39" dur="1" fill="hold">
                                          <p:stCondLst>
                                            <p:cond delay="499"/>
                                          </p:stCondLst>
                                        </p:cTn>
                                        <p:tgtEl>
                                          <p:spTgt spid="67"/>
                                        </p:tgtEl>
                                        <p:attrNameLst>
                                          <p:attrName>style.visibility</p:attrName>
                                        </p:attrNameLst>
                                      </p:cBhvr>
                                      <p:to>
                                        <p:strVal val="hidden"/>
                                      </p:to>
                                    </p:set>
                                  </p:childTnLst>
                                </p:cTn>
                              </p:par>
                              <p:par>
                                <p:cTn id="40" presetID="10" presetClass="exit" presetSubtype="0" fill="hold" grpId="0" nodeType="withEffect">
                                  <p:stCondLst>
                                    <p:cond delay="0"/>
                                  </p:stCondLst>
                                  <p:childTnLst>
                                    <p:animEffect transition="out" filter="fade">
                                      <p:cBhvr>
                                        <p:cTn id="41" dur="500"/>
                                        <p:tgtEl>
                                          <p:spTgt spid="70"/>
                                        </p:tgtEl>
                                      </p:cBhvr>
                                    </p:animEffect>
                                    <p:set>
                                      <p:cBhvr>
                                        <p:cTn id="42" dur="1" fill="hold">
                                          <p:stCondLst>
                                            <p:cond delay="499"/>
                                          </p:stCondLst>
                                        </p:cTn>
                                        <p:tgtEl>
                                          <p:spTgt spid="70"/>
                                        </p:tgtEl>
                                        <p:attrNameLst>
                                          <p:attrName>style.visibility</p:attrName>
                                        </p:attrNameLst>
                                      </p:cBhvr>
                                      <p:to>
                                        <p:strVal val="hidden"/>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xit" presetSubtype="0" fill="hold" grpId="0" nodeType="clickEffect">
                                  <p:stCondLst>
                                    <p:cond delay="0"/>
                                  </p:stCondLst>
                                  <p:childTnLst>
                                    <p:animEffect transition="out" filter="fade">
                                      <p:cBhvr>
                                        <p:cTn id="46" dur="500"/>
                                        <p:tgtEl>
                                          <p:spTgt spid="69"/>
                                        </p:tgtEl>
                                      </p:cBhvr>
                                    </p:animEffect>
                                    <p:set>
                                      <p:cBhvr>
                                        <p:cTn id="47" dur="1" fill="hold">
                                          <p:stCondLst>
                                            <p:cond delay="499"/>
                                          </p:stCondLst>
                                        </p:cTn>
                                        <p:tgtEl>
                                          <p:spTgt spid="69"/>
                                        </p:tgtEl>
                                        <p:attrNameLst>
                                          <p:attrName>style.visibility</p:attrName>
                                        </p:attrNameLst>
                                      </p:cBhvr>
                                      <p:to>
                                        <p:strVal val="hidden"/>
                                      </p:to>
                                    </p:set>
                                  </p:childTnLst>
                                </p:cTn>
                              </p:par>
                              <p:par>
                                <p:cTn id="48" presetID="10" presetClass="exit" presetSubtype="0" fill="hold" grpId="0" nodeType="withEffect">
                                  <p:stCondLst>
                                    <p:cond delay="0"/>
                                  </p:stCondLst>
                                  <p:childTnLst>
                                    <p:animEffect transition="out" filter="fade">
                                      <p:cBhvr>
                                        <p:cTn id="49" dur="500"/>
                                        <p:tgtEl>
                                          <p:spTgt spid="72"/>
                                        </p:tgtEl>
                                      </p:cBhvr>
                                    </p:animEffect>
                                    <p:set>
                                      <p:cBhvr>
                                        <p:cTn id="50" dur="1" fill="hold">
                                          <p:stCondLst>
                                            <p:cond delay="499"/>
                                          </p:stCondLst>
                                        </p:cTn>
                                        <p:tgtEl>
                                          <p:spTgt spid="72"/>
                                        </p:tgtEl>
                                        <p:attrNameLst>
                                          <p:attrName>style.visibility</p:attrName>
                                        </p:attrNameLst>
                                      </p:cBhvr>
                                      <p:to>
                                        <p:strVal val="hidden"/>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0" presetClass="exit" presetSubtype="0" fill="hold" grpId="0" nodeType="clickEffect">
                                  <p:stCondLst>
                                    <p:cond delay="0"/>
                                  </p:stCondLst>
                                  <p:childTnLst>
                                    <p:animEffect transition="out" filter="fade">
                                      <p:cBhvr>
                                        <p:cTn id="54" dur="500"/>
                                        <p:tgtEl>
                                          <p:spTgt spid="71"/>
                                        </p:tgtEl>
                                      </p:cBhvr>
                                    </p:animEffect>
                                    <p:set>
                                      <p:cBhvr>
                                        <p:cTn id="55" dur="1" fill="hold">
                                          <p:stCondLst>
                                            <p:cond delay="499"/>
                                          </p:stCondLst>
                                        </p:cTn>
                                        <p:tgtEl>
                                          <p:spTgt spid="71"/>
                                        </p:tgtEl>
                                        <p:attrNameLst>
                                          <p:attrName>style.visibility</p:attrName>
                                        </p:attrNameLst>
                                      </p:cBhvr>
                                      <p:to>
                                        <p:strVal val="hidden"/>
                                      </p:to>
                                    </p:set>
                                  </p:childTnLst>
                                </p:cTn>
                              </p:par>
                              <p:par>
                                <p:cTn id="56" presetID="10" presetClass="exit" presetSubtype="0" fill="hold" grpId="0" nodeType="withEffect">
                                  <p:stCondLst>
                                    <p:cond delay="0"/>
                                  </p:stCondLst>
                                  <p:childTnLst>
                                    <p:animEffect transition="out" filter="fade">
                                      <p:cBhvr>
                                        <p:cTn id="57" dur="500"/>
                                        <p:tgtEl>
                                          <p:spTgt spid="74"/>
                                        </p:tgtEl>
                                      </p:cBhvr>
                                    </p:animEffect>
                                    <p:set>
                                      <p:cBhvr>
                                        <p:cTn id="58" dur="1" fill="hold">
                                          <p:stCondLst>
                                            <p:cond delay="499"/>
                                          </p:stCondLst>
                                        </p:cTn>
                                        <p:tgtEl>
                                          <p:spTgt spid="74"/>
                                        </p:tgtEl>
                                        <p:attrNameLst>
                                          <p:attrName>style.visibility</p:attrName>
                                        </p:attrNameLst>
                                      </p:cBhvr>
                                      <p:to>
                                        <p:strVal val="hidden"/>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0" presetClass="exit" presetSubtype="0" fill="hold" grpId="0" nodeType="clickEffect">
                                  <p:stCondLst>
                                    <p:cond delay="0"/>
                                  </p:stCondLst>
                                  <p:childTnLst>
                                    <p:animEffect transition="out" filter="fade">
                                      <p:cBhvr>
                                        <p:cTn id="62" dur="500"/>
                                        <p:tgtEl>
                                          <p:spTgt spid="73"/>
                                        </p:tgtEl>
                                      </p:cBhvr>
                                    </p:animEffect>
                                    <p:set>
                                      <p:cBhvr>
                                        <p:cTn id="63" dur="1" fill="hold">
                                          <p:stCondLst>
                                            <p:cond delay="499"/>
                                          </p:stCondLst>
                                        </p:cTn>
                                        <p:tgtEl>
                                          <p:spTgt spid="73"/>
                                        </p:tgtEl>
                                        <p:attrNameLst>
                                          <p:attrName>style.visibility</p:attrName>
                                        </p:attrNameLst>
                                      </p:cBhvr>
                                      <p:to>
                                        <p:strVal val="hidden"/>
                                      </p:to>
                                    </p:set>
                                  </p:childTnLst>
                                </p:cTn>
                              </p:par>
                              <p:par>
                                <p:cTn id="64" presetID="10" presetClass="exit" presetSubtype="0" fill="hold" grpId="0" nodeType="withEffect">
                                  <p:stCondLst>
                                    <p:cond delay="0"/>
                                  </p:stCondLst>
                                  <p:childTnLst>
                                    <p:animEffect transition="out" filter="fade">
                                      <p:cBhvr>
                                        <p:cTn id="65" dur="500"/>
                                        <p:tgtEl>
                                          <p:spTgt spid="76"/>
                                        </p:tgtEl>
                                      </p:cBhvr>
                                    </p:animEffect>
                                    <p:set>
                                      <p:cBhvr>
                                        <p:cTn id="66" dur="1" fill="hold">
                                          <p:stCondLst>
                                            <p:cond delay="499"/>
                                          </p:stCondLst>
                                        </p:cTn>
                                        <p:tgtEl>
                                          <p:spTgt spid="76"/>
                                        </p:tgtEl>
                                        <p:attrNameLst>
                                          <p:attrName>style.visibility</p:attrName>
                                        </p:attrNameLst>
                                      </p:cBhvr>
                                      <p:to>
                                        <p:strVal val="hidden"/>
                                      </p:to>
                                    </p:set>
                                  </p:childTnLst>
                                </p:cTn>
                              </p:par>
                            </p:childTnLst>
                          </p:cTn>
                        </p:par>
                      </p:childTnLst>
                    </p:cTn>
                  </p:par>
                  <p:par>
                    <p:cTn id="67" fill="hold" nodeType="clickPar">
                      <p:stCondLst>
                        <p:cond delay="indefinite"/>
                      </p:stCondLst>
                      <p:childTnLst>
                        <p:par>
                          <p:cTn id="68" fill="hold" nodeType="withGroup">
                            <p:stCondLst>
                              <p:cond delay="0"/>
                            </p:stCondLst>
                            <p:childTnLst>
                              <p:par>
                                <p:cTn id="69" presetID="10" presetClass="exit" presetSubtype="0" fill="hold" grpId="0" nodeType="clickEffect">
                                  <p:stCondLst>
                                    <p:cond delay="0"/>
                                  </p:stCondLst>
                                  <p:childTnLst>
                                    <p:animEffect transition="out" filter="fade">
                                      <p:cBhvr>
                                        <p:cTn id="70" dur="500"/>
                                        <p:tgtEl>
                                          <p:spTgt spid="75"/>
                                        </p:tgtEl>
                                      </p:cBhvr>
                                    </p:animEffect>
                                    <p:set>
                                      <p:cBhvr>
                                        <p:cTn id="71" dur="1" fill="hold">
                                          <p:stCondLst>
                                            <p:cond delay="499"/>
                                          </p:stCondLst>
                                        </p:cTn>
                                        <p:tgtEl>
                                          <p:spTgt spid="75"/>
                                        </p:tgtEl>
                                        <p:attrNameLst>
                                          <p:attrName>style.visibility</p:attrName>
                                        </p:attrNameLst>
                                      </p:cBhvr>
                                      <p:to>
                                        <p:strVal val="hidden"/>
                                      </p:to>
                                    </p:set>
                                  </p:childTnLst>
                                </p:cTn>
                              </p:par>
                              <p:par>
                                <p:cTn id="72" presetID="10" presetClass="exit" presetSubtype="0" fill="hold" grpId="0" nodeType="withEffect">
                                  <p:stCondLst>
                                    <p:cond delay="0"/>
                                  </p:stCondLst>
                                  <p:childTnLst>
                                    <p:animEffect transition="out" filter="fade">
                                      <p:cBhvr>
                                        <p:cTn id="73" dur="500"/>
                                        <p:tgtEl>
                                          <p:spTgt spid="78"/>
                                        </p:tgtEl>
                                      </p:cBhvr>
                                    </p:animEffect>
                                    <p:set>
                                      <p:cBhvr>
                                        <p:cTn id="74" dur="1" fill="hold">
                                          <p:stCondLst>
                                            <p:cond delay="499"/>
                                          </p:stCondLst>
                                        </p:cTn>
                                        <p:tgtEl>
                                          <p:spTgt spid="78"/>
                                        </p:tgtEl>
                                        <p:attrNameLst>
                                          <p:attrName>style.visibility</p:attrName>
                                        </p:attrNameLst>
                                      </p:cBhvr>
                                      <p:to>
                                        <p:strVal val="hidden"/>
                                      </p:to>
                                    </p:set>
                                  </p:childTnLst>
                                </p:cTn>
                              </p:par>
                            </p:childTnLst>
                          </p:cTn>
                        </p:par>
                      </p:childTnLst>
                    </p:cTn>
                  </p:par>
                  <p:par>
                    <p:cTn id="75" fill="hold" nodeType="clickPar">
                      <p:stCondLst>
                        <p:cond delay="indefinite"/>
                      </p:stCondLst>
                      <p:childTnLst>
                        <p:par>
                          <p:cTn id="76" fill="hold" nodeType="withGroup">
                            <p:stCondLst>
                              <p:cond delay="0"/>
                            </p:stCondLst>
                            <p:childTnLst>
                              <p:par>
                                <p:cTn id="77" presetID="10" presetClass="exit" presetSubtype="0" fill="hold" grpId="0" nodeType="clickEffect">
                                  <p:stCondLst>
                                    <p:cond delay="0"/>
                                  </p:stCondLst>
                                  <p:childTnLst>
                                    <p:animEffect transition="out" filter="fade">
                                      <p:cBhvr>
                                        <p:cTn id="78" dur="500"/>
                                        <p:tgtEl>
                                          <p:spTgt spid="77"/>
                                        </p:tgtEl>
                                      </p:cBhvr>
                                    </p:animEffect>
                                    <p:set>
                                      <p:cBhvr>
                                        <p:cTn id="79" dur="1" fill="hold">
                                          <p:stCondLst>
                                            <p:cond delay="499"/>
                                          </p:stCondLst>
                                        </p:cTn>
                                        <p:tgtEl>
                                          <p:spTgt spid="77"/>
                                        </p:tgtEl>
                                        <p:attrNameLst>
                                          <p:attrName>style.visibility</p:attrName>
                                        </p:attrNameLst>
                                      </p:cBhvr>
                                      <p:to>
                                        <p:strVal val="hidden"/>
                                      </p:to>
                                    </p:set>
                                  </p:childTnLst>
                                </p:cTn>
                              </p:par>
                            </p:childTnLst>
                          </p:cTn>
                        </p:par>
                      </p:childTnLst>
                    </p:cTn>
                  </p:par>
                  <p:par>
                    <p:cTn id="80" fill="hold" nodeType="clickPar">
                      <p:stCondLst>
                        <p:cond delay="indefinite"/>
                      </p:stCondLst>
                      <p:childTnLst>
                        <p:par>
                          <p:cTn id="81" fill="hold" nodeType="withGroup">
                            <p:stCondLst>
                              <p:cond delay="0"/>
                            </p:stCondLst>
                            <p:childTnLst>
                              <p:par>
                                <p:cTn id="82" presetID="10" presetClass="entr" presetSubtype="0" fill="hold" nodeType="clickEffect">
                                  <p:stCondLst>
                                    <p:cond delay="0"/>
                                  </p:stCondLst>
                                  <p:childTnLst>
                                    <p:set>
                                      <p:cBhvr>
                                        <p:cTn id="83" dur="1" fill="hold">
                                          <p:stCondLst>
                                            <p:cond delay="0"/>
                                          </p:stCondLst>
                                        </p:cTn>
                                        <p:tgtEl>
                                          <p:spTgt spid="8"/>
                                        </p:tgtEl>
                                        <p:attrNameLst>
                                          <p:attrName>style.visibility</p:attrName>
                                        </p:attrNameLst>
                                      </p:cBhvr>
                                      <p:to>
                                        <p:strVal val="visible"/>
                                      </p:to>
                                    </p:set>
                                    <p:animEffect transition="in" filter="fade">
                                      <p:cBhvr>
                                        <p:cTn id="84" dur="500"/>
                                        <p:tgtEl>
                                          <p:spTgt spid="8"/>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10"/>
                                        </p:tgtEl>
                                        <p:attrNameLst>
                                          <p:attrName>style.visibility</p:attrName>
                                        </p:attrNameLst>
                                      </p:cBhvr>
                                      <p:to>
                                        <p:strVal val="visible"/>
                                      </p:to>
                                    </p:set>
                                    <p:animEffect transition="in" filter="fade">
                                      <p:cBhvr>
                                        <p:cTn id="8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10" grpId="0"/>
    </p:bldLst>
  </p:timing>
</p:sld>
</file>

<file path=ppt/slides/slide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LR Parser</a:t>
            </a:r>
            <a:endParaRPr lang="fr-CA" dirty="0"/>
          </a:p>
        </p:txBody>
      </p:sp>
      <p:sp>
        <p:nvSpPr>
          <p:cNvPr id="28675" name="Content Placeholder 2"/>
          <p:cNvSpPr>
            <a:spLocks noGrp="1"/>
          </p:cNvSpPr>
          <p:nvPr>
            <p:ph idx="1"/>
          </p:nvPr>
        </p:nvSpPr>
        <p:spPr/>
        <p:txBody>
          <a:bodyPr/>
          <a:lstStyle/>
          <a:p>
            <a:r>
              <a:rPr lang="en-CA" altLang="fr-FR" smtClean="0"/>
              <a:t>We now know how to shift and reduce!</a:t>
            </a:r>
          </a:p>
          <a:p>
            <a:endParaRPr lang="en-CA" altLang="fr-FR" smtClean="0"/>
          </a:p>
          <a:p>
            <a:r>
              <a:rPr lang="en-CA" altLang="fr-FR" smtClean="0"/>
              <a:t>But we do not know when to </a:t>
            </a:r>
            <a:r>
              <a:rPr lang="en-CA" altLang="fr-FR" i="1" smtClean="0"/>
              <a:t>shift</a:t>
            </a:r>
            <a:r>
              <a:rPr lang="en-CA" altLang="fr-FR" smtClean="0"/>
              <a:t> and when to </a:t>
            </a:r>
            <a:r>
              <a:rPr lang="en-CA" altLang="fr-FR" i="1" smtClean="0"/>
              <a:t>reduce</a:t>
            </a:r>
          </a:p>
          <a:p>
            <a:pPr lvl="1"/>
            <a:r>
              <a:rPr lang="en-CA" altLang="fr-FR" smtClean="0"/>
              <a:t>Once we know that, we achieve our purpose of never backtracking</a:t>
            </a:r>
          </a:p>
          <a:p>
            <a:pPr lvl="1"/>
            <a:endParaRPr lang="en-CA" altLang="fr-FR" smtClean="0"/>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447</a:t>
            </a:fld>
            <a:endParaRPr lang="fr-CA"/>
          </a:p>
        </p:txBody>
      </p:sp>
    </p:spTree>
    <p:extLst>
      <p:ext uri="{BB962C8B-B14F-4D97-AF65-F5344CB8AC3E}">
        <p14:creationId xmlns:p14="http://schemas.microsoft.com/office/powerpoint/2010/main" val="37807488"/>
      </p:ext>
    </p:extLst>
  </p:cSld>
  <p:clrMapOvr>
    <a:masterClrMapping/>
  </p:clrMapOvr>
  <p:timing>
    <p:tnLst>
      <p:par>
        <p:cTn id="1" dur="indefinite" restart="never" nodeType="tmRoot"/>
      </p:par>
    </p:tnLst>
  </p:timing>
</p:sld>
</file>

<file path=ppt/slides/slide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Handle</a:t>
            </a:r>
            <a:endParaRPr lang="fr-CA" dirty="0"/>
          </a:p>
        </p:txBody>
      </p:sp>
      <p:sp>
        <p:nvSpPr>
          <p:cNvPr id="29699" name="Content Placeholder 2"/>
          <p:cNvSpPr>
            <a:spLocks noGrp="1"/>
          </p:cNvSpPr>
          <p:nvPr>
            <p:ph idx="1"/>
          </p:nvPr>
        </p:nvSpPr>
        <p:spPr/>
        <p:txBody>
          <a:bodyPr/>
          <a:lstStyle/>
          <a:p>
            <a:pPr>
              <a:defRPr/>
            </a:pPr>
            <a:r>
              <a:rPr lang="en-CA" altLang="fr-FR" i="1" dirty="0" smtClean="0"/>
              <a:t>We reduce if the rightmost portion of the analysed part is a valid handle</a:t>
            </a:r>
          </a:p>
          <a:p>
            <a:pPr lvl="1">
              <a:defRPr/>
            </a:pPr>
            <a:r>
              <a:rPr lang="en-CA" altLang="fr-FR" i="1" dirty="0" smtClean="0"/>
              <a:t>Otherwise, we shift</a:t>
            </a:r>
          </a:p>
          <a:p>
            <a:pPr>
              <a:defRPr/>
            </a:pPr>
            <a:endParaRPr lang="en-CA" altLang="fr-FR" dirty="0" smtClean="0"/>
          </a:p>
          <a:p>
            <a:pPr>
              <a:defRPr/>
            </a:pPr>
            <a:r>
              <a:rPr lang="en-CA" altLang="fr-FR" dirty="0" smtClean="0"/>
              <a:t>Properties of the handle:</a:t>
            </a:r>
          </a:p>
          <a:p>
            <a:pPr marL="730250" lvl="1" indent="-457200">
              <a:buFont typeface="Arial Black" pitchFamily="34" charset="0"/>
              <a:buAutoNum type="arabicPeriod"/>
              <a:defRPr/>
            </a:pPr>
            <a:r>
              <a:rPr lang="en-CA" altLang="fr-FR" dirty="0" smtClean="0"/>
              <a:t>Should match the right hand side of a production</a:t>
            </a:r>
            <a:endParaRPr lang="fr-CA" altLang="fr-FR" dirty="0" smtClean="0"/>
          </a:p>
          <a:p>
            <a:pPr marL="730250" lvl="1" indent="-457200">
              <a:buFont typeface="Arial Black" pitchFamily="34" charset="0"/>
              <a:buAutoNum type="arabicPeriod"/>
              <a:defRPr/>
            </a:pPr>
            <a:r>
              <a:rPr lang="en-CA" altLang="fr-FR" dirty="0" smtClean="0"/>
              <a:t>Its reduction should allow us to eventually reach the starting symbol</a:t>
            </a:r>
          </a:p>
          <a:p>
            <a:pPr marL="730250" lvl="1" indent="-457200">
              <a:buFont typeface="Arial Black" pitchFamily="34" charset="0"/>
              <a:buAutoNum type="arabicPeriod"/>
              <a:defRPr/>
            </a:pPr>
            <a:endParaRPr lang="en-CA" altLang="fr-FR" dirty="0" smtClean="0"/>
          </a:p>
          <a:p>
            <a:pPr>
              <a:defRPr/>
            </a:pPr>
            <a:endParaRPr lang="en-CA" altLang="fr-FR" dirty="0" smtClean="0"/>
          </a:p>
          <a:p>
            <a:pPr algn="ctr">
              <a:defRPr/>
            </a:pPr>
            <a:r>
              <a:rPr lang="en-CA" altLang="fr-FR" dirty="0" smtClean="0">
                <a:solidFill>
                  <a:schemeClr val="tx2"/>
                </a:solidFill>
              </a:rPr>
              <a:t>Reducing the handle must constitute a step in the reverse direction of a right most top down derivation</a:t>
            </a:r>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448</a:t>
            </a:fld>
            <a:endParaRPr lang="fr-CA"/>
          </a:p>
        </p:txBody>
      </p:sp>
    </p:spTree>
    <p:extLst>
      <p:ext uri="{BB962C8B-B14F-4D97-AF65-F5344CB8AC3E}">
        <p14:creationId xmlns:p14="http://schemas.microsoft.com/office/powerpoint/2010/main" val="2894169702"/>
      </p:ext>
    </p:extLst>
  </p:cSld>
  <p:clrMapOvr>
    <a:masterClrMapping/>
  </p:clrMapOvr>
  <p:timing>
    <p:tnLst>
      <p:par>
        <p:cTn id="1" dur="indefinite" restart="never" nodeType="tmRoot"/>
      </p:par>
    </p:tnLst>
  </p:timing>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Handle</a:t>
            </a:r>
            <a:endParaRPr lang="fr-CA" dirty="0"/>
          </a:p>
        </p:txBody>
      </p:sp>
      <p:sp>
        <p:nvSpPr>
          <p:cNvPr id="6" name="Content Placeholder 5"/>
          <p:cNvSpPr>
            <a:spLocks noGrp="1"/>
          </p:cNvSpPr>
          <p:nvPr>
            <p:ph idx="1"/>
          </p:nvPr>
        </p:nvSpPr>
        <p:spPr>
          <a:xfrm>
            <a:off x="3276600" y="1773238"/>
            <a:ext cx="4679950" cy="2808287"/>
          </a:xfrm>
          <a:ln w="28575">
            <a:solidFill>
              <a:schemeClr val="accent5"/>
            </a:solidFill>
          </a:ln>
        </p:spPr>
        <p:txBody>
          <a:bodyPr/>
          <a:lstStyle/>
          <a:p>
            <a:pPr>
              <a:defRPr/>
            </a:pPr>
            <a:r>
              <a:rPr lang="en-CA" sz="2400" b="0" dirty="0" smtClean="0">
                <a:latin typeface="Courier New" panose="02070309020205020404" pitchFamily="49" charset="0"/>
                <a:cs typeface="Courier New" panose="02070309020205020404" pitchFamily="49" charset="0"/>
              </a:rPr>
              <a:t>&lt;E&gt;		</a:t>
            </a:r>
            <a:r>
              <a:rPr lang="en-CA" sz="2400" b="0" dirty="0" smtClean="0">
                <a:latin typeface="Courier New" panose="02070309020205020404" pitchFamily="49" charset="0"/>
                <a:cs typeface="Courier New" panose="02070309020205020404" pitchFamily="49" charset="0"/>
                <a:sym typeface="Wingdings" panose="05000000000000000000" pitchFamily="2" charset="2"/>
              </a:rPr>
              <a:t> &lt;T&gt;+&lt;E&gt;</a:t>
            </a:r>
          </a:p>
          <a:p>
            <a:pPr>
              <a:defRPr/>
            </a:pPr>
            <a:r>
              <a:rPr lang="en-CA" sz="2400" b="0" dirty="0" smtClean="0">
                <a:latin typeface="Courier New" panose="02070309020205020404" pitchFamily="49" charset="0"/>
                <a:cs typeface="Courier New" panose="02070309020205020404" pitchFamily="49" charset="0"/>
                <a:sym typeface="Wingdings" panose="05000000000000000000" pitchFamily="2" charset="2"/>
              </a:rPr>
              <a:t>		 &lt;T&gt;+&lt;T&gt;</a:t>
            </a:r>
            <a:endParaRPr lang="en-CA" sz="2400" b="0" dirty="0">
              <a:latin typeface="Courier New" panose="02070309020205020404" pitchFamily="49" charset="0"/>
              <a:cs typeface="Courier New" panose="02070309020205020404" pitchFamily="49" charset="0"/>
              <a:sym typeface="Wingdings" panose="05000000000000000000" pitchFamily="2" charset="2"/>
            </a:endParaRPr>
          </a:p>
          <a:p>
            <a:pPr>
              <a:defRPr/>
            </a:pPr>
            <a:r>
              <a:rPr lang="en-CA" sz="2400" b="0" dirty="0" smtClean="0">
                <a:latin typeface="Courier New" panose="02070309020205020404" pitchFamily="49" charset="0"/>
                <a:cs typeface="Courier New" panose="02070309020205020404" pitchFamily="49" charset="0"/>
                <a:sym typeface="Wingdings" panose="05000000000000000000" pitchFamily="2" charset="2"/>
              </a:rPr>
              <a:t>	</a:t>
            </a:r>
            <a:r>
              <a:rPr lang="en-CA" sz="2400" b="0" dirty="0">
                <a:latin typeface="Courier New" panose="02070309020205020404" pitchFamily="49" charset="0"/>
                <a:cs typeface="Courier New" panose="02070309020205020404" pitchFamily="49" charset="0"/>
                <a:sym typeface="Wingdings" panose="05000000000000000000" pitchFamily="2" charset="2"/>
              </a:rPr>
              <a:t>	</a:t>
            </a:r>
            <a:r>
              <a:rPr lang="en-CA" sz="2400" b="0" dirty="0" smtClean="0">
                <a:latin typeface="Courier New" panose="02070309020205020404" pitchFamily="49" charset="0"/>
                <a:cs typeface="Courier New" panose="02070309020205020404" pitchFamily="49" charset="0"/>
                <a:sym typeface="Wingdings" panose="05000000000000000000" pitchFamily="2" charset="2"/>
              </a:rPr>
              <a:t> &lt;T&gt;+id</a:t>
            </a:r>
            <a:r>
              <a:rPr lang="en-CA" sz="2400" b="0" dirty="0">
                <a:latin typeface="Courier New" panose="02070309020205020404" pitchFamily="49" charset="0"/>
                <a:cs typeface="Courier New" panose="02070309020205020404" pitchFamily="49" charset="0"/>
                <a:sym typeface="Wingdings" panose="05000000000000000000" pitchFamily="2" charset="2"/>
              </a:rPr>
              <a:t>	</a:t>
            </a:r>
          </a:p>
          <a:p>
            <a:pPr>
              <a:defRPr/>
            </a:pPr>
            <a:r>
              <a:rPr lang="en-CA" sz="2400" b="0" dirty="0" smtClean="0">
                <a:latin typeface="Courier New" panose="02070309020205020404" pitchFamily="49" charset="0"/>
                <a:cs typeface="Courier New" panose="02070309020205020404" pitchFamily="49" charset="0"/>
                <a:sym typeface="Wingdings" panose="05000000000000000000" pitchFamily="2" charset="2"/>
              </a:rPr>
              <a:t>		 id*&lt;T</a:t>
            </a:r>
            <a:r>
              <a:rPr lang="en-CA" sz="2400" b="0" dirty="0">
                <a:latin typeface="Courier New" panose="02070309020205020404" pitchFamily="49" charset="0"/>
                <a:cs typeface="Courier New" panose="02070309020205020404" pitchFamily="49" charset="0"/>
                <a:sym typeface="Wingdings" panose="05000000000000000000" pitchFamily="2" charset="2"/>
              </a:rPr>
              <a:t>&gt;+</a:t>
            </a:r>
            <a:r>
              <a:rPr lang="en-CA" sz="2400" b="0" dirty="0" smtClean="0">
                <a:latin typeface="Courier New" panose="02070309020205020404" pitchFamily="49" charset="0"/>
                <a:cs typeface="Courier New" panose="02070309020205020404" pitchFamily="49" charset="0"/>
                <a:sym typeface="Wingdings" panose="05000000000000000000" pitchFamily="2" charset="2"/>
              </a:rPr>
              <a:t>id</a:t>
            </a:r>
            <a:endParaRPr lang="en-CA" sz="2400" b="0" dirty="0">
              <a:latin typeface="Courier New" panose="02070309020205020404" pitchFamily="49" charset="0"/>
              <a:cs typeface="Courier New" panose="02070309020205020404" pitchFamily="49" charset="0"/>
            </a:endParaRPr>
          </a:p>
          <a:p>
            <a:pPr>
              <a:defRPr/>
            </a:pPr>
            <a:r>
              <a:rPr lang="en-CA" sz="2400" b="0" dirty="0" smtClean="0">
                <a:latin typeface="Courier New" panose="02070309020205020404" pitchFamily="49" charset="0"/>
                <a:cs typeface="Courier New" panose="02070309020205020404" pitchFamily="49" charset="0"/>
                <a:sym typeface="Wingdings" panose="05000000000000000000" pitchFamily="2" charset="2"/>
              </a:rPr>
              <a:t>	</a:t>
            </a:r>
            <a:r>
              <a:rPr lang="en-CA" sz="2400" b="0" dirty="0">
                <a:latin typeface="Courier New" panose="02070309020205020404" pitchFamily="49" charset="0"/>
                <a:cs typeface="Courier New" panose="02070309020205020404" pitchFamily="49" charset="0"/>
                <a:sym typeface="Wingdings" panose="05000000000000000000" pitchFamily="2" charset="2"/>
              </a:rPr>
              <a:t>	 </a:t>
            </a:r>
            <a:r>
              <a:rPr lang="en-CA" sz="2400" b="0" dirty="0" smtClean="0">
                <a:latin typeface="Courier New" panose="02070309020205020404" pitchFamily="49" charset="0"/>
                <a:cs typeface="Courier New" panose="02070309020205020404" pitchFamily="49" charset="0"/>
                <a:sym typeface="Wingdings" panose="05000000000000000000" pitchFamily="2" charset="2"/>
              </a:rPr>
              <a:t>id*</a:t>
            </a:r>
            <a:r>
              <a:rPr lang="en-CA" sz="2400" b="0" dirty="0" err="1" smtClean="0">
                <a:latin typeface="Courier New" panose="02070309020205020404" pitchFamily="49" charset="0"/>
                <a:cs typeface="Courier New" panose="02070309020205020404" pitchFamily="49" charset="0"/>
                <a:sym typeface="Wingdings" panose="05000000000000000000" pitchFamily="2" charset="2"/>
              </a:rPr>
              <a:t>id+id</a:t>
            </a:r>
            <a:endParaRPr lang="en-CA" sz="2400" b="0" dirty="0">
              <a:latin typeface="Courier New" panose="02070309020205020404" pitchFamily="49" charset="0"/>
              <a:cs typeface="Courier New" panose="02070309020205020404" pitchFamily="49" charset="0"/>
            </a:endParaRPr>
          </a:p>
          <a:p>
            <a:pPr>
              <a:defRPr/>
            </a:pPr>
            <a:endParaRPr lang="fr-CA" b="0" dirty="0">
              <a:latin typeface="Courier New" panose="02070309020205020404" pitchFamily="49" charset="0"/>
              <a:cs typeface="Courier New" panose="02070309020205020404" pitchFamily="49" charset="0"/>
            </a:endParaRPr>
          </a:p>
        </p:txBody>
      </p:sp>
      <p:sp>
        <p:nvSpPr>
          <p:cNvPr id="7" name="TextBox 6"/>
          <p:cNvSpPr txBox="1"/>
          <p:nvPr/>
        </p:nvSpPr>
        <p:spPr>
          <a:xfrm>
            <a:off x="250825" y="1916113"/>
            <a:ext cx="2582863" cy="1800225"/>
          </a:xfrm>
          <a:prstGeom prst="rect">
            <a:avLst/>
          </a:prstGeom>
          <a:noFill/>
          <a:ln w="28575">
            <a:solidFill>
              <a:schemeClr val="accent5"/>
            </a:solidFill>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spcAft>
                <a:spcPts val="600"/>
              </a:spcAft>
              <a:buFont typeface="Arial" charset="0"/>
              <a:defRPr sz="1600" b="0">
                <a:latin typeface="Courier New" panose="02070309020205020404" pitchFamily="49" charset="0"/>
                <a:cs typeface="Courier New" panose="02070309020205020404" pitchFamily="49" charset="0"/>
              </a:defRPr>
            </a:lvl1pPr>
            <a:lvl2pPr indent="-182563" eaLnBrk="0" hangingPunct="0">
              <a:spcBef>
                <a:spcPct val="20000"/>
              </a:spcBef>
              <a:buClr>
                <a:schemeClr val="tx2"/>
              </a:buClr>
              <a:buFont typeface="Arial" charset="0"/>
              <a:buChar char="•"/>
              <a:defRPr sz="2000">
                <a:latin typeface="+mn-lt"/>
                <a:cs typeface="+mn-cs"/>
              </a:defRPr>
            </a:lvl2pPr>
            <a:lvl3pPr marL="1143000" indent="-228600" eaLnBrk="0" hangingPunct="0">
              <a:spcBef>
                <a:spcPct val="20000"/>
              </a:spcBef>
              <a:buClr>
                <a:schemeClr val="tx2"/>
              </a:buClr>
              <a:buFont typeface="Arial" charset="0"/>
              <a:buChar char="•"/>
              <a:defRPr>
                <a:latin typeface="+mn-lt"/>
                <a:cs typeface="+mn-cs"/>
              </a:defRPr>
            </a:lvl3pPr>
            <a:lvl4pPr marL="1600200" indent="-228600" eaLnBrk="0" hangingPunct="0">
              <a:spcBef>
                <a:spcPct val="20000"/>
              </a:spcBef>
              <a:buClr>
                <a:schemeClr val="tx2"/>
              </a:buClr>
              <a:buFont typeface="Arial" charset="0"/>
              <a:buChar char="•"/>
              <a:defRPr>
                <a:latin typeface="+mn-lt"/>
                <a:cs typeface="+mn-cs"/>
              </a:defRPr>
            </a:lvl4pPr>
            <a:lvl5pPr marL="2057400" indent="-228600" eaLnBrk="0" hangingPunct="0">
              <a:spcBef>
                <a:spcPct val="20000"/>
              </a:spcBef>
              <a:buClr>
                <a:schemeClr val="tx2"/>
              </a:buClr>
              <a:buFont typeface="Arial" charset="0"/>
              <a:buChar char="•"/>
              <a:defRPr>
                <a:latin typeface="+mn-lt"/>
                <a:cs typeface="+mn-cs"/>
              </a:defRPr>
            </a:lvl5pPr>
            <a:lvl6pPr marL="2514600" indent="-228600">
              <a:spcBef>
                <a:spcPct val="20000"/>
              </a:spcBef>
              <a:buClr>
                <a:schemeClr val="tx2"/>
              </a:buClr>
              <a:buFont typeface="Arial" pitchFamily="34" charset="0"/>
              <a:buChar char="•"/>
              <a:defRPr sz="1600">
                <a:latin typeface="+mn-lt"/>
                <a:cs typeface="+mn-cs"/>
              </a:defRPr>
            </a:lvl6pPr>
            <a:lvl7pPr marL="2971800" indent="-228600">
              <a:spcBef>
                <a:spcPct val="20000"/>
              </a:spcBef>
              <a:buClr>
                <a:schemeClr val="tx2"/>
              </a:buClr>
              <a:buFont typeface="Arial" pitchFamily="34" charset="0"/>
              <a:buChar char="•"/>
              <a:defRPr sz="1600">
                <a:latin typeface="+mn-lt"/>
                <a:cs typeface="+mn-cs"/>
              </a:defRPr>
            </a:lvl7pPr>
            <a:lvl8pPr marL="3429000" indent="-228600">
              <a:spcBef>
                <a:spcPct val="20000"/>
              </a:spcBef>
              <a:buClr>
                <a:schemeClr val="tx2"/>
              </a:buClr>
              <a:buFont typeface="Arial" pitchFamily="34" charset="0"/>
              <a:buChar char="•"/>
              <a:defRPr sz="1600">
                <a:latin typeface="+mn-lt"/>
                <a:cs typeface="+mn-cs"/>
              </a:defRPr>
            </a:lvl8pPr>
            <a:lvl9pPr marL="3886200" indent="-228600">
              <a:spcBef>
                <a:spcPct val="20000"/>
              </a:spcBef>
              <a:buClr>
                <a:schemeClr val="tx2"/>
              </a:buClr>
              <a:buFont typeface="Arial" pitchFamily="34" charset="0"/>
              <a:buChar char="•"/>
              <a:defRPr sz="1600">
                <a:latin typeface="+mn-lt"/>
                <a:cs typeface="+mn-cs"/>
              </a:defRPr>
            </a:lvl9pPr>
          </a:lstStyle>
          <a:p>
            <a:pPr>
              <a:defRPr/>
            </a:pPr>
            <a:r>
              <a:rPr lang="en-CA" altLang="fr-FR" dirty="0"/>
              <a:t>&lt;E&gt; ::= &lt;T&gt; + &lt;E</a:t>
            </a:r>
            <a:r>
              <a:rPr lang="en-CA" altLang="fr-FR" dirty="0" smtClean="0"/>
              <a:t>&gt;</a:t>
            </a:r>
          </a:p>
          <a:p>
            <a:pPr>
              <a:defRPr/>
            </a:pPr>
            <a:r>
              <a:rPr lang="en-CA" altLang="fr-FR" dirty="0"/>
              <a:t>	</a:t>
            </a:r>
            <a:r>
              <a:rPr lang="en-CA" altLang="fr-FR" dirty="0" smtClean="0"/>
              <a:t>| </a:t>
            </a:r>
            <a:r>
              <a:rPr lang="en-CA" altLang="fr-FR" dirty="0"/>
              <a:t>&lt;T&gt;</a:t>
            </a:r>
          </a:p>
          <a:p>
            <a:pPr>
              <a:defRPr/>
            </a:pPr>
            <a:r>
              <a:rPr lang="en-CA" altLang="fr-FR" dirty="0"/>
              <a:t>&lt;T&gt; ::= id*&lt;T&gt; </a:t>
            </a:r>
            <a:endParaRPr lang="en-CA" altLang="fr-FR" dirty="0" smtClean="0"/>
          </a:p>
          <a:p>
            <a:pPr>
              <a:defRPr/>
            </a:pPr>
            <a:r>
              <a:rPr lang="en-CA" altLang="fr-FR" dirty="0"/>
              <a:t>	</a:t>
            </a:r>
            <a:r>
              <a:rPr lang="en-CA" altLang="fr-FR" dirty="0" smtClean="0"/>
              <a:t>| </a:t>
            </a:r>
            <a:r>
              <a:rPr lang="en-CA" altLang="fr-FR" dirty="0"/>
              <a:t>id </a:t>
            </a:r>
            <a:endParaRPr lang="en-CA" altLang="fr-FR" dirty="0" smtClean="0"/>
          </a:p>
          <a:p>
            <a:pPr>
              <a:defRPr/>
            </a:pPr>
            <a:r>
              <a:rPr lang="en-CA" altLang="fr-FR" dirty="0"/>
              <a:t>	</a:t>
            </a:r>
            <a:r>
              <a:rPr lang="en-CA" altLang="fr-FR" dirty="0" smtClean="0"/>
              <a:t>| </a:t>
            </a:r>
            <a:r>
              <a:rPr lang="en-CA" altLang="fr-FR" dirty="0"/>
              <a:t>( &lt;E&gt; </a:t>
            </a:r>
            <a:r>
              <a:rPr lang="en-CA" altLang="fr-FR" dirty="0" smtClean="0"/>
              <a:t>)</a:t>
            </a:r>
            <a:endParaRPr lang="en-CA" altLang="fr-FR" dirty="0"/>
          </a:p>
        </p:txBody>
      </p:sp>
      <p:sp>
        <p:nvSpPr>
          <p:cNvPr id="30727" name="TextBox 7"/>
          <p:cNvSpPr txBox="1">
            <a:spLocks noChangeArrowheads="1"/>
          </p:cNvSpPr>
          <p:nvPr/>
        </p:nvSpPr>
        <p:spPr bwMode="auto">
          <a:xfrm>
            <a:off x="395288" y="1547813"/>
            <a:ext cx="1512887"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800" b="0"/>
              <a:t>Grammar</a:t>
            </a:r>
            <a:endParaRPr lang="fr-CA" altLang="fr-FR" sz="1800" b="0"/>
          </a:p>
        </p:txBody>
      </p:sp>
      <p:sp>
        <p:nvSpPr>
          <p:cNvPr id="30728" name="TextBox 8"/>
          <p:cNvSpPr txBox="1">
            <a:spLocks noChangeArrowheads="1"/>
          </p:cNvSpPr>
          <p:nvPr/>
        </p:nvSpPr>
        <p:spPr bwMode="auto">
          <a:xfrm>
            <a:off x="3276600" y="1362075"/>
            <a:ext cx="15113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800" b="0"/>
              <a:t>Derivation</a:t>
            </a:r>
            <a:endParaRPr lang="fr-CA" altLang="fr-FR" sz="1800" b="0"/>
          </a:p>
        </p:txBody>
      </p:sp>
      <p:sp>
        <p:nvSpPr>
          <p:cNvPr id="10" name="TextBox 9"/>
          <p:cNvSpPr txBox="1"/>
          <p:nvPr/>
        </p:nvSpPr>
        <p:spPr>
          <a:xfrm>
            <a:off x="250825" y="4737100"/>
            <a:ext cx="2582863" cy="708025"/>
          </a:xfrm>
          <a:prstGeom prst="rect">
            <a:avLst/>
          </a:prstGeom>
          <a:noFill/>
          <a:ln w="28575">
            <a:solidFill>
              <a:schemeClr val="accent5"/>
            </a:solidFill>
          </a:ln>
        </p:spPr>
        <p:txBody>
          <a:bodyPr>
            <a:spAutoFit/>
          </a:bodyPr>
          <a:lstStyle/>
          <a:p>
            <a:pPr>
              <a:defRPr/>
            </a:pPr>
            <a:r>
              <a:rPr lang="en-CA" sz="2000" dirty="0"/>
              <a:t>Input String:</a:t>
            </a:r>
          </a:p>
          <a:p>
            <a:pPr>
              <a:defRPr/>
            </a:pPr>
            <a:r>
              <a:rPr lang="en-CA" altLang="fr-FR" sz="2000" dirty="0">
                <a:latin typeface="Courier New" pitchFamily="49" charset="0"/>
                <a:cs typeface="Courier New" pitchFamily="49" charset="0"/>
              </a:rPr>
              <a:t>id*</a:t>
            </a:r>
            <a:r>
              <a:rPr lang="en-CA" altLang="fr-FR" sz="2000" dirty="0" err="1">
                <a:latin typeface="Courier New" pitchFamily="49" charset="0"/>
                <a:cs typeface="Courier New" pitchFamily="49" charset="0"/>
              </a:rPr>
              <a:t>id+id</a:t>
            </a:r>
            <a:endParaRPr lang="en-CA" altLang="fr-FR" sz="2000" dirty="0">
              <a:latin typeface="Courier New" pitchFamily="49" charset="0"/>
              <a:cs typeface="Courier New" pitchFamily="49" charset="0"/>
            </a:endParaRPr>
          </a:p>
        </p:txBody>
      </p:sp>
      <p:cxnSp>
        <p:nvCxnSpPr>
          <p:cNvPr id="11" name="Straight Arrow Connector 10"/>
          <p:cNvCxnSpPr/>
          <p:nvPr/>
        </p:nvCxnSpPr>
        <p:spPr>
          <a:xfrm flipV="1">
            <a:off x="8604250" y="1731963"/>
            <a:ext cx="0" cy="3005137"/>
          </a:xfrm>
          <a:prstGeom prst="straightConnector1">
            <a:avLst/>
          </a:prstGeom>
          <a:ln w="57150">
            <a:solidFill>
              <a:schemeClr val="accent5"/>
            </a:solidFill>
            <a:tailEnd type="arrow"/>
          </a:ln>
        </p:spPr>
        <p:style>
          <a:lnRef idx="1">
            <a:schemeClr val="accent1"/>
          </a:lnRef>
          <a:fillRef idx="0">
            <a:schemeClr val="accent1"/>
          </a:fillRef>
          <a:effectRef idx="0">
            <a:schemeClr val="accent1"/>
          </a:effectRef>
          <a:fontRef idx="minor">
            <a:schemeClr val="tx1"/>
          </a:fontRef>
        </p:style>
      </p:cxnSp>
      <p:sp>
        <p:nvSpPr>
          <p:cNvPr id="8" name="Slide Number Placeholder 7"/>
          <p:cNvSpPr>
            <a:spLocks noGrp="1"/>
          </p:cNvSpPr>
          <p:nvPr>
            <p:ph type="sldNum" sz="quarter" idx="11"/>
          </p:nvPr>
        </p:nvSpPr>
        <p:spPr/>
        <p:txBody>
          <a:bodyPr/>
          <a:lstStyle/>
          <a:p>
            <a:pPr>
              <a:defRPr/>
            </a:pPr>
            <a:fld id="{C0F85434-72BD-456E-A883-0F005E178622}" type="slidenum">
              <a:rPr lang="fr-CA" smtClean="0"/>
              <a:pPr>
                <a:defRPr/>
              </a:pPr>
              <a:t>449</a:t>
            </a:fld>
            <a:endParaRPr lang="fr-CA"/>
          </a:p>
        </p:txBody>
      </p:sp>
    </p:spTree>
    <p:extLst>
      <p:ext uri="{BB962C8B-B14F-4D97-AF65-F5344CB8AC3E}">
        <p14:creationId xmlns:p14="http://schemas.microsoft.com/office/powerpoint/2010/main" val="12215234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0" presetClass="entr" presetSubtype="0" fill="hold" nodeType="click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animEffect transition="in" filter="fade">
                                      <p:cBhvr>
                                        <p:cTn id="11" dur="500"/>
                                        <p:tgtEl>
                                          <p:spTgt spid="6">
                                            <p:txEl>
                                              <p:pRg st="1" end="1"/>
                                            </p:txEl>
                                          </p:spTgt>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0" presetClass="entr" presetSubtype="0" fill="hold" nodeType="clickEffect">
                                  <p:stCondLst>
                                    <p:cond delay="0"/>
                                  </p:stCondLst>
                                  <p:childTnLst>
                                    <p:set>
                                      <p:cBhvr>
                                        <p:cTn id="15" dur="1" fill="hold">
                                          <p:stCondLst>
                                            <p:cond delay="0"/>
                                          </p:stCondLst>
                                        </p:cTn>
                                        <p:tgtEl>
                                          <p:spTgt spid="6">
                                            <p:txEl>
                                              <p:pRg st="2" end="2"/>
                                            </p:txEl>
                                          </p:spTgt>
                                        </p:tgtEl>
                                        <p:attrNameLst>
                                          <p:attrName>style.visibility</p:attrName>
                                        </p:attrNameLst>
                                      </p:cBhvr>
                                      <p:to>
                                        <p:strVal val="visible"/>
                                      </p:to>
                                    </p:set>
                                    <p:animEffect transition="in" filter="fade">
                                      <p:cBhvr>
                                        <p:cTn id="16" dur="500"/>
                                        <p:tgtEl>
                                          <p:spTgt spid="6">
                                            <p:txEl>
                                              <p:pRg st="2" end="2"/>
                                            </p:txEl>
                                          </p:spTgt>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ntr" presetSubtype="0" fill="hold" nodeType="clickEffect">
                                  <p:stCondLst>
                                    <p:cond delay="0"/>
                                  </p:stCondLst>
                                  <p:childTnLst>
                                    <p:set>
                                      <p:cBhvr>
                                        <p:cTn id="20" dur="1" fill="hold">
                                          <p:stCondLst>
                                            <p:cond delay="0"/>
                                          </p:stCondLst>
                                        </p:cTn>
                                        <p:tgtEl>
                                          <p:spTgt spid="6">
                                            <p:txEl>
                                              <p:pRg st="3" end="3"/>
                                            </p:txEl>
                                          </p:spTgt>
                                        </p:tgtEl>
                                        <p:attrNameLst>
                                          <p:attrName>style.visibility</p:attrName>
                                        </p:attrNameLst>
                                      </p:cBhvr>
                                      <p:to>
                                        <p:strVal val="visible"/>
                                      </p:to>
                                    </p:set>
                                    <p:animEffect transition="in" filter="fade">
                                      <p:cBhvr>
                                        <p:cTn id="21" dur="500"/>
                                        <p:tgtEl>
                                          <p:spTgt spid="6">
                                            <p:txEl>
                                              <p:pRg st="3" end="3"/>
                                            </p:txEl>
                                          </p:spTgt>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ntr" presetSubtype="0" fill="hold" nodeType="clickEffect">
                                  <p:stCondLst>
                                    <p:cond delay="0"/>
                                  </p:stCondLst>
                                  <p:childTnLst>
                                    <p:set>
                                      <p:cBhvr>
                                        <p:cTn id="25" dur="1" fill="hold">
                                          <p:stCondLst>
                                            <p:cond delay="0"/>
                                          </p:stCondLst>
                                        </p:cTn>
                                        <p:tgtEl>
                                          <p:spTgt spid="6">
                                            <p:txEl>
                                              <p:pRg st="4" end="4"/>
                                            </p:txEl>
                                          </p:spTgt>
                                        </p:tgtEl>
                                        <p:attrNameLst>
                                          <p:attrName>style.visibility</p:attrName>
                                        </p:attrNameLst>
                                      </p:cBhvr>
                                      <p:to>
                                        <p:strVal val="visible"/>
                                      </p:to>
                                    </p:set>
                                    <p:animEffect transition="in" filter="fade">
                                      <p:cBhvr>
                                        <p:cTn id="26" dur="500"/>
                                        <p:tgtEl>
                                          <p:spTgt spid="6">
                                            <p:txEl>
                                              <p:pRg st="4" end="4"/>
                                            </p:txEl>
                                          </p:spTgt>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22" presetClass="entr" presetSubtype="4" fill="hold" nodeType="click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wipe(down)">
                                      <p:cBhvr>
                                        <p:cTn id="31"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Example – Dictionary of Terms (2)</a:t>
            </a:r>
            <a:endParaRPr lang="fr-CA" dirty="0"/>
          </a:p>
        </p:txBody>
      </p:sp>
      <p:sp>
        <p:nvSpPr>
          <p:cNvPr id="40963" name="Content Placeholder 2"/>
          <p:cNvSpPr>
            <a:spLocks noGrp="1"/>
          </p:cNvSpPr>
          <p:nvPr>
            <p:ph idx="1"/>
          </p:nvPr>
        </p:nvSpPr>
        <p:spPr/>
        <p:txBody>
          <a:bodyPr/>
          <a:lstStyle/>
          <a:p>
            <a:r>
              <a:rPr lang="en-CA" altLang="fr-FR" sz="1800" smtClean="0"/>
              <a:t>Bank: </a:t>
            </a:r>
            <a:r>
              <a:rPr lang="en-CA" altLang="fr-FR" sz="1800" b="0" i="1" smtClean="0"/>
              <a:t>financial institution that issues financial cards and where the user has at least one account into which he or she can withdraw or deposit money</a:t>
            </a:r>
          </a:p>
          <a:p>
            <a:endParaRPr lang="en-CA" altLang="fr-FR" sz="1800" b="0" i="1" smtClean="0"/>
          </a:p>
          <a:p>
            <a:r>
              <a:rPr lang="en-CA" altLang="fr-FR" sz="1800" smtClean="0"/>
              <a:t>Bank Account: </a:t>
            </a:r>
            <a:r>
              <a:rPr lang="en-CA" altLang="fr-FR" sz="1800" b="0" smtClean="0"/>
              <a:t> </a:t>
            </a:r>
            <a:r>
              <a:rPr lang="en-CA" altLang="fr-FR" sz="1800" b="0" i="1" smtClean="0"/>
              <a:t>is a financial account between a user and a financial institution…</a:t>
            </a:r>
          </a:p>
          <a:p>
            <a:endParaRPr lang="en-CA" altLang="fr-FR" sz="1800" b="0" i="1" smtClean="0"/>
          </a:p>
          <a:p>
            <a:r>
              <a:rPr lang="en-CA" altLang="fr-FR" sz="1800" smtClean="0"/>
              <a:t>User: </a:t>
            </a:r>
            <a:r>
              <a:rPr lang="en-CA" altLang="fr-FR" sz="1800" b="0" i="1" smtClean="0"/>
              <a:t> client of that possesses a debit card and benefits from the use of a point of sale terminal</a:t>
            </a:r>
          </a:p>
          <a:p>
            <a:endParaRPr lang="en-CA" altLang="fr-FR" sz="1800" b="0" i="1" smtClean="0"/>
          </a:p>
          <a:p>
            <a:r>
              <a:rPr lang="en-CA" altLang="fr-FR" sz="1800" smtClean="0"/>
              <a:t>Pin number: </a:t>
            </a:r>
            <a:r>
              <a:rPr lang="en-CA" altLang="fr-FR" sz="1800" b="0" i="1" smtClean="0"/>
              <a:t>personal identification number (PIN, pronounced "pin"; often erroneously PIN number) is a secret numeric password shared between a user and a system that can be used to authenticate the user to the system</a:t>
            </a:r>
          </a:p>
        </p:txBody>
      </p:sp>
    </p:spTree>
    <p:extLst>
      <p:ext uri="{BB962C8B-B14F-4D97-AF65-F5344CB8AC3E}">
        <p14:creationId xmlns:p14="http://schemas.microsoft.com/office/powerpoint/2010/main" val="778486945"/>
      </p:ext>
    </p:extLst>
  </p:cSld>
  <p:clrMapOvr>
    <a:masterClrMapping/>
  </p:clrMapOvr>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Shift And Reduce with Handle</a:t>
            </a:r>
            <a:endParaRPr lang="fr-CA" dirty="0"/>
          </a:p>
        </p:txBody>
      </p:sp>
      <p:sp>
        <p:nvSpPr>
          <p:cNvPr id="3" name="Content Placeholder 2"/>
          <p:cNvSpPr>
            <a:spLocks noGrp="1"/>
          </p:cNvSpPr>
          <p:nvPr>
            <p:ph idx="1"/>
          </p:nvPr>
        </p:nvSpPr>
        <p:spPr>
          <a:xfrm>
            <a:off x="5364163" y="1844675"/>
            <a:ext cx="3394075" cy="1028700"/>
          </a:xfrm>
          <a:ln w="19050">
            <a:solidFill>
              <a:schemeClr val="accent5"/>
            </a:solidFill>
          </a:ln>
        </p:spPr>
        <p:txBody>
          <a:bodyPr/>
          <a:lstStyle/>
          <a:p>
            <a:pPr>
              <a:defRPr/>
            </a:pPr>
            <a:r>
              <a:rPr lang="en-CA" sz="1400" dirty="0" smtClean="0"/>
              <a:t>Grammar</a:t>
            </a:r>
          </a:p>
          <a:p>
            <a:pPr>
              <a:defRPr/>
            </a:pPr>
            <a:r>
              <a:rPr lang="en-CA" sz="1400" b="0" dirty="0" smtClean="0">
                <a:latin typeface="Courier New" panose="02070309020205020404" pitchFamily="49" charset="0"/>
                <a:cs typeface="Courier New" panose="02070309020205020404" pitchFamily="49" charset="0"/>
              </a:rPr>
              <a:t>&lt;E&gt; ::= &lt;T&gt; + &lt;E&gt; | &lt;T&gt;</a:t>
            </a:r>
          </a:p>
          <a:p>
            <a:pPr>
              <a:defRPr/>
            </a:pPr>
            <a:r>
              <a:rPr lang="en-CA" sz="1400" b="0" dirty="0" smtClean="0">
                <a:latin typeface="Courier New" panose="02070309020205020404" pitchFamily="49" charset="0"/>
                <a:cs typeface="Courier New" panose="02070309020205020404" pitchFamily="49" charset="0"/>
              </a:rPr>
              <a:t>&lt;T&gt; ::= id*&lt;T&gt; | id | ( &lt;E&gt; )</a:t>
            </a:r>
          </a:p>
        </p:txBody>
      </p:sp>
      <p:graphicFrame>
        <p:nvGraphicFramePr>
          <p:cNvPr id="7" name="Table 6"/>
          <p:cNvGraphicFramePr>
            <a:graphicFrameLocks noGrp="1"/>
          </p:cNvGraphicFramePr>
          <p:nvPr/>
        </p:nvGraphicFramePr>
        <p:xfrm>
          <a:off x="323850" y="1892300"/>
          <a:ext cx="4824413" cy="4449768"/>
        </p:xfrm>
        <a:graphic>
          <a:graphicData uri="http://schemas.openxmlformats.org/drawingml/2006/table">
            <a:tbl>
              <a:tblPr firstRow="1" bandRow="1">
                <a:tableStyleId>{5C22544A-7EE6-4342-B048-85BDC9FD1C3A}</a:tableStyleId>
              </a:tblPr>
              <a:tblGrid>
                <a:gridCol w="2016173"/>
                <a:gridCol w="2808240"/>
              </a:tblGrid>
              <a:tr h="370814">
                <a:tc>
                  <a:txBody>
                    <a:bodyPr/>
                    <a:lstStyle/>
                    <a:p>
                      <a:pPr algn="ctr"/>
                      <a:r>
                        <a:rPr lang="en-CA" sz="1800" b="0" noProof="0" dirty="0" smtClean="0">
                          <a:solidFill>
                            <a:schemeClr val="tx1"/>
                          </a:solidFill>
                        </a:rPr>
                        <a:t>Sentential Form</a:t>
                      </a:r>
                    </a:p>
                  </a:txBody>
                  <a:tcPr marL="91438" marR="91438" marT="45717" marB="4571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CA" sz="1800" b="0" noProof="0" dirty="0" smtClean="0">
                          <a:solidFill>
                            <a:schemeClr val="tx1"/>
                          </a:solidFill>
                        </a:rPr>
                        <a:t>Action</a:t>
                      </a:r>
                      <a:endParaRPr lang="en-CA" sz="1800" b="0" noProof="0" dirty="0">
                        <a:solidFill>
                          <a:schemeClr val="tx1"/>
                        </a:solidFill>
                      </a:endParaRPr>
                    </a:p>
                  </a:txBody>
                  <a:tcPr marL="91438" marR="91438" marT="45717" marB="45717">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814">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1800" b="1" i="0" u="none" strike="noStrike" kern="1200" cap="none" spc="0" normalizeH="0" baseline="0" noProof="0" dirty="0" smtClean="0">
                          <a:ln>
                            <a:noFill/>
                          </a:ln>
                          <a:solidFill>
                            <a:srgbClr val="000000"/>
                          </a:solidFill>
                          <a:effectLst/>
                          <a:uLnTx/>
                          <a:uFillTx/>
                          <a:latin typeface="Courier New" panose="02070309020205020404" pitchFamily="49" charset="0"/>
                          <a:cs typeface="Courier New" panose="02070309020205020404" pitchFamily="49" charset="0"/>
                        </a:rPr>
                        <a:t>id * id + id</a:t>
                      </a:r>
                    </a:p>
                  </a:txBody>
                  <a:tcPr marL="91438" marR="91438" marT="45717" marB="4571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CA" sz="1800" noProof="0" dirty="0" smtClean="0">
                          <a:solidFill>
                            <a:schemeClr val="tx1"/>
                          </a:solidFill>
                        </a:rPr>
                        <a:t>Shift</a:t>
                      </a:r>
                      <a:endParaRPr lang="en-CA" sz="1800" noProof="0" dirty="0">
                        <a:solidFill>
                          <a:schemeClr val="tx1"/>
                        </a:solidFill>
                      </a:endParaRPr>
                    </a:p>
                  </a:txBody>
                  <a:tcPr marL="91438" marR="91438" marT="45717" marB="45717">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81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1800" b="1" i="0" u="none" strike="noStrike" kern="1200" cap="none" spc="0" normalizeH="0" baseline="0" noProof="0" dirty="0" smtClean="0">
                          <a:ln>
                            <a:noFill/>
                          </a:ln>
                          <a:solidFill>
                            <a:srgbClr val="000000"/>
                          </a:solidFill>
                          <a:effectLst/>
                          <a:uLnTx/>
                          <a:uFillTx/>
                          <a:latin typeface="Courier New" panose="02070309020205020404" pitchFamily="49" charset="0"/>
                          <a:cs typeface="Courier New" panose="02070309020205020404" pitchFamily="49" charset="0"/>
                        </a:rPr>
                        <a:t>id * id + id</a:t>
                      </a:r>
                    </a:p>
                  </a:txBody>
                  <a:tcPr marL="91438" marR="91438" marT="45717" marB="4571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CA" sz="1800" noProof="0" dirty="0" smtClean="0">
                          <a:solidFill>
                            <a:schemeClr val="tx1"/>
                          </a:solidFill>
                        </a:rPr>
                        <a:t>Shift</a:t>
                      </a:r>
                      <a:endParaRPr lang="en-CA" sz="1800" noProof="0" dirty="0">
                        <a:solidFill>
                          <a:schemeClr val="tx1"/>
                        </a:solidFill>
                      </a:endParaRPr>
                    </a:p>
                  </a:txBody>
                  <a:tcPr marL="91438" marR="91438" marT="45717" marB="45717">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81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1800" b="1" i="0" u="none" strike="noStrike" kern="1200" cap="none" spc="0" normalizeH="0" baseline="0" noProof="0" dirty="0" smtClean="0">
                          <a:ln>
                            <a:noFill/>
                          </a:ln>
                          <a:solidFill>
                            <a:srgbClr val="000000"/>
                          </a:solidFill>
                          <a:effectLst/>
                          <a:uLnTx/>
                          <a:uFillTx/>
                          <a:latin typeface="Courier New" panose="02070309020205020404" pitchFamily="49" charset="0"/>
                          <a:cs typeface="Courier New" panose="02070309020205020404" pitchFamily="49" charset="0"/>
                        </a:rPr>
                        <a:t>id * id + id</a:t>
                      </a:r>
                    </a:p>
                  </a:txBody>
                  <a:tcPr marL="91438" marR="91438" marT="45717" marB="4571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1800" noProof="0" dirty="0" smtClean="0">
                          <a:solidFill>
                            <a:schemeClr val="tx1"/>
                          </a:solidFill>
                        </a:rPr>
                        <a:t>Shift</a:t>
                      </a:r>
                    </a:p>
                  </a:txBody>
                  <a:tcPr marL="91438" marR="91438" marT="45717" marB="45717">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814">
                <a:tc>
                  <a:txBody>
                    <a:bodyPr/>
                    <a:lstStyle/>
                    <a:p>
                      <a:r>
                        <a:rPr kumimoji="0" lang="en-CA" sz="1800" b="1" i="0" u="none" strike="noStrike" kern="1200" cap="none" spc="0" normalizeH="0" baseline="0" noProof="0" dirty="0" smtClean="0">
                          <a:ln>
                            <a:noFill/>
                          </a:ln>
                          <a:solidFill>
                            <a:srgbClr val="000000"/>
                          </a:solidFill>
                          <a:effectLst/>
                          <a:uLnTx/>
                          <a:uFillTx/>
                          <a:latin typeface="Courier New" panose="02070309020205020404" pitchFamily="49" charset="0"/>
                          <a:cs typeface="Courier New" panose="02070309020205020404" pitchFamily="49" charset="0"/>
                        </a:rPr>
                        <a:t>id * id + id</a:t>
                      </a:r>
                      <a:endParaRPr lang="en-CA" sz="1800" noProof="0" dirty="0">
                        <a:solidFill>
                          <a:schemeClr val="tx1"/>
                        </a:solidFill>
                      </a:endParaRPr>
                    </a:p>
                  </a:txBody>
                  <a:tcPr marL="91438" marR="91438" marT="45717" marB="4571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CA" sz="1800" noProof="0" dirty="0" smtClean="0">
                          <a:solidFill>
                            <a:schemeClr val="tx1"/>
                          </a:solidFill>
                        </a:rPr>
                        <a:t>Reduce</a:t>
                      </a:r>
                      <a:r>
                        <a:rPr lang="en-CA" sz="1800" baseline="0" noProof="0" dirty="0" smtClean="0">
                          <a:solidFill>
                            <a:schemeClr val="tx1"/>
                          </a:solidFill>
                        </a:rPr>
                        <a:t> using </a:t>
                      </a:r>
                      <a:r>
                        <a:rPr lang="en-CA" sz="1800" baseline="0" noProof="0" dirty="0" err="1" smtClean="0">
                          <a:solidFill>
                            <a:schemeClr val="tx1"/>
                          </a:solidFill>
                          <a:latin typeface="Courier New" panose="02070309020205020404" pitchFamily="49" charset="0"/>
                          <a:cs typeface="Courier New" panose="02070309020205020404" pitchFamily="49" charset="0"/>
                        </a:rPr>
                        <a:t>T</a:t>
                      </a:r>
                      <a:r>
                        <a:rPr lang="en-CA" sz="1800" baseline="0" noProof="0" dirty="0" err="1" smtClean="0">
                          <a:solidFill>
                            <a:schemeClr val="tx1"/>
                          </a:solidFill>
                          <a:latin typeface="Courier New" panose="02070309020205020404" pitchFamily="49" charset="0"/>
                          <a:cs typeface="Courier New" panose="02070309020205020404" pitchFamily="49" charset="0"/>
                          <a:sym typeface="Wingdings" panose="05000000000000000000" pitchFamily="2" charset="2"/>
                        </a:rPr>
                        <a:t>id</a:t>
                      </a:r>
                      <a:endParaRPr lang="en-CA" sz="1800" noProof="0" dirty="0">
                        <a:solidFill>
                          <a:schemeClr val="tx1"/>
                        </a:solidFill>
                        <a:latin typeface="Courier New" panose="02070309020205020404" pitchFamily="49" charset="0"/>
                        <a:cs typeface="Courier New" panose="02070309020205020404" pitchFamily="49" charset="0"/>
                      </a:endParaRPr>
                    </a:p>
                  </a:txBody>
                  <a:tcPr marL="91438" marR="91438" marT="45717" marB="45717">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81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en-CA" sz="1800" b="1" i="0" u="none" strike="noStrike" kern="1200" cap="none" spc="0" normalizeH="0" baseline="0" noProof="0" dirty="0" smtClean="0">
                          <a:ln>
                            <a:noFill/>
                          </a:ln>
                          <a:solidFill>
                            <a:srgbClr val="000000"/>
                          </a:solidFill>
                          <a:effectLst/>
                          <a:uLnTx/>
                          <a:uFillTx/>
                          <a:latin typeface="Courier New" panose="02070309020205020404" pitchFamily="49" charset="0"/>
                          <a:cs typeface="Courier New" panose="02070309020205020404" pitchFamily="49" charset="0"/>
                        </a:rPr>
                        <a:t>id * T + id</a:t>
                      </a:r>
                      <a:endParaRPr lang="en-CA" sz="1800" noProof="0" dirty="0" smtClean="0">
                        <a:solidFill>
                          <a:schemeClr val="tx1"/>
                        </a:solidFill>
                      </a:endParaRPr>
                    </a:p>
                  </a:txBody>
                  <a:tcPr marL="91438" marR="91438" marT="45717" marB="4571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r>
                        <a:rPr lang="en-CA" sz="1800" noProof="0" dirty="0" smtClean="0">
                          <a:solidFill>
                            <a:schemeClr val="tx1"/>
                          </a:solidFill>
                        </a:rPr>
                        <a:t>Reduce using </a:t>
                      </a:r>
                      <a:r>
                        <a:rPr lang="en-CA" sz="1800" kern="1200" baseline="0" noProof="0" dirty="0" err="1" smtClean="0">
                          <a:solidFill>
                            <a:schemeClr val="tx1"/>
                          </a:solidFill>
                          <a:latin typeface="Courier New" panose="02070309020205020404" pitchFamily="49" charset="0"/>
                          <a:ea typeface="+mn-ea"/>
                          <a:cs typeface="Courier New" panose="02070309020205020404" pitchFamily="49" charset="0"/>
                        </a:rPr>
                        <a:t>T</a:t>
                      </a:r>
                      <a:r>
                        <a:rPr lang="en-CA" sz="1800" kern="1200" baseline="0" noProof="0" dirty="0" err="1" smtClean="0">
                          <a:solidFill>
                            <a:schemeClr val="tx1"/>
                          </a:solidFill>
                          <a:latin typeface="Courier New" panose="02070309020205020404" pitchFamily="49" charset="0"/>
                          <a:ea typeface="+mn-ea"/>
                          <a:cs typeface="Courier New" panose="02070309020205020404" pitchFamily="49" charset="0"/>
                          <a:sym typeface="Wingdings" panose="05000000000000000000" pitchFamily="2" charset="2"/>
                        </a:rPr>
                        <a:t>id</a:t>
                      </a:r>
                      <a:r>
                        <a:rPr lang="en-CA" sz="1800" kern="1200" baseline="0" noProof="0" dirty="0" smtClean="0">
                          <a:solidFill>
                            <a:schemeClr val="tx1"/>
                          </a:solidFill>
                          <a:latin typeface="Courier New" panose="02070309020205020404" pitchFamily="49" charset="0"/>
                          <a:ea typeface="+mn-ea"/>
                          <a:cs typeface="Courier New" panose="02070309020205020404" pitchFamily="49" charset="0"/>
                          <a:sym typeface="Wingdings" panose="05000000000000000000" pitchFamily="2" charset="2"/>
                        </a:rPr>
                        <a:t>*T</a:t>
                      </a:r>
                      <a:endParaRPr lang="en-CA" sz="1800" kern="1200" baseline="0" noProof="0" dirty="0">
                        <a:solidFill>
                          <a:schemeClr val="tx1"/>
                        </a:solidFill>
                        <a:latin typeface="Courier New" panose="02070309020205020404" pitchFamily="49" charset="0"/>
                        <a:ea typeface="+mn-ea"/>
                        <a:cs typeface="Courier New" panose="02070309020205020404" pitchFamily="49" charset="0"/>
                      </a:endParaRPr>
                    </a:p>
                  </a:txBody>
                  <a:tcPr marL="91438" marR="91438" marT="45717" marB="45717">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814">
                <a:tc>
                  <a:txBody>
                    <a:bodyPr/>
                    <a:lstStyle/>
                    <a:p>
                      <a:r>
                        <a:rPr kumimoji="0" lang="en-CA" sz="1800" b="1" i="0" u="none" strike="noStrike" kern="1200" cap="none" spc="0" normalizeH="0" baseline="0" noProof="0" dirty="0" smtClean="0">
                          <a:ln>
                            <a:noFill/>
                          </a:ln>
                          <a:solidFill>
                            <a:srgbClr val="000000"/>
                          </a:solidFill>
                          <a:effectLst/>
                          <a:uLnTx/>
                          <a:uFillTx/>
                          <a:latin typeface="Courier New" panose="02070309020205020404" pitchFamily="49" charset="0"/>
                          <a:cs typeface="Courier New" panose="02070309020205020404" pitchFamily="49" charset="0"/>
                        </a:rPr>
                        <a:t>T + id</a:t>
                      </a:r>
                      <a:endParaRPr lang="en-CA" sz="1800" noProof="0" dirty="0">
                        <a:solidFill>
                          <a:schemeClr val="tx1"/>
                        </a:solidFill>
                      </a:endParaRPr>
                    </a:p>
                  </a:txBody>
                  <a:tcPr marL="91438" marR="91438" marT="45717" marB="4571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CA" sz="1800" noProof="0" dirty="0" smtClean="0">
                          <a:solidFill>
                            <a:schemeClr val="tx1"/>
                          </a:solidFill>
                        </a:rPr>
                        <a:t>Shift</a:t>
                      </a:r>
                      <a:endParaRPr lang="en-CA" sz="1800" noProof="0" dirty="0">
                        <a:solidFill>
                          <a:schemeClr val="tx1"/>
                        </a:solidFill>
                      </a:endParaRPr>
                    </a:p>
                  </a:txBody>
                  <a:tcPr marL="91438" marR="91438" marT="45717" marB="45717">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81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en-CA" sz="1800" b="1" i="0" u="none" strike="noStrike" kern="1200" cap="none" spc="0" normalizeH="0" baseline="0" noProof="0" dirty="0" smtClean="0">
                          <a:ln>
                            <a:noFill/>
                          </a:ln>
                          <a:solidFill>
                            <a:srgbClr val="000000"/>
                          </a:solidFill>
                          <a:effectLst/>
                          <a:uLnTx/>
                          <a:uFillTx/>
                          <a:latin typeface="Courier New" panose="02070309020205020404" pitchFamily="49" charset="0"/>
                          <a:cs typeface="Courier New" panose="02070309020205020404" pitchFamily="49" charset="0"/>
                        </a:rPr>
                        <a:t>T + id</a:t>
                      </a:r>
                      <a:endParaRPr lang="en-CA" sz="1800" noProof="0" dirty="0" smtClean="0">
                        <a:solidFill>
                          <a:schemeClr val="tx1"/>
                        </a:solidFill>
                      </a:endParaRPr>
                    </a:p>
                  </a:txBody>
                  <a:tcPr marL="91438" marR="91438" marT="45717" marB="4571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CA" sz="1800" noProof="0" dirty="0" smtClean="0">
                          <a:solidFill>
                            <a:schemeClr val="tx1"/>
                          </a:solidFill>
                        </a:rPr>
                        <a:t>Shift</a:t>
                      </a:r>
                      <a:endParaRPr lang="en-CA" sz="1800" noProof="0" dirty="0">
                        <a:solidFill>
                          <a:schemeClr val="tx1"/>
                        </a:solidFill>
                      </a:endParaRPr>
                    </a:p>
                  </a:txBody>
                  <a:tcPr marL="91438" marR="91438" marT="45717" marB="45717">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81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en-CA" sz="1800" b="1" i="0" u="none" strike="noStrike" kern="1200" cap="none" spc="0" normalizeH="0" baseline="0" noProof="0" dirty="0" smtClean="0">
                          <a:ln>
                            <a:noFill/>
                          </a:ln>
                          <a:solidFill>
                            <a:srgbClr val="000000"/>
                          </a:solidFill>
                          <a:effectLst/>
                          <a:uLnTx/>
                          <a:uFillTx/>
                          <a:latin typeface="Courier New" panose="02070309020205020404" pitchFamily="49" charset="0"/>
                          <a:cs typeface="Courier New" panose="02070309020205020404" pitchFamily="49" charset="0"/>
                        </a:rPr>
                        <a:t>T + id</a:t>
                      </a:r>
                      <a:endParaRPr lang="en-CA" sz="1800" noProof="0" dirty="0" smtClean="0">
                        <a:solidFill>
                          <a:schemeClr val="tx1"/>
                        </a:solidFill>
                      </a:endParaRPr>
                    </a:p>
                  </a:txBody>
                  <a:tcPr marL="91438" marR="91438" marT="45717" marB="4571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CA" sz="1800" noProof="0" dirty="0" smtClean="0">
                          <a:solidFill>
                            <a:schemeClr val="tx1"/>
                          </a:solidFill>
                        </a:rPr>
                        <a:t>Reduce</a:t>
                      </a:r>
                      <a:r>
                        <a:rPr lang="en-CA" sz="1800" baseline="0" noProof="0" dirty="0" smtClean="0">
                          <a:solidFill>
                            <a:schemeClr val="tx1"/>
                          </a:solidFill>
                        </a:rPr>
                        <a:t> using </a:t>
                      </a:r>
                      <a:r>
                        <a:rPr lang="en-CA" sz="1800" kern="1200" baseline="0" noProof="0" dirty="0" err="1" smtClean="0">
                          <a:solidFill>
                            <a:schemeClr val="tx1"/>
                          </a:solidFill>
                          <a:latin typeface="Courier New" panose="02070309020205020404" pitchFamily="49" charset="0"/>
                          <a:ea typeface="+mn-ea"/>
                          <a:cs typeface="Courier New" panose="02070309020205020404" pitchFamily="49" charset="0"/>
                        </a:rPr>
                        <a:t>T</a:t>
                      </a:r>
                      <a:r>
                        <a:rPr lang="en-CA" sz="1800" kern="1200" baseline="0" noProof="0" dirty="0" err="1" smtClean="0">
                          <a:solidFill>
                            <a:schemeClr val="tx1"/>
                          </a:solidFill>
                          <a:latin typeface="Courier New" panose="02070309020205020404" pitchFamily="49" charset="0"/>
                          <a:ea typeface="+mn-ea"/>
                          <a:cs typeface="Courier New" panose="02070309020205020404" pitchFamily="49" charset="0"/>
                          <a:sym typeface="Wingdings" panose="05000000000000000000" pitchFamily="2" charset="2"/>
                        </a:rPr>
                        <a:t>id</a:t>
                      </a:r>
                      <a:endParaRPr lang="en-CA" sz="1800" kern="1200" baseline="0" noProof="0" dirty="0">
                        <a:solidFill>
                          <a:schemeClr val="tx1"/>
                        </a:solidFill>
                        <a:latin typeface="Courier New" panose="02070309020205020404" pitchFamily="49" charset="0"/>
                        <a:ea typeface="+mn-ea"/>
                        <a:cs typeface="Courier New" panose="02070309020205020404" pitchFamily="49" charset="0"/>
                      </a:endParaRPr>
                    </a:p>
                  </a:txBody>
                  <a:tcPr marL="91438" marR="91438" marT="45717" marB="45717">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81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en-CA" sz="1800" b="1" i="0" u="none" strike="noStrike" kern="1200" cap="none" spc="0" normalizeH="0" baseline="0" noProof="0" dirty="0" smtClean="0">
                          <a:ln>
                            <a:noFill/>
                          </a:ln>
                          <a:solidFill>
                            <a:srgbClr val="000000"/>
                          </a:solidFill>
                          <a:effectLst/>
                          <a:uLnTx/>
                          <a:uFillTx/>
                          <a:latin typeface="Courier New" panose="02070309020205020404" pitchFamily="49" charset="0"/>
                          <a:cs typeface="Courier New" panose="02070309020205020404" pitchFamily="49" charset="0"/>
                        </a:rPr>
                        <a:t>T + T</a:t>
                      </a:r>
                      <a:endParaRPr lang="en-CA" sz="1800" noProof="0" dirty="0" smtClean="0">
                        <a:solidFill>
                          <a:schemeClr val="tx1"/>
                        </a:solidFill>
                      </a:endParaRPr>
                    </a:p>
                  </a:txBody>
                  <a:tcPr marL="91438" marR="91438" marT="45717" marB="4571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CA" sz="1800" noProof="0" dirty="0" smtClean="0">
                          <a:solidFill>
                            <a:schemeClr val="tx1"/>
                          </a:solidFill>
                        </a:rPr>
                        <a:t>Reduce using </a:t>
                      </a:r>
                      <a:r>
                        <a:rPr lang="en-CA" sz="1800" noProof="0" dirty="0" smtClean="0">
                          <a:solidFill>
                            <a:schemeClr val="tx1"/>
                          </a:solidFill>
                          <a:latin typeface="Courier New" panose="02070309020205020404" pitchFamily="49" charset="0"/>
                          <a:cs typeface="Courier New" panose="02070309020205020404" pitchFamily="49" charset="0"/>
                        </a:rPr>
                        <a:t>E</a:t>
                      </a:r>
                      <a:r>
                        <a:rPr lang="en-CA" sz="1800" noProof="0" dirty="0" smtClean="0">
                          <a:solidFill>
                            <a:schemeClr val="tx1"/>
                          </a:solidFill>
                          <a:latin typeface="Courier New" panose="02070309020205020404" pitchFamily="49" charset="0"/>
                          <a:cs typeface="Courier New" panose="02070309020205020404" pitchFamily="49" charset="0"/>
                          <a:sym typeface="Wingdings" panose="05000000000000000000" pitchFamily="2" charset="2"/>
                        </a:rPr>
                        <a:t>T</a:t>
                      </a:r>
                      <a:endParaRPr lang="en-CA" sz="1800" noProof="0" dirty="0">
                        <a:solidFill>
                          <a:schemeClr val="tx1"/>
                        </a:solidFill>
                        <a:latin typeface="Courier New" panose="02070309020205020404" pitchFamily="49" charset="0"/>
                        <a:cs typeface="Courier New" panose="02070309020205020404" pitchFamily="49" charset="0"/>
                      </a:endParaRPr>
                    </a:p>
                  </a:txBody>
                  <a:tcPr marL="91438" marR="91438" marT="45717" marB="45717">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81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en-CA" sz="1800" b="1" i="0" u="none" strike="noStrike" kern="1200" cap="none" spc="0" normalizeH="0" baseline="0" noProof="0" dirty="0" smtClean="0">
                          <a:ln>
                            <a:noFill/>
                          </a:ln>
                          <a:solidFill>
                            <a:srgbClr val="000000"/>
                          </a:solidFill>
                          <a:effectLst/>
                          <a:uLnTx/>
                          <a:uFillTx/>
                          <a:latin typeface="Courier New" panose="02070309020205020404" pitchFamily="49" charset="0"/>
                          <a:cs typeface="Courier New" panose="02070309020205020404" pitchFamily="49" charset="0"/>
                        </a:rPr>
                        <a:t>T + E</a:t>
                      </a:r>
                      <a:endParaRPr lang="en-CA" sz="1800" noProof="0" dirty="0" smtClean="0">
                        <a:solidFill>
                          <a:schemeClr val="tx1"/>
                        </a:solidFill>
                      </a:endParaRPr>
                    </a:p>
                  </a:txBody>
                  <a:tcPr marL="91438" marR="91438" marT="45717" marB="4571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CA" sz="1800" noProof="0" dirty="0" smtClean="0">
                          <a:solidFill>
                            <a:schemeClr val="tx1"/>
                          </a:solidFill>
                        </a:rPr>
                        <a:t>Reduce using </a:t>
                      </a:r>
                      <a:r>
                        <a:rPr lang="en-CA" sz="1800" noProof="0" dirty="0" smtClean="0">
                          <a:solidFill>
                            <a:schemeClr val="tx1"/>
                          </a:solidFill>
                          <a:latin typeface="Courier New" panose="02070309020205020404" pitchFamily="49" charset="0"/>
                          <a:cs typeface="Courier New" panose="02070309020205020404" pitchFamily="49" charset="0"/>
                        </a:rPr>
                        <a:t>E</a:t>
                      </a:r>
                      <a:r>
                        <a:rPr lang="en-CA" sz="1800" noProof="0" dirty="0" smtClean="0">
                          <a:solidFill>
                            <a:schemeClr val="tx1"/>
                          </a:solidFill>
                          <a:latin typeface="Courier New" panose="02070309020205020404" pitchFamily="49" charset="0"/>
                          <a:cs typeface="Courier New" panose="02070309020205020404" pitchFamily="49" charset="0"/>
                          <a:sym typeface="Wingdings" panose="05000000000000000000" pitchFamily="2" charset="2"/>
                        </a:rPr>
                        <a:t>T+E</a:t>
                      </a:r>
                      <a:endParaRPr lang="en-CA" sz="1800" noProof="0" dirty="0">
                        <a:solidFill>
                          <a:schemeClr val="tx1"/>
                        </a:solidFill>
                        <a:latin typeface="Courier New" panose="02070309020205020404" pitchFamily="49" charset="0"/>
                        <a:cs typeface="Courier New" panose="02070309020205020404" pitchFamily="49" charset="0"/>
                      </a:endParaRPr>
                    </a:p>
                  </a:txBody>
                  <a:tcPr marL="91438" marR="91438" marT="45717" marB="45717">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81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en-CA" sz="1800" b="1" i="0" u="none" strike="noStrike" kern="1200" cap="none" spc="0" normalizeH="0" baseline="0" noProof="0" dirty="0" smtClean="0">
                          <a:ln>
                            <a:noFill/>
                          </a:ln>
                          <a:solidFill>
                            <a:srgbClr val="000000"/>
                          </a:solidFill>
                          <a:effectLst/>
                          <a:uLnTx/>
                          <a:uFillTx/>
                          <a:latin typeface="Courier New" panose="02070309020205020404" pitchFamily="49" charset="0"/>
                          <a:cs typeface="Courier New" panose="02070309020205020404" pitchFamily="49" charset="0"/>
                        </a:rPr>
                        <a:t>E</a:t>
                      </a:r>
                      <a:endParaRPr lang="en-CA" sz="1800" noProof="0" dirty="0" smtClean="0">
                        <a:solidFill>
                          <a:schemeClr val="tx1"/>
                        </a:solidFill>
                      </a:endParaRPr>
                    </a:p>
                  </a:txBody>
                  <a:tcPr marL="91438" marR="91438" marT="45717" marB="4571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endParaRPr lang="fr-CA" sz="1800" dirty="0"/>
                    </a:p>
                  </a:txBody>
                  <a:tcPr marL="91438" marR="91438" marT="45717" marB="45717">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r>
            </a:tbl>
          </a:graphicData>
        </a:graphic>
      </p:graphicFrame>
      <p:sp>
        <p:nvSpPr>
          <p:cNvPr id="15" name="Isosceles Triangle 14"/>
          <p:cNvSpPr/>
          <p:nvPr/>
        </p:nvSpPr>
        <p:spPr>
          <a:xfrm>
            <a:off x="684213" y="2813050"/>
            <a:ext cx="142875" cy="142875"/>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16" name="Isosceles Triangle 15"/>
          <p:cNvSpPr/>
          <p:nvPr/>
        </p:nvSpPr>
        <p:spPr>
          <a:xfrm>
            <a:off x="922338" y="3181350"/>
            <a:ext cx="144462" cy="142875"/>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17" name="Isosceles Triangle 16"/>
          <p:cNvSpPr/>
          <p:nvPr/>
        </p:nvSpPr>
        <p:spPr>
          <a:xfrm>
            <a:off x="1395413" y="3546475"/>
            <a:ext cx="142875" cy="142875"/>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18" name="Isosceles Triangle 17"/>
          <p:cNvSpPr/>
          <p:nvPr/>
        </p:nvSpPr>
        <p:spPr>
          <a:xfrm>
            <a:off x="1250950" y="3922713"/>
            <a:ext cx="144463" cy="142875"/>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22" name="Isosceles Triangle 21"/>
          <p:cNvSpPr/>
          <p:nvPr/>
        </p:nvSpPr>
        <p:spPr>
          <a:xfrm>
            <a:off x="539750" y="4283075"/>
            <a:ext cx="144463" cy="142875"/>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24" name="Isosceles Triangle 23"/>
          <p:cNvSpPr/>
          <p:nvPr/>
        </p:nvSpPr>
        <p:spPr>
          <a:xfrm>
            <a:off x="827088" y="4667250"/>
            <a:ext cx="144462" cy="144463"/>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25" name="Isosceles Triangle 24"/>
          <p:cNvSpPr/>
          <p:nvPr/>
        </p:nvSpPr>
        <p:spPr>
          <a:xfrm>
            <a:off x="1244600" y="5030788"/>
            <a:ext cx="144463" cy="144462"/>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26" name="Isosceles Triangle 25"/>
          <p:cNvSpPr/>
          <p:nvPr/>
        </p:nvSpPr>
        <p:spPr>
          <a:xfrm>
            <a:off x="1173163" y="5400675"/>
            <a:ext cx="142875" cy="142875"/>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27" name="Isosceles Triangle 26"/>
          <p:cNvSpPr/>
          <p:nvPr/>
        </p:nvSpPr>
        <p:spPr>
          <a:xfrm>
            <a:off x="1125538" y="5759450"/>
            <a:ext cx="144462" cy="144463"/>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28" name="Isosceles Triangle 27"/>
          <p:cNvSpPr/>
          <p:nvPr/>
        </p:nvSpPr>
        <p:spPr>
          <a:xfrm>
            <a:off x="611188" y="6156325"/>
            <a:ext cx="144462" cy="144463"/>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29" name="Rectangle 28"/>
          <p:cNvSpPr/>
          <p:nvPr/>
        </p:nvSpPr>
        <p:spPr>
          <a:xfrm>
            <a:off x="2411413" y="2286000"/>
            <a:ext cx="1851025" cy="28733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32" name="Isosceles Triangle 31"/>
          <p:cNvSpPr/>
          <p:nvPr/>
        </p:nvSpPr>
        <p:spPr>
          <a:xfrm>
            <a:off x="250825" y="2428875"/>
            <a:ext cx="144463" cy="144463"/>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34" name="Rectangle 33"/>
          <p:cNvSpPr/>
          <p:nvPr/>
        </p:nvSpPr>
        <p:spPr>
          <a:xfrm>
            <a:off x="2347913" y="2668588"/>
            <a:ext cx="1851025" cy="28733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35" name="Rectangle 34"/>
          <p:cNvSpPr/>
          <p:nvPr/>
        </p:nvSpPr>
        <p:spPr>
          <a:xfrm>
            <a:off x="114300" y="2668588"/>
            <a:ext cx="2016125" cy="323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36" name="Rectangle 35"/>
          <p:cNvSpPr/>
          <p:nvPr/>
        </p:nvSpPr>
        <p:spPr>
          <a:xfrm>
            <a:off x="2427288" y="3036888"/>
            <a:ext cx="1851025" cy="28733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37" name="Rectangle 36"/>
          <p:cNvSpPr/>
          <p:nvPr/>
        </p:nvSpPr>
        <p:spPr>
          <a:xfrm>
            <a:off x="195263" y="3036888"/>
            <a:ext cx="2016125" cy="323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38" name="Rectangle 37"/>
          <p:cNvSpPr/>
          <p:nvPr/>
        </p:nvSpPr>
        <p:spPr>
          <a:xfrm>
            <a:off x="2379663" y="3397250"/>
            <a:ext cx="2479675" cy="28733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39" name="Rectangle 38"/>
          <p:cNvSpPr/>
          <p:nvPr/>
        </p:nvSpPr>
        <p:spPr>
          <a:xfrm>
            <a:off x="195263" y="3400425"/>
            <a:ext cx="2016125" cy="323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40" name="Rectangle 39"/>
          <p:cNvSpPr/>
          <p:nvPr/>
        </p:nvSpPr>
        <p:spPr>
          <a:xfrm>
            <a:off x="2400300" y="3778250"/>
            <a:ext cx="2665413" cy="28733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41" name="Rectangle 40"/>
          <p:cNvSpPr/>
          <p:nvPr/>
        </p:nvSpPr>
        <p:spPr>
          <a:xfrm>
            <a:off x="217488" y="3778250"/>
            <a:ext cx="2016125" cy="323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44" name="Rectangle 43"/>
          <p:cNvSpPr/>
          <p:nvPr/>
        </p:nvSpPr>
        <p:spPr>
          <a:xfrm>
            <a:off x="2363788" y="4138613"/>
            <a:ext cx="2663825" cy="28733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45" name="Rectangle 44"/>
          <p:cNvSpPr/>
          <p:nvPr/>
        </p:nvSpPr>
        <p:spPr>
          <a:xfrm>
            <a:off x="223838" y="4138613"/>
            <a:ext cx="2017712" cy="323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46" name="Rectangle 45"/>
          <p:cNvSpPr/>
          <p:nvPr/>
        </p:nvSpPr>
        <p:spPr>
          <a:xfrm>
            <a:off x="2390775" y="4518025"/>
            <a:ext cx="2663825" cy="28733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47" name="Rectangle 46"/>
          <p:cNvSpPr/>
          <p:nvPr/>
        </p:nvSpPr>
        <p:spPr>
          <a:xfrm>
            <a:off x="252413" y="4518025"/>
            <a:ext cx="2016125" cy="323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48" name="Rectangle 47"/>
          <p:cNvSpPr/>
          <p:nvPr/>
        </p:nvSpPr>
        <p:spPr>
          <a:xfrm>
            <a:off x="2411413" y="4886325"/>
            <a:ext cx="2665412" cy="2889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49" name="Rectangle 48"/>
          <p:cNvSpPr/>
          <p:nvPr/>
        </p:nvSpPr>
        <p:spPr>
          <a:xfrm>
            <a:off x="201613" y="4886325"/>
            <a:ext cx="2016125" cy="323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50" name="Rectangle 49"/>
          <p:cNvSpPr/>
          <p:nvPr/>
        </p:nvSpPr>
        <p:spPr>
          <a:xfrm>
            <a:off x="2400300" y="5256213"/>
            <a:ext cx="2665413" cy="28733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51" name="Rectangle 50"/>
          <p:cNvSpPr/>
          <p:nvPr/>
        </p:nvSpPr>
        <p:spPr>
          <a:xfrm>
            <a:off x="261938" y="5256213"/>
            <a:ext cx="2016125" cy="323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52" name="Rectangle 51"/>
          <p:cNvSpPr/>
          <p:nvPr/>
        </p:nvSpPr>
        <p:spPr>
          <a:xfrm>
            <a:off x="2400300" y="5616575"/>
            <a:ext cx="2665413" cy="28733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53" name="Rectangle 52"/>
          <p:cNvSpPr/>
          <p:nvPr/>
        </p:nvSpPr>
        <p:spPr>
          <a:xfrm>
            <a:off x="261938" y="5616575"/>
            <a:ext cx="2016125" cy="323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55" name="Rectangle 54"/>
          <p:cNvSpPr/>
          <p:nvPr/>
        </p:nvSpPr>
        <p:spPr>
          <a:xfrm>
            <a:off x="222250" y="6011863"/>
            <a:ext cx="2016125" cy="323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42" name="Content Placeholder 5"/>
          <p:cNvSpPr txBox="1">
            <a:spLocks/>
          </p:cNvSpPr>
          <p:nvPr/>
        </p:nvSpPr>
        <p:spPr bwMode="auto">
          <a:xfrm>
            <a:off x="5364163" y="3922713"/>
            <a:ext cx="3092450" cy="2314575"/>
          </a:xfrm>
          <a:prstGeom prst="rect">
            <a:avLst/>
          </a:prstGeom>
          <a:noFill/>
          <a:ln w="28575">
            <a:solidFill>
              <a:schemeClr val="accent5"/>
            </a:solidFill>
          </a:ln>
          <a:extLst>
            <a:ext uri="{909E8E84-426E-40DD-AFC4-6F175D3DCCD1}">
              <a14:hiddenFill xmlns:a14="http://schemas.microsoft.com/office/drawing/2010/main">
                <a:solidFill>
                  <a:srgbClr val="FFFFFF"/>
                </a:solidFill>
              </a14:hiddenFill>
            </a:ext>
          </a:extLst>
        </p:spPr>
        <p:txBody>
          <a:bodyPr/>
          <a:lstStyle>
            <a:lvl1pPr algn="l" rtl="0" eaLnBrk="0" fontAlgn="base" hangingPunct="0">
              <a:spcBef>
                <a:spcPct val="20000"/>
              </a:spcBef>
              <a:spcAft>
                <a:spcPts val="600"/>
              </a:spcAft>
              <a:buFont typeface="Arial" charset="0"/>
              <a:defRPr sz="2000" b="1" kern="1200">
                <a:solidFill>
                  <a:schemeClr val="tx1"/>
                </a:solidFill>
                <a:latin typeface="+mn-lt"/>
                <a:ea typeface="+mn-ea"/>
                <a:cs typeface="+mn-cs"/>
              </a:defRPr>
            </a:lvl1pPr>
            <a:lvl2pPr marL="457200" indent="-182563" algn="l" rtl="0" eaLnBrk="0" fontAlgn="base" hangingPunct="0">
              <a:spcBef>
                <a:spcPct val="20000"/>
              </a:spcBef>
              <a:spcAft>
                <a:spcPct val="0"/>
              </a:spcAft>
              <a:buClr>
                <a:schemeClr val="tx2"/>
              </a:buClr>
              <a:buFont typeface="Arial" charset="0"/>
              <a:buChar char="•"/>
              <a:defRPr sz="2000" kern="1200">
                <a:solidFill>
                  <a:schemeClr val="tx1"/>
                </a:solidFill>
                <a:latin typeface="+mn-lt"/>
                <a:ea typeface="+mn-ea"/>
                <a:cs typeface="+mn-cs"/>
              </a:defRPr>
            </a:lvl2pPr>
            <a:lvl3pPr marL="1143000" indent="-228600" algn="l" rtl="0" eaLnBrk="0" fontAlgn="base" hangingPunct="0">
              <a:spcBef>
                <a:spcPct val="20000"/>
              </a:spcBef>
              <a:spcAft>
                <a:spcPct val="0"/>
              </a:spcAft>
              <a:buClr>
                <a:schemeClr val="tx2"/>
              </a:buClr>
              <a:buFont typeface="Arial" charset="0"/>
              <a:buChar char="•"/>
              <a:defRPr kern="1200">
                <a:solidFill>
                  <a:schemeClr val="tx1"/>
                </a:solidFill>
                <a:latin typeface="+mn-lt"/>
                <a:ea typeface="+mn-ea"/>
                <a:cs typeface="+mn-cs"/>
              </a:defRPr>
            </a:lvl3pPr>
            <a:lvl4pPr marL="1600200" indent="-228600" algn="l" rtl="0" eaLnBrk="0" fontAlgn="base" hangingPunct="0">
              <a:spcBef>
                <a:spcPct val="20000"/>
              </a:spcBef>
              <a:spcAft>
                <a:spcPct val="0"/>
              </a:spcAft>
              <a:buClr>
                <a:schemeClr val="tx2"/>
              </a:buClr>
              <a:buFont typeface="Arial" charset="0"/>
              <a:buChar char="•"/>
              <a:defRPr kern="1200">
                <a:solidFill>
                  <a:schemeClr val="tx1"/>
                </a:solidFill>
                <a:latin typeface="+mn-lt"/>
                <a:ea typeface="+mn-ea"/>
                <a:cs typeface="+mn-cs"/>
              </a:defRPr>
            </a:lvl4pPr>
            <a:lvl5pPr marL="2057400" indent="-228600" algn="l" rtl="0" eaLnBrk="0" fontAlgn="base" hangingPunct="0">
              <a:spcBef>
                <a:spcPct val="20000"/>
              </a:spcBef>
              <a:spcAft>
                <a:spcPct val="0"/>
              </a:spcAft>
              <a:buClr>
                <a:schemeClr val="tx2"/>
              </a:buClr>
              <a:buFont typeface="Arial" charset="0"/>
              <a:buChar char="•"/>
              <a:defRPr kern="1200">
                <a:solidFill>
                  <a:schemeClr val="tx1"/>
                </a:solidFill>
                <a:latin typeface="+mn-lt"/>
                <a:ea typeface="+mn-ea"/>
                <a:cs typeface="+mn-cs"/>
              </a:defRPr>
            </a:lvl5pPr>
            <a:lvl6pPr marL="2514600" indent="-228600" algn="l" defTabSz="914400" rtl="0" eaLnBrk="1" latinLnBrk="0" hangingPunct="1">
              <a:spcBef>
                <a:spcPct val="20000"/>
              </a:spcBef>
              <a:buClr>
                <a:schemeClr val="tx2"/>
              </a:buClr>
              <a:buFont typeface="Arial" pitchFamily="34" charset="0"/>
              <a:buChar char="•"/>
              <a:defRPr sz="1600" kern="1200">
                <a:solidFill>
                  <a:schemeClr val="tx1"/>
                </a:solidFill>
                <a:latin typeface="+mn-lt"/>
                <a:ea typeface="+mn-ea"/>
                <a:cs typeface="+mn-cs"/>
              </a:defRPr>
            </a:lvl6pPr>
            <a:lvl7pPr marL="2971800" indent="-228600" algn="l" defTabSz="914400" rtl="0" eaLnBrk="1" latinLnBrk="0" hangingPunct="1">
              <a:spcBef>
                <a:spcPct val="20000"/>
              </a:spcBef>
              <a:buClr>
                <a:schemeClr val="tx2"/>
              </a:buClr>
              <a:buFont typeface="Arial" pitchFamily="34" charset="0"/>
              <a:buChar char="•"/>
              <a:defRPr sz="1600" kern="1200">
                <a:solidFill>
                  <a:schemeClr val="tx1"/>
                </a:solidFill>
                <a:latin typeface="+mn-lt"/>
                <a:ea typeface="+mn-ea"/>
                <a:cs typeface="+mn-cs"/>
              </a:defRPr>
            </a:lvl7pPr>
            <a:lvl8pPr marL="3429000" indent="-228600" algn="l" defTabSz="914400" rtl="0" eaLnBrk="1" latinLnBrk="0" hangingPunct="1">
              <a:spcBef>
                <a:spcPct val="20000"/>
              </a:spcBef>
              <a:buClr>
                <a:schemeClr val="tx2"/>
              </a:buClr>
              <a:buFont typeface="Arial" pitchFamily="34" charset="0"/>
              <a:buChar char="•"/>
              <a:defRPr sz="1600" kern="1200">
                <a:solidFill>
                  <a:schemeClr val="tx1"/>
                </a:solidFill>
                <a:latin typeface="+mn-lt"/>
                <a:ea typeface="+mn-ea"/>
                <a:cs typeface="+mn-cs"/>
              </a:defRPr>
            </a:lvl8pPr>
            <a:lvl9pPr marL="3886200" indent="-228600" algn="l" defTabSz="914400" rtl="0" eaLnBrk="1" latinLnBrk="0" hangingPunct="1">
              <a:spcBef>
                <a:spcPct val="20000"/>
              </a:spcBef>
              <a:buClr>
                <a:schemeClr val="tx2"/>
              </a:buClr>
              <a:buFont typeface="Arial" pitchFamily="34" charset="0"/>
              <a:buChar char="•"/>
              <a:defRPr sz="1600" kern="1200">
                <a:solidFill>
                  <a:schemeClr val="tx1"/>
                </a:solidFill>
                <a:latin typeface="+mn-lt"/>
                <a:ea typeface="+mn-ea"/>
                <a:cs typeface="+mn-cs"/>
              </a:defRPr>
            </a:lvl9pPr>
          </a:lstStyle>
          <a:p>
            <a:pPr>
              <a:defRPr/>
            </a:pPr>
            <a:endParaRPr lang="en-CA" sz="1600" b="0" dirty="0" smtClean="0">
              <a:latin typeface="Courier New" panose="02070309020205020404" pitchFamily="49" charset="0"/>
              <a:cs typeface="Courier New" panose="02070309020205020404" pitchFamily="49" charset="0"/>
            </a:endParaRPr>
          </a:p>
          <a:p>
            <a:pPr>
              <a:defRPr/>
            </a:pPr>
            <a:r>
              <a:rPr lang="en-CA" sz="1600" b="0" dirty="0" smtClean="0">
                <a:latin typeface="Courier New" panose="02070309020205020404" pitchFamily="49" charset="0"/>
                <a:cs typeface="Courier New" panose="02070309020205020404" pitchFamily="49" charset="0"/>
              </a:rPr>
              <a:t>&lt;E&gt;	</a:t>
            </a:r>
            <a:r>
              <a:rPr lang="en-CA" sz="1600" b="0" dirty="0" smtClean="0">
                <a:latin typeface="Courier New" panose="02070309020205020404" pitchFamily="49" charset="0"/>
                <a:cs typeface="Courier New" panose="02070309020205020404" pitchFamily="49" charset="0"/>
                <a:sym typeface="Wingdings" panose="05000000000000000000" pitchFamily="2" charset="2"/>
              </a:rPr>
              <a:t> &lt;T&gt;+&lt;E&gt;</a:t>
            </a:r>
          </a:p>
          <a:p>
            <a:pPr>
              <a:defRPr/>
            </a:pPr>
            <a:r>
              <a:rPr lang="en-CA" sz="1600" b="0" dirty="0" smtClean="0">
                <a:latin typeface="Courier New" panose="02070309020205020404" pitchFamily="49" charset="0"/>
                <a:cs typeface="Courier New" panose="02070309020205020404" pitchFamily="49" charset="0"/>
                <a:sym typeface="Wingdings" panose="05000000000000000000" pitchFamily="2" charset="2"/>
              </a:rPr>
              <a:t>	 &lt;T&gt;+&lt;T&gt;</a:t>
            </a:r>
          </a:p>
          <a:p>
            <a:pPr>
              <a:defRPr/>
            </a:pPr>
            <a:r>
              <a:rPr lang="en-CA" sz="1600" b="0" dirty="0" smtClean="0">
                <a:latin typeface="Courier New" panose="02070309020205020404" pitchFamily="49" charset="0"/>
                <a:cs typeface="Courier New" panose="02070309020205020404" pitchFamily="49" charset="0"/>
                <a:sym typeface="Wingdings" panose="05000000000000000000" pitchFamily="2" charset="2"/>
              </a:rPr>
              <a:t>	 &lt;T&gt;+id	</a:t>
            </a:r>
          </a:p>
          <a:p>
            <a:pPr>
              <a:defRPr/>
            </a:pPr>
            <a:r>
              <a:rPr lang="en-CA" sz="1600" b="0" dirty="0" smtClean="0">
                <a:latin typeface="Courier New" panose="02070309020205020404" pitchFamily="49" charset="0"/>
                <a:cs typeface="Courier New" panose="02070309020205020404" pitchFamily="49" charset="0"/>
                <a:sym typeface="Wingdings" panose="05000000000000000000" pitchFamily="2" charset="2"/>
              </a:rPr>
              <a:t>	 id*&lt;T&gt;+id</a:t>
            </a:r>
            <a:endParaRPr lang="en-CA" sz="1600" b="0" dirty="0" smtClean="0">
              <a:latin typeface="Courier New" panose="02070309020205020404" pitchFamily="49" charset="0"/>
              <a:cs typeface="Courier New" panose="02070309020205020404" pitchFamily="49" charset="0"/>
            </a:endParaRPr>
          </a:p>
          <a:p>
            <a:pPr>
              <a:defRPr/>
            </a:pPr>
            <a:r>
              <a:rPr lang="en-CA" sz="1600" b="0" dirty="0" smtClean="0">
                <a:latin typeface="Courier New" panose="02070309020205020404" pitchFamily="49" charset="0"/>
                <a:cs typeface="Courier New" panose="02070309020205020404" pitchFamily="49" charset="0"/>
                <a:sym typeface="Wingdings" panose="05000000000000000000" pitchFamily="2" charset="2"/>
              </a:rPr>
              <a:t>	 id*</a:t>
            </a:r>
            <a:r>
              <a:rPr lang="en-CA" sz="1600" b="0" dirty="0" err="1" smtClean="0">
                <a:latin typeface="Courier New" panose="02070309020205020404" pitchFamily="49" charset="0"/>
                <a:cs typeface="Courier New" panose="02070309020205020404" pitchFamily="49" charset="0"/>
                <a:sym typeface="Wingdings" panose="05000000000000000000" pitchFamily="2" charset="2"/>
              </a:rPr>
              <a:t>id+id</a:t>
            </a:r>
            <a:endParaRPr lang="en-CA" sz="1600" b="0" dirty="0" smtClean="0">
              <a:latin typeface="Courier New" panose="02070309020205020404" pitchFamily="49" charset="0"/>
              <a:cs typeface="Courier New" panose="02070309020205020404" pitchFamily="49" charset="0"/>
            </a:endParaRPr>
          </a:p>
          <a:p>
            <a:pPr>
              <a:defRPr/>
            </a:pPr>
            <a:endParaRPr lang="fr-CA" b="0" dirty="0">
              <a:latin typeface="Courier New" panose="02070309020205020404" pitchFamily="49" charset="0"/>
              <a:cs typeface="Courier New" panose="02070309020205020404" pitchFamily="49" charset="0"/>
            </a:endParaRPr>
          </a:p>
        </p:txBody>
      </p:sp>
      <p:sp>
        <p:nvSpPr>
          <p:cNvPr id="31819" name="TextBox 42"/>
          <p:cNvSpPr txBox="1">
            <a:spLocks noChangeArrowheads="1"/>
          </p:cNvSpPr>
          <p:nvPr/>
        </p:nvSpPr>
        <p:spPr bwMode="auto">
          <a:xfrm>
            <a:off x="5397500" y="3538538"/>
            <a:ext cx="151288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800"/>
              <a:t>Derivation:</a:t>
            </a:r>
            <a:endParaRPr lang="fr-CA" altLang="fr-FR" sz="1800"/>
          </a:p>
        </p:txBody>
      </p:sp>
      <p:cxnSp>
        <p:nvCxnSpPr>
          <p:cNvPr id="54" name="Straight Arrow Connector 53"/>
          <p:cNvCxnSpPr/>
          <p:nvPr/>
        </p:nvCxnSpPr>
        <p:spPr>
          <a:xfrm flipV="1">
            <a:off x="8677275" y="4267200"/>
            <a:ext cx="0" cy="2033588"/>
          </a:xfrm>
          <a:prstGeom prst="straightConnector1">
            <a:avLst/>
          </a:prstGeom>
          <a:ln w="57150">
            <a:solidFill>
              <a:schemeClr val="accent5"/>
            </a:solidFill>
            <a:tailEnd type="arrow"/>
          </a:ln>
        </p:spPr>
        <p:style>
          <a:lnRef idx="1">
            <a:schemeClr val="accent1"/>
          </a:lnRef>
          <a:fillRef idx="0">
            <a:schemeClr val="accent1"/>
          </a:fillRef>
          <a:effectRef idx="0">
            <a:schemeClr val="accent1"/>
          </a:effectRef>
          <a:fontRef idx="minor">
            <a:schemeClr val="tx1"/>
          </a:fontRef>
        </p:style>
      </p:cxnSp>
      <p:sp>
        <p:nvSpPr>
          <p:cNvPr id="8" name="Rectangle 7"/>
          <p:cNvSpPr/>
          <p:nvPr/>
        </p:nvSpPr>
        <p:spPr>
          <a:xfrm>
            <a:off x="6300788" y="5778500"/>
            <a:ext cx="1800225" cy="314325"/>
          </a:xfrm>
          <a:prstGeom prst="rect">
            <a:avLst/>
          </a:prstGeom>
          <a:noFill/>
          <a:ln>
            <a:solidFill>
              <a:schemeClr val="tx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9" name="Slide Number Placeholder 8"/>
          <p:cNvSpPr>
            <a:spLocks noGrp="1"/>
          </p:cNvSpPr>
          <p:nvPr>
            <p:ph type="sldNum" sz="quarter" idx="11"/>
          </p:nvPr>
        </p:nvSpPr>
        <p:spPr/>
        <p:txBody>
          <a:bodyPr/>
          <a:lstStyle/>
          <a:p>
            <a:pPr>
              <a:defRPr/>
            </a:pPr>
            <a:fld id="{C0F85434-72BD-456E-A883-0F005E178622}" type="slidenum">
              <a:rPr lang="fr-CA" smtClean="0"/>
              <a:pPr>
                <a:defRPr/>
              </a:pPr>
              <a:t>450</a:t>
            </a:fld>
            <a:endParaRPr lang="fr-CA"/>
          </a:p>
        </p:txBody>
      </p:sp>
    </p:spTree>
    <p:extLst>
      <p:ext uri="{BB962C8B-B14F-4D97-AF65-F5344CB8AC3E}">
        <p14:creationId xmlns:p14="http://schemas.microsoft.com/office/powerpoint/2010/main" val="3255279269"/>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xit" presetSubtype="0" fill="hold" grpId="0" nodeType="clickEffect">
                                  <p:stCondLst>
                                    <p:cond delay="0"/>
                                  </p:stCondLst>
                                  <p:childTnLst>
                                    <p:animEffect transition="out" filter="fade">
                                      <p:cBhvr>
                                        <p:cTn id="6" dur="500"/>
                                        <p:tgtEl>
                                          <p:spTgt spid="29"/>
                                        </p:tgtEl>
                                      </p:cBhvr>
                                    </p:animEffect>
                                    <p:set>
                                      <p:cBhvr>
                                        <p:cTn id="7" dur="1" fill="hold">
                                          <p:stCondLst>
                                            <p:cond delay="499"/>
                                          </p:stCondLst>
                                        </p:cTn>
                                        <p:tgtEl>
                                          <p:spTgt spid="29"/>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500"/>
                                        <p:tgtEl>
                                          <p:spTgt spid="35"/>
                                        </p:tgtEl>
                                      </p:cBhvr>
                                    </p:animEffect>
                                    <p:set>
                                      <p:cBhvr>
                                        <p:cTn id="10" dur="1" fill="hold">
                                          <p:stCondLst>
                                            <p:cond delay="499"/>
                                          </p:stCondLst>
                                        </p:cTn>
                                        <p:tgtEl>
                                          <p:spTgt spid="35"/>
                                        </p:tgtEl>
                                        <p:attrNameLst>
                                          <p:attrName>style.visibility</p:attrName>
                                        </p:attrNameLst>
                                      </p:cBhvr>
                                      <p:to>
                                        <p:strVal val="hidden"/>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xit" presetSubtype="0" fill="hold" grpId="0" nodeType="clickEffect">
                                  <p:stCondLst>
                                    <p:cond delay="0"/>
                                  </p:stCondLst>
                                  <p:childTnLst>
                                    <p:animEffect transition="out" filter="fade">
                                      <p:cBhvr>
                                        <p:cTn id="14" dur="500"/>
                                        <p:tgtEl>
                                          <p:spTgt spid="34"/>
                                        </p:tgtEl>
                                      </p:cBhvr>
                                    </p:animEffect>
                                    <p:set>
                                      <p:cBhvr>
                                        <p:cTn id="15" dur="1" fill="hold">
                                          <p:stCondLst>
                                            <p:cond delay="499"/>
                                          </p:stCondLst>
                                        </p:cTn>
                                        <p:tgtEl>
                                          <p:spTgt spid="34"/>
                                        </p:tgtEl>
                                        <p:attrNameLst>
                                          <p:attrName>style.visibility</p:attrName>
                                        </p:attrNameLst>
                                      </p:cBhvr>
                                      <p:to>
                                        <p:strVal val="hidden"/>
                                      </p:to>
                                    </p:set>
                                  </p:childTnLst>
                                </p:cTn>
                              </p:par>
                              <p:par>
                                <p:cTn id="16" presetID="10" presetClass="exit" presetSubtype="0" fill="hold" grpId="0" nodeType="withEffect">
                                  <p:stCondLst>
                                    <p:cond delay="0"/>
                                  </p:stCondLst>
                                  <p:childTnLst>
                                    <p:animEffect transition="out" filter="fade">
                                      <p:cBhvr>
                                        <p:cTn id="17" dur="500"/>
                                        <p:tgtEl>
                                          <p:spTgt spid="37"/>
                                        </p:tgtEl>
                                      </p:cBhvr>
                                    </p:animEffect>
                                    <p:set>
                                      <p:cBhvr>
                                        <p:cTn id="18" dur="1" fill="hold">
                                          <p:stCondLst>
                                            <p:cond delay="499"/>
                                          </p:stCondLst>
                                        </p:cTn>
                                        <p:tgtEl>
                                          <p:spTgt spid="37"/>
                                        </p:tgtEl>
                                        <p:attrNameLst>
                                          <p:attrName>style.visibility</p:attrName>
                                        </p:attrNameLst>
                                      </p:cBhvr>
                                      <p:to>
                                        <p:strVal val="hidden"/>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0" presetClass="exit" presetSubtype="0" fill="hold" grpId="0" nodeType="clickEffect">
                                  <p:stCondLst>
                                    <p:cond delay="0"/>
                                  </p:stCondLst>
                                  <p:childTnLst>
                                    <p:animEffect transition="out" filter="fade">
                                      <p:cBhvr>
                                        <p:cTn id="22" dur="500"/>
                                        <p:tgtEl>
                                          <p:spTgt spid="36"/>
                                        </p:tgtEl>
                                      </p:cBhvr>
                                    </p:animEffect>
                                    <p:set>
                                      <p:cBhvr>
                                        <p:cTn id="23" dur="1" fill="hold">
                                          <p:stCondLst>
                                            <p:cond delay="499"/>
                                          </p:stCondLst>
                                        </p:cTn>
                                        <p:tgtEl>
                                          <p:spTgt spid="36"/>
                                        </p:tgtEl>
                                        <p:attrNameLst>
                                          <p:attrName>style.visibility</p:attrName>
                                        </p:attrNameLst>
                                      </p:cBhvr>
                                      <p:to>
                                        <p:strVal val="hidden"/>
                                      </p:to>
                                    </p:set>
                                  </p:childTnLst>
                                </p:cTn>
                              </p:par>
                              <p:par>
                                <p:cTn id="24" presetID="10" presetClass="exit" presetSubtype="0" fill="hold" grpId="0" nodeType="withEffect">
                                  <p:stCondLst>
                                    <p:cond delay="0"/>
                                  </p:stCondLst>
                                  <p:childTnLst>
                                    <p:animEffect transition="out" filter="fade">
                                      <p:cBhvr>
                                        <p:cTn id="25" dur="500"/>
                                        <p:tgtEl>
                                          <p:spTgt spid="39"/>
                                        </p:tgtEl>
                                      </p:cBhvr>
                                    </p:animEffect>
                                    <p:set>
                                      <p:cBhvr>
                                        <p:cTn id="26" dur="1" fill="hold">
                                          <p:stCondLst>
                                            <p:cond delay="499"/>
                                          </p:stCondLst>
                                        </p:cTn>
                                        <p:tgtEl>
                                          <p:spTgt spid="39"/>
                                        </p:tgtEl>
                                        <p:attrNameLst>
                                          <p:attrName>style.visibility</p:attrName>
                                        </p:attrNameLst>
                                      </p:cBhvr>
                                      <p:to>
                                        <p:strVal val="hidden"/>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xit" presetSubtype="0" fill="hold" grpId="0" nodeType="clickEffect">
                                  <p:stCondLst>
                                    <p:cond delay="0"/>
                                  </p:stCondLst>
                                  <p:childTnLst>
                                    <p:animEffect transition="out" filter="fade">
                                      <p:cBhvr>
                                        <p:cTn id="30" dur="500"/>
                                        <p:tgtEl>
                                          <p:spTgt spid="38"/>
                                        </p:tgtEl>
                                      </p:cBhvr>
                                    </p:animEffect>
                                    <p:set>
                                      <p:cBhvr>
                                        <p:cTn id="31" dur="1" fill="hold">
                                          <p:stCondLst>
                                            <p:cond delay="499"/>
                                          </p:stCondLst>
                                        </p:cTn>
                                        <p:tgtEl>
                                          <p:spTgt spid="38"/>
                                        </p:tgtEl>
                                        <p:attrNameLst>
                                          <p:attrName>style.visibility</p:attrName>
                                        </p:attrNameLst>
                                      </p:cBhvr>
                                      <p:to>
                                        <p:strVal val="hidden"/>
                                      </p:to>
                                    </p:set>
                                  </p:childTnLst>
                                </p:cTn>
                              </p:par>
                              <p:par>
                                <p:cTn id="32" presetID="10" presetClass="exit" presetSubtype="0" fill="hold" grpId="0" nodeType="withEffect">
                                  <p:stCondLst>
                                    <p:cond delay="0"/>
                                  </p:stCondLst>
                                  <p:childTnLst>
                                    <p:animEffect transition="out" filter="fade">
                                      <p:cBhvr>
                                        <p:cTn id="33" dur="500"/>
                                        <p:tgtEl>
                                          <p:spTgt spid="41"/>
                                        </p:tgtEl>
                                      </p:cBhvr>
                                    </p:animEffect>
                                    <p:set>
                                      <p:cBhvr>
                                        <p:cTn id="34" dur="1" fill="hold">
                                          <p:stCondLst>
                                            <p:cond delay="499"/>
                                          </p:stCondLst>
                                        </p:cTn>
                                        <p:tgtEl>
                                          <p:spTgt spid="41"/>
                                        </p:tgtEl>
                                        <p:attrNameLst>
                                          <p:attrName>style.visibility</p:attrName>
                                        </p:attrNameLst>
                                      </p:cBhvr>
                                      <p:to>
                                        <p:strVal val="hidden"/>
                                      </p:to>
                                    </p:set>
                                  </p:childTnLst>
                                </p:cTn>
                              </p:par>
                              <p:par>
                                <p:cTn id="35" presetID="64" presetClass="path" presetSubtype="0" accel="50000" decel="50000" fill="hold" grpId="0" nodeType="withEffect">
                                  <p:stCondLst>
                                    <p:cond delay="0"/>
                                  </p:stCondLst>
                                  <p:childTnLst>
                                    <p:animMotion origin="layout" path="M 3.05556E-6 -2.59259E-6 L 3.05556E-6 -0.06319 " pathEditMode="relative" rAng="0" ptsTypes="AA">
                                      <p:cBhvr>
                                        <p:cTn id="36" dur="500" fill="hold"/>
                                        <p:tgtEl>
                                          <p:spTgt spid="8"/>
                                        </p:tgtEl>
                                        <p:attrNameLst>
                                          <p:attrName>ppt_x</p:attrName>
                                          <p:attrName>ppt_y</p:attrName>
                                        </p:attrNameLst>
                                      </p:cBhvr>
                                      <p:rCtr x="0" y="-3171"/>
                                    </p:animMotion>
                                  </p:childTnLst>
                                </p:cTn>
                              </p:par>
                            </p:childTnLst>
                          </p:cTn>
                        </p:par>
                      </p:childTnLst>
                    </p:cTn>
                  </p:par>
                  <p:par>
                    <p:cTn id="37" fill="hold" nodeType="clickPar">
                      <p:stCondLst>
                        <p:cond delay="indefinite"/>
                      </p:stCondLst>
                      <p:childTnLst>
                        <p:par>
                          <p:cTn id="38" fill="hold" nodeType="withGroup">
                            <p:stCondLst>
                              <p:cond delay="0"/>
                            </p:stCondLst>
                            <p:childTnLst>
                              <p:par>
                                <p:cTn id="39" presetID="10" presetClass="exit" presetSubtype="0" fill="hold" grpId="0" nodeType="clickEffect">
                                  <p:stCondLst>
                                    <p:cond delay="0"/>
                                  </p:stCondLst>
                                  <p:childTnLst>
                                    <p:animEffect transition="out" filter="fade">
                                      <p:cBhvr>
                                        <p:cTn id="40" dur="500"/>
                                        <p:tgtEl>
                                          <p:spTgt spid="40"/>
                                        </p:tgtEl>
                                      </p:cBhvr>
                                    </p:animEffect>
                                    <p:set>
                                      <p:cBhvr>
                                        <p:cTn id="41" dur="1" fill="hold">
                                          <p:stCondLst>
                                            <p:cond delay="499"/>
                                          </p:stCondLst>
                                        </p:cTn>
                                        <p:tgtEl>
                                          <p:spTgt spid="40"/>
                                        </p:tgtEl>
                                        <p:attrNameLst>
                                          <p:attrName>style.visibility</p:attrName>
                                        </p:attrNameLst>
                                      </p:cBhvr>
                                      <p:to>
                                        <p:strVal val="hidden"/>
                                      </p:to>
                                    </p:set>
                                  </p:childTnLst>
                                </p:cTn>
                              </p:par>
                              <p:par>
                                <p:cTn id="42" presetID="10" presetClass="exit" presetSubtype="0" fill="hold" grpId="0" nodeType="withEffect">
                                  <p:stCondLst>
                                    <p:cond delay="0"/>
                                  </p:stCondLst>
                                  <p:childTnLst>
                                    <p:animEffect transition="out" filter="fade">
                                      <p:cBhvr>
                                        <p:cTn id="43" dur="500"/>
                                        <p:tgtEl>
                                          <p:spTgt spid="45"/>
                                        </p:tgtEl>
                                      </p:cBhvr>
                                    </p:animEffect>
                                    <p:set>
                                      <p:cBhvr>
                                        <p:cTn id="44" dur="1" fill="hold">
                                          <p:stCondLst>
                                            <p:cond delay="499"/>
                                          </p:stCondLst>
                                        </p:cTn>
                                        <p:tgtEl>
                                          <p:spTgt spid="45"/>
                                        </p:tgtEl>
                                        <p:attrNameLst>
                                          <p:attrName>style.visibility</p:attrName>
                                        </p:attrNameLst>
                                      </p:cBhvr>
                                      <p:to>
                                        <p:strVal val="hidden"/>
                                      </p:to>
                                    </p:set>
                                  </p:childTnLst>
                                </p:cTn>
                              </p:par>
                              <p:par>
                                <p:cTn id="45" presetID="64" presetClass="path" presetSubtype="0" accel="50000" decel="50000" fill="hold" grpId="1" nodeType="withEffect">
                                  <p:stCondLst>
                                    <p:cond delay="0"/>
                                  </p:stCondLst>
                                  <p:childTnLst>
                                    <p:animMotion origin="layout" path="M 5.55556E-7 -0.06319 L 5.55556E-7 -0.11551 " pathEditMode="relative" rAng="0" ptsTypes="AA">
                                      <p:cBhvr>
                                        <p:cTn id="46" dur="500" fill="hold"/>
                                        <p:tgtEl>
                                          <p:spTgt spid="8"/>
                                        </p:tgtEl>
                                        <p:attrNameLst>
                                          <p:attrName>ppt_x</p:attrName>
                                          <p:attrName>ppt_y</p:attrName>
                                        </p:attrNameLst>
                                      </p:cBhvr>
                                      <p:rCtr x="0" y="-2616"/>
                                    </p:animMotion>
                                  </p:childTnLst>
                                </p:cTn>
                              </p:par>
                            </p:childTnLst>
                          </p:cTn>
                        </p:par>
                      </p:childTnLst>
                    </p:cTn>
                  </p:par>
                  <p:par>
                    <p:cTn id="47" fill="hold" nodeType="clickPar">
                      <p:stCondLst>
                        <p:cond delay="indefinite"/>
                      </p:stCondLst>
                      <p:childTnLst>
                        <p:par>
                          <p:cTn id="48" fill="hold" nodeType="withGroup">
                            <p:stCondLst>
                              <p:cond delay="0"/>
                            </p:stCondLst>
                            <p:childTnLst>
                              <p:par>
                                <p:cTn id="49" presetID="10" presetClass="exit" presetSubtype="0" fill="hold" grpId="0" nodeType="clickEffect">
                                  <p:stCondLst>
                                    <p:cond delay="0"/>
                                  </p:stCondLst>
                                  <p:childTnLst>
                                    <p:animEffect transition="out" filter="fade">
                                      <p:cBhvr>
                                        <p:cTn id="50" dur="500"/>
                                        <p:tgtEl>
                                          <p:spTgt spid="44"/>
                                        </p:tgtEl>
                                      </p:cBhvr>
                                    </p:animEffect>
                                    <p:set>
                                      <p:cBhvr>
                                        <p:cTn id="51" dur="1" fill="hold">
                                          <p:stCondLst>
                                            <p:cond delay="499"/>
                                          </p:stCondLst>
                                        </p:cTn>
                                        <p:tgtEl>
                                          <p:spTgt spid="44"/>
                                        </p:tgtEl>
                                        <p:attrNameLst>
                                          <p:attrName>style.visibility</p:attrName>
                                        </p:attrNameLst>
                                      </p:cBhvr>
                                      <p:to>
                                        <p:strVal val="hidden"/>
                                      </p:to>
                                    </p:set>
                                  </p:childTnLst>
                                </p:cTn>
                              </p:par>
                              <p:par>
                                <p:cTn id="52" presetID="10" presetClass="exit" presetSubtype="0" fill="hold" grpId="0" nodeType="withEffect">
                                  <p:stCondLst>
                                    <p:cond delay="0"/>
                                  </p:stCondLst>
                                  <p:childTnLst>
                                    <p:animEffect transition="out" filter="fade">
                                      <p:cBhvr>
                                        <p:cTn id="53" dur="500"/>
                                        <p:tgtEl>
                                          <p:spTgt spid="47"/>
                                        </p:tgtEl>
                                      </p:cBhvr>
                                    </p:animEffect>
                                    <p:set>
                                      <p:cBhvr>
                                        <p:cTn id="54" dur="1" fill="hold">
                                          <p:stCondLst>
                                            <p:cond delay="499"/>
                                          </p:stCondLst>
                                        </p:cTn>
                                        <p:tgtEl>
                                          <p:spTgt spid="47"/>
                                        </p:tgtEl>
                                        <p:attrNameLst>
                                          <p:attrName>style.visibility</p:attrName>
                                        </p:attrNameLst>
                                      </p:cBhvr>
                                      <p:to>
                                        <p:strVal val="hidden"/>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0" presetClass="exit" presetSubtype="0" fill="hold" grpId="0" nodeType="clickEffect">
                                  <p:stCondLst>
                                    <p:cond delay="0"/>
                                  </p:stCondLst>
                                  <p:childTnLst>
                                    <p:animEffect transition="out" filter="fade">
                                      <p:cBhvr>
                                        <p:cTn id="58" dur="500"/>
                                        <p:tgtEl>
                                          <p:spTgt spid="46"/>
                                        </p:tgtEl>
                                      </p:cBhvr>
                                    </p:animEffect>
                                    <p:set>
                                      <p:cBhvr>
                                        <p:cTn id="59" dur="1" fill="hold">
                                          <p:stCondLst>
                                            <p:cond delay="499"/>
                                          </p:stCondLst>
                                        </p:cTn>
                                        <p:tgtEl>
                                          <p:spTgt spid="46"/>
                                        </p:tgtEl>
                                        <p:attrNameLst>
                                          <p:attrName>style.visibility</p:attrName>
                                        </p:attrNameLst>
                                      </p:cBhvr>
                                      <p:to>
                                        <p:strVal val="hidden"/>
                                      </p:to>
                                    </p:set>
                                  </p:childTnLst>
                                </p:cTn>
                              </p:par>
                              <p:par>
                                <p:cTn id="60" presetID="10" presetClass="exit" presetSubtype="0" fill="hold" grpId="0" nodeType="withEffect">
                                  <p:stCondLst>
                                    <p:cond delay="0"/>
                                  </p:stCondLst>
                                  <p:childTnLst>
                                    <p:animEffect transition="out" filter="fade">
                                      <p:cBhvr>
                                        <p:cTn id="61" dur="500"/>
                                        <p:tgtEl>
                                          <p:spTgt spid="49"/>
                                        </p:tgtEl>
                                      </p:cBhvr>
                                    </p:animEffect>
                                    <p:set>
                                      <p:cBhvr>
                                        <p:cTn id="62" dur="1" fill="hold">
                                          <p:stCondLst>
                                            <p:cond delay="499"/>
                                          </p:stCondLst>
                                        </p:cTn>
                                        <p:tgtEl>
                                          <p:spTgt spid="49"/>
                                        </p:tgtEl>
                                        <p:attrNameLst>
                                          <p:attrName>style.visibility</p:attrName>
                                        </p:attrNameLst>
                                      </p:cBhvr>
                                      <p:to>
                                        <p:strVal val="hidden"/>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0" presetClass="exit" presetSubtype="0" fill="hold" grpId="0" nodeType="clickEffect">
                                  <p:stCondLst>
                                    <p:cond delay="0"/>
                                  </p:stCondLst>
                                  <p:childTnLst>
                                    <p:animEffect transition="out" filter="fade">
                                      <p:cBhvr>
                                        <p:cTn id="66" dur="500"/>
                                        <p:tgtEl>
                                          <p:spTgt spid="48"/>
                                        </p:tgtEl>
                                      </p:cBhvr>
                                    </p:animEffect>
                                    <p:set>
                                      <p:cBhvr>
                                        <p:cTn id="67" dur="1" fill="hold">
                                          <p:stCondLst>
                                            <p:cond delay="499"/>
                                          </p:stCondLst>
                                        </p:cTn>
                                        <p:tgtEl>
                                          <p:spTgt spid="48"/>
                                        </p:tgtEl>
                                        <p:attrNameLst>
                                          <p:attrName>style.visibility</p:attrName>
                                        </p:attrNameLst>
                                      </p:cBhvr>
                                      <p:to>
                                        <p:strVal val="hidden"/>
                                      </p:to>
                                    </p:set>
                                  </p:childTnLst>
                                </p:cTn>
                              </p:par>
                              <p:par>
                                <p:cTn id="68" presetID="10" presetClass="exit" presetSubtype="0" fill="hold" grpId="0" nodeType="withEffect">
                                  <p:stCondLst>
                                    <p:cond delay="0"/>
                                  </p:stCondLst>
                                  <p:childTnLst>
                                    <p:animEffect transition="out" filter="fade">
                                      <p:cBhvr>
                                        <p:cTn id="69" dur="500"/>
                                        <p:tgtEl>
                                          <p:spTgt spid="51"/>
                                        </p:tgtEl>
                                      </p:cBhvr>
                                    </p:animEffect>
                                    <p:set>
                                      <p:cBhvr>
                                        <p:cTn id="70" dur="1" fill="hold">
                                          <p:stCondLst>
                                            <p:cond delay="499"/>
                                          </p:stCondLst>
                                        </p:cTn>
                                        <p:tgtEl>
                                          <p:spTgt spid="51"/>
                                        </p:tgtEl>
                                        <p:attrNameLst>
                                          <p:attrName>style.visibility</p:attrName>
                                        </p:attrNameLst>
                                      </p:cBhvr>
                                      <p:to>
                                        <p:strVal val="hidden"/>
                                      </p:to>
                                    </p:set>
                                  </p:childTnLst>
                                </p:cTn>
                              </p:par>
                              <p:par>
                                <p:cTn id="71" presetID="64" presetClass="path" presetSubtype="0" accel="50000" decel="50000" fill="hold" grpId="2" nodeType="withEffect">
                                  <p:stCondLst>
                                    <p:cond delay="0"/>
                                  </p:stCondLst>
                                  <p:childTnLst>
                                    <p:animMotion origin="layout" path="M 3.05556E-6 -0.11551 L 3.05556E-6 -0.16805 " pathEditMode="relative" rAng="0" ptsTypes="AA">
                                      <p:cBhvr>
                                        <p:cTn id="72" dur="500" fill="hold"/>
                                        <p:tgtEl>
                                          <p:spTgt spid="8"/>
                                        </p:tgtEl>
                                        <p:attrNameLst>
                                          <p:attrName>ppt_x</p:attrName>
                                          <p:attrName>ppt_y</p:attrName>
                                        </p:attrNameLst>
                                      </p:cBhvr>
                                      <p:rCtr x="0" y="-2639"/>
                                    </p:animMotion>
                                  </p:childTnLst>
                                </p:cTn>
                              </p:par>
                            </p:childTnLst>
                          </p:cTn>
                        </p:par>
                      </p:childTnLst>
                    </p:cTn>
                  </p:par>
                  <p:par>
                    <p:cTn id="73" fill="hold" nodeType="clickPar">
                      <p:stCondLst>
                        <p:cond delay="indefinite"/>
                      </p:stCondLst>
                      <p:childTnLst>
                        <p:par>
                          <p:cTn id="74" fill="hold" nodeType="withGroup">
                            <p:stCondLst>
                              <p:cond delay="0"/>
                            </p:stCondLst>
                            <p:childTnLst>
                              <p:par>
                                <p:cTn id="75" presetID="10" presetClass="exit" presetSubtype="0" fill="hold" grpId="0" nodeType="clickEffect">
                                  <p:stCondLst>
                                    <p:cond delay="0"/>
                                  </p:stCondLst>
                                  <p:childTnLst>
                                    <p:animEffect transition="out" filter="fade">
                                      <p:cBhvr>
                                        <p:cTn id="76" dur="500"/>
                                        <p:tgtEl>
                                          <p:spTgt spid="50"/>
                                        </p:tgtEl>
                                      </p:cBhvr>
                                    </p:animEffect>
                                    <p:set>
                                      <p:cBhvr>
                                        <p:cTn id="77" dur="1" fill="hold">
                                          <p:stCondLst>
                                            <p:cond delay="499"/>
                                          </p:stCondLst>
                                        </p:cTn>
                                        <p:tgtEl>
                                          <p:spTgt spid="50"/>
                                        </p:tgtEl>
                                        <p:attrNameLst>
                                          <p:attrName>style.visibility</p:attrName>
                                        </p:attrNameLst>
                                      </p:cBhvr>
                                      <p:to>
                                        <p:strVal val="hidden"/>
                                      </p:to>
                                    </p:set>
                                  </p:childTnLst>
                                </p:cTn>
                              </p:par>
                              <p:par>
                                <p:cTn id="78" presetID="10" presetClass="exit" presetSubtype="0" fill="hold" grpId="0" nodeType="withEffect">
                                  <p:stCondLst>
                                    <p:cond delay="0"/>
                                  </p:stCondLst>
                                  <p:childTnLst>
                                    <p:animEffect transition="out" filter="fade">
                                      <p:cBhvr>
                                        <p:cTn id="79" dur="500"/>
                                        <p:tgtEl>
                                          <p:spTgt spid="53"/>
                                        </p:tgtEl>
                                      </p:cBhvr>
                                    </p:animEffect>
                                    <p:set>
                                      <p:cBhvr>
                                        <p:cTn id="80" dur="1" fill="hold">
                                          <p:stCondLst>
                                            <p:cond delay="499"/>
                                          </p:stCondLst>
                                        </p:cTn>
                                        <p:tgtEl>
                                          <p:spTgt spid="53"/>
                                        </p:tgtEl>
                                        <p:attrNameLst>
                                          <p:attrName>style.visibility</p:attrName>
                                        </p:attrNameLst>
                                      </p:cBhvr>
                                      <p:to>
                                        <p:strVal val="hidden"/>
                                      </p:to>
                                    </p:set>
                                  </p:childTnLst>
                                </p:cTn>
                              </p:par>
                              <p:par>
                                <p:cTn id="81" presetID="64" presetClass="path" presetSubtype="0" accel="50000" decel="50000" fill="hold" grpId="3" nodeType="withEffect">
                                  <p:stCondLst>
                                    <p:cond delay="0"/>
                                  </p:stCondLst>
                                  <p:childTnLst>
                                    <p:animMotion origin="layout" path="M 3.05556E-6 -0.16805 L 3.05556E-6 -0.2206 " pathEditMode="relative" rAng="0" ptsTypes="AA">
                                      <p:cBhvr>
                                        <p:cTn id="82" dur="500" fill="hold"/>
                                        <p:tgtEl>
                                          <p:spTgt spid="8"/>
                                        </p:tgtEl>
                                        <p:attrNameLst>
                                          <p:attrName>ppt_x</p:attrName>
                                          <p:attrName>ppt_y</p:attrName>
                                        </p:attrNameLst>
                                      </p:cBhvr>
                                      <p:rCtr x="0" y="-2639"/>
                                    </p:animMotion>
                                  </p:childTnLst>
                                </p:cTn>
                              </p:par>
                            </p:childTnLst>
                          </p:cTn>
                        </p:par>
                      </p:childTnLst>
                    </p:cTn>
                  </p:par>
                  <p:par>
                    <p:cTn id="83" fill="hold" nodeType="clickPar">
                      <p:stCondLst>
                        <p:cond delay="indefinite"/>
                      </p:stCondLst>
                      <p:childTnLst>
                        <p:par>
                          <p:cTn id="84" fill="hold" nodeType="withGroup">
                            <p:stCondLst>
                              <p:cond delay="0"/>
                            </p:stCondLst>
                            <p:childTnLst>
                              <p:par>
                                <p:cTn id="85" presetID="10" presetClass="exit" presetSubtype="0" fill="hold" grpId="0" nodeType="clickEffect">
                                  <p:stCondLst>
                                    <p:cond delay="0"/>
                                  </p:stCondLst>
                                  <p:childTnLst>
                                    <p:animEffect transition="out" filter="fade">
                                      <p:cBhvr>
                                        <p:cTn id="86" dur="500"/>
                                        <p:tgtEl>
                                          <p:spTgt spid="52"/>
                                        </p:tgtEl>
                                      </p:cBhvr>
                                    </p:animEffect>
                                    <p:set>
                                      <p:cBhvr>
                                        <p:cTn id="87" dur="1" fill="hold">
                                          <p:stCondLst>
                                            <p:cond delay="499"/>
                                          </p:stCondLst>
                                        </p:cTn>
                                        <p:tgtEl>
                                          <p:spTgt spid="52"/>
                                        </p:tgtEl>
                                        <p:attrNameLst>
                                          <p:attrName>style.visibility</p:attrName>
                                        </p:attrNameLst>
                                      </p:cBhvr>
                                      <p:to>
                                        <p:strVal val="hidden"/>
                                      </p:to>
                                    </p:set>
                                  </p:childTnLst>
                                </p:cTn>
                              </p:par>
                              <p:par>
                                <p:cTn id="88" presetID="10" presetClass="exit" presetSubtype="0" fill="hold" grpId="0" nodeType="withEffect">
                                  <p:stCondLst>
                                    <p:cond delay="0"/>
                                  </p:stCondLst>
                                  <p:childTnLst>
                                    <p:animEffect transition="out" filter="fade">
                                      <p:cBhvr>
                                        <p:cTn id="89" dur="500"/>
                                        <p:tgtEl>
                                          <p:spTgt spid="55"/>
                                        </p:tgtEl>
                                      </p:cBhvr>
                                    </p:animEffect>
                                    <p:set>
                                      <p:cBhvr>
                                        <p:cTn id="90" dur="1" fill="hold">
                                          <p:stCondLst>
                                            <p:cond delay="499"/>
                                          </p:stCondLst>
                                        </p:cTn>
                                        <p:tgtEl>
                                          <p:spTgt spid="5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4" grpId="0" animBg="1"/>
      <p:bldP spid="35" grpId="0" animBg="1"/>
      <p:bldP spid="36" grpId="0" animBg="1"/>
      <p:bldP spid="37" grpId="0" animBg="1"/>
      <p:bldP spid="38" grpId="0" animBg="1"/>
      <p:bldP spid="39" grpId="0" animBg="1"/>
      <p:bldP spid="40" grpId="0" animBg="1"/>
      <p:bldP spid="41"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5" grpId="0" animBg="1"/>
      <p:bldP spid="8" grpId="0" animBg="1"/>
      <p:bldP spid="8" grpId="1" animBg="1"/>
      <p:bldP spid="8" grpId="2" animBg="1"/>
      <p:bldP spid="8" grpId="3" animBg="1"/>
    </p:bldLst>
  </p:timing>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457200" y="228600"/>
            <a:ext cx="7772400" cy="3200400"/>
          </a:xfrm>
        </p:spPr>
        <p:txBody>
          <a:bodyPr/>
          <a:lstStyle/>
          <a:p>
            <a:pPr>
              <a:defRPr/>
            </a:pPr>
            <a:r>
              <a:rPr lang="en-CA" dirty="0" smtClean="0"/>
              <a:t>Section 14</a:t>
            </a:r>
            <a:endParaRPr lang="en-CA" dirty="0"/>
          </a:p>
        </p:txBody>
      </p:sp>
      <p:sp>
        <p:nvSpPr>
          <p:cNvPr id="3" name="Subtitle 2"/>
          <p:cNvSpPr>
            <a:spLocks noGrp="1"/>
          </p:cNvSpPr>
          <p:nvPr>
            <p:ph type="subTitle" idx="1"/>
          </p:nvPr>
        </p:nvSpPr>
        <p:spPr/>
        <p:txBody>
          <a:bodyPr/>
          <a:lstStyle/>
          <a:p>
            <a:pPr>
              <a:defRPr/>
            </a:pPr>
            <a:r>
              <a:rPr lang="en-CA" dirty="0" smtClean="0"/>
              <a:t>Introduction to Concurrency</a:t>
            </a:r>
            <a:endParaRPr lang="en-CA" dirty="0"/>
          </a:p>
        </p:txBody>
      </p:sp>
      <p:sp>
        <p:nvSpPr>
          <p:cNvPr id="5" name="Slide Number Placeholder 4"/>
          <p:cNvSpPr>
            <a:spLocks noGrp="1"/>
          </p:cNvSpPr>
          <p:nvPr>
            <p:ph type="sldNum" sz="quarter" idx="11"/>
          </p:nvPr>
        </p:nvSpPr>
        <p:spPr/>
        <p:txBody>
          <a:bodyPr/>
          <a:lstStyle/>
          <a:p>
            <a:pPr>
              <a:defRPr/>
            </a:pPr>
            <a:fld id="{C3FDC44F-EA9B-4A31-BD30-47595989B55D}" type="slidenum">
              <a:rPr lang="fr-CA" smtClean="0"/>
              <a:pPr>
                <a:defRPr/>
              </a:pPr>
              <a:t>451</a:t>
            </a:fld>
            <a:endParaRPr lang="fr-CA"/>
          </a:p>
        </p:txBody>
      </p:sp>
    </p:spTree>
    <p:extLst>
      <p:ext uri="{BB962C8B-B14F-4D97-AF65-F5344CB8AC3E}">
        <p14:creationId xmlns:p14="http://schemas.microsoft.com/office/powerpoint/2010/main" val="3369243264"/>
      </p:ext>
    </p:extLst>
  </p:cSld>
  <p:clrMapOvr>
    <a:masterClrMapping/>
  </p:clrMapOvr>
  <p:timing>
    <p:tnLst>
      <p:par>
        <p:cTn id="1" dur="indefinite" restart="never" nodeType="tmRoot"/>
      </p:par>
    </p:tnLst>
  </p:timing>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Topics</a:t>
            </a:r>
            <a:endParaRPr lang="en-CA" dirty="0"/>
          </a:p>
        </p:txBody>
      </p:sp>
      <p:sp>
        <p:nvSpPr>
          <p:cNvPr id="14339" name="Content Placeholder 2"/>
          <p:cNvSpPr>
            <a:spLocks noGrp="1"/>
          </p:cNvSpPr>
          <p:nvPr>
            <p:ph idx="1"/>
          </p:nvPr>
        </p:nvSpPr>
        <p:spPr/>
        <p:txBody>
          <a:bodyPr/>
          <a:lstStyle/>
          <a:p>
            <a:endParaRPr lang="en-US" altLang="fr-FR" sz="2400" smtClean="0"/>
          </a:p>
          <a:p>
            <a:r>
              <a:rPr lang="en-US" altLang="fr-FR" sz="2400" smtClean="0"/>
              <a:t>Concepts of concurrency</a:t>
            </a:r>
          </a:p>
          <a:p>
            <a:endParaRPr lang="en-US" altLang="fr-FR" sz="2400" smtClean="0"/>
          </a:p>
          <a:p>
            <a:r>
              <a:rPr lang="en-US" altLang="fr-FR" sz="2400" smtClean="0"/>
              <a:t>Subprogram-level concurrency</a:t>
            </a:r>
          </a:p>
          <a:p>
            <a:endParaRPr lang="en-US" altLang="fr-FR" sz="2400" smtClean="0"/>
          </a:p>
          <a:p>
            <a:r>
              <a:rPr lang="en-US" altLang="fr-FR" sz="2400" smtClean="0"/>
              <a:t>Semaphores</a:t>
            </a:r>
          </a:p>
          <a:p>
            <a:endParaRPr lang="en-US" altLang="fr-FR" sz="2400" smtClean="0"/>
          </a:p>
          <a:p>
            <a:r>
              <a:rPr lang="en-US" altLang="fr-FR" sz="2400" smtClean="0"/>
              <a:t>Deadlocks</a:t>
            </a:r>
          </a:p>
          <a:p>
            <a:endParaRPr lang="en-CA" altLang="fr-FR" smtClean="0"/>
          </a:p>
        </p:txBody>
      </p:sp>
      <p:sp>
        <p:nvSpPr>
          <p:cNvPr id="4" name="Slide Number Placeholder 3"/>
          <p:cNvSpPr>
            <a:spLocks noGrp="1"/>
          </p:cNvSpPr>
          <p:nvPr>
            <p:ph type="sldNum" sz="quarter" idx="11"/>
          </p:nvPr>
        </p:nvSpPr>
        <p:spPr/>
        <p:txBody>
          <a:bodyPr/>
          <a:lstStyle/>
          <a:p>
            <a:pPr>
              <a:defRPr/>
            </a:pPr>
            <a:fld id="{C0F85434-72BD-456E-A883-0F005E178622}" type="slidenum">
              <a:rPr lang="fr-CA" smtClean="0"/>
              <a:pPr>
                <a:defRPr/>
              </a:pPr>
              <a:t>452</a:t>
            </a:fld>
            <a:endParaRPr lang="fr-CA"/>
          </a:p>
        </p:txBody>
      </p:sp>
    </p:spTree>
    <p:extLst>
      <p:ext uri="{BB962C8B-B14F-4D97-AF65-F5344CB8AC3E}">
        <p14:creationId xmlns:p14="http://schemas.microsoft.com/office/powerpoint/2010/main" val="1232431576"/>
      </p:ext>
    </p:extLst>
  </p:cSld>
  <p:clrMapOvr>
    <a:masterClrMapping/>
  </p:clrMapOvr>
  <p:timing>
    <p:tnLst>
      <p:par>
        <p:cTn id="1" dur="indefinite" restart="never" nodeType="tmRoot"/>
      </p:par>
    </p:tnLst>
  </p:timing>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2"/>
          <p:cNvSpPr>
            <a:spLocks noGrp="1" noChangeArrowheads="1"/>
          </p:cNvSpPr>
          <p:nvPr>
            <p:ph type="title"/>
          </p:nvPr>
        </p:nvSpPr>
        <p:spPr>
          <a:xfrm>
            <a:off x="457200" y="152400"/>
            <a:ext cx="6934200" cy="1371600"/>
          </a:xfrm>
        </p:spPr>
        <p:txBody>
          <a:bodyPr/>
          <a:lstStyle/>
          <a:p>
            <a:pPr>
              <a:defRPr/>
            </a:pPr>
            <a:r>
              <a:rPr lang="en-US" altLang="fr-FR" dirty="0" smtClean="0"/>
              <a:t>Concept </a:t>
            </a:r>
            <a:r>
              <a:rPr lang="en-US" altLang="fr-FR" dirty="0"/>
              <a:t>of Concurrency</a:t>
            </a:r>
          </a:p>
        </p:txBody>
      </p:sp>
      <p:sp>
        <p:nvSpPr>
          <p:cNvPr id="29699" name="Rectangle 3"/>
          <p:cNvSpPr>
            <a:spLocks noGrp="1" noChangeArrowheads="1"/>
          </p:cNvSpPr>
          <p:nvPr>
            <p:ph idx="1"/>
          </p:nvPr>
        </p:nvSpPr>
        <p:spPr/>
        <p:txBody>
          <a:bodyPr/>
          <a:lstStyle/>
          <a:p>
            <a:pPr>
              <a:defRPr/>
            </a:pPr>
            <a:r>
              <a:rPr lang="en-US" altLang="fr-FR" sz="2400" dirty="0"/>
              <a:t>Concurrency </a:t>
            </a:r>
            <a:r>
              <a:rPr lang="en-US" altLang="fr-FR" sz="2400" dirty="0" smtClean="0"/>
              <a:t>can be achieved at different levels:</a:t>
            </a:r>
          </a:p>
          <a:p>
            <a:pPr marL="800100" lvl="1" indent="-342900">
              <a:buFont typeface="Arial" panose="020B0604020202020204" pitchFamily="34" charset="0"/>
              <a:buChar char="•"/>
              <a:defRPr/>
            </a:pPr>
            <a:r>
              <a:rPr lang="en-US" altLang="fr-FR" dirty="0" smtClean="0"/>
              <a:t>Instruction level</a:t>
            </a:r>
          </a:p>
          <a:p>
            <a:pPr marL="800100" lvl="1" indent="-342900">
              <a:buFont typeface="Arial" panose="020B0604020202020204" pitchFamily="34" charset="0"/>
              <a:buChar char="•"/>
              <a:defRPr/>
            </a:pPr>
            <a:r>
              <a:rPr lang="en-US" altLang="fr-FR" dirty="0" smtClean="0"/>
              <a:t>Statement level</a:t>
            </a:r>
          </a:p>
          <a:p>
            <a:pPr marL="800100" lvl="1" indent="-342900">
              <a:buFont typeface="Arial" panose="020B0604020202020204" pitchFamily="34" charset="0"/>
              <a:buChar char="•"/>
              <a:defRPr/>
            </a:pPr>
            <a:r>
              <a:rPr lang="en-US" altLang="fr-FR" dirty="0" smtClean="0"/>
              <a:t>Unit level</a:t>
            </a:r>
          </a:p>
          <a:p>
            <a:pPr marL="800100" lvl="1" indent="-342900">
              <a:buFont typeface="Arial" panose="020B0604020202020204" pitchFamily="34" charset="0"/>
              <a:buChar char="•"/>
              <a:defRPr/>
            </a:pPr>
            <a:r>
              <a:rPr lang="en-US" altLang="fr-FR" dirty="0" smtClean="0"/>
              <a:t>Program level</a:t>
            </a:r>
            <a:endParaRPr lang="en-US" altLang="fr-FR" dirty="0"/>
          </a:p>
          <a:p>
            <a:pPr>
              <a:defRPr/>
            </a:pPr>
            <a:r>
              <a:rPr lang="en-US" altLang="fr-FR" sz="2400" dirty="0"/>
              <a:t>Concurrent execution of program units can </a:t>
            </a:r>
            <a:r>
              <a:rPr lang="en-US" altLang="fr-FR" sz="2400" dirty="0" smtClean="0"/>
              <a:t>be performed:</a:t>
            </a:r>
          </a:p>
          <a:p>
            <a:pPr lvl="1">
              <a:defRPr/>
            </a:pPr>
            <a:r>
              <a:rPr lang="en-US" altLang="fr-FR" dirty="0" smtClean="0"/>
              <a:t>Physically </a:t>
            </a:r>
            <a:r>
              <a:rPr lang="en-US" altLang="fr-FR" dirty="0"/>
              <a:t>on separate </a:t>
            </a:r>
            <a:r>
              <a:rPr lang="en-US" altLang="fr-FR" dirty="0" smtClean="0"/>
              <a:t>processors,</a:t>
            </a:r>
          </a:p>
          <a:p>
            <a:pPr lvl="1">
              <a:defRPr/>
            </a:pPr>
            <a:r>
              <a:rPr lang="en-US" altLang="fr-FR" dirty="0" smtClean="0"/>
              <a:t>or Logically </a:t>
            </a:r>
            <a:r>
              <a:rPr lang="en-US" altLang="fr-FR" dirty="0"/>
              <a:t>in some time-sliced fashion on a single processor computer </a:t>
            </a:r>
            <a:r>
              <a:rPr lang="en-US" altLang="fr-FR" dirty="0" smtClean="0"/>
              <a:t>system</a:t>
            </a:r>
            <a:endParaRPr lang="en-US" altLang="fr-FR" dirty="0"/>
          </a:p>
        </p:txBody>
      </p:sp>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453</a:t>
            </a:fld>
            <a:endParaRPr lang="fr-CA"/>
          </a:p>
        </p:txBody>
      </p:sp>
    </p:spTree>
    <p:extLst>
      <p:ext uri="{BB962C8B-B14F-4D97-AF65-F5344CB8AC3E}">
        <p14:creationId xmlns:p14="http://schemas.microsoft.com/office/powerpoint/2010/main" val="1707941744"/>
      </p:ext>
    </p:extLst>
  </p:cSld>
  <p:clrMapOvr>
    <a:masterClrMapping/>
  </p:clrMapOvr>
  <p:timing>
    <p:tnLst>
      <p:par>
        <p:cTn id="1" dur="indefinite" restart="never" nodeType="tmRoot"/>
      </p:par>
    </p:tnLst>
  </p:timing>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2"/>
          <p:cNvSpPr>
            <a:spLocks noGrp="1" noChangeArrowheads="1"/>
          </p:cNvSpPr>
          <p:nvPr>
            <p:ph type="title"/>
          </p:nvPr>
        </p:nvSpPr>
        <p:spPr>
          <a:xfrm>
            <a:off x="457200" y="152400"/>
            <a:ext cx="6934200" cy="1371600"/>
          </a:xfrm>
        </p:spPr>
        <p:txBody>
          <a:bodyPr/>
          <a:lstStyle/>
          <a:p>
            <a:pPr>
              <a:defRPr/>
            </a:pPr>
            <a:r>
              <a:rPr lang="en-US" altLang="fr-FR"/>
              <a:t>Why Study Concurrency?</a:t>
            </a:r>
          </a:p>
        </p:txBody>
      </p:sp>
      <p:sp>
        <p:nvSpPr>
          <p:cNvPr id="16387" name="Rectangle 3"/>
          <p:cNvSpPr>
            <a:spLocks noGrp="1" noChangeArrowheads="1"/>
          </p:cNvSpPr>
          <p:nvPr>
            <p:ph idx="1"/>
          </p:nvPr>
        </p:nvSpPr>
        <p:spPr/>
        <p:txBody>
          <a:bodyPr/>
          <a:lstStyle/>
          <a:p>
            <a:r>
              <a:rPr lang="en-CA" altLang="fr-FR" sz="2400" smtClean="0"/>
              <a:t>Computing systems solve real world problems, where things happen at the same time:</a:t>
            </a:r>
          </a:p>
          <a:p>
            <a:pPr lvl="1"/>
            <a:r>
              <a:rPr lang="en-CA" altLang="fr-FR" smtClean="0"/>
              <a:t>Railway Networks (lots of trains running, but that have to synchronize on shared sections of track)</a:t>
            </a:r>
          </a:p>
          <a:p>
            <a:pPr lvl="1"/>
            <a:r>
              <a:rPr lang="en-CA" altLang="fr-FR" smtClean="0"/>
              <a:t>Operating System, with lots of processes running concurrently</a:t>
            </a:r>
          </a:p>
          <a:p>
            <a:pPr lvl="1"/>
            <a:r>
              <a:rPr lang="en-CA" altLang="fr-FR" smtClean="0"/>
              <a:t>Web servers</a:t>
            </a:r>
          </a:p>
          <a:p>
            <a:r>
              <a:rPr lang="en-US" altLang="fr-FR" sz="2400" smtClean="0"/>
              <a:t>Multiple processor or multi-core computers are now being widely used</a:t>
            </a:r>
          </a:p>
          <a:p>
            <a:pPr lvl="1"/>
            <a:r>
              <a:rPr lang="en-US" altLang="fr-FR" smtClean="0"/>
              <a:t>This creates the need for software to make effective use of that hardware capability</a:t>
            </a:r>
          </a:p>
        </p:txBody>
      </p:sp>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454</a:t>
            </a:fld>
            <a:endParaRPr lang="fr-CA"/>
          </a:p>
        </p:txBody>
      </p:sp>
    </p:spTree>
    <p:extLst>
      <p:ext uri="{BB962C8B-B14F-4D97-AF65-F5344CB8AC3E}">
        <p14:creationId xmlns:p14="http://schemas.microsoft.com/office/powerpoint/2010/main" val="3538603961"/>
      </p:ext>
    </p:extLst>
  </p:cSld>
  <p:clrMapOvr>
    <a:masterClrMapping/>
  </p:clrMapOvr>
  <p:timing>
    <p:tnLst>
      <p:par>
        <p:cTn id="1" dur="indefinite" restart="never" nodeType="tmRoot"/>
      </p:par>
    </p:tnLst>
  </p:timing>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2"/>
          <p:cNvSpPr>
            <a:spLocks noGrp="1" noChangeArrowheads="1"/>
          </p:cNvSpPr>
          <p:nvPr>
            <p:ph type="title"/>
          </p:nvPr>
        </p:nvSpPr>
        <p:spPr>
          <a:xfrm>
            <a:off x="457200" y="152400"/>
            <a:ext cx="6934200" cy="1371600"/>
          </a:xfrm>
        </p:spPr>
        <p:txBody>
          <a:bodyPr/>
          <a:lstStyle/>
          <a:p>
            <a:pPr>
              <a:defRPr/>
            </a:pPr>
            <a:r>
              <a:rPr lang="en-US" altLang="fr-FR" dirty="0" smtClean="0"/>
              <a:t>Subprogram-Level </a:t>
            </a:r>
            <a:r>
              <a:rPr lang="en-US" altLang="fr-FR" dirty="0"/>
              <a:t>Concurrency</a:t>
            </a:r>
          </a:p>
        </p:txBody>
      </p:sp>
      <p:sp>
        <p:nvSpPr>
          <p:cNvPr id="17411" name="Rectangle 3"/>
          <p:cNvSpPr>
            <a:spLocks noGrp="1" noChangeArrowheads="1"/>
          </p:cNvSpPr>
          <p:nvPr>
            <p:ph idx="1"/>
          </p:nvPr>
        </p:nvSpPr>
        <p:spPr/>
        <p:txBody>
          <a:bodyPr/>
          <a:lstStyle/>
          <a:p>
            <a:pPr>
              <a:lnSpc>
                <a:spcPct val="90000"/>
              </a:lnSpc>
            </a:pPr>
            <a:r>
              <a:rPr lang="en-US" altLang="fr-FR" sz="2400" smtClean="0"/>
              <a:t>A </a:t>
            </a:r>
            <a:r>
              <a:rPr lang="en-US" altLang="fr-FR" sz="2400" smtClean="0">
                <a:solidFill>
                  <a:schemeClr val="tx2"/>
                </a:solidFill>
              </a:rPr>
              <a:t>task </a:t>
            </a:r>
            <a:r>
              <a:rPr lang="en-US" altLang="fr-FR" sz="2400" smtClean="0"/>
              <a:t>is a unit of program that can be executed concurrently with other units of the same program</a:t>
            </a:r>
          </a:p>
          <a:p>
            <a:pPr lvl="1">
              <a:lnSpc>
                <a:spcPct val="90000"/>
              </a:lnSpc>
            </a:pPr>
            <a:r>
              <a:rPr lang="en-US" altLang="fr-FR" sz="2400" smtClean="0"/>
              <a:t>Each task in a program can provide one thread of control</a:t>
            </a:r>
          </a:p>
          <a:p>
            <a:pPr>
              <a:lnSpc>
                <a:spcPct val="90000"/>
              </a:lnSpc>
            </a:pPr>
            <a:endParaRPr lang="en-US" altLang="fr-FR" sz="2400" smtClean="0"/>
          </a:p>
          <a:p>
            <a:pPr>
              <a:lnSpc>
                <a:spcPct val="90000"/>
              </a:lnSpc>
            </a:pPr>
            <a:r>
              <a:rPr lang="en-US" altLang="fr-FR" sz="2400" smtClean="0"/>
              <a:t>A task can communicate with other tasks through:</a:t>
            </a:r>
          </a:p>
          <a:p>
            <a:pPr lvl="1">
              <a:lnSpc>
                <a:spcPct val="90000"/>
              </a:lnSpc>
            </a:pPr>
            <a:r>
              <a:rPr lang="en-US" altLang="fr-FR" sz="2400" smtClean="0"/>
              <a:t>Shared nonlocal variables</a:t>
            </a:r>
          </a:p>
          <a:p>
            <a:pPr lvl="1">
              <a:lnSpc>
                <a:spcPct val="90000"/>
              </a:lnSpc>
            </a:pPr>
            <a:r>
              <a:rPr lang="en-US" altLang="fr-FR" sz="2400" smtClean="0"/>
              <a:t>Message passing</a:t>
            </a:r>
          </a:p>
          <a:p>
            <a:pPr lvl="1">
              <a:lnSpc>
                <a:spcPct val="90000"/>
              </a:lnSpc>
            </a:pPr>
            <a:r>
              <a:rPr lang="en-US" altLang="fr-FR" sz="2400" smtClean="0"/>
              <a:t>Parameters</a:t>
            </a:r>
          </a:p>
        </p:txBody>
      </p:sp>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455</a:t>
            </a:fld>
            <a:endParaRPr lang="fr-CA"/>
          </a:p>
        </p:txBody>
      </p:sp>
    </p:spTree>
    <p:extLst>
      <p:ext uri="{BB962C8B-B14F-4D97-AF65-F5344CB8AC3E}">
        <p14:creationId xmlns:p14="http://schemas.microsoft.com/office/powerpoint/2010/main" val="1767090337"/>
      </p:ext>
    </p:extLst>
  </p:cSld>
  <p:clrMapOvr>
    <a:masterClrMapping/>
  </p:clrMapOvr>
  <p:timing>
    <p:tnLst>
      <p:par>
        <p:cTn id="1" dur="indefinite" restart="never" nodeType="tmRoot"/>
      </p:par>
    </p:tnLst>
  </p:timing>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2"/>
          <p:cNvSpPr>
            <a:spLocks noGrp="1" noChangeArrowheads="1"/>
          </p:cNvSpPr>
          <p:nvPr>
            <p:ph type="title"/>
          </p:nvPr>
        </p:nvSpPr>
        <p:spPr>
          <a:xfrm>
            <a:off x="457200" y="152400"/>
            <a:ext cx="6934200" cy="1371600"/>
          </a:xfrm>
        </p:spPr>
        <p:txBody>
          <a:bodyPr/>
          <a:lstStyle/>
          <a:p>
            <a:pPr>
              <a:defRPr/>
            </a:pPr>
            <a:r>
              <a:rPr lang="en-US" altLang="fr-FR"/>
              <a:t>Synchronization</a:t>
            </a:r>
          </a:p>
        </p:txBody>
      </p:sp>
      <p:sp>
        <p:nvSpPr>
          <p:cNvPr id="33795" name="Rectangle 3"/>
          <p:cNvSpPr>
            <a:spLocks noGrp="1" noChangeArrowheads="1"/>
          </p:cNvSpPr>
          <p:nvPr>
            <p:ph idx="1"/>
          </p:nvPr>
        </p:nvSpPr>
        <p:spPr/>
        <p:txBody>
          <a:bodyPr/>
          <a:lstStyle/>
          <a:p>
            <a:r>
              <a:rPr lang="en-US" altLang="fr-FR" sz="2400" smtClean="0"/>
              <a:t>A mechanism to control the order in which tasks execute</a:t>
            </a:r>
          </a:p>
          <a:p>
            <a:r>
              <a:rPr lang="en-US" altLang="fr-FR" sz="2400" smtClean="0">
                <a:solidFill>
                  <a:schemeClr val="tx2"/>
                </a:solidFill>
              </a:rPr>
              <a:t>Cooperation synchronization </a:t>
            </a:r>
            <a:r>
              <a:rPr lang="en-US" altLang="fr-FR" sz="2400" smtClean="0"/>
              <a:t>is required between task A and task B when:</a:t>
            </a:r>
          </a:p>
          <a:p>
            <a:pPr lvl="1"/>
            <a:r>
              <a:rPr lang="en-US" altLang="fr-FR" b="1" smtClean="0"/>
              <a:t>Task A </a:t>
            </a:r>
            <a:r>
              <a:rPr lang="en-US" altLang="fr-FR" smtClean="0"/>
              <a:t>must wait for </a:t>
            </a:r>
            <a:r>
              <a:rPr lang="en-US" altLang="fr-FR" b="1" smtClean="0"/>
              <a:t>task B </a:t>
            </a:r>
            <a:r>
              <a:rPr lang="en-US" altLang="fr-FR" smtClean="0"/>
              <a:t>to complete some specific activity before </a:t>
            </a:r>
            <a:r>
              <a:rPr lang="en-US" altLang="fr-FR" b="1" smtClean="0"/>
              <a:t>task A </a:t>
            </a:r>
            <a:r>
              <a:rPr lang="en-US" altLang="fr-FR" smtClean="0"/>
              <a:t>can continue execution</a:t>
            </a:r>
          </a:p>
          <a:p>
            <a:pPr lvl="1"/>
            <a:r>
              <a:rPr lang="en-US" altLang="fr-FR" b="1" smtClean="0"/>
              <a:t>Recall</a:t>
            </a:r>
            <a:r>
              <a:rPr lang="en-US" altLang="fr-FR" smtClean="0"/>
              <a:t> the producer-consumer petri net problem</a:t>
            </a:r>
          </a:p>
          <a:p>
            <a:r>
              <a:rPr lang="en-US" altLang="fr-FR" sz="2400" smtClean="0">
                <a:solidFill>
                  <a:schemeClr val="tx2"/>
                </a:solidFill>
              </a:rPr>
              <a:t>Competition synchronization </a:t>
            </a:r>
            <a:r>
              <a:rPr lang="en-US" altLang="fr-FR" sz="2400" smtClean="0"/>
              <a:t>is required between two tasks when:</a:t>
            </a:r>
          </a:p>
          <a:p>
            <a:pPr lvl="1"/>
            <a:r>
              <a:rPr lang="en-US" altLang="fr-FR" smtClean="0"/>
              <a:t>Both require the use of some resource that cannot be simultaneously used</a:t>
            </a:r>
            <a:endParaRPr lang="en-US" altLang="fr-FR" sz="1800" smtClean="0"/>
          </a:p>
        </p:txBody>
      </p:sp>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456</a:t>
            </a:fld>
            <a:endParaRPr lang="fr-CA"/>
          </a:p>
        </p:txBody>
      </p:sp>
    </p:spTree>
    <p:extLst>
      <p:ext uri="{BB962C8B-B14F-4D97-AF65-F5344CB8AC3E}">
        <p14:creationId xmlns:p14="http://schemas.microsoft.com/office/powerpoint/2010/main" val="12542903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3795">
                                            <p:txEl>
                                              <p:pRg st="1" end="1"/>
                                            </p:txEl>
                                          </p:spTgt>
                                        </p:tgtEl>
                                        <p:attrNameLst>
                                          <p:attrName>style.visibility</p:attrName>
                                        </p:attrNameLst>
                                      </p:cBhvr>
                                      <p:to>
                                        <p:strVal val="visible"/>
                                      </p:to>
                                    </p:set>
                                    <p:animEffect transition="in" filter="fade">
                                      <p:cBhvr>
                                        <p:cTn id="7" dur="500"/>
                                        <p:tgtEl>
                                          <p:spTgt spid="33795">
                                            <p:txEl>
                                              <p:pRg st="1" end="1"/>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33795">
                                            <p:txEl>
                                              <p:pRg st="2" end="2"/>
                                            </p:txEl>
                                          </p:spTgt>
                                        </p:tgtEl>
                                        <p:attrNameLst>
                                          <p:attrName>style.visibility</p:attrName>
                                        </p:attrNameLst>
                                      </p:cBhvr>
                                      <p:to>
                                        <p:strVal val="visible"/>
                                      </p:to>
                                    </p:set>
                                    <p:animEffect transition="in" filter="fade">
                                      <p:cBhvr>
                                        <p:cTn id="10" dur="500"/>
                                        <p:tgtEl>
                                          <p:spTgt spid="33795">
                                            <p:txEl>
                                              <p:pRg st="2" end="2"/>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33795">
                                            <p:txEl>
                                              <p:pRg st="3" end="3"/>
                                            </p:txEl>
                                          </p:spTgt>
                                        </p:tgtEl>
                                        <p:attrNameLst>
                                          <p:attrName>style.visibility</p:attrName>
                                        </p:attrNameLst>
                                      </p:cBhvr>
                                      <p:to>
                                        <p:strVal val="visible"/>
                                      </p:to>
                                    </p:set>
                                    <p:animEffect transition="in" filter="fade">
                                      <p:cBhvr>
                                        <p:cTn id="13" dur="500"/>
                                        <p:tgtEl>
                                          <p:spTgt spid="33795">
                                            <p:txEl>
                                              <p:pRg st="3" end="3"/>
                                            </p:txEl>
                                          </p:spTgt>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nodeType="clickEffect">
                                  <p:stCondLst>
                                    <p:cond delay="0"/>
                                  </p:stCondLst>
                                  <p:childTnLst>
                                    <p:set>
                                      <p:cBhvr>
                                        <p:cTn id="17" dur="1" fill="hold">
                                          <p:stCondLst>
                                            <p:cond delay="0"/>
                                          </p:stCondLst>
                                        </p:cTn>
                                        <p:tgtEl>
                                          <p:spTgt spid="33795">
                                            <p:txEl>
                                              <p:pRg st="4" end="4"/>
                                            </p:txEl>
                                          </p:spTgt>
                                        </p:tgtEl>
                                        <p:attrNameLst>
                                          <p:attrName>style.visibility</p:attrName>
                                        </p:attrNameLst>
                                      </p:cBhvr>
                                      <p:to>
                                        <p:strVal val="visible"/>
                                      </p:to>
                                    </p:set>
                                    <p:animEffect transition="in" filter="fade">
                                      <p:cBhvr>
                                        <p:cTn id="18" dur="500"/>
                                        <p:tgtEl>
                                          <p:spTgt spid="33795">
                                            <p:txEl>
                                              <p:pRg st="4" end="4"/>
                                            </p:txEl>
                                          </p:spTgt>
                                        </p:tgtEl>
                                      </p:cBhvr>
                                    </p:animEffect>
                                  </p:childTnLst>
                                </p:cTn>
                              </p:par>
                              <p:par>
                                <p:cTn id="19" presetID="10" presetClass="entr" presetSubtype="0" fill="hold" nodeType="withEffect">
                                  <p:stCondLst>
                                    <p:cond delay="0"/>
                                  </p:stCondLst>
                                  <p:childTnLst>
                                    <p:set>
                                      <p:cBhvr>
                                        <p:cTn id="20" dur="1" fill="hold">
                                          <p:stCondLst>
                                            <p:cond delay="0"/>
                                          </p:stCondLst>
                                        </p:cTn>
                                        <p:tgtEl>
                                          <p:spTgt spid="33795">
                                            <p:txEl>
                                              <p:pRg st="5" end="5"/>
                                            </p:txEl>
                                          </p:spTgt>
                                        </p:tgtEl>
                                        <p:attrNameLst>
                                          <p:attrName>style.visibility</p:attrName>
                                        </p:attrNameLst>
                                      </p:cBhvr>
                                      <p:to>
                                        <p:strVal val="visible"/>
                                      </p:to>
                                    </p:set>
                                    <p:animEffect transition="in" filter="fade">
                                      <p:cBhvr>
                                        <p:cTn id="21" dur="500"/>
                                        <p:tgtEl>
                                          <p:spTgt spid="3379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2"/>
          <p:cNvSpPr>
            <a:spLocks noGrp="1" noChangeArrowheads="1"/>
          </p:cNvSpPr>
          <p:nvPr>
            <p:ph type="title"/>
          </p:nvPr>
        </p:nvSpPr>
        <p:spPr>
          <a:xfrm>
            <a:off x="457200" y="152400"/>
            <a:ext cx="6934200" cy="1371600"/>
          </a:xfrm>
        </p:spPr>
        <p:txBody>
          <a:bodyPr>
            <a:normAutofit fontScale="90000"/>
          </a:bodyPr>
          <a:lstStyle/>
          <a:p>
            <a:pPr>
              <a:defRPr/>
            </a:pPr>
            <a:r>
              <a:rPr lang="en-US" altLang="fr-FR" dirty="0"/>
              <a:t>The Need for Competition Synchronization</a:t>
            </a:r>
          </a:p>
        </p:txBody>
      </p:sp>
      <p:grpSp>
        <p:nvGrpSpPr>
          <p:cNvPr id="45" name="Group 44"/>
          <p:cNvGrpSpPr>
            <a:grpSpLocks/>
          </p:cNvGrpSpPr>
          <p:nvPr/>
        </p:nvGrpSpPr>
        <p:grpSpPr bwMode="auto">
          <a:xfrm>
            <a:off x="827088" y="5013325"/>
            <a:ext cx="7777162" cy="369888"/>
            <a:chOff x="827584" y="5013176"/>
            <a:chExt cx="7776864" cy="369332"/>
          </a:xfrm>
        </p:grpSpPr>
        <p:sp>
          <p:nvSpPr>
            <p:cNvPr id="19491" name="TextBox 10"/>
            <p:cNvSpPr txBox="1">
              <a:spLocks noChangeArrowheads="1"/>
            </p:cNvSpPr>
            <p:nvPr/>
          </p:nvSpPr>
          <p:spPr bwMode="auto">
            <a:xfrm>
              <a:off x="827584" y="5013176"/>
              <a:ext cx="11521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r" eaLnBrk="1" hangingPunct="1">
                <a:spcBef>
                  <a:spcPct val="0"/>
                </a:spcBef>
                <a:spcAft>
                  <a:spcPct val="0"/>
                </a:spcAft>
                <a:buFontTx/>
                <a:buNone/>
              </a:pPr>
              <a:r>
                <a:rPr lang="en-CA" altLang="fr-FR" sz="1800"/>
                <a:t>Time</a:t>
              </a:r>
              <a:endParaRPr lang="fr-CA" altLang="fr-FR" sz="1800"/>
            </a:p>
          </p:txBody>
        </p:sp>
        <p:cxnSp>
          <p:nvCxnSpPr>
            <p:cNvPr id="8" name="Straight Arrow Connector 7"/>
            <p:cNvCxnSpPr>
              <a:stCxn id="19491" idx="3"/>
            </p:cNvCxnSpPr>
            <p:nvPr/>
          </p:nvCxnSpPr>
          <p:spPr>
            <a:xfrm>
              <a:off x="1980065" y="5198635"/>
              <a:ext cx="6624383" cy="0"/>
            </a:xfrm>
            <a:prstGeom prst="straightConnector1">
              <a:avLst/>
            </a:prstGeom>
            <a:ln w="38100">
              <a:solidFill>
                <a:schemeClr val="tx2"/>
              </a:solidFill>
              <a:tailEnd type="arrow"/>
            </a:ln>
          </p:spPr>
          <p:style>
            <a:lnRef idx="1">
              <a:schemeClr val="accent1"/>
            </a:lnRef>
            <a:fillRef idx="0">
              <a:schemeClr val="accent1"/>
            </a:fillRef>
            <a:effectRef idx="0">
              <a:schemeClr val="accent1"/>
            </a:effectRef>
            <a:fontRef idx="minor">
              <a:schemeClr val="tx1"/>
            </a:fontRef>
          </p:style>
        </p:cxnSp>
      </p:grpSp>
      <p:grpSp>
        <p:nvGrpSpPr>
          <p:cNvPr id="44" name="Group 43"/>
          <p:cNvGrpSpPr>
            <a:grpSpLocks/>
          </p:cNvGrpSpPr>
          <p:nvPr/>
        </p:nvGrpSpPr>
        <p:grpSpPr bwMode="auto">
          <a:xfrm>
            <a:off x="827088" y="3933825"/>
            <a:ext cx="7777162" cy="368300"/>
            <a:chOff x="827584" y="3933056"/>
            <a:chExt cx="7776864" cy="369332"/>
          </a:xfrm>
        </p:grpSpPr>
        <p:sp>
          <p:nvSpPr>
            <p:cNvPr id="19489" name="TextBox 9"/>
            <p:cNvSpPr txBox="1">
              <a:spLocks noChangeArrowheads="1"/>
            </p:cNvSpPr>
            <p:nvPr/>
          </p:nvSpPr>
          <p:spPr bwMode="auto">
            <a:xfrm>
              <a:off x="827584" y="3933056"/>
              <a:ext cx="11521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r" eaLnBrk="1" hangingPunct="1">
                <a:spcBef>
                  <a:spcPct val="0"/>
                </a:spcBef>
                <a:spcAft>
                  <a:spcPct val="0"/>
                </a:spcAft>
                <a:buFontTx/>
                <a:buNone/>
              </a:pPr>
              <a:r>
                <a:rPr lang="en-CA" altLang="fr-FR" sz="1800"/>
                <a:t>Task B</a:t>
              </a:r>
              <a:endParaRPr lang="fr-CA" altLang="fr-FR" sz="1800"/>
            </a:p>
          </p:txBody>
        </p:sp>
        <p:cxnSp>
          <p:nvCxnSpPr>
            <p:cNvPr id="15" name="Straight Connector 14"/>
            <p:cNvCxnSpPr>
              <a:stCxn id="19489" idx="3"/>
            </p:cNvCxnSpPr>
            <p:nvPr/>
          </p:nvCxnSpPr>
          <p:spPr>
            <a:xfrm>
              <a:off x="1980065" y="4117722"/>
              <a:ext cx="6624383" cy="0"/>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grpSp>
      <p:grpSp>
        <p:nvGrpSpPr>
          <p:cNvPr id="43" name="Group 42"/>
          <p:cNvGrpSpPr>
            <a:grpSpLocks/>
          </p:cNvGrpSpPr>
          <p:nvPr/>
        </p:nvGrpSpPr>
        <p:grpSpPr bwMode="auto">
          <a:xfrm>
            <a:off x="827088" y="2997200"/>
            <a:ext cx="7777162" cy="368300"/>
            <a:chOff x="827584" y="2996952"/>
            <a:chExt cx="7776864" cy="369332"/>
          </a:xfrm>
        </p:grpSpPr>
        <p:sp>
          <p:nvSpPr>
            <p:cNvPr id="19487" name="TextBox 8"/>
            <p:cNvSpPr txBox="1">
              <a:spLocks noChangeArrowheads="1"/>
            </p:cNvSpPr>
            <p:nvPr/>
          </p:nvSpPr>
          <p:spPr bwMode="auto">
            <a:xfrm>
              <a:off x="827584" y="2996952"/>
              <a:ext cx="11521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r" eaLnBrk="1" hangingPunct="1">
                <a:spcBef>
                  <a:spcPct val="0"/>
                </a:spcBef>
                <a:spcAft>
                  <a:spcPct val="0"/>
                </a:spcAft>
                <a:buFontTx/>
                <a:buNone/>
              </a:pPr>
              <a:r>
                <a:rPr lang="en-CA" altLang="fr-FR" sz="1800"/>
                <a:t>Task A</a:t>
              </a:r>
              <a:endParaRPr lang="fr-CA" altLang="fr-FR" sz="1800"/>
            </a:p>
          </p:txBody>
        </p:sp>
        <p:cxnSp>
          <p:nvCxnSpPr>
            <p:cNvPr id="19" name="Straight Connector 18"/>
            <p:cNvCxnSpPr>
              <a:stCxn id="19487" idx="3"/>
            </p:cNvCxnSpPr>
            <p:nvPr/>
          </p:nvCxnSpPr>
          <p:spPr>
            <a:xfrm>
              <a:off x="1980065" y="3181618"/>
              <a:ext cx="6624383" cy="0"/>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grpSp>
      <p:grpSp>
        <p:nvGrpSpPr>
          <p:cNvPr id="42" name="Group 41"/>
          <p:cNvGrpSpPr>
            <a:grpSpLocks/>
          </p:cNvGrpSpPr>
          <p:nvPr/>
        </p:nvGrpSpPr>
        <p:grpSpPr bwMode="auto">
          <a:xfrm>
            <a:off x="-107950" y="2205038"/>
            <a:ext cx="8712200" cy="369887"/>
            <a:chOff x="-108520" y="2204864"/>
            <a:chExt cx="8712968" cy="369332"/>
          </a:xfrm>
        </p:grpSpPr>
        <p:sp>
          <p:nvSpPr>
            <p:cNvPr id="19485" name="TextBox 1"/>
            <p:cNvSpPr txBox="1">
              <a:spLocks noChangeArrowheads="1"/>
            </p:cNvSpPr>
            <p:nvPr/>
          </p:nvSpPr>
          <p:spPr bwMode="auto">
            <a:xfrm>
              <a:off x="-108520" y="2204864"/>
              <a:ext cx="216024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r" eaLnBrk="1" hangingPunct="1">
                <a:spcBef>
                  <a:spcPct val="0"/>
                </a:spcBef>
                <a:spcAft>
                  <a:spcPct val="0"/>
                </a:spcAft>
                <a:buFontTx/>
                <a:buNone/>
              </a:pPr>
              <a:r>
                <a:rPr lang="en-CA" altLang="fr-FR" sz="1800"/>
                <a:t>Value of Total = 3</a:t>
              </a:r>
              <a:endParaRPr lang="fr-CA" altLang="fr-FR" sz="1800"/>
            </a:p>
          </p:txBody>
        </p:sp>
        <p:cxnSp>
          <p:nvCxnSpPr>
            <p:cNvPr id="22" name="Straight Connector 21"/>
            <p:cNvCxnSpPr>
              <a:stCxn id="19485" idx="3"/>
            </p:cNvCxnSpPr>
            <p:nvPr/>
          </p:nvCxnSpPr>
          <p:spPr>
            <a:xfrm>
              <a:off x="2052258" y="2390322"/>
              <a:ext cx="6552190" cy="0"/>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grpSp>
      <p:grpSp>
        <p:nvGrpSpPr>
          <p:cNvPr id="46" name="Group 45"/>
          <p:cNvGrpSpPr>
            <a:grpSpLocks/>
          </p:cNvGrpSpPr>
          <p:nvPr/>
        </p:nvGrpSpPr>
        <p:grpSpPr bwMode="auto">
          <a:xfrm>
            <a:off x="2555875" y="3073400"/>
            <a:ext cx="1295400" cy="854075"/>
            <a:chOff x="2555776" y="3073606"/>
            <a:chExt cx="1296144" cy="853884"/>
          </a:xfrm>
        </p:grpSpPr>
        <p:sp>
          <p:nvSpPr>
            <p:cNvPr id="19483" name="TextBox 23"/>
            <p:cNvSpPr txBox="1">
              <a:spLocks noChangeArrowheads="1"/>
            </p:cNvSpPr>
            <p:nvPr/>
          </p:nvSpPr>
          <p:spPr bwMode="auto">
            <a:xfrm>
              <a:off x="2555776" y="3281159"/>
              <a:ext cx="1296144"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sz="1800" b="0" i="1"/>
                <a:t>Fetch</a:t>
              </a:r>
            </a:p>
            <a:p>
              <a:pPr algn="ctr" eaLnBrk="1" hangingPunct="1">
                <a:spcBef>
                  <a:spcPct val="0"/>
                </a:spcBef>
                <a:spcAft>
                  <a:spcPct val="0"/>
                </a:spcAft>
                <a:buFontTx/>
                <a:buNone/>
              </a:pPr>
              <a:r>
                <a:rPr lang="en-CA" altLang="fr-FR" sz="1800" b="0" i="1"/>
                <a:t>Total</a:t>
              </a:r>
              <a:endParaRPr lang="fr-CA" altLang="fr-FR" sz="1800" b="0" i="1"/>
            </a:p>
          </p:txBody>
        </p:sp>
        <p:cxnSp>
          <p:nvCxnSpPr>
            <p:cNvPr id="26" name="Straight Connector 25"/>
            <p:cNvCxnSpPr/>
            <p:nvPr/>
          </p:nvCxnSpPr>
          <p:spPr>
            <a:xfrm>
              <a:off x="3203848" y="3073606"/>
              <a:ext cx="0" cy="215852"/>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grpSp>
      <p:grpSp>
        <p:nvGrpSpPr>
          <p:cNvPr id="48" name="Group 47"/>
          <p:cNvGrpSpPr>
            <a:grpSpLocks/>
          </p:cNvGrpSpPr>
          <p:nvPr/>
        </p:nvGrpSpPr>
        <p:grpSpPr bwMode="auto">
          <a:xfrm>
            <a:off x="4508500" y="3065463"/>
            <a:ext cx="1295400" cy="590550"/>
            <a:chOff x="4508376" y="3065135"/>
            <a:chExt cx="1296144" cy="590922"/>
          </a:xfrm>
        </p:grpSpPr>
        <p:sp>
          <p:nvSpPr>
            <p:cNvPr id="19481" name="TextBox 27"/>
            <p:cNvSpPr txBox="1">
              <a:spLocks noChangeArrowheads="1"/>
            </p:cNvSpPr>
            <p:nvPr/>
          </p:nvSpPr>
          <p:spPr bwMode="auto">
            <a:xfrm>
              <a:off x="4508376" y="3286725"/>
              <a:ext cx="129614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sz="1800" b="0" i="1"/>
                <a:t>Add 1</a:t>
              </a:r>
              <a:endParaRPr lang="fr-CA" altLang="fr-FR" sz="1800" b="0" i="1"/>
            </a:p>
          </p:txBody>
        </p:sp>
        <p:cxnSp>
          <p:nvCxnSpPr>
            <p:cNvPr id="35" name="Straight Connector 34"/>
            <p:cNvCxnSpPr/>
            <p:nvPr/>
          </p:nvCxnSpPr>
          <p:spPr>
            <a:xfrm>
              <a:off x="5148506" y="3065135"/>
              <a:ext cx="0" cy="216036"/>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grpSp>
      <p:grpSp>
        <p:nvGrpSpPr>
          <p:cNvPr id="47" name="Group 46"/>
          <p:cNvGrpSpPr>
            <a:grpSpLocks/>
          </p:cNvGrpSpPr>
          <p:nvPr/>
        </p:nvGrpSpPr>
        <p:grpSpPr bwMode="auto">
          <a:xfrm>
            <a:off x="6419850" y="3073400"/>
            <a:ext cx="1296988" cy="860425"/>
            <a:chOff x="6420519" y="3073606"/>
            <a:chExt cx="1296144" cy="859450"/>
          </a:xfrm>
        </p:grpSpPr>
        <p:sp>
          <p:nvSpPr>
            <p:cNvPr id="19479" name="TextBox 29"/>
            <p:cNvSpPr txBox="1">
              <a:spLocks noChangeArrowheads="1"/>
            </p:cNvSpPr>
            <p:nvPr/>
          </p:nvSpPr>
          <p:spPr bwMode="auto">
            <a:xfrm>
              <a:off x="6420519" y="3286725"/>
              <a:ext cx="1296144"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sz="1800" b="0" i="1"/>
                <a:t>Store </a:t>
              </a:r>
            </a:p>
            <a:p>
              <a:pPr algn="ctr" eaLnBrk="1" hangingPunct="1">
                <a:spcBef>
                  <a:spcPct val="0"/>
                </a:spcBef>
                <a:spcAft>
                  <a:spcPct val="0"/>
                </a:spcAft>
                <a:buFontTx/>
                <a:buNone/>
              </a:pPr>
              <a:r>
                <a:rPr lang="en-CA" altLang="fr-FR" sz="1800" b="0" i="1"/>
                <a:t>Total</a:t>
              </a:r>
              <a:endParaRPr lang="fr-CA" altLang="fr-FR" sz="1800" b="0" i="1"/>
            </a:p>
          </p:txBody>
        </p:sp>
        <p:cxnSp>
          <p:nvCxnSpPr>
            <p:cNvPr id="36" name="Straight Connector 35"/>
            <p:cNvCxnSpPr/>
            <p:nvPr/>
          </p:nvCxnSpPr>
          <p:spPr>
            <a:xfrm>
              <a:off x="7069384" y="3073606"/>
              <a:ext cx="0" cy="215655"/>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grpSp>
      <p:grpSp>
        <p:nvGrpSpPr>
          <p:cNvPr id="49" name="Group 48"/>
          <p:cNvGrpSpPr>
            <a:grpSpLocks/>
          </p:cNvGrpSpPr>
          <p:nvPr/>
        </p:nvGrpSpPr>
        <p:grpSpPr bwMode="auto">
          <a:xfrm>
            <a:off x="3708400" y="4010025"/>
            <a:ext cx="1295400" cy="938213"/>
            <a:chOff x="3707904" y="4009710"/>
            <a:chExt cx="1296144" cy="939008"/>
          </a:xfrm>
        </p:grpSpPr>
        <p:sp>
          <p:nvSpPr>
            <p:cNvPr id="19477" name="TextBox 26"/>
            <p:cNvSpPr txBox="1">
              <a:spLocks noChangeArrowheads="1"/>
            </p:cNvSpPr>
            <p:nvPr/>
          </p:nvSpPr>
          <p:spPr bwMode="auto">
            <a:xfrm>
              <a:off x="3707904" y="4302387"/>
              <a:ext cx="1296144"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sz="1800" b="0" i="1"/>
                <a:t>Fetch</a:t>
              </a:r>
            </a:p>
            <a:p>
              <a:pPr algn="ctr" eaLnBrk="1" hangingPunct="1">
                <a:spcBef>
                  <a:spcPct val="0"/>
                </a:spcBef>
                <a:spcAft>
                  <a:spcPct val="0"/>
                </a:spcAft>
                <a:buFontTx/>
                <a:buNone/>
              </a:pPr>
              <a:r>
                <a:rPr lang="en-CA" altLang="fr-FR" sz="1800" b="0" i="1"/>
                <a:t>Total</a:t>
              </a:r>
              <a:endParaRPr lang="fr-CA" altLang="fr-FR" sz="1800" b="0" i="1"/>
            </a:p>
          </p:txBody>
        </p:sp>
        <p:cxnSp>
          <p:nvCxnSpPr>
            <p:cNvPr id="37" name="Straight Connector 36"/>
            <p:cNvCxnSpPr/>
            <p:nvPr/>
          </p:nvCxnSpPr>
          <p:spPr>
            <a:xfrm>
              <a:off x="4355976" y="4009710"/>
              <a:ext cx="0" cy="216083"/>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grpSp>
      <p:grpSp>
        <p:nvGrpSpPr>
          <p:cNvPr id="50" name="Group 49"/>
          <p:cNvGrpSpPr>
            <a:grpSpLocks/>
          </p:cNvGrpSpPr>
          <p:nvPr/>
        </p:nvGrpSpPr>
        <p:grpSpPr bwMode="auto">
          <a:xfrm>
            <a:off x="5626100" y="4010025"/>
            <a:ext cx="1295400" cy="938213"/>
            <a:chOff x="5625802" y="4009710"/>
            <a:chExt cx="1296144" cy="939007"/>
          </a:xfrm>
        </p:grpSpPr>
        <p:sp>
          <p:nvSpPr>
            <p:cNvPr id="19475" name="TextBox 28"/>
            <p:cNvSpPr txBox="1">
              <a:spLocks noChangeArrowheads="1"/>
            </p:cNvSpPr>
            <p:nvPr/>
          </p:nvSpPr>
          <p:spPr bwMode="auto">
            <a:xfrm>
              <a:off x="5625802" y="4302386"/>
              <a:ext cx="1296144"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sz="1800" b="0" i="1"/>
                <a:t>Multiply</a:t>
              </a:r>
            </a:p>
            <a:p>
              <a:pPr algn="ctr" eaLnBrk="1" hangingPunct="1">
                <a:spcBef>
                  <a:spcPct val="0"/>
                </a:spcBef>
                <a:spcAft>
                  <a:spcPct val="0"/>
                </a:spcAft>
                <a:buFontTx/>
                <a:buNone/>
              </a:pPr>
              <a:r>
                <a:rPr lang="en-CA" altLang="fr-FR" sz="1800" b="0" i="1"/>
                <a:t>by 2</a:t>
              </a:r>
              <a:endParaRPr lang="fr-CA" altLang="fr-FR" sz="1800" b="0" i="1"/>
            </a:p>
          </p:txBody>
        </p:sp>
        <p:cxnSp>
          <p:nvCxnSpPr>
            <p:cNvPr id="38" name="Straight Connector 37"/>
            <p:cNvCxnSpPr/>
            <p:nvPr/>
          </p:nvCxnSpPr>
          <p:spPr>
            <a:xfrm>
              <a:off x="6273874" y="4009710"/>
              <a:ext cx="0" cy="216083"/>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grpSp>
      <p:grpSp>
        <p:nvGrpSpPr>
          <p:cNvPr id="51" name="Group 50"/>
          <p:cNvGrpSpPr>
            <a:grpSpLocks/>
          </p:cNvGrpSpPr>
          <p:nvPr/>
        </p:nvGrpSpPr>
        <p:grpSpPr bwMode="auto">
          <a:xfrm>
            <a:off x="7235825" y="4010025"/>
            <a:ext cx="1296988" cy="938213"/>
            <a:chOff x="7236296" y="4009710"/>
            <a:chExt cx="1296144" cy="939009"/>
          </a:xfrm>
        </p:grpSpPr>
        <p:sp>
          <p:nvSpPr>
            <p:cNvPr id="19473" name="TextBox 30"/>
            <p:cNvSpPr txBox="1">
              <a:spLocks noChangeArrowheads="1"/>
            </p:cNvSpPr>
            <p:nvPr/>
          </p:nvSpPr>
          <p:spPr bwMode="auto">
            <a:xfrm>
              <a:off x="7236296" y="4302388"/>
              <a:ext cx="1296144"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sz="1800" b="0" i="1"/>
                <a:t>Store </a:t>
              </a:r>
            </a:p>
            <a:p>
              <a:pPr algn="ctr" eaLnBrk="1" hangingPunct="1">
                <a:spcBef>
                  <a:spcPct val="0"/>
                </a:spcBef>
                <a:spcAft>
                  <a:spcPct val="0"/>
                </a:spcAft>
                <a:buFontTx/>
                <a:buNone/>
              </a:pPr>
              <a:r>
                <a:rPr lang="en-CA" altLang="fr-FR" sz="1800" b="0" i="1"/>
                <a:t>Total</a:t>
              </a:r>
              <a:endParaRPr lang="fr-CA" altLang="fr-FR" sz="1800" b="0" i="1"/>
            </a:p>
          </p:txBody>
        </p:sp>
        <p:cxnSp>
          <p:nvCxnSpPr>
            <p:cNvPr id="39" name="Straight Connector 38"/>
            <p:cNvCxnSpPr/>
            <p:nvPr/>
          </p:nvCxnSpPr>
          <p:spPr>
            <a:xfrm>
              <a:off x="7885161" y="4009710"/>
              <a:ext cx="0" cy="216083"/>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grpSp>
      <p:sp>
        <p:nvSpPr>
          <p:cNvPr id="32" name="TextBox 31"/>
          <p:cNvSpPr txBox="1">
            <a:spLocks noChangeArrowheads="1"/>
          </p:cNvSpPr>
          <p:nvPr/>
        </p:nvSpPr>
        <p:spPr bwMode="auto">
          <a:xfrm>
            <a:off x="6948488" y="2205038"/>
            <a:ext cx="215900" cy="36988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sz="1800"/>
              <a:t>4</a:t>
            </a:r>
            <a:endParaRPr lang="fr-CA" altLang="fr-FR" sz="1800"/>
          </a:p>
        </p:txBody>
      </p:sp>
      <p:sp>
        <p:nvSpPr>
          <p:cNvPr id="41" name="TextBox 40"/>
          <p:cNvSpPr txBox="1">
            <a:spLocks noChangeArrowheads="1"/>
          </p:cNvSpPr>
          <p:nvPr/>
        </p:nvSpPr>
        <p:spPr bwMode="auto">
          <a:xfrm>
            <a:off x="7740650" y="2205038"/>
            <a:ext cx="215900" cy="36988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sz="1800"/>
              <a:t>6</a:t>
            </a:r>
            <a:endParaRPr lang="fr-CA" altLang="fr-FR" sz="1800"/>
          </a:p>
        </p:txBody>
      </p:sp>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457</a:t>
            </a:fld>
            <a:endParaRPr lang="fr-CA"/>
          </a:p>
        </p:txBody>
      </p:sp>
    </p:spTree>
    <p:extLst>
      <p:ext uri="{BB962C8B-B14F-4D97-AF65-F5344CB8AC3E}">
        <p14:creationId xmlns:p14="http://schemas.microsoft.com/office/powerpoint/2010/main" val="312622495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left)">
                                      <p:cBhvr>
                                        <p:cTn id="7" dur="500"/>
                                        <p:tgtEl>
                                          <p:spTgt spid="42"/>
                                        </p:tgtEl>
                                      </p:cBhvr>
                                    </p:animEffect>
                                  </p:childTnLst>
                                </p:cTn>
                              </p:par>
                              <p:par>
                                <p:cTn id="8" presetID="22" presetClass="entr" presetSubtype="8" fill="hold" nodeType="withEffect">
                                  <p:stCondLst>
                                    <p:cond delay="0"/>
                                  </p:stCondLst>
                                  <p:childTnLst>
                                    <p:set>
                                      <p:cBhvr>
                                        <p:cTn id="9" dur="1" fill="hold">
                                          <p:stCondLst>
                                            <p:cond delay="0"/>
                                          </p:stCondLst>
                                        </p:cTn>
                                        <p:tgtEl>
                                          <p:spTgt spid="43"/>
                                        </p:tgtEl>
                                        <p:attrNameLst>
                                          <p:attrName>style.visibility</p:attrName>
                                        </p:attrNameLst>
                                      </p:cBhvr>
                                      <p:to>
                                        <p:strVal val="visible"/>
                                      </p:to>
                                    </p:set>
                                    <p:animEffect transition="in" filter="wipe(left)">
                                      <p:cBhvr>
                                        <p:cTn id="10" dur="500"/>
                                        <p:tgtEl>
                                          <p:spTgt spid="43"/>
                                        </p:tgtEl>
                                      </p:cBhvr>
                                    </p:animEffect>
                                  </p:childTnLst>
                                </p:cTn>
                              </p:par>
                              <p:par>
                                <p:cTn id="11" presetID="22" presetClass="entr" presetSubtype="8" fill="hold" nodeType="withEffect">
                                  <p:stCondLst>
                                    <p:cond delay="0"/>
                                  </p:stCondLst>
                                  <p:childTnLst>
                                    <p:set>
                                      <p:cBhvr>
                                        <p:cTn id="12" dur="1" fill="hold">
                                          <p:stCondLst>
                                            <p:cond delay="0"/>
                                          </p:stCondLst>
                                        </p:cTn>
                                        <p:tgtEl>
                                          <p:spTgt spid="44"/>
                                        </p:tgtEl>
                                        <p:attrNameLst>
                                          <p:attrName>style.visibility</p:attrName>
                                        </p:attrNameLst>
                                      </p:cBhvr>
                                      <p:to>
                                        <p:strVal val="visible"/>
                                      </p:to>
                                    </p:set>
                                    <p:animEffect transition="in" filter="wipe(left)">
                                      <p:cBhvr>
                                        <p:cTn id="13" dur="500"/>
                                        <p:tgtEl>
                                          <p:spTgt spid="44"/>
                                        </p:tgtEl>
                                      </p:cBhvr>
                                    </p:animEffect>
                                  </p:childTnLst>
                                </p:cTn>
                              </p:par>
                              <p:par>
                                <p:cTn id="14" presetID="22" presetClass="entr" presetSubtype="8" fill="hold" nodeType="withEffect">
                                  <p:stCondLst>
                                    <p:cond delay="0"/>
                                  </p:stCondLst>
                                  <p:childTnLst>
                                    <p:set>
                                      <p:cBhvr>
                                        <p:cTn id="15" dur="1" fill="hold">
                                          <p:stCondLst>
                                            <p:cond delay="0"/>
                                          </p:stCondLst>
                                        </p:cTn>
                                        <p:tgtEl>
                                          <p:spTgt spid="45"/>
                                        </p:tgtEl>
                                        <p:attrNameLst>
                                          <p:attrName>style.visibility</p:attrName>
                                        </p:attrNameLst>
                                      </p:cBhvr>
                                      <p:to>
                                        <p:strVal val="visible"/>
                                      </p:to>
                                    </p:set>
                                    <p:animEffect transition="in" filter="wipe(left)">
                                      <p:cBhvr>
                                        <p:cTn id="16" dur="500"/>
                                        <p:tgtEl>
                                          <p:spTgt spid="45"/>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ntr" presetSubtype="0" fill="hold" nodeType="clickEffect">
                                  <p:stCondLst>
                                    <p:cond delay="0"/>
                                  </p:stCondLst>
                                  <p:childTnLst>
                                    <p:set>
                                      <p:cBhvr>
                                        <p:cTn id="20" dur="1" fill="hold">
                                          <p:stCondLst>
                                            <p:cond delay="0"/>
                                          </p:stCondLst>
                                        </p:cTn>
                                        <p:tgtEl>
                                          <p:spTgt spid="46"/>
                                        </p:tgtEl>
                                        <p:attrNameLst>
                                          <p:attrName>style.visibility</p:attrName>
                                        </p:attrNameLst>
                                      </p:cBhvr>
                                      <p:to>
                                        <p:strVal val="visible"/>
                                      </p:to>
                                    </p:set>
                                    <p:animEffect transition="in" filter="fade">
                                      <p:cBhvr>
                                        <p:cTn id="21" dur="500"/>
                                        <p:tgtEl>
                                          <p:spTgt spid="46"/>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ntr" presetSubtype="0" fill="hold" nodeType="clickEffect">
                                  <p:stCondLst>
                                    <p:cond delay="0"/>
                                  </p:stCondLst>
                                  <p:childTnLst>
                                    <p:set>
                                      <p:cBhvr>
                                        <p:cTn id="25" dur="1" fill="hold">
                                          <p:stCondLst>
                                            <p:cond delay="0"/>
                                          </p:stCondLst>
                                        </p:cTn>
                                        <p:tgtEl>
                                          <p:spTgt spid="49"/>
                                        </p:tgtEl>
                                        <p:attrNameLst>
                                          <p:attrName>style.visibility</p:attrName>
                                        </p:attrNameLst>
                                      </p:cBhvr>
                                      <p:to>
                                        <p:strVal val="visible"/>
                                      </p:to>
                                    </p:set>
                                    <p:animEffect transition="in" filter="fade">
                                      <p:cBhvr>
                                        <p:cTn id="26" dur="500"/>
                                        <p:tgtEl>
                                          <p:spTgt spid="49"/>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ntr" presetSubtype="0" fill="hold" nodeType="clickEffect">
                                  <p:stCondLst>
                                    <p:cond delay="0"/>
                                  </p:stCondLst>
                                  <p:childTnLst>
                                    <p:set>
                                      <p:cBhvr>
                                        <p:cTn id="30" dur="1" fill="hold">
                                          <p:stCondLst>
                                            <p:cond delay="0"/>
                                          </p:stCondLst>
                                        </p:cTn>
                                        <p:tgtEl>
                                          <p:spTgt spid="48"/>
                                        </p:tgtEl>
                                        <p:attrNameLst>
                                          <p:attrName>style.visibility</p:attrName>
                                        </p:attrNameLst>
                                      </p:cBhvr>
                                      <p:to>
                                        <p:strVal val="visible"/>
                                      </p:to>
                                    </p:set>
                                    <p:animEffect transition="in" filter="fade">
                                      <p:cBhvr>
                                        <p:cTn id="31" dur="500"/>
                                        <p:tgtEl>
                                          <p:spTgt spid="48"/>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10" presetClass="entr" presetSubtype="0" fill="hold" nodeType="clickEffect">
                                  <p:stCondLst>
                                    <p:cond delay="0"/>
                                  </p:stCondLst>
                                  <p:childTnLst>
                                    <p:set>
                                      <p:cBhvr>
                                        <p:cTn id="35" dur="1" fill="hold">
                                          <p:stCondLst>
                                            <p:cond delay="0"/>
                                          </p:stCondLst>
                                        </p:cTn>
                                        <p:tgtEl>
                                          <p:spTgt spid="50"/>
                                        </p:tgtEl>
                                        <p:attrNameLst>
                                          <p:attrName>style.visibility</p:attrName>
                                        </p:attrNameLst>
                                      </p:cBhvr>
                                      <p:to>
                                        <p:strVal val="visible"/>
                                      </p:to>
                                    </p:set>
                                    <p:animEffect transition="in" filter="fade">
                                      <p:cBhvr>
                                        <p:cTn id="36" dur="500"/>
                                        <p:tgtEl>
                                          <p:spTgt spid="50"/>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10" presetClass="entr" presetSubtype="0" fill="hold" nodeType="clickEffect">
                                  <p:stCondLst>
                                    <p:cond delay="0"/>
                                  </p:stCondLst>
                                  <p:childTnLst>
                                    <p:set>
                                      <p:cBhvr>
                                        <p:cTn id="40" dur="1" fill="hold">
                                          <p:stCondLst>
                                            <p:cond delay="0"/>
                                          </p:stCondLst>
                                        </p:cTn>
                                        <p:tgtEl>
                                          <p:spTgt spid="47"/>
                                        </p:tgtEl>
                                        <p:attrNameLst>
                                          <p:attrName>style.visibility</p:attrName>
                                        </p:attrNameLst>
                                      </p:cBhvr>
                                      <p:to>
                                        <p:strVal val="visible"/>
                                      </p:to>
                                    </p:set>
                                    <p:animEffect transition="in" filter="fade">
                                      <p:cBhvr>
                                        <p:cTn id="41" dur="500"/>
                                        <p:tgtEl>
                                          <p:spTgt spid="47"/>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32"/>
                                        </p:tgtEl>
                                        <p:attrNameLst>
                                          <p:attrName>style.visibility</p:attrName>
                                        </p:attrNameLst>
                                      </p:cBhvr>
                                      <p:to>
                                        <p:strVal val="visible"/>
                                      </p:to>
                                    </p:set>
                                    <p:animEffect transition="in" filter="fade">
                                      <p:cBhvr>
                                        <p:cTn id="44" dur="500"/>
                                        <p:tgtEl>
                                          <p:spTgt spid="32"/>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10" presetClass="entr" presetSubtype="0" fill="hold" nodeType="clickEffect">
                                  <p:stCondLst>
                                    <p:cond delay="0"/>
                                  </p:stCondLst>
                                  <p:childTnLst>
                                    <p:set>
                                      <p:cBhvr>
                                        <p:cTn id="48" dur="1" fill="hold">
                                          <p:stCondLst>
                                            <p:cond delay="0"/>
                                          </p:stCondLst>
                                        </p:cTn>
                                        <p:tgtEl>
                                          <p:spTgt spid="51"/>
                                        </p:tgtEl>
                                        <p:attrNameLst>
                                          <p:attrName>style.visibility</p:attrName>
                                        </p:attrNameLst>
                                      </p:cBhvr>
                                      <p:to>
                                        <p:strVal val="visible"/>
                                      </p:to>
                                    </p:set>
                                    <p:animEffect transition="in" filter="fade">
                                      <p:cBhvr>
                                        <p:cTn id="49" dur="500"/>
                                        <p:tgtEl>
                                          <p:spTgt spid="51"/>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41"/>
                                        </p:tgtEl>
                                        <p:attrNameLst>
                                          <p:attrName>style.visibility</p:attrName>
                                        </p:attrNameLst>
                                      </p:cBhvr>
                                      <p:to>
                                        <p:strVal val="visible"/>
                                      </p:to>
                                    </p:set>
                                    <p:animEffect transition="in" filter="fade">
                                      <p:cBhvr>
                                        <p:cTn id="52"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41" grpId="0" animBg="1"/>
    </p:bldLst>
  </p:timing>
</p:sld>
</file>

<file path=ppt/slides/slide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2"/>
          <p:cNvSpPr>
            <a:spLocks noGrp="1" noChangeArrowheads="1"/>
          </p:cNvSpPr>
          <p:nvPr>
            <p:ph type="title"/>
          </p:nvPr>
        </p:nvSpPr>
        <p:spPr>
          <a:xfrm>
            <a:off x="457200" y="152400"/>
            <a:ext cx="6934200" cy="1371600"/>
          </a:xfrm>
        </p:spPr>
        <p:txBody>
          <a:bodyPr/>
          <a:lstStyle/>
          <a:p>
            <a:pPr>
              <a:defRPr/>
            </a:pPr>
            <a:r>
              <a:rPr lang="en-US" altLang="fr-FR"/>
              <a:t>Critical Section </a:t>
            </a:r>
          </a:p>
        </p:txBody>
      </p:sp>
      <p:sp>
        <p:nvSpPr>
          <p:cNvPr id="20483" name="Rectangle 3"/>
          <p:cNvSpPr>
            <a:spLocks noGrp="1" noChangeArrowheads="1"/>
          </p:cNvSpPr>
          <p:nvPr>
            <p:ph idx="1"/>
          </p:nvPr>
        </p:nvSpPr>
        <p:spPr/>
        <p:txBody>
          <a:bodyPr/>
          <a:lstStyle/>
          <a:p>
            <a:r>
              <a:rPr lang="en-US" altLang="fr-FR" sz="2400" smtClean="0"/>
              <a:t>A segment of code, in which the thread may be: </a:t>
            </a:r>
          </a:p>
          <a:p>
            <a:pPr lvl="1"/>
            <a:r>
              <a:rPr lang="en-US" altLang="fr-FR" sz="2400" smtClean="0"/>
              <a:t>Changing common variables,</a:t>
            </a:r>
          </a:p>
          <a:p>
            <a:pPr lvl="1"/>
            <a:r>
              <a:rPr lang="en-US" altLang="fr-FR" sz="2400" smtClean="0"/>
              <a:t>Updating a table,</a:t>
            </a:r>
          </a:p>
          <a:p>
            <a:pPr lvl="1"/>
            <a:r>
              <a:rPr lang="en-US" altLang="fr-FR" sz="2400" smtClean="0"/>
              <a:t>Writing to a file,</a:t>
            </a:r>
          </a:p>
          <a:p>
            <a:pPr lvl="1"/>
            <a:r>
              <a:rPr lang="en-US" altLang="fr-FR" sz="2400" smtClean="0"/>
              <a:t>Or updating any shared resource</a:t>
            </a:r>
          </a:p>
          <a:p>
            <a:pPr lvl="1"/>
            <a:endParaRPr lang="en-US" altLang="fr-FR" sz="2400" smtClean="0"/>
          </a:p>
          <a:p>
            <a:r>
              <a:rPr lang="en-US" altLang="fr-FR" sz="2400" smtClean="0"/>
              <a:t>The execution of critical sections by the threads is mutually exclusive in time</a:t>
            </a:r>
          </a:p>
          <a:p>
            <a:endParaRPr lang="en-US" altLang="fr-FR" smtClean="0"/>
          </a:p>
        </p:txBody>
      </p:sp>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458</a:t>
            </a:fld>
            <a:endParaRPr lang="fr-CA"/>
          </a:p>
        </p:txBody>
      </p:sp>
    </p:spTree>
    <p:extLst>
      <p:ext uri="{BB962C8B-B14F-4D97-AF65-F5344CB8AC3E}">
        <p14:creationId xmlns:p14="http://schemas.microsoft.com/office/powerpoint/2010/main" val="690359458"/>
      </p:ext>
    </p:extLst>
  </p:cSld>
  <p:clrMapOvr>
    <a:masterClrMapping/>
  </p:clrMapOvr>
  <p:timing>
    <p:tnLst>
      <p:par>
        <p:cTn id="1" dur="indefinite" restart="never" nodeType="tmRoot"/>
      </p:par>
    </p:tnLst>
  </p:timing>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4" name="Rectangle 4"/>
          <p:cNvSpPr>
            <a:spLocks noGrp="1" noChangeArrowheads="1"/>
          </p:cNvSpPr>
          <p:nvPr>
            <p:ph type="title"/>
          </p:nvPr>
        </p:nvSpPr>
        <p:spPr>
          <a:xfrm>
            <a:off x="457200" y="152400"/>
            <a:ext cx="6934200" cy="1371600"/>
          </a:xfrm>
        </p:spPr>
        <p:txBody>
          <a:bodyPr/>
          <a:lstStyle/>
          <a:p>
            <a:pPr>
              <a:defRPr/>
            </a:pPr>
            <a:r>
              <a:rPr lang="en-US" altLang="fr-FR" dirty="0"/>
              <a:t>Task </a:t>
            </a:r>
            <a:r>
              <a:rPr lang="en-US" altLang="fr-FR" dirty="0" smtClean="0"/>
              <a:t>(Thread) States</a:t>
            </a:r>
            <a:endParaRPr lang="en-US" altLang="fr-FR" dirty="0"/>
          </a:p>
        </p:txBody>
      </p:sp>
      <p:sp>
        <p:nvSpPr>
          <p:cNvPr id="21507" name="Rectangle 5"/>
          <p:cNvSpPr>
            <a:spLocks noGrp="1" noChangeArrowheads="1"/>
          </p:cNvSpPr>
          <p:nvPr>
            <p:ph idx="1"/>
          </p:nvPr>
        </p:nvSpPr>
        <p:spPr/>
        <p:txBody>
          <a:bodyPr/>
          <a:lstStyle/>
          <a:p>
            <a:r>
              <a:rPr lang="en-US" altLang="fr-FR" smtClean="0">
                <a:solidFill>
                  <a:schemeClr val="tx2"/>
                </a:solidFill>
              </a:rPr>
              <a:t>New</a:t>
            </a:r>
            <a:r>
              <a:rPr lang="en-US" altLang="fr-FR" smtClean="0"/>
              <a:t>: </a:t>
            </a:r>
            <a:r>
              <a:rPr lang="en-US" altLang="fr-FR" sz="2400" smtClean="0"/>
              <a:t>it has been created, but has not yet begun its execution</a:t>
            </a:r>
            <a:endParaRPr lang="en-US" altLang="fr-FR" smtClean="0"/>
          </a:p>
          <a:p>
            <a:r>
              <a:rPr lang="en-US" altLang="fr-FR" smtClean="0">
                <a:solidFill>
                  <a:schemeClr val="tx2"/>
                </a:solidFill>
              </a:rPr>
              <a:t>Runnable </a:t>
            </a:r>
            <a:r>
              <a:rPr lang="en-US" altLang="fr-FR" smtClean="0"/>
              <a:t>or </a:t>
            </a:r>
            <a:r>
              <a:rPr lang="en-US" altLang="fr-FR" smtClean="0">
                <a:solidFill>
                  <a:schemeClr val="tx2"/>
                </a:solidFill>
              </a:rPr>
              <a:t>ready</a:t>
            </a:r>
            <a:r>
              <a:rPr lang="en-US" altLang="fr-FR" smtClean="0"/>
              <a:t>: </a:t>
            </a:r>
            <a:r>
              <a:rPr lang="en-US" altLang="fr-FR" sz="2400" smtClean="0"/>
              <a:t>it is</a:t>
            </a:r>
            <a:r>
              <a:rPr lang="en-US" altLang="fr-FR" smtClean="0"/>
              <a:t> </a:t>
            </a:r>
            <a:r>
              <a:rPr lang="en-US" altLang="fr-FR" sz="2400" smtClean="0"/>
              <a:t>ready to run, but is not currently running</a:t>
            </a:r>
            <a:endParaRPr lang="en-US" altLang="fr-FR" smtClean="0"/>
          </a:p>
          <a:p>
            <a:r>
              <a:rPr lang="en-US" altLang="fr-FR" smtClean="0">
                <a:solidFill>
                  <a:schemeClr val="tx2"/>
                </a:solidFill>
              </a:rPr>
              <a:t>Running</a:t>
            </a:r>
            <a:r>
              <a:rPr lang="en-US" altLang="fr-FR" smtClean="0"/>
              <a:t>: </a:t>
            </a:r>
            <a:r>
              <a:rPr lang="en-US" altLang="fr-FR" sz="2400" smtClean="0"/>
              <a:t>it is</a:t>
            </a:r>
            <a:r>
              <a:rPr lang="en-US" altLang="fr-FR" smtClean="0"/>
              <a:t> </a:t>
            </a:r>
            <a:r>
              <a:rPr lang="en-US" altLang="fr-FR" sz="2400" smtClean="0"/>
              <a:t>currently executing, it has a processor and its code is being executed</a:t>
            </a:r>
            <a:endParaRPr lang="en-US" altLang="fr-FR" smtClean="0"/>
          </a:p>
          <a:p>
            <a:r>
              <a:rPr lang="en-US" altLang="fr-FR" smtClean="0">
                <a:solidFill>
                  <a:schemeClr val="tx2"/>
                </a:solidFill>
              </a:rPr>
              <a:t>Blocked</a:t>
            </a:r>
            <a:r>
              <a:rPr lang="en-US" altLang="fr-FR" smtClean="0"/>
              <a:t>: </a:t>
            </a:r>
            <a:r>
              <a:rPr lang="en-US" altLang="fr-FR" sz="2400" smtClean="0"/>
              <a:t>it has been running, but its execution was interrupted by one of several different events</a:t>
            </a:r>
            <a:endParaRPr lang="en-US" altLang="fr-FR" smtClean="0"/>
          </a:p>
          <a:p>
            <a:r>
              <a:rPr lang="en-US" altLang="fr-FR" smtClean="0">
                <a:solidFill>
                  <a:schemeClr val="tx2"/>
                </a:solidFill>
              </a:rPr>
              <a:t>Dead</a:t>
            </a:r>
            <a:r>
              <a:rPr lang="en-US" altLang="fr-FR" smtClean="0"/>
              <a:t>: </a:t>
            </a:r>
            <a:r>
              <a:rPr lang="en-US" altLang="fr-FR" sz="2400" smtClean="0"/>
              <a:t>no longer active in any sense</a:t>
            </a:r>
            <a:endParaRPr lang="en-US" altLang="fr-FR" smtClean="0"/>
          </a:p>
        </p:txBody>
      </p:sp>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459</a:t>
            </a:fld>
            <a:endParaRPr lang="fr-CA"/>
          </a:p>
        </p:txBody>
      </p:sp>
    </p:spTree>
    <p:extLst>
      <p:ext uri="{BB962C8B-B14F-4D97-AF65-F5344CB8AC3E}">
        <p14:creationId xmlns:p14="http://schemas.microsoft.com/office/powerpoint/2010/main" val="3077311367"/>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Example – Problem Domain</a:t>
            </a:r>
            <a:endParaRPr lang="fr-CA" dirty="0"/>
          </a:p>
        </p:txBody>
      </p:sp>
      <p:sp>
        <p:nvSpPr>
          <p:cNvPr id="4" name="Rectangle 3"/>
          <p:cNvSpPr/>
          <p:nvPr/>
        </p:nvSpPr>
        <p:spPr>
          <a:xfrm>
            <a:off x="3082925" y="2195513"/>
            <a:ext cx="1573213" cy="474662"/>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CA" sz="1600" dirty="0" err="1">
                <a:solidFill>
                  <a:srgbClr val="000000"/>
                </a:solidFill>
              </a:rPr>
              <a:t>PinNumber</a:t>
            </a:r>
            <a:endParaRPr lang="fr-CA" sz="1600" dirty="0">
              <a:solidFill>
                <a:srgbClr val="000000"/>
              </a:solidFill>
            </a:endParaRPr>
          </a:p>
        </p:txBody>
      </p:sp>
      <p:sp>
        <p:nvSpPr>
          <p:cNvPr id="6" name="Rectangle 5"/>
          <p:cNvSpPr/>
          <p:nvPr/>
        </p:nvSpPr>
        <p:spPr>
          <a:xfrm>
            <a:off x="2886075" y="3409950"/>
            <a:ext cx="1966913" cy="47625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CA" sz="1600" dirty="0" err="1">
                <a:solidFill>
                  <a:srgbClr val="000000"/>
                </a:solidFill>
              </a:rPr>
              <a:t>FinancialCard</a:t>
            </a:r>
            <a:endParaRPr lang="fr-CA" sz="1600" dirty="0">
              <a:solidFill>
                <a:srgbClr val="000000"/>
              </a:solidFill>
            </a:endParaRPr>
          </a:p>
        </p:txBody>
      </p:sp>
      <p:sp>
        <p:nvSpPr>
          <p:cNvPr id="7" name="Rectangle 6"/>
          <p:cNvSpPr/>
          <p:nvPr/>
        </p:nvSpPr>
        <p:spPr>
          <a:xfrm>
            <a:off x="6242050" y="5391150"/>
            <a:ext cx="1574800" cy="47625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CA" sz="1600" dirty="0">
                <a:solidFill>
                  <a:srgbClr val="000000"/>
                </a:solidFill>
              </a:rPr>
              <a:t>Bank</a:t>
            </a:r>
            <a:endParaRPr lang="fr-CA" sz="1600" dirty="0">
              <a:solidFill>
                <a:srgbClr val="000000"/>
              </a:solidFill>
            </a:endParaRPr>
          </a:p>
        </p:txBody>
      </p:sp>
      <p:sp>
        <p:nvSpPr>
          <p:cNvPr id="8" name="Rectangle 7"/>
          <p:cNvSpPr/>
          <p:nvPr/>
        </p:nvSpPr>
        <p:spPr>
          <a:xfrm>
            <a:off x="381000" y="3409950"/>
            <a:ext cx="1573213" cy="47625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CA" sz="1600" dirty="0">
                <a:solidFill>
                  <a:srgbClr val="000000"/>
                </a:solidFill>
              </a:rPr>
              <a:t>User</a:t>
            </a:r>
            <a:endParaRPr lang="fr-CA" sz="1600" dirty="0">
              <a:solidFill>
                <a:srgbClr val="000000"/>
              </a:solidFill>
            </a:endParaRPr>
          </a:p>
        </p:txBody>
      </p:sp>
      <p:cxnSp>
        <p:nvCxnSpPr>
          <p:cNvPr id="12" name="Straight Connector 11"/>
          <p:cNvCxnSpPr>
            <a:stCxn id="8" idx="3"/>
            <a:endCxn id="6" idx="1"/>
          </p:cNvCxnSpPr>
          <p:nvPr/>
        </p:nvCxnSpPr>
        <p:spPr>
          <a:xfrm>
            <a:off x="1954213" y="3648075"/>
            <a:ext cx="931862" cy="0"/>
          </a:xfrm>
          <a:prstGeom prst="line">
            <a:avLst/>
          </a:prstGeom>
          <a:ln>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8" name="Rectangle 17"/>
          <p:cNvSpPr/>
          <p:nvPr/>
        </p:nvSpPr>
        <p:spPr>
          <a:xfrm>
            <a:off x="1954213" y="4405313"/>
            <a:ext cx="1652587" cy="47625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CA" sz="1600" dirty="0" err="1">
                <a:solidFill>
                  <a:srgbClr val="000000"/>
                </a:solidFill>
              </a:rPr>
              <a:t>DebitCard</a:t>
            </a:r>
            <a:endParaRPr lang="fr-CA" sz="1600" dirty="0">
              <a:solidFill>
                <a:srgbClr val="000000"/>
              </a:solidFill>
            </a:endParaRPr>
          </a:p>
        </p:txBody>
      </p:sp>
      <p:sp>
        <p:nvSpPr>
          <p:cNvPr id="25" name="Rectangle 24"/>
          <p:cNvSpPr/>
          <p:nvPr/>
        </p:nvSpPr>
        <p:spPr>
          <a:xfrm>
            <a:off x="3908425" y="4405313"/>
            <a:ext cx="1652588" cy="47625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CA" sz="1600" dirty="0" err="1">
                <a:solidFill>
                  <a:srgbClr val="000000"/>
                </a:solidFill>
              </a:rPr>
              <a:t>CreditCard</a:t>
            </a:r>
            <a:endParaRPr lang="fr-CA" sz="1600" dirty="0">
              <a:solidFill>
                <a:srgbClr val="000000"/>
              </a:solidFill>
            </a:endParaRPr>
          </a:p>
        </p:txBody>
      </p:sp>
      <p:sp>
        <p:nvSpPr>
          <p:cNvPr id="31" name="Isosceles Triangle 30"/>
          <p:cNvSpPr/>
          <p:nvPr/>
        </p:nvSpPr>
        <p:spPr>
          <a:xfrm>
            <a:off x="3790950" y="3886200"/>
            <a:ext cx="157163" cy="123825"/>
          </a:xfrm>
          <a:prstGeom prst="triangle">
            <a:avLst/>
          </a:prstGeom>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fr-CA" sz="2400">
              <a:solidFill>
                <a:srgbClr val="000000"/>
              </a:solidFill>
            </a:endParaRPr>
          </a:p>
        </p:txBody>
      </p:sp>
      <p:cxnSp>
        <p:nvCxnSpPr>
          <p:cNvPr id="33" name="Elbow Connector 32"/>
          <p:cNvCxnSpPr>
            <a:stCxn id="31" idx="3"/>
            <a:endCxn id="18" idx="0"/>
          </p:cNvCxnSpPr>
          <p:nvPr/>
        </p:nvCxnSpPr>
        <p:spPr>
          <a:xfrm rot="5400000">
            <a:off x="3127375" y="3663950"/>
            <a:ext cx="395288" cy="1087438"/>
          </a:xfrm>
          <a:prstGeom prst="bentConnector3">
            <a:avLst>
              <a:gd name="adj1" fmla="val 50000"/>
            </a:avLst>
          </a:prstGeom>
        </p:spPr>
        <p:style>
          <a:lnRef idx="1">
            <a:schemeClr val="accent1"/>
          </a:lnRef>
          <a:fillRef idx="0">
            <a:schemeClr val="accent1"/>
          </a:fillRef>
          <a:effectRef idx="0">
            <a:schemeClr val="accent1"/>
          </a:effectRef>
          <a:fontRef idx="minor">
            <a:schemeClr val="tx1"/>
          </a:fontRef>
        </p:style>
      </p:cxnSp>
      <p:cxnSp>
        <p:nvCxnSpPr>
          <p:cNvPr id="38" name="Elbow Connector 37"/>
          <p:cNvCxnSpPr>
            <a:stCxn id="31" idx="3"/>
            <a:endCxn id="25" idx="0"/>
          </p:cNvCxnSpPr>
          <p:nvPr/>
        </p:nvCxnSpPr>
        <p:spPr>
          <a:xfrm rot="16200000" flipH="1">
            <a:off x="4103688" y="3775075"/>
            <a:ext cx="395288" cy="865187"/>
          </a:xfrm>
          <a:prstGeom prst="bentConnector3">
            <a:avLst/>
          </a:prstGeom>
        </p:spPr>
        <p:style>
          <a:lnRef idx="1">
            <a:schemeClr val="accent1"/>
          </a:lnRef>
          <a:fillRef idx="0">
            <a:schemeClr val="accent1"/>
          </a:fillRef>
          <a:effectRef idx="0">
            <a:schemeClr val="accent1"/>
          </a:effectRef>
          <a:fontRef idx="minor">
            <a:schemeClr val="tx1"/>
          </a:fontRef>
        </p:style>
      </p:cxnSp>
      <p:sp>
        <p:nvSpPr>
          <p:cNvPr id="39" name="Rectangle 38"/>
          <p:cNvSpPr/>
          <p:nvPr/>
        </p:nvSpPr>
        <p:spPr>
          <a:xfrm>
            <a:off x="6045200" y="3409950"/>
            <a:ext cx="1968500" cy="47625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CA" sz="1600" dirty="0" err="1">
                <a:solidFill>
                  <a:srgbClr val="000000"/>
                </a:solidFill>
              </a:rPr>
              <a:t>BankAccount</a:t>
            </a:r>
            <a:endParaRPr lang="fr-CA" sz="1600" dirty="0">
              <a:solidFill>
                <a:srgbClr val="000000"/>
              </a:solidFill>
            </a:endParaRPr>
          </a:p>
        </p:txBody>
      </p:sp>
      <p:cxnSp>
        <p:nvCxnSpPr>
          <p:cNvPr id="41" name="Straight Connector 40"/>
          <p:cNvCxnSpPr>
            <a:stCxn id="6" idx="3"/>
            <a:endCxn id="39" idx="1"/>
          </p:cNvCxnSpPr>
          <p:nvPr/>
        </p:nvCxnSpPr>
        <p:spPr>
          <a:xfrm>
            <a:off x="4852988" y="3648075"/>
            <a:ext cx="1192212" cy="0"/>
          </a:xfrm>
          <a:prstGeom prst="line">
            <a:avLst/>
          </a:prstGeom>
          <a:ln w="127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a:stCxn id="7" idx="0"/>
            <a:endCxn id="39" idx="2"/>
          </p:cNvCxnSpPr>
          <p:nvPr/>
        </p:nvCxnSpPr>
        <p:spPr>
          <a:xfrm flipV="1">
            <a:off x="7029450" y="3886200"/>
            <a:ext cx="0" cy="1504950"/>
          </a:xfrm>
          <a:prstGeom prst="line">
            <a:avLst/>
          </a:prstGeom>
        </p:spPr>
        <p:style>
          <a:lnRef idx="1">
            <a:schemeClr val="accent1"/>
          </a:lnRef>
          <a:fillRef idx="0">
            <a:schemeClr val="accent1"/>
          </a:fillRef>
          <a:effectRef idx="0">
            <a:schemeClr val="accent1"/>
          </a:effectRef>
          <a:fontRef idx="minor">
            <a:schemeClr val="tx1"/>
          </a:fontRef>
        </p:style>
      </p:cxnSp>
      <p:cxnSp>
        <p:nvCxnSpPr>
          <p:cNvPr id="47" name="Straight Arrow Connector 46"/>
          <p:cNvCxnSpPr>
            <a:stCxn id="70" idx="3"/>
            <a:endCxn id="7" idx="1"/>
          </p:cNvCxnSpPr>
          <p:nvPr/>
        </p:nvCxnSpPr>
        <p:spPr>
          <a:xfrm>
            <a:off x="5249863" y="5629275"/>
            <a:ext cx="992187" cy="0"/>
          </a:xfrm>
          <a:prstGeom prst="straightConnector1">
            <a:avLst/>
          </a:prstGeom>
          <a:ln>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50" name="Straight Arrow Connector 49"/>
          <p:cNvCxnSpPr>
            <a:stCxn id="6" idx="0"/>
            <a:endCxn id="4" idx="2"/>
          </p:cNvCxnSpPr>
          <p:nvPr/>
        </p:nvCxnSpPr>
        <p:spPr>
          <a:xfrm flipV="1">
            <a:off x="3868738" y="2670175"/>
            <a:ext cx="0" cy="739775"/>
          </a:xfrm>
          <a:prstGeom prst="straightConnector1">
            <a:avLst/>
          </a:prstGeom>
          <a:ln>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42002" name="TextBox 53"/>
          <p:cNvSpPr txBox="1">
            <a:spLocks noChangeArrowheads="1"/>
          </p:cNvSpPr>
          <p:nvPr/>
        </p:nvSpPr>
        <p:spPr bwMode="auto">
          <a:xfrm>
            <a:off x="2552700" y="3419475"/>
            <a:ext cx="3556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200" b="0">
                <a:solidFill>
                  <a:srgbClr val="000000"/>
                </a:solidFill>
                <a:latin typeface="Times New Roman" pitchFamily="18" charset="0"/>
              </a:rPr>
              <a:t>*</a:t>
            </a:r>
            <a:endParaRPr lang="fr-CA" altLang="fr-FR" sz="1200" b="0">
              <a:solidFill>
                <a:srgbClr val="000000"/>
              </a:solidFill>
              <a:latin typeface="Times New Roman" pitchFamily="18" charset="0"/>
            </a:endParaRPr>
          </a:p>
        </p:txBody>
      </p:sp>
      <p:sp>
        <p:nvSpPr>
          <p:cNvPr id="42003" name="TextBox 54"/>
          <p:cNvSpPr txBox="1">
            <a:spLocks noChangeArrowheads="1"/>
          </p:cNvSpPr>
          <p:nvPr/>
        </p:nvSpPr>
        <p:spPr bwMode="auto">
          <a:xfrm>
            <a:off x="3921125" y="2763838"/>
            <a:ext cx="315913"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200" b="0">
                <a:solidFill>
                  <a:srgbClr val="000000"/>
                </a:solidFill>
                <a:latin typeface="Times New Roman" pitchFamily="18" charset="0"/>
              </a:rPr>
              <a:t>1</a:t>
            </a:r>
            <a:endParaRPr lang="fr-CA" altLang="fr-FR" sz="1200" b="0">
              <a:solidFill>
                <a:srgbClr val="000000"/>
              </a:solidFill>
              <a:latin typeface="Times New Roman" pitchFamily="18" charset="0"/>
            </a:endParaRPr>
          </a:p>
        </p:txBody>
      </p:sp>
      <p:sp>
        <p:nvSpPr>
          <p:cNvPr id="42004" name="TextBox 62"/>
          <p:cNvSpPr txBox="1">
            <a:spLocks noChangeArrowheads="1"/>
          </p:cNvSpPr>
          <p:nvPr/>
        </p:nvSpPr>
        <p:spPr bwMode="auto">
          <a:xfrm>
            <a:off x="5561013" y="3394075"/>
            <a:ext cx="452437"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200" b="0">
                <a:solidFill>
                  <a:srgbClr val="000000"/>
                </a:solidFill>
                <a:latin typeface="Times New Roman" pitchFamily="18" charset="0"/>
              </a:rPr>
              <a:t>1..2</a:t>
            </a:r>
            <a:endParaRPr lang="fr-CA" altLang="fr-FR" sz="1200" b="0">
              <a:solidFill>
                <a:srgbClr val="000000"/>
              </a:solidFill>
              <a:latin typeface="Times New Roman" pitchFamily="18" charset="0"/>
            </a:endParaRPr>
          </a:p>
        </p:txBody>
      </p:sp>
      <p:sp>
        <p:nvSpPr>
          <p:cNvPr id="42005" name="TextBox 63"/>
          <p:cNvSpPr txBox="1">
            <a:spLocks noChangeArrowheads="1"/>
          </p:cNvSpPr>
          <p:nvPr/>
        </p:nvSpPr>
        <p:spPr bwMode="auto">
          <a:xfrm>
            <a:off x="7029450" y="3886200"/>
            <a:ext cx="45243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200" b="0">
                <a:solidFill>
                  <a:srgbClr val="000000"/>
                </a:solidFill>
                <a:latin typeface="Times New Roman" pitchFamily="18" charset="0"/>
              </a:rPr>
              <a:t>*</a:t>
            </a:r>
            <a:endParaRPr lang="fr-CA" altLang="fr-FR" sz="1200" b="0">
              <a:solidFill>
                <a:srgbClr val="000000"/>
              </a:solidFill>
              <a:latin typeface="Times New Roman" pitchFamily="18" charset="0"/>
            </a:endParaRPr>
          </a:p>
        </p:txBody>
      </p:sp>
      <p:sp>
        <p:nvSpPr>
          <p:cNvPr id="42006" name="TextBox 64"/>
          <p:cNvSpPr txBox="1">
            <a:spLocks noChangeArrowheads="1"/>
          </p:cNvSpPr>
          <p:nvPr/>
        </p:nvSpPr>
        <p:spPr bwMode="auto">
          <a:xfrm>
            <a:off x="7029450" y="5119688"/>
            <a:ext cx="452438"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200" b="0">
                <a:solidFill>
                  <a:srgbClr val="000000"/>
                </a:solidFill>
                <a:latin typeface="Times New Roman" pitchFamily="18" charset="0"/>
              </a:rPr>
              <a:t>1</a:t>
            </a:r>
            <a:endParaRPr lang="fr-CA" altLang="fr-FR" sz="1200" b="0">
              <a:solidFill>
                <a:srgbClr val="000000"/>
              </a:solidFill>
              <a:latin typeface="Times New Roman" pitchFamily="18" charset="0"/>
            </a:endParaRPr>
          </a:p>
        </p:txBody>
      </p:sp>
      <p:sp>
        <p:nvSpPr>
          <p:cNvPr id="42007" name="TextBox 65"/>
          <p:cNvSpPr txBox="1">
            <a:spLocks noChangeArrowheads="1"/>
          </p:cNvSpPr>
          <p:nvPr/>
        </p:nvSpPr>
        <p:spPr bwMode="auto">
          <a:xfrm>
            <a:off x="5776913" y="5365750"/>
            <a:ext cx="452437"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200" b="0">
                <a:solidFill>
                  <a:srgbClr val="000000"/>
                </a:solidFill>
                <a:latin typeface="Times New Roman" pitchFamily="18" charset="0"/>
              </a:rPr>
              <a:t>1..*</a:t>
            </a:r>
            <a:endParaRPr lang="fr-CA" altLang="fr-FR" sz="1200" b="0">
              <a:solidFill>
                <a:srgbClr val="000000"/>
              </a:solidFill>
              <a:latin typeface="Times New Roman" pitchFamily="18" charset="0"/>
            </a:endParaRPr>
          </a:p>
        </p:txBody>
      </p:sp>
      <p:sp>
        <p:nvSpPr>
          <p:cNvPr id="70" name="Rectangle 69"/>
          <p:cNvSpPr/>
          <p:nvPr/>
        </p:nvSpPr>
        <p:spPr>
          <a:xfrm>
            <a:off x="3441700" y="5391150"/>
            <a:ext cx="1808163" cy="47625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CA" sz="1600" dirty="0" err="1">
                <a:solidFill>
                  <a:srgbClr val="000000"/>
                </a:solidFill>
              </a:rPr>
              <a:t>PosTerminal</a:t>
            </a:r>
            <a:endParaRPr lang="fr-CA" sz="1600" dirty="0">
              <a:solidFill>
                <a:srgbClr val="000000"/>
              </a:solidFill>
            </a:endParaRPr>
          </a:p>
        </p:txBody>
      </p:sp>
      <p:sp>
        <p:nvSpPr>
          <p:cNvPr id="42009" name="TextBox 73"/>
          <p:cNvSpPr txBox="1">
            <a:spLocks noChangeArrowheads="1"/>
          </p:cNvSpPr>
          <p:nvPr/>
        </p:nvSpPr>
        <p:spPr bwMode="auto">
          <a:xfrm>
            <a:off x="4860925" y="3357563"/>
            <a:ext cx="3540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fontAlgn="base" hangingPunct="1">
              <a:spcBef>
                <a:spcPct val="0"/>
              </a:spcBef>
              <a:spcAft>
                <a:spcPct val="0"/>
              </a:spcAft>
              <a:buFontTx/>
              <a:buNone/>
            </a:pPr>
            <a:r>
              <a:rPr lang="en-CA" altLang="fr-FR" sz="1200" b="0">
                <a:solidFill>
                  <a:srgbClr val="000000"/>
                </a:solidFill>
                <a:latin typeface="Times New Roman" pitchFamily="18" charset="0"/>
              </a:rPr>
              <a:t>*</a:t>
            </a:r>
            <a:endParaRPr lang="fr-CA" altLang="fr-FR" sz="1200" b="0">
              <a:solidFill>
                <a:srgbClr val="000000"/>
              </a:solidFill>
              <a:latin typeface="Times New Roman" pitchFamily="18" charset="0"/>
            </a:endParaRPr>
          </a:p>
        </p:txBody>
      </p:sp>
    </p:spTree>
    <p:extLst>
      <p:ext uri="{BB962C8B-B14F-4D97-AF65-F5344CB8AC3E}">
        <p14:creationId xmlns:p14="http://schemas.microsoft.com/office/powerpoint/2010/main" val="3680329602"/>
      </p:ext>
    </p:extLst>
  </p:cSld>
  <p:clrMapOvr>
    <a:masterClrMapping/>
  </p:clrMapOvr>
</p:sld>
</file>

<file path=ppt/slides/slide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2"/>
          <p:cNvSpPr>
            <a:spLocks noGrp="1" noChangeArrowheads="1"/>
          </p:cNvSpPr>
          <p:nvPr>
            <p:ph type="title"/>
          </p:nvPr>
        </p:nvSpPr>
        <p:spPr>
          <a:xfrm>
            <a:off x="457200" y="152400"/>
            <a:ext cx="6934200" cy="1371600"/>
          </a:xfrm>
        </p:spPr>
        <p:txBody>
          <a:bodyPr/>
          <a:lstStyle/>
          <a:p>
            <a:pPr>
              <a:defRPr/>
            </a:pPr>
            <a:r>
              <a:rPr lang="en-US" altLang="fr-FR" dirty="0" smtClean="0"/>
              <a:t>Semaphores</a:t>
            </a:r>
            <a:endParaRPr lang="en-US" altLang="fr-FR" dirty="0"/>
          </a:p>
        </p:txBody>
      </p:sp>
      <p:sp>
        <p:nvSpPr>
          <p:cNvPr id="22531" name="Rectangle 3"/>
          <p:cNvSpPr>
            <a:spLocks noGrp="1" noChangeArrowheads="1"/>
          </p:cNvSpPr>
          <p:nvPr>
            <p:ph idx="1"/>
          </p:nvPr>
        </p:nvSpPr>
        <p:spPr>
          <a:xfrm>
            <a:off x="457200" y="1752600"/>
            <a:ext cx="7620000" cy="3763963"/>
          </a:xfrm>
        </p:spPr>
        <p:txBody>
          <a:bodyPr/>
          <a:lstStyle/>
          <a:p>
            <a:r>
              <a:rPr lang="en-CA" altLang="fr-FR" sz="2400" smtClean="0">
                <a:solidFill>
                  <a:schemeClr val="tx2"/>
                </a:solidFill>
              </a:rPr>
              <a:t>Semaphore </a:t>
            </a:r>
            <a:r>
              <a:rPr lang="en-CA" altLang="fr-FR" sz="2400" smtClean="0"/>
              <a:t>is a technique used to control access to common resource for multiple tasks</a:t>
            </a:r>
            <a:endParaRPr lang="en-US" altLang="fr-FR" sz="2400" smtClean="0"/>
          </a:p>
          <a:p>
            <a:pPr lvl="1"/>
            <a:r>
              <a:rPr lang="en-US" altLang="fr-FR" sz="2400" smtClean="0"/>
              <a:t>It is a data structure consisting of an integer and a queue that stores task descriptors</a:t>
            </a:r>
          </a:p>
          <a:p>
            <a:endParaRPr lang="en-US" altLang="fr-FR" sz="2400" smtClean="0"/>
          </a:p>
          <a:p>
            <a:r>
              <a:rPr lang="en-US" altLang="fr-FR" sz="2400" smtClean="0"/>
              <a:t>A task that requires access to a critical section needs to “acquire” the semaphore</a:t>
            </a:r>
          </a:p>
        </p:txBody>
      </p:sp>
      <p:sp>
        <p:nvSpPr>
          <p:cNvPr id="3" name="TextBox 2"/>
          <p:cNvSpPr txBox="1"/>
          <p:nvPr/>
        </p:nvSpPr>
        <p:spPr>
          <a:xfrm>
            <a:off x="323850" y="5591175"/>
            <a:ext cx="8351838" cy="646113"/>
          </a:xfrm>
          <a:prstGeom prst="rect">
            <a:avLst/>
          </a:prstGeom>
        </p:spPr>
        <p:style>
          <a:lnRef idx="2">
            <a:schemeClr val="accent5"/>
          </a:lnRef>
          <a:fillRef idx="1">
            <a:schemeClr val="lt1"/>
          </a:fillRef>
          <a:effectRef idx="0">
            <a:schemeClr val="accent5"/>
          </a:effectRef>
          <a:fontRef idx="minor">
            <a:schemeClr val="dk1"/>
          </a:fontRef>
        </p:style>
        <p:txBody>
          <a:bodyPr>
            <a:spAutoFit/>
          </a:bodyPr>
          <a:lstStyle/>
          <a:p>
            <a:pPr>
              <a:defRPr/>
            </a:pPr>
            <a:r>
              <a:rPr lang="en-CA" altLang="fr-FR" b="1" i="1" dirty="0"/>
              <a:t>Classically: a system of sending messages by holding the arms of two flags in certain positions according to an alphabetic code</a:t>
            </a:r>
          </a:p>
        </p:txBody>
      </p:sp>
      <p:sp>
        <p:nvSpPr>
          <p:cNvPr id="4" name="Slide Number Placeholder 3"/>
          <p:cNvSpPr>
            <a:spLocks noGrp="1"/>
          </p:cNvSpPr>
          <p:nvPr>
            <p:ph type="sldNum" sz="quarter" idx="11"/>
          </p:nvPr>
        </p:nvSpPr>
        <p:spPr/>
        <p:txBody>
          <a:bodyPr/>
          <a:lstStyle/>
          <a:p>
            <a:pPr>
              <a:defRPr/>
            </a:pPr>
            <a:fld id="{C0F85434-72BD-456E-A883-0F005E178622}" type="slidenum">
              <a:rPr lang="fr-CA" smtClean="0"/>
              <a:pPr>
                <a:defRPr/>
              </a:pPr>
              <a:t>460</a:t>
            </a:fld>
            <a:endParaRPr lang="fr-CA"/>
          </a:p>
        </p:txBody>
      </p:sp>
    </p:spTree>
    <p:extLst>
      <p:ext uri="{BB962C8B-B14F-4D97-AF65-F5344CB8AC3E}">
        <p14:creationId xmlns:p14="http://schemas.microsoft.com/office/powerpoint/2010/main" val="41647937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2"/>
          <p:cNvSpPr>
            <a:spLocks noGrp="1" noChangeArrowheads="1"/>
          </p:cNvSpPr>
          <p:nvPr>
            <p:ph type="title"/>
          </p:nvPr>
        </p:nvSpPr>
        <p:spPr>
          <a:xfrm>
            <a:off x="457200" y="152400"/>
            <a:ext cx="6934200" cy="1371600"/>
          </a:xfrm>
        </p:spPr>
        <p:txBody>
          <a:bodyPr/>
          <a:lstStyle/>
          <a:p>
            <a:pPr>
              <a:defRPr/>
            </a:pPr>
            <a:r>
              <a:rPr lang="en-US" altLang="fr-FR" dirty="0" smtClean="0"/>
              <a:t>Semaphores</a:t>
            </a:r>
            <a:endParaRPr lang="en-US" altLang="fr-FR" dirty="0"/>
          </a:p>
        </p:txBody>
      </p:sp>
      <p:sp>
        <p:nvSpPr>
          <p:cNvPr id="23555" name="Rectangle 3"/>
          <p:cNvSpPr>
            <a:spLocks noGrp="1" noChangeArrowheads="1"/>
          </p:cNvSpPr>
          <p:nvPr>
            <p:ph idx="1"/>
          </p:nvPr>
        </p:nvSpPr>
        <p:spPr>
          <a:xfrm>
            <a:off x="457200" y="1752600"/>
            <a:ext cx="7620000" cy="3763963"/>
          </a:xfrm>
        </p:spPr>
        <p:txBody>
          <a:bodyPr/>
          <a:lstStyle/>
          <a:p>
            <a:r>
              <a:rPr lang="en-US" altLang="fr-FR" sz="2400" smtClean="0"/>
              <a:t>Two operations are always associated with Semaphores</a:t>
            </a:r>
          </a:p>
          <a:p>
            <a:r>
              <a:rPr lang="en-US" altLang="fr-FR" sz="2400" smtClean="0"/>
              <a:t>Operation “</a:t>
            </a:r>
            <a:r>
              <a:rPr lang="en-US" altLang="fr-FR" sz="2400" smtClean="0">
                <a:solidFill>
                  <a:schemeClr val="tx2"/>
                </a:solidFill>
              </a:rPr>
              <a:t>P</a:t>
            </a:r>
            <a:r>
              <a:rPr lang="en-US" altLang="fr-FR" sz="2400" smtClean="0"/>
              <a:t>” is used to get the semaphore, and “</a:t>
            </a:r>
            <a:r>
              <a:rPr lang="en-US" altLang="fr-FR" sz="2400" smtClean="0">
                <a:solidFill>
                  <a:schemeClr val="tx2"/>
                </a:solidFill>
              </a:rPr>
              <a:t>V</a:t>
            </a:r>
            <a:r>
              <a:rPr lang="en-US" altLang="fr-FR" sz="2400" smtClean="0"/>
              <a:t>” to release it</a:t>
            </a:r>
          </a:p>
          <a:p>
            <a:pPr lvl="1"/>
            <a:r>
              <a:rPr lang="en-US" altLang="fr-FR" sz="2400" smtClean="0">
                <a:solidFill>
                  <a:schemeClr val="tx2"/>
                </a:solidFill>
              </a:rPr>
              <a:t>P</a:t>
            </a:r>
            <a:r>
              <a:rPr lang="en-US" altLang="fr-FR" sz="2400" smtClean="0">
                <a:solidFill>
                  <a:schemeClr val="accent2"/>
                </a:solidFill>
              </a:rPr>
              <a:t> </a:t>
            </a:r>
            <a:r>
              <a:rPr lang="en-US" altLang="fr-FR" sz="2400" smtClean="0"/>
              <a:t>(proberen, meaning to test and decrement the integer)</a:t>
            </a:r>
          </a:p>
          <a:p>
            <a:pPr lvl="1"/>
            <a:r>
              <a:rPr lang="en-US" altLang="fr-FR" sz="2400" smtClean="0">
                <a:solidFill>
                  <a:schemeClr val="tx2"/>
                </a:solidFill>
              </a:rPr>
              <a:t>V</a:t>
            </a:r>
            <a:r>
              <a:rPr lang="en-US" altLang="fr-FR" sz="2400" smtClean="0">
                <a:solidFill>
                  <a:schemeClr val="accent2"/>
                </a:solidFill>
              </a:rPr>
              <a:t> </a:t>
            </a:r>
            <a:r>
              <a:rPr lang="en-US" altLang="fr-FR" sz="2400" smtClean="0"/>
              <a:t>(verhogen, meaning to increment) operation</a:t>
            </a:r>
          </a:p>
          <a:p>
            <a:pPr lvl="1"/>
            <a:endParaRPr lang="en-US" altLang="fr-FR" sz="2400" smtClean="0"/>
          </a:p>
          <a:p>
            <a:r>
              <a:rPr lang="en-US" altLang="fr-FR" sz="2400" smtClean="0"/>
              <a:t>Alternatively, these operations are called: </a:t>
            </a:r>
            <a:r>
              <a:rPr lang="en-US" altLang="fr-FR" sz="2400" smtClean="0">
                <a:solidFill>
                  <a:schemeClr val="tx2"/>
                </a:solidFill>
              </a:rPr>
              <a:t>wait</a:t>
            </a:r>
            <a:r>
              <a:rPr lang="en-US" altLang="fr-FR" sz="2400" smtClean="0"/>
              <a:t> and </a:t>
            </a:r>
            <a:r>
              <a:rPr lang="en-US" altLang="fr-FR" sz="2400" smtClean="0">
                <a:solidFill>
                  <a:schemeClr val="tx2"/>
                </a:solidFill>
              </a:rPr>
              <a:t>release</a:t>
            </a:r>
          </a:p>
        </p:txBody>
      </p:sp>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461</a:t>
            </a:fld>
            <a:endParaRPr lang="fr-CA"/>
          </a:p>
        </p:txBody>
      </p:sp>
    </p:spTree>
    <p:extLst>
      <p:ext uri="{BB962C8B-B14F-4D97-AF65-F5344CB8AC3E}">
        <p14:creationId xmlns:p14="http://schemas.microsoft.com/office/powerpoint/2010/main" val="3623130262"/>
      </p:ext>
    </p:extLst>
  </p:cSld>
  <p:clrMapOvr>
    <a:masterClrMapping/>
  </p:clrMapOvr>
  <p:timing>
    <p:tnLst>
      <p:par>
        <p:cTn id="1" dur="indefinite" restart="never" nodeType="tmRoot"/>
      </p:par>
    </p:tnLst>
  </p:timing>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2"/>
          <p:cNvSpPr>
            <a:spLocks noGrp="1" noChangeArrowheads="1"/>
          </p:cNvSpPr>
          <p:nvPr>
            <p:ph type="title"/>
          </p:nvPr>
        </p:nvSpPr>
        <p:spPr>
          <a:xfrm>
            <a:off x="457200" y="152400"/>
            <a:ext cx="6934200" cy="1371600"/>
          </a:xfrm>
        </p:spPr>
        <p:txBody>
          <a:bodyPr/>
          <a:lstStyle/>
          <a:p>
            <a:pPr>
              <a:defRPr/>
            </a:pPr>
            <a:r>
              <a:rPr lang="en-US" altLang="fr-FR" dirty="0" smtClean="0"/>
              <a:t>Semaphores</a:t>
            </a:r>
            <a:endParaRPr lang="en-US" altLang="fr-FR" dirty="0"/>
          </a:p>
        </p:txBody>
      </p:sp>
      <p:sp>
        <p:nvSpPr>
          <p:cNvPr id="24579" name="Rectangle 3"/>
          <p:cNvSpPr>
            <a:spLocks noGrp="1" noChangeArrowheads="1"/>
          </p:cNvSpPr>
          <p:nvPr>
            <p:ph idx="1"/>
          </p:nvPr>
        </p:nvSpPr>
        <p:spPr/>
        <p:txBody>
          <a:bodyPr/>
          <a:lstStyle/>
          <a:p>
            <a:pPr>
              <a:lnSpc>
                <a:spcPct val="90000"/>
              </a:lnSpc>
            </a:pPr>
            <a:r>
              <a:rPr lang="en-US" altLang="fr-FR" sz="2400" smtClean="0"/>
              <a:t>Operating systems often distinguish between counting and binary semaphores</a:t>
            </a:r>
          </a:p>
          <a:p>
            <a:pPr>
              <a:lnSpc>
                <a:spcPct val="90000"/>
              </a:lnSpc>
            </a:pPr>
            <a:endParaRPr lang="en-US" altLang="fr-FR" sz="2400" smtClean="0"/>
          </a:p>
          <a:p>
            <a:pPr>
              <a:lnSpc>
                <a:spcPct val="90000"/>
              </a:lnSpc>
            </a:pPr>
            <a:r>
              <a:rPr lang="en-US" altLang="fr-FR" sz="2400" smtClean="0"/>
              <a:t>The value of a </a:t>
            </a:r>
            <a:r>
              <a:rPr lang="en-US" altLang="fr-FR" sz="2400" smtClean="0">
                <a:solidFill>
                  <a:schemeClr val="tx2"/>
                </a:solidFill>
              </a:rPr>
              <a:t>counting semaphore </a:t>
            </a:r>
            <a:r>
              <a:rPr lang="en-US" altLang="fr-FR" sz="2400" smtClean="0"/>
              <a:t>can range over an unrestricted domain.</a:t>
            </a:r>
          </a:p>
          <a:p>
            <a:pPr>
              <a:lnSpc>
                <a:spcPct val="90000"/>
              </a:lnSpc>
            </a:pPr>
            <a:endParaRPr lang="en-US" altLang="fr-FR" sz="2400" smtClean="0"/>
          </a:p>
          <a:p>
            <a:pPr>
              <a:lnSpc>
                <a:spcPct val="90000"/>
              </a:lnSpc>
            </a:pPr>
            <a:r>
              <a:rPr lang="en-US" altLang="fr-FR" sz="2400" smtClean="0"/>
              <a:t>The value of a </a:t>
            </a:r>
            <a:r>
              <a:rPr lang="en-US" altLang="fr-FR" sz="2400" smtClean="0">
                <a:solidFill>
                  <a:schemeClr val="tx2"/>
                </a:solidFill>
              </a:rPr>
              <a:t>binary semaphore</a:t>
            </a:r>
            <a:r>
              <a:rPr lang="en-US" altLang="fr-FR" sz="2400" smtClean="0"/>
              <a:t> can range only between 0 and 1</a:t>
            </a:r>
          </a:p>
        </p:txBody>
      </p:sp>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462</a:t>
            </a:fld>
            <a:endParaRPr lang="fr-CA"/>
          </a:p>
        </p:txBody>
      </p:sp>
    </p:spTree>
    <p:extLst>
      <p:ext uri="{BB962C8B-B14F-4D97-AF65-F5344CB8AC3E}">
        <p14:creationId xmlns:p14="http://schemas.microsoft.com/office/powerpoint/2010/main" val="88296475"/>
      </p:ext>
    </p:extLst>
  </p:cSld>
  <p:clrMapOvr>
    <a:masterClrMapping/>
  </p:clrMapOvr>
  <p:timing>
    <p:tnLst>
      <p:par>
        <p:cTn id="1" dur="indefinite" restart="never" nodeType="tmRoot"/>
      </p:par>
    </p:tnLst>
  </p:timing>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2"/>
          <p:cNvSpPr>
            <a:spLocks noGrp="1" noChangeArrowheads="1"/>
          </p:cNvSpPr>
          <p:nvPr>
            <p:ph type="title"/>
          </p:nvPr>
        </p:nvSpPr>
        <p:spPr>
          <a:xfrm>
            <a:off x="457200" y="152400"/>
            <a:ext cx="6934200" cy="1371600"/>
          </a:xfrm>
        </p:spPr>
        <p:txBody>
          <a:bodyPr/>
          <a:lstStyle/>
          <a:p>
            <a:pPr>
              <a:defRPr/>
            </a:pPr>
            <a:r>
              <a:rPr lang="en-US" altLang="fr-FR" dirty="0" smtClean="0"/>
              <a:t>Semaphores</a:t>
            </a:r>
            <a:endParaRPr lang="en-US" altLang="fr-FR" dirty="0"/>
          </a:p>
        </p:txBody>
      </p:sp>
      <p:sp>
        <p:nvSpPr>
          <p:cNvPr id="25603" name="Rectangle 3"/>
          <p:cNvSpPr>
            <a:spLocks noGrp="1" noChangeArrowheads="1"/>
          </p:cNvSpPr>
          <p:nvPr>
            <p:ph idx="1"/>
          </p:nvPr>
        </p:nvSpPr>
        <p:spPr/>
        <p:txBody>
          <a:bodyPr/>
          <a:lstStyle/>
          <a:p>
            <a:pPr>
              <a:lnSpc>
                <a:spcPct val="90000"/>
              </a:lnSpc>
            </a:pPr>
            <a:r>
              <a:rPr lang="en-US" altLang="fr-FR" sz="2400" smtClean="0"/>
              <a:t>The general strategy for using a binary semaphore to control access to a critical section is as follows:</a:t>
            </a:r>
          </a:p>
          <a:p>
            <a:pPr lvl="1">
              <a:lnSpc>
                <a:spcPct val="90000"/>
              </a:lnSpc>
              <a:buFontTx/>
              <a:buNone/>
            </a:pPr>
            <a:endParaRPr lang="en-US" altLang="fr-FR" sz="2400" smtClean="0">
              <a:latin typeface="Courier New" pitchFamily="49" charset="0"/>
            </a:endParaRPr>
          </a:p>
          <a:p>
            <a:pPr lvl="1">
              <a:lnSpc>
                <a:spcPct val="90000"/>
              </a:lnSpc>
              <a:buFontTx/>
              <a:buNone/>
            </a:pPr>
            <a:r>
              <a:rPr lang="en-US" altLang="fr-FR" sz="2400" smtClean="0">
                <a:latin typeface="Courier New" pitchFamily="49" charset="0"/>
              </a:rPr>
              <a:t>Semaphore aSemaphore;</a:t>
            </a:r>
          </a:p>
          <a:p>
            <a:pPr lvl="1">
              <a:lnSpc>
                <a:spcPct val="90000"/>
              </a:lnSpc>
              <a:buFontTx/>
              <a:buNone/>
            </a:pPr>
            <a:endParaRPr lang="en-US" altLang="fr-FR" sz="2400" smtClean="0">
              <a:latin typeface="Courier New" pitchFamily="49" charset="0"/>
            </a:endParaRPr>
          </a:p>
          <a:p>
            <a:pPr lvl="1">
              <a:lnSpc>
                <a:spcPct val="90000"/>
              </a:lnSpc>
              <a:buFontTx/>
              <a:buNone/>
            </a:pPr>
            <a:r>
              <a:rPr lang="en-US" altLang="fr-FR" sz="2400" smtClean="0">
                <a:latin typeface="Courier New" pitchFamily="49" charset="0"/>
              </a:rPr>
              <a:t>P(aSemaphore);</a:t>
            </a:r>
          </a:p>
          <a:p>
            <a:pPr lvl="1">
              <a:lnSpc>
                <a:spcPct val="90000"/>
              </a:lnSpc>
              <a:buFontTx/>
              <a:buNone/>
            </a:pPr>
            <a:r>
              <a:rPr lang="en-US" altLang="fr-FR" sz="2400" b="1" smtClean="0">
                <a:solidFill>
                  <a:schemeClr val="tx2"/>
                </a:solidFill>
                <a:latin typeface="Courier New" pitchFamily="49" charset="0"/>
              </a:rPr>
              <a:t>Critical section();</a:t>
            </a:r>
          </a:p>
          <a:p>
            <a:pPr lvl="1">
              <a:lnSpc>
                <a:spcPct val="90000"/>
              </a:lnSpc>
              <a:buFontTx/>
              <a:buNone/>
            </a:pPr>
            <a:r>
              <a:rPr lang="en-US" altLang="fr-FR" sz="2400" smtClean="0">
                <a:latin typeface="Courier New" pitchFamily="49" charset="0"/>
              </a:rPr>
              <a:t>V(aSemaphore);</a:t>
            </a:r>
          </a:p>
        </p:txBody>
      </p:sp>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463</a:t>
            </a:fld>
            <a:endParaRPr lang="fr-CA"/>
          </a:p>
        </p:txBody>
      </p:sp>
    </p:spTree>
    <p:extLst>
      <p:ext uri="{BB962C8B-B14F-4D97-AF65-F5344CB8AC3E}">
        <p14:creationId xmlns:p14="http://schemas.microsoft.com/office/powerpoint/2010/main" val="2552008236"/>
      </p:ext>
    </p:extLst>
  </p:cSld>
  <p:clrMapOvr>
    <a:masterClrMapping/>
  </p:clrMapOvr>
  <p:timing>
    <p:tnLst>
      <p:par>
        <p:cTn id="1" dur="indefinite" restart="never" nodeType="tmRoot"/>
      </p:par>
    </p:tnLst>
  </p:timing>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1026"/>
          <p:cNvSpPr>
            <a:spLocks noGrp="1" noChangeArrowheads="1"/>
          </p:cNvSpPr>
          <p:nvPr>
            <p:ph type="title"/>
          </p:nvPr>
        </p:nvSpPr>
        <p:spPr>
          <a:xfrm>
            <a:off x="457200" y="152400"/>
            <a:ext cx="6934200" cy="1371600"/>
          </a:xfrm>
        </p:spPr>
        <p:txBody>
          <a:bodyPr/>
          <a:lstStyle/>
          <a:p>
            <a:pPr>
              <a:defRPr/>
            </a:pPr>
            <a:r>
              <a:rPr lang="en-US" altLang="fr-FR"/>
              <a:t>Cooperation Synchronization</a:t>
            </a:r>
          </a:p>
        </p:txBody>
      </p:sp>
      <p:sp>
        <p:nvSpPr>
          <p:cNvPr id="26627" name="Content Placeholder 1"/>
          <p:cNvSpPr>
            <a:spLocks noGrp="1"/>
          </p:cNvSpPr>
          <p:nvPr>
            <p:ph idx="1"/>
          </p:nvPr>
        </p:nvSpPr>
        <p:spPr/>
        <p:txBody>
          <a:bodyPr/>
          <a:lstStyle/>
          <a:p>
            <a:pPr lvl="1">
              <a:lnSpc>
                <a:spcPct val="90000"/>
              </a:lnSpc>
              <a:buFontTx/>
              <a:buNone/>
            </a:pPr>
            <a:endParaRPr lang="en-US" altLang="fr-FR" sz="1800" b="1" smtClean="0">
              <a:solidFill>
                <a:schemeClr val="tx2"/>
              </a:solidFill>
              <a:latin typeface="Courier New" pitchFamily="49" charset="0"/>
            </a:endParaRPr>
          </a:p>
          <a:p>
            <a:pPr lvl="1">
              <a:lnSpc>
                <a:spcPct val="90000"/>
              </a:lnSpc>
              <a:buFontTx/>
              <a:buNone/>
            </a:pPr>
            <a:endParaRPr lang="en-US" altLang="fr-FR" sz="1800" b="1" smtClean="0">
              <a:solidFill>
                <a:schemeClr val="tx2"/>
              </a:solidFill>
              <a:latin typeface="Courier New" pitchFamily="49" charset="0"/>
            </a:endParaRPr>
          </a:p>
          <a:p>
            <a:pPr lvl="1">
              <a:lnSpc>
                <a:spcPct val="90000"/>
              </a:lnSpc>
              <a:buFontTx/>
              <a:buNone/>
            </a:pPr>
            <a:r>
              <a:rPr lang="en-US" altLang="fr-FR" sz="1800" b="1" smtClean="0">
                <a:solidFill>
                  <a:schemeClr val="tx2"/>
                </a:solidFill>
                <a:latin typeface="Courier New" pitchFamily="49" charset="0"/>
              </a:rPr>
              <a:t>wait</a:t>
            </a:r>
            <a:r>
              <a:rPr lang="en-US" altLang="fr-FR" sz="1800" smtClean="0">
                <a:latin typeface="Courier New" pitchFamily="49" charset="0"/>
              </a:rPr>
              <a:t>(aSemaphore);</a:t>
            </a:r>
          </a:p>
          <a:p>
            <a:pPr lvl="1">
              <a:lnSpc>
                <a:spcPct val="90000"/>
              </a:lnSpc>
              <a:buFontTx/>
              <a:buNone/>
            </a:pPr>
            <a:endParaRPr lang="en-US" altLang="fr-FR" sz="1800" b="1" smtClean="0">
              <a:latin typeface="Courier New" pitchFamily="49" charset="0"/>
            </a:endParaRPr>
          </a:p>
          <a:p>
            <a:pPr lvl="1">
              <a:lnSpc>
                <a:spcPct val="90000"/>
              </a:lnSpc>
              <a:buFontTx/>
              <a:buNone/>
            </a:pPr>
            <a:r>
              <a:rPr lang="en-US" altLang="fr-FR" sz="1800" b="1" smtClean="0">
                <a:solidFill>
                  <a:schemeClr val="tx2"/>
                </a:solidFill>
                <a:latin typeface="Courier New" pitchFamily="49" charset="0"/>
              </a:rPr>
              <a:t>if</a:t>
            </a:r>
            <a:r>
              <a:rPr lang="en-US" altLang="fr-FR" sz="1800" smtClean="0">
                <a:solidFill>
                  <a:schemeClr val="tx2"/>
                </a:solidFill>
                <a:latin typeface="Courier New" pitchFamily="49" charset="0"/>
              </a:rPr>
              <a:t> </a:t>
            </a:r>
            <a:r>
              <a:rPr lang="en-US" altLang="fr-FR" sz="1800" smtClean="0">
                <a:latin typeface="Courier New" pitchFamily="49" charset="0"/>
              </a:rPr>
              <a:t>aSemaphore’s counter &gt; 0 </a:t>
            </a:r>
            <a:r>
              <a:rPr lang="en-US" altLang="fr-FR" sz="1800" b="1" smtClean="0">
                <a:solidFill>
                  <a:schemeClr val="tx2"/>
                </a:solidFill>
                <a:latin typeface="Courier New" pitchFamily="49" charset="0"/>
              </a:rPr>
              <a:t>then</a:t>
            </a:r>
          </a:p>
          <a:p>
            <a:pPr lvl="1">
              <a:lnSpc>
                <a:spcPct val="90000"/>
              </a:lnSpc>
              <a:buFontTx/>
              <a:buNone/>
            </a:pPr>
            <a:r>
              <a:rPr lang="en-US" altLang="fr-FR" sz="1800" smtClean="0">
                <a:latin typeface="Courier New" pitchFamily="49" charset="0"/>
              </a:rPr>
              <a:t>	Decrement aSemaphore’s counter</a:t>
            </a:r>
          </a:p>
          <a:p>
            <a:pPr lvl="1">
              <a:lnSpc>
                <a:spcPct val="90000"/>
              </a:lnSpc>
              <a:buFontTx/>
              <a:buNone/>
            </a:pPr>
            <a:r>
              <a:rPr lang="en-US" altLang="fr-FR" sz="1800" b="1" smtClean="0">
                <a:solidFill>
                  <a:schemeClr val="tx2"/>
                </a:solidFill>
                <a:latin typeface="Courier New" pitchFamily="49" charset="0"/>
              </a:rPr>
              <a:t>else</a:t>
            </a:r>
          </a:p>
          <a:p>
            <a:pPr lvl="1">
              <a:lnSpc>
                <a:spcPct val="90000"/>
              </a:lnSpc>
              <a:buFontTx/>
              <a:buNone/>
            </a:pPr>
            <a:r>
              <a:rPr lang="en-US" altLang="fr-FR" sz="1800" smtClean="0">
                <a:latin typeface="Courier New" pitchFamily="49" charset="0"/>
              </a:rPr>
              <a:t>	Set the task’s state to </a:t>
            </a:r>
            <a:r>
              <a:rPr lang="en-US" altLang="fr-FR" sz="1800" b="1" smtClean="0">
                <a:latin typeface="Courier New" pitchFamily="49" charset="0"/>
              </a:rPr>
              <a:t>blocked</a:t>
            </a:r>
          </a:p>
          <a:p>
            <a:pPr lvl="1">
              <a:lnSpc>
                <a:spcPct val="90000"/>
              </a:lnSpc>
              <a:buFont typeface="Arial" charset="0"/>
              <a:buNone/>
            </a:pPr>
            <a:r>
              <a:rPr lang="en-US" altLang="fr-FR" sz="1800" smtClean="0">
                <a:latin typeface="Courier New" pitchFamily="49" charset="0"/>
              </a:rPr>
              <a:t>	Put the caller in aSemaphore’s queue</a:t>
            </a:r>
          </a:p>
          <a:p>
            <a:pPr lvl="1">
              <a:lnSpc>
                <a:spcPct val="90000"/>
              </a:lnSpc>
              <a:buFontTx/>
              <a:buNone/>
            </a:pPr>
            <a:r>
              <a:rPr lang="en-US" altLang="fr-FR" sz="1800" b="1" smtClean="0">
                <a:solidFill>
                  <a:schemeClr val="tx2"/>
                </a:solidFill>
                <a:latin typeface="Courier New" pitchFamily="49" charset="0"/>
              </a:rPr>
              <a:t>end</a:t>
            </a:r>
            <a:r>
              <a:rPr lang="en-US" altLang="fr-FR" sz="1800" smtClean="0">
                <a:solidFill>
                  <a:schemeClr val="tx2"/>
                </a:solidFill>
                <a:latin typeface="Courier New" pitchFamily="49" charset="0"/>
              </a:rPr>
              <a:t> </a:t>
            </a:r>
          </a:p>
        </p:txBody>
      </p:sp>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464</a:t>
            </a:fld>
            <a:endParaRPr lang="fr-CA"/>
          </a:p>
        </p:txBody>
      </p:sp>
    </p:spTree>
    <p:extLst>
      <p:ext uri="{BB962C8B-B14F-4D97-AF65-F5344CB8AC3E}">
        <p14:creationId xmlns:p14="http://schemas.microsoft.com/office/powerpoint/2010/main" val="443024539"/>
      </p:ext>
    </p:extLst>
  </p:cSld>
  <p:clrMapOvr>
    <a:masterClrMapping/>
  </p:clrMapOvr>
  <p:timing>
    <p:tnLst>
      <p:par>
        <p:cTn id="1" dur="indefinite" restart="never" nodeType="tmRoot"/>
      </p:par>
    </p:tnLst>
  </p:timing>
</p:sld>
</file>

<file path=ppt/slides/slide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1026"/>
          <p:cNvSpPr>
            <a:spLocks noGrp="1" noChangeArrowheads="1"/>
          </p:cNvSpPr>
          <p:nvPr>
            <p:ph type="title"/>
          </p:nvPr>
        </p:nvSpPr>
        <p:spPr>
          <a:xfrm>
            <a:off x="457200" y="152400"/>
            <a:ext cx="6934200" cy="1371600"/>
          </a:xfrm>
        </p:spPr>
        <p:txBody>
          <a:bodyPr/>
          <a:lstStyle/>
          <a:p>
            <a:pPr>
              <a:defRPr/>
            </a:pPr>
            <a:r>
              <a:rPr lang="en-US" altLang="fr-FR"/>
              <a:t>Cooperation Synchronization</a:t>
            </a:r>
          </a:p>
        </p:txBody>
      </p:sp>
      <p:sp>
        <p:nvSpPr>
          <p:cNvPr id="27651" name="Content Placeholder 1"/>
          <p:cNvSpPr>
            <a:spLocks noGrp="1"/>
          </p:cNvSpPr>
          <p:nvPr>
            <p:ph idx="1"/>
          </p:nvPr>
        </p:nvSpPr>
        <p:spPr/>
        <p:txBody>
          <a:bodyPr/>
          <a:lstStyle/>
          <a:p>
            <a:pPr lvl="1">
              <a:lnSpc>
                <a:spcPct val="90000"/>
              </a:lnSpc>
              <a:buFontTx/>
              <a:buNone/>
            </a:pPr>
            <a:endParaRPr lang="en-US" altLang="fr-FR" sz="1800" b="1" smtClean="0">
              <a:solidFill>
                <a:schemeClr val="tx2"/>
              </a:solidFill>
              <a:latin typeface="Courier New" pitchFamily="49" charset="0"/>
            </a:endParaRPr>
          </a:p>
          <a:p>
            <a:pPr lvl="1">
              <a:lnSpc>
                <a:spcPct val="90000"/>
              </a:lnSpc>
              <a:buFontTx/>
              <a:buNone/>
            </a:pPr>
            <a:endParaRPr lang="en-US" altLang="fr-FR" sz="1800" b="1" smtClean="0">
              <a:solidFill>
                <a:schemeClr val="tx2"/>
              </a:solidFill>
              <a:latin typeface="Courier New" pitchFamily="49" charset="0"/>
            </a:endParaRPr>
          </a:p>
          <a:p>
            <a:pPr lvl="1">
              <a:lnSpc>
                <a:spcPct val="90000"/>
              </a:lnSpc>
              <a:buFontTx/>
              <a:buNone/>
            </a:pPr>
            <a:r>
              <a:rPr lang="en-US" altLang="fr-FR" sz="1800" b="1" smtClean="0">
                <a:solidFill>
                  <a:schemeClr val="tx2"/>
                </a:solidFill>
                <a:latin typeface="Courier New" pitchFamily="49" charset="0"/>
              </a:rPr>
              <a:t>release</a:t>
            </a:r>
            <a:r>
              <a:rPr lang="en-US" altLang="fr-FR" sz="1800" smtClean="0">
                <a:latin typeface="Courier New" pitchFamily="49" charset="0"/>
              </a:rPr>
              <a:t>(aSemaphore);</a:t>
            </a:r>
          </a:p>
          <a:p>
            <a:pPr lvl="1">
              <a:lnSpc>
                <a:spcPct val="90000"/>
              </a:lnSpc>
              <a:buFontTx/>
              <a:buNone/>
            </a:pPr>
            <a:endParaRPr lang="en-US" altLang="fr-FR" sz="1800" b="1" smtClean="0">
              <a:latin typeface="Courier New" pitchFamily="49" charset="0"/>
            </a:endParaRPr>
          </a:p>
          <a:p>
            <a:pPr lvl="1">
              <a:lnSpc>
                <a:spcPct val="90000"/>
              </a:lnSpc>
              <a:buFontTx/>
              <a:buNone/>
            </a:pPr>
            <a:r>
              <a:rPr lang="en-US" altLang="fr-FR" sz="1800" b="1" smtClean="0">
                <a:solidFill>
                  <a:schemeClr val="tx2"/>
                </a:solidFill>
                <a:latin typeface="Courier New" pitchFamily="49" charset="0"/>
              </a:rPr>
              <a:t>if</a:t>
            </a:r>
            <a:r>
              <a:rPr lang="en-US" altLang="fr-FR" sz="1800" smtClean="0">
                <a:solidFill>
                  <a:schemeClr val="tx2"/>
                </a:solidFill>
                <a:latin typeface="Courier New" pitchFamily="49" charset="0"/>
              </a:rPr>
              <a:t> </a:t>
            </a:r>
            <a:r>
              <a:rPr lang="en-US" altLang="fr-FR" sz="1800" smtClean="0">
                <a:latin typeface="Courier New" pitchFamily="49" charset="0"/>
              </a:rPr>
              <a:t>aSemaphore’s queue is empty </a:t>
            </a:r>
            <a:r>
              <a:rPr lang="en-US" altLang="fr-FR" sz="1800" b="1" smtClean="0">
                <a:solidFill>
                  <a:schemeClr val="tx2"/>
                </a:solidFill>
                <a:latin typeface="Courier New" pitchFamily="49" charset="0"/>
              </a:rPr>
              <a:t>then</a:t>
            </a:r>
          </a:p>
          <a:p>
            <a:pPr lvl="1">
              <a:lnSpc>
                <a:spcPct val="90000"/>
              </a:lnSpc>
              <a:buFontTx/>
              <a:buNone/>
            </a:pPr>
            <a:r>
              <a:rPr lang="en-US" altLang="fr-FR" sz="1800" smtClean="0">
                <a:latin typeface="Courier New" pitchFamily="49" charset="0"/>
              </a:rPr>
              <a:t>	increment aSmaphore’s counter</a:t>
            </a:r>
          </a:p>
          <a:p>
            <a:pPr lvl="1">
              <a:lnSpc>
                <a:spcPct val="90000"/>
              </a:lnSpc>
              <a:buFontTx/>
              <a:buNone/>
            </a:pPr>
            <a:r>
              <a:rPr lang="en-US" altLang="fr-FR" sz="1800" b="1" smtClean="0">
                <a:solidFill>
                  <a:schemeClr val="tx2"/>
                </a:solidFill>
                <a:latin typeface="Courier New" pitchFamily="49" charset="0"/>
              </a:rPr>
              <a:t>else</a:t>
            </a:r>
          </a:p>
          <a:p>
            <a:pPr lvl="1">
              <a:lnSpc>
                <a:spcPct val="90000"/>
              </a:lnSpc>
              <a:buFontTx/>
              <a:buNone/>
            </a:pPr>
            <a:r>
              <a:rPr lang="en-US" altLang="fr-FR" sz="1600" smtClean="0">
                <a:latin typeface="Courier New" pitchFamily="49" charset="0"/>
              </a:rPr>
              <a:t>	set the state of the task at the queue head to </a:t>
            </a:r>
            <a:r>
              <a:rPr lang="en-US" altLang="fr-FR" sz="1600" b="1" smtClean="0">
                <a:latin typeface="Courier New" pitchFamily="49" charset="0"/>
              </a:rPr>
              <a:t>ready</a:t>
            </a:r>
            <a:endParaRPr lang="en-US" altLang="fr-FR" sz="1600" smtClean="0">
              <a:latin typeface="Courier New" pitchFamily="49" charset="0"/>
            </a:endParaRPr>
          </a:p>
          <a:p>
            <a:pPr lvl="1">
              <a:lnSpc>
                <a:spcPct val="90000"/>
              </a:lnSpc>
              <a:buFontTx/>
              <a:buNone/>
            </a:pPr>
            <a:r>
              <a:rPr lang="en-US" altLang="fr-FR" sz="1600" smtClean="0">
                <a:latin typeface="Courier New" pitchFamily="49" charset="0"/>
              </a:rPr>
              <a:t>	Perform a dequeue operation</a:t>
            </a:r>
          </a:p>
          <a:p>
            <a:pPr lvl="1">
              <a:lnSpc>
                <a:spcPct val="90000"/>
              </a:lnSpc>
              <a:buFontTx/>
              <a:buNone/>
            </a:pPr>
            <a:r>
              <a:rPr lang="en-US" altLang="fr-FR" sz="1800" b="1" smtClean="0">
                <a:solidFill>
                  <a:schemeClr val="tx2"/>
                </a:solidFill>
                <a:latin typeface="Courier New" pitchFamily="49" charset="0"/>
              </a:rPr>
              <a:t>end</a:t>
            </a:r>
            <a:r>
              <a:rPr lang="en-US" altLang="fr-FR" sz="1800" smtClean="0">
                <a:solidFill>
                  <a:schemeClr val="tx2"/>
                </a:solidFill>
                <a:latin typeface="Courier New" pitchFamily="49" charset="0"/>
              </a:rPr>
              <a:t> </a:t>
            </a:r>
          </a:p>
        </p:txBody>
      </p:sp>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465</a:t>
            </a:fld>
            <a:endParaRPr lang="fr-CA"/>
          </a:p>
        </p:txBody>
      </p:sp>
    </p:spTree>
    <p:extLst>
      <p:ext uri="{BB962C8B-B14F-4D97-AF65-F5344CB8AC3E}">
        <p14:creationId xmlns:p14="http://schemas.microsoft.com/office/powerpoint/2010/main" val="4069161328"/>
      </p:ext>
    </p:extLst>
  </p:cSld>
  <p:clrMapOvr>
    <a:masterClrMapping/>
  </p:clrMapOvr>
  <p:timing>
    <p:tnLst>
      <p:par>
        <p:cTn id="1" dur="indefinite" restart="never" nodeType="tmRoot"/>
      </p:par>
    </p:tnLst>
  </p:timing>
</p:sld>
</file>

<file path=ppt/slides/slide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p:cNvSpPr>
            <a:spLocks noGrp="1" noChangeArrowheads="1"/>
          </p:cNvSpPr>
          <p:nvPr>
            <p:ph type="title"/>
          </p:nvPr>
        </p:nvSpPr>
        <p:spPr>
          <a:xfrm>
            <a:off x="457200" y="152400"/>
            <a:ext cx="6934200" cy="1371600"/>
          </a:xfrm>
        </p:spPr>
        <p:txBody>
          <a:bodyPr/>
          <a:lstStyle/>
          <a:p>
            <a:pPr>
              <a:defRPr/>
            </a:pPr>
            <a:r>
              <a:rPr lang="en-US" altLang="fr-FR"/>
              <a:t>Producer and Consumer</a:t>
            </a:r>
          </a:p>
        </p:txBody>
      </p:sp>
      <p:pic>
        <p:nvPicPr>
          <p:cNvPr id="28677" name="Picture 2"/>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476375" y="1638300"/>
            <a:ext cx="6018213" cy="4743450"/>
          </a:xfrm>
          <a:prstGeom prst="rect">
            <a:avLst/>
          </a:prstGeom>
          <a:noFill/>
          <a:ln w="9525">
            <a:solidFill>
              <a:schemeClr val="tx2"/>
            </a:solidFill>
            <a:miter lim="800000"/>
            <a:headEnd/>
            <a:tailEnd/>
          </a:ln>
          <a:extLst>
            <a:ext uri="{909E8E84-426E-40DD-AFC4-6F175D3DCCD1}">
              <a14:hiddenFill xmlns:a14="http://schemas.microsoft.com/office/drawing/2010/main">
                <a:solidFill>
                  <a:schemeClr val="accent1"/>
                </a:solidFill>
              </a14:hiddenFill>
            </a:ext>
          </a:extLst>
        </p:spPr>
      </p:pic>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466</a:t>
            </a:fld>
            <a:endParaRPr lang="fr-CA"/>
          </a:p>
        </p:txBody>
      </p:sp>
    </p:spTree>
    <p:extLst>
      <p:ext uri="{BB962C8B-B14F-4D97-AF65-F5344CB8AC3E}">
        <p14:creationId xmlns:p14="http://schemas.microsoft.com/office/powerpoint/2010/main" val="1335048855"/>
      </p:ext>
    </p:extLst>
  </p:cSld>
  <p:clrMapOvr>
    <a:masterClrMapping/>
  </p:clrMapOvr>
  <p:timing>
    <p:tnLst>
      <p:par>
        <p:cTn id="1" dur="indefinite" restart="never" nodeType="tmRoot"/>
      </p:par>
    </p:tnLst>
  </p:timing>
</p:sld>
</file>

<file path=ppt/slides/slide4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1026"/>
          <p:cNvSpPr>
            <a:spLocks noGrp="1" noChangeArrowheads="1"/>
          </p:cNvSpPr>
          <p:nvPr>
            <p:ph type="title"/>
          </p:nvPr>
        </p:nvSpPr>
        <p:spPr>
          <a:xfrm>
            <a:off x="457200" y="152400"/>
            <a:ext cx="6934200" cy="1371600"/>
          </a:xfrm>
        </p:spPr>
        <p:txBody>
          <a:bodyPr/>
          <a:lstStyle/>
          <a:p>
            <a:pPr>
              <a:defRPr/>
            </a:pPr>
            <a:r>
              <a:rPr lang="en-US" altLang="fr-FR" dirty="0" smtClean="0"/>
              <a:t>Adding Competition </a:t>
            </a:r>
            <a:r>
              <a:rPr lang="en-US" altLang="fr-FR" dirty="0"/>
              <a:t>Synchronization</a:t>
            </a:r>
          </a:p>
        </p:txBody>
      </p:sp>
      <p:pic>
        <p:nvPicPr>
          <p:cNvPr id="29701"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4213" y="1844675"/>
            <a:ext cx="7559675" cy="4583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467</a:t>
            </a:fld>
            <a:endParaRPr lang="fr-CA"/>
          </a:p>
        </p:txBody>
      </p:sp>
    </p:spTree>
    <p:extLst>
      <p:ext uri="{BB962C8B-B14F-4D97-AF65-F5344CB8AC3E}">
        <p14:creationId xmlns:p14="http://schemas.microsoft.com/office/powerpoint/2010/main" val="778262822"/>
      </p:ext>
    </p:extLst>
  </p:cSld>
  <p:clrMapOvr>
    <a:masterClrMapping/>
  </p:clrMapOvr>
  <p:timing>
    <p:tnLst>
      <p:par>
        <p:cTn id="1" dur="indefinite" restart="never" nodeType="tmRoot"/>
      </p:par>
    </p:tnLst>
  </p:timing>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2"/>
          <p:cNvSpPr>
            <a:spLocks noGrp="1" noChangeArrowheads="1"/>
          </p:cNvSpPr>
          <p:nvPr>
            <p:ph type="title"/>
          </p:nvPr>
        </p:nvSpPr>
        <p:spPr>
          <a:xfrm>
            <a:off x="457200" y="152400"/>
            <a:ext cx="6934200" cy="1371600"/>
          </a:xfrm>
        </p:spPr>
        <p:txBody>
          <a:bodyPr/>
          <a:lstStyle/>
          <a:p>
            <a:pPr>
              <a:defRPr/>
            </a:pPr>
            <a:r>
              <a:rPr lang="en-US" altLang="fr-FR"/>
              <a:t>Competition Synchronization (II)</a:t>
            </a:r>
          </a:p>
        </p:txBody>
      </p:sp>
      <p:pic>
        <p:nvPicPr>
          <p:cNvPr id="30725" name="Picture 2"/>
          <p:cNvPicPr>
            <a:picLocks noChangeAspect="1" noChangeArrowheads="1"/>
          </p:cNvPicPr>
          <p:nvPr/>
        </p:nvPicPr>
        <p:blipFill>
          <a:blip r:embed="rId3">
            <a:extLst>
              <a:ext uri="{28A0092B-C50C-407E-A947-70E740481C1C}">
                <a14:useLocalDpi xmlns:a14="http://schemas.microsoft.com/office/drawing/2010/main" val="0"/>
              </a:ext>
            </a:extLst>
          </a:blip>
          <a:srcRect b="40340"/>
          <a:stretch>
            <a:fillRect/>
          </a:stretch>
        </p:blipFill>
        <p:spPr bwMode="auto">
          <a:xfrm>
            <a:off x="755650" y="2205038"/>
            <a:ext cx="7797800" cy="3133725"/>
          </a:xfrm>
          <a:prstGeom prst="rect">
            <a:avLst/>
          </a:prstGeom>
          <a:noFill/>
          <a:ln w="9525">
            <a:solidFill>
              <a:schemeClr val="tx2"/>
            </a:solidFill>
            <a:miter lim="800000"/>
            <a:headEnd/>
            <a:tailEnd/>
          </a:ln>
          <a:extLst>
            <a:ext uri="{909E8E84-426E-40DD-AFC4-6F175D3DCCD1}">
              <a14:hiddenFill xmlns:a14="http://schemas.microsoft.com/office/drawing/2010/main">
                <a:solidFill>
                  <a:schemeClr val="accent1"/>
                </a:solidFill>
              </a14:hiddenFill>
            </a:ext>
          </a:extLst>
        </p:spPr>
      </p:pic>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468</a:t>
            </a:fld>
            <a:endParaRPr lang="fr-CA"/>
          </a:p>
        </p:txBody>
      </p:sp>
    </p:spTree>
    <p:extLst>
      <p:ext uri="{BB962C8B-B14F-4D97-AF65-F5344CB8AC3E}">
        <p14:creationId xmlns:p14="http://schemas.microsoft.com/office/powerpoint/2010/main" val="3817270913"/>
      </p:ext>
    </p:extLst>
  </p:cSld>
  <p:clrMapOvr>
    <a:masterClrMapping/>
  </p:clrMapOvr>
  <p:timing>
    <p:tnLst>
      <p:par>
        <p:cTn id="1" dur="indefinite" restart="never" nodeType="tmRoot"/>
      </p:par>
    </p:tnLst>
  </p:timing>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746" name="Group 78866"/>
          <p:cNvGrpSpPr>
            <a:grpSpLocks/>
          </p:cNvGrpSpPr>
          <p:nvPr/>
        </p:nvGrpSpPr>
        <p:grpSpPr bwMode="auto">
          <a:xfrm>
            <a:off x="4284663" y="4868863"/>
            <a:ext cx="935037" cy="1008062"/>
            <a:chOff x="4283968" y="4869160"/>
            <a:chExt cx="936104" cy="1008112"/>
          </a:xfrm>
        </p:grpSpPr>
        <p:cxnSp>
          <p:nvCxnSpPr>
            <p:cNvPr id="14" name="Straight Connector 13"/>
            <p:cNvCxnSpPr/>
            <p:nvPr/>
          </p:nvCxnSpPr>
          <p:spPr>
            <a:xfrm flipH="1">
              <a:off x="4283968" y="4869160"/>
              <a:ext cx="287665" cy="1008112"/>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4859299" y="4869160"/>
              <a:ext cx="360773" cy="1008112"/>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4500114" y="5156511"/>
              <a:ext cx="432293"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flipV="1">
              <a:off x="4392041" y="5445451"/>
              <a:ext cx="683404" cy="7938"/>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p:nvCxnSpPr>
          <p:spPr>
            <a:xfrm flipV="1">
              <a:off x="4355487" y="5666125"/>
              <a:ext cx="793067" cy="3175"/>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8850" name="Rectangle 2"/>
          <p:cNvSpPr>
            <a:spLocks noGrp="1" noChangeArrowheads="1"/>
          </p:cNvSpPr>
          <p:nvPr>
            <p:ph type="title"/>
          </p:nvPr>
        </p:nvSpPr>
        <p:spPr>
          <a:xfrm>
            <a:off x="457200" y="152400"/>
            <a:ext cx="6934200" cy="1371600"/>
          </a:xfrm>
        </p:spPr>
        <p:txBody>
          <a:bodyPr/>
          <a:lstStyle/>
          <a:p>
            <a:pPr>
              <a:defRPr/>
            </a:pPr>
            <a:r>
              <a:rPr lang="en-US" altLang="fr-FR"/>
              <a:t>Deadlocks</a:t>
            </a:r>
          </a:p>
        </p:txBody>
      </p:sp>
      <p:sp>
        <p:nvSpPr>
          <p:cNvPr id="31748" name="Rectangle 3"/>
          <p:cNvSpPr>
            <a:spLocks noGrp="1" noChangeArrowheads="1"/>
          </p:cNvSpPr>
          <p:nvPr>
            <p:ph idx="1"/>
          </p:nvPr>
        </p:nvSpPr>
        <p:spPr>
          <a:xfrm>
            <a:off x="395288" y="1843088"/>
            <a:ext cx="7620000" cy="2597150"/>
          </a:xfrm>
        </p:spPr>
        <p:txBody>
          <a:bodyPr/>
          <a:lstStyle/>
          <a:p>
            <a:r>
              <a:rPr lang="en-US" altLang="fr-FR" sz="2400" smtClean="0"/>
              <a:t>A law passed by the Kansas legislature early in 20</a:t>
            </a:r>
            <a:r>
              <a:rPr lang="en-US" altLang="fr-FR" sz="2400" baseline="30000" smtClean="0"/>
              <a:t>th</a:t>
            </a:r>
            <a:r>
              <a:rPr lang="en-US" altLang="fr-FR" sz="2400" smtClean="0"/>
              <a:t> century:</a:t>
            </a:r>
          </a:p>
          <a:p>
            <a:pPr lvl="1">
              <a:buFontTx/>
              <a:buNone/>
            </a:pPr>
            <a:r>
              <a:rPr lang="en-US" altLang="fr-FR" smtClean="0">
                <a:latin typeface="Courier New" pitchFamily="49" charset="0"/>
              </a:rPr>
              <a:t>“…… When two trains approach each other at a crossing, both shall come to a full stop and neither shall start up again until the other has gone. ……”</a:t>
            </a:r>
          </a:p>
        </p:txBody>
      </p:sp>
      <p:pic>
        <p:nvPicPr>
          <p:cNvPr id="48132" name="Picture 4" descr="https://openclipart.org/image/800px/svg_to_png/167574/steam_train.png"/>
          <p:cNvPicPr>
            <a:picLocks noChangeAspect="1" noChangeArrowheads="1"/>
          </p:cNvPicPr>
          <p:nvPr/>
        </p:nvPicPr>
        <p:blipFill rotWithShape="1">
          <a:blip r:embed="rId3">
            <a:duotone>
              <a:schemeClr val="accent5">
                <a:shade val="45000"/>
                <a:satMod val="135000"/>
              </a:schemeClr>
              <a:prstClr val="white"/>
            </a:duotone>
            <a:extLst>
              <a:ext uri="{28A0092B-C50C-407E-A947-70E740481C1C}">
                <a14:useLocalDpi xmlns:a14="http://schemas.microsoft.com/office/drawing/2010/main" val="0"/>
              </a:ext>
            </a:extLst>
          </a:blip>
          <a:srcRect b="7276"/>
          <a:stretch/>
        </p:blipFill>
        <p:spPr bwMode="auto">
          <a:xfrm>
            <a:off x="-4556380" y="4869161"/>
            <a:ext cx="4879908" cy="967184"/>
          </a:xfrm>
          <a:prstGeom prst="rect">
            <a:avLst/>
          </a:prstGeom>
          <a:noFill/>
          <a:extLst>
            <a:ext uri="{909E8E84-426E-40DD-AFC4-6F175D3DCCD1}">
              <a14:hiddenFill xmlns:a14="http://schemas.microsoft.com/office/drawing/2010/main">
                <a:solidFill>
                  <a:srgbClr val="FFFFFF"/>
                </a:solidFill>
              </a14:hiddenFill>
            </a:ext>
          </a:extLst>
        </p:spPr>
      </p:pic>
      <p:grpSp>
        <p:nvGrpSpPr>
          <p:cNvPr id="78869" name="Group 78868"/>
          <p:cNvGrpSpPr>
            <a:grpSpLocks/>
          </p:cNvGrpSpPr>
          <p:nvPr/>
        </p:nvGrpSpPr>
        <p:grpSpPr bwMode="auto">
          <a:xfrm>
            <a:off x="4392613" y="4149725"/>
            <a:ext cx="633412" cy="741363"/>
            <a:chOff x="4392000" y="4372278"/>
            <a:chExt cx="634504" cy="742647"/>
          </a:xfrm>
        </p:grpSpPr>
        <p:sp>
          <p:nvSpPr>
            <p:cNvPr id="78864" name="Rectangle 78863"/>
            <p:cNvSpPr/>
            <p:nvPr/>
          </p:nvSpPr>
          <p:spPr>
            <a:xfrm>
              <a:off x="4512858" y="4509039"/>
              <a:ext cx="419823" cy="57567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pic>
          <p:nvPicPr>
            <p:cNvPr id="48138" name="Picture 10" descr="https://openclipart.org/image/300px/svg_to_png/50545/34_Hotel_Icon_Near_Transit_Stop.png"/>
            <p:cNvPicPr>
              <a:picLocks noChangeAspect="1" noChangeArrowheads="1"/>
            </p:cNvPicPr>
            <p:nvPr/>
          </p:nvPicPr>
          <p:blipFill rotWithShape="1">
            <a:blip r:embed="rId4" cstate="print">
              <a:clrChange>
                <a:clrFrom>
                  <a:srgbClr val="FFFFFF"/>
                </a:clrFrom>
                <a:clrTo>
                  <a:srgbClr val="FFFFFF">
                    <a:alpha val="0"/>
                  </a:srgbClr>
                </a:clrTo>
              </a:clrChange>
              <a:duotone>
                <a:schemeClr val="accent5">
                  <a:shade val="45000"/>
                  <a:satMod val="135000"/>
                </a:schemeClr>
                <a:prstClr val="white"/>
              </a:duotone>
              <a:extLst>
                <a:ext uri="{28A0092B-C50C-407E-A947-70E740481C1C}">
                  <a14:useLocalDpi xmlns:a14="http://schemas.microsoft.com/office/drawing/2010/main" val="0"/>
                </a:ext>
              </a:extLst>
            </a:blip>
            <a:srcRect l="19515" t="6520" r="23000" b="26198"/>
            <a:stretch/>
          </p:blipFill>
          <p:spPr bwMode="auto">
            <a:xfrm>
              <a:off x="4392000" y="4372278"/>
              <a:ext cx="634504" cy="742647"/>
            </a:xfrm>
            <a:prstGeom prst="rect">
              <a:avLst/>
            </a:prstGeom>
            <a:noFill/>
            <a:extLst>
              <a:ext uri="{909E8E84-426E-40DD-AFC4-6F175D3DCCD1}">
                <a14:hiddenFill xmlns:a14="http://schemas.microsoft.com/office/drawing/2010/main">
                  <a:solidFill>
                    <a:srgbClr val="FFFFFF"/>
                  </a:solidFill>
                </a14:hiddenFill>
              </a:ext>
            </a:extLst>
          </p:spPr>
        </p:pic>
      </p:grpSp>
      <p:cxnSp>
        <p:nvCxnSpPr>
          <p:cNvPr id="7" name="Straight Connector 6"/>
          <p:cNvCxnSpPr/>
          <p:nvPr/>
        </p:nvCxnSpPr>
        <p:spPr>
          <a:xfrm>
            <a:off x="0" y="5876925"/>
            <a:ext cx="9036050"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469</a:t>
            </a:fld>
            <a:endParaRPr lang="fr-CA"/>
          </a:p>
        </p:txBody>
      </p:sp>
    </p:spTree>
    <p:extLst>
      <p:ext uri="{BB962C8B-B14F-4D97-AF65-F5344CB8AC3E}">
        <p14:creationId xmlns:p14="http://schemas.microsoft.com/office/powerpoint/2010/main" val="76353450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3" presetClass="path" presetSubtype="0" accel="50000" decel="50000" fill="hold" nodeType="clickEffect">
                                  <p:stCondLst>
                                    <p:cond delay="0"/>
                                  </p:stCondLst>
                                  <p:childTnLst>
                                    <p:animMotion origin="layout" path="M 3.61111E-6 -4.07407E-6 L 0.4243 0.00324 " pathEditMode="relative" rAng="0" ptsTypes="AA">
                                      <p:cBhvr>
                                        <p:cTn id="6" dur="2000" fill="hold"/>
                                        <p:tgtEl>
                                          <p:spTgt spid="48132"/>
                                        </p:tgtEl>
                                        <p:attrNameLst>
                                          <p:attrName>ppt_x</p:attrName>
                                          <p:attrName>ppt_y</p:attrName>
                                        </p:attrNameLst>
                                      </p:cBhvr>
                                      <p:rCtr x="21215" y="162"/>
                                    </p:animMotion>
                                  </p:childTnLst>
                                </p:cTn>
                              </p:par>
                              <p:par>
                                <p:cTn id="7" presetID="6" presetClass="emph" presetSubtype="0" fill="hold" nodeType="withEffect">
                                  <p:stCondLst>
                                    <p:cond delay="0"/>
                                  </p:stCondLst>
                                  <p:childTnLst>
                                    <p:animScale>
                                      <p:cBhvr>
                                        <p:cTn id="8" dur="1000" fill="hold"/>
                                        <p:tgtEl>
                                          <p:spTgt spid="78869"/>
                                        </p:tgtEl>
                                      </p:cBhvr>
                                      <p:by x="200000" y="200000"/>
                                    </p:animScale>
                                  </p:childTnLst>
                                </p:cTn>
                              </p:par>
                              <p:par>
                                <p:cTn id="9" presetID="42" presetClass="path" presetSubtype="0" accel="50000" decel="50000" fill="hold" nodeType="withEffect">
                                  <p:stCondLst>
                                    <p:cond delay="0"/>
                                  </p:stCondLst>
                                  <p:childTnLst>
                                    <p:animMotion origin="layout" path="M -5.55556E-7 -2.59259E-6 L 0.00087 0.06135 " pathEditMode="relative" rAng="0" ptsTypes="AA">
                                      <p:cBhvr>
                                        <p:cTn id="10" dur="1000" fill="hold"/>
                                        <p:tgtEl>
                                          <p:spTgt spid="78869"/>
                                        </p:tgtEl>
                                        <p:attrNameLst>
                                          <p:attrName>ppt_x</p:attrName>
                                          <p:attrName>ppt_y</p:attrName>
                                        </p:attrNameLst>
                                      </p:cBhvr>
                                      <p:rCtr x="35" y="305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Example – Main Interactions</a:t>
            </a:r>
            <a:endParaRPr lang="fr-CA" dirty="0"/>
          </a:p>
        </p:txBody>
      </p:sp>
      <p:sp>
        <p:nvSpPr>
          <p:cNvPr id="43011" name="Content Placeholder 2"/>
          <p:cNvSpPr>
            <a:spLocks noGrp="1"/>
          </p:cNvSpPr>
          <p:nvPr>
            <p:ph idx="1"/>
          </p:nvPr>
        </p:nvSpPr>
        <p:spPr/>
        <p:txBody>
          <a:bodyPr/>
          <a:lstStyle/>
          <a:p>
            <a:r>
              <a:rPr lang="en-CA" altLang="fr-FR" smtClean="0"/>
              <a:t>Inputs to POS Terminal: Insertion of Financial Card, Pin Number, Specify Account, Confirm purchase…</a:t>
            </a:r>
          </a:p>
          <a:p>
            <a:endParaRPr lang="en-CA" altLang="fr-FR" smtClean="0"/>
          </a:p>
          <a:p>
            <a:r>
              <a:rPr lang="en-CA" altLang="fr-FR" smtClean="0"/>
              <a:t>Outputs from POS Terminal: Error Message (regarding pin or funds), Confirmation of Purchase, </a:t>
            </a:r>
            <a:endParaRPr lang="fr-CA" altLang="fr-FR" smtClean="0"/>
          </a:p>
        </p:txBody>
      </p:sp>
    </p:spTree>
    <p:extLst>
      <p:ext uri="{BB962C8B-B14F-4D97-AF65-F5344CB8AC3E}">
        <p14:creationId xmlns:p14="http://schemas.microsoft.com/office/powerpoint/2010/main" val="119143193"/>
      </p:ext>
    </p:extLst>
  </p:cSld>
  <p:clrMapOvr>
    <a:masterClrMapping/>
  </p:clrMapOvr>
</p:sld>
</file>

<file path=ppt/slides/slide4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2"/>
          <p:cNvSpPr>
            <a:spLocks noGrp="1" noChangeArrowheads="1"/>
          </p:cNvSpPr>
          <p:nvPr>
            <p:ph type="title"/>
          </p:nvPr>
        </p:nvSpPr>
        <p:spPr>
          <a:xfrm>
            <a:off x="457200" y="152400"/>
            <a:ext cx="6934200" cy="1371600"/>
          </a:xfrm>
        </p:spPr>
        <p:txBody>
          <a:bodyPr/>
          <a:lstStyle/>
          <a:p>
            <a:pPr>
              <a:defRPr/>
            </a:pPr>
            <a:r>
              <a:rPr lang="en-US" altLang="fr-FR"/>
              <a:t>Deadlock</a:t>
            </a:r>
          </a:p>
        </p:txBody>
      </p:sp>
      <p:pic>
        <p:nvPicPr>
          <p:cNvPr id="32773" name="Picture 3" descr="of0501"/>
          <p:cNvPicPr>
            <a:picLocks noChangeAspect="1" noChangeArrowheads="1"/>
          </p:cNvPicPr>
          <p:nvPr/>
        </p:nvPicPr>
        <p:blipFill>
          <a:blip r:embed="rId3">
            <a:extLst>
              <a:ext uri="{28A0092B-C50C-407E-A947-70E740481C1C}">
                <a14:useLocalDpi xmlns:a14="http://schemas.microsoft.com/office/drawing/2010/main" val="0"/>
              </a:ext>
            </a:extLst>
          </a:blip>
          <a:srcRect l="18668"/>
          <a:stretch>
            <a:fillRect/>
          </a:stretch>
        </p:blipFill>
        <p:spPr bwMode="auto">
          <a:xfrm>
            <a:off x="2411413" y="1557338"/>
            <a:ext cx="5027612" cy="4983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74" name="TextBox 2"/>
          <p:cNvSpPr txBox="1">
            <a:spLocks noChangeArrowheads="1"/>
          </p:cNvSpPr>
          <p:nvPr/>
        </p:nvSpPr>
        <p:spPr bwMode="auto">
          <a:xfrm>
            <a:off x="107950" y="3409950"/>
            <a:ext cx="3240088"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sz="1400" b="0" i="1"/>
              <a:t>Classic case of traffic deadlock. This is a gridlock where not vehicle can move forward to clear the traffic jam</a:t>
            </a:r>
            <a:endParaRPr lang="fr-CA" altLang="fr-FR" sz="1400" b="0" i="1"/>
          </a:p>
        </p:txBody>
      </p:sp>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470</a:t>
            </a:fld>
            <a:endParaRPr lang="fr-CA"/>
          </a:p>
        </p:txBody>
      </p:sp>
    </p:spTree>
    <p:extLst>
      <p:ext uri="{BB962C8B-B14F-4D97-AF65-F5344CB8AC3E}">
        <p14:creationId xmlns:p14="http://schemas.microsoft.com/office/powerpoint/2010/main" val="1273141063"/>
      </p:ext>
    </p:extLst>
  </p:cSld>
  <p:clrMapOvr>
    <a:masterClrMapping/>
  </p:clrMapOvr>
  <p:timing>
    <p:tnLst>
      <p:par>
        <p:cTn id="1" dur="indefinite" restart="never" nodeType="tmRoot"/>
      </p:par>
    </p:tnLst>
  </p:timing>
</p:sld>
</file>

<file path=ppt/slides/slide4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2"/>
          <p:cNvSpPr>
            <a:spLocks noGrp="1" noChangeArrowheads="1"/>
          </p:cNvSpPr>
          <p:nvPr>
            <p:ph type="title"/>
          </p:nvPr>
        </p:nvSpPr>
        <p:spPr>
          <a:xfrm>
            <a:off x="457200" y="152400"/>
            <a:ext cx="6934200" cy="1371600"/>
          </a:xfrm>
        </p:spPr>
        <p:txBody>
          <a:bodyPr/>
          <a:lstStyle/>
          <a:p>
            <a:pPr>
              <a:defRPr/>
            </a:pPr>
            <a:r>
              <a:rPr lang="en-US" altLang="fr-FR"/>
              <a:t>Conditions for Deadlock</a:t>
            </a:r>
          </a:p>
        </p:txBody>
      </p:sp>
      <p:sp>
        <p:nvSpPr>
          <p:cNvPr id="70659" name="Rectangle 3"/>
          <p:cNvSpPr>
            <a:spLocks noGrp="1" noChangeArrowheads="1"/>
          </p:cNvSpPr>
          <p:nvPr>
            <p:ph idx="1"/>
          </p:nvPr>
        </p:nvSpPr>
        <p:spPr/>
        <p:txBody>
          <a:bodyPr/>
          <a:lstStyle/>
          <a:p>
            <a:pPr>
              <a:lnSpc>
                <a:spcPct val="90000"/>
              </a:lnSpc>
            </a:pPr>
            <a:r>
              <a:rPr lang="en-US" altLang="fr-FR" smtClean="0">
                <a:solidFill>
                  <a:schemeClr val="tx2"/>
                </a:solidFill>
              </a:rPr>
              <a:t>Mutual exclusion: </a:t>
            </a:r>
            <a:r>
              <a:rPr lang="en-US" altLang="fr-FR" smtClean="0"/>
              <a:t>the act of allowing only one process to have access to a dedicated resource</a:t>
            </a:r>
          </a:p>
          <a:p>
            <a:pPr>
              <a:lnSpc>
                <a:spcPct val="90000"/>
              </a:lnSpc>
            </a:pPr>
            <a:endParaRPr lang="en-US" altLang="fr-FR" smtClean="0"/>
          </a:p>
          <a:p>
            <a:pPr>
              <a:lnSpc>
                <a:spcPct val="90000"/>
              </a:lnSpc>
            </a:pPr>
            <a:r>
              <a:rPr lang="en-US" altLang="fr-FR" smtClean="0">
                <a:solidFill>
                  <a:schemeClr val="tx2"/>
                </a:solidFill>
              </a:rPr>
              <a:t>Hold-and-wait: </a:t>
            </a:r>
            <a:r>
              <a:rPr lang="en-US" altLang="fr-FR" smtClean="0"/>
              <a:t>there must be a process holding at least one resource and waiting to acquire additional ones that are currently being held by other processes</a:t>
            </a:r>
          </a:p>
          <a:p>
            <a:pPr>
              <a:lnSpc>
                <a:spcPct val="90000"/>
              </a:lnSpc>
            </a:pPr>
            <a:endParaRPr lang="en-US" altLang="fr-FR" smtClean="0">
              <a:solidFill>
                <a:schemeClr val="tx2"/>
              </a:solidFill>
            </a:endParaRPr>
          </a:p>
          <a:p>
            <a:pPr>
              <a:lnSpc>
                <a:spcPct val="90000"/>
              </a:lnSpc>
            </a:pPr>
            <a:r>
              <a:rPr lang="en-US" altLang="fr-FR" smtClean="0">
                <a:solidFill>
                  <a:schemeClr val="tx2"/>
                </a:solidFill>
              </a:rPr>
              <a:t>No preemption:</a:t>
            </a:r>
            <a:r>
              <a:rPr lang="en-US" altLang="fr-FR" smtClean="0"/>
              <a:t> the lack of temporary reallocation of resources, can be released only voluntarily</a:t>
            </a:r>
          </a:p>
          <a:p>
            <a:pPr>
              <a:lnSpc>
                <a:spcPct val="90000"/>
              </a:lnSpc>
            </a:pPr>
            <a:endParaRPr lang="en-US" altLang="fr-FR" smtClean="0">
              <a:solidFill>
                <a:schemeClr val="tx2"/>
              </a:solidFill>
            </a:endParaRPr>
          </a:p>
          <a:p>
            <a:pPr>
              <a:lnSpc>
                <a:spcPct val="90000"/>
              </a:lnSpc>
            </a:pPr>
            <a:r>
              <a:rPr lang="en-US" altLang="fr-FR" smtClean="0">
                <a:solidFill>
                  <a:schemeClr val="tx2"/>
                </a:solidFill>
              </a:rPr>
              <a:t>Circular waiting: </a:t>
            </a:r>
            <a:r>
              <a:rPr lang="en-US" altLang="fr-FR" smtClean="0"/>
              <a:t>each process involved in the impasse is waiting for another to voluntarily release the resource</a:t>
            </a:r>
          </a:p>
          <a:p>
            <a:pPr>
              <a:lnSpc>
                <a:spcPct val="90000"/>
              </a:lnSpc>
            </a:pPr>
            <a:endParaRPr lang="en-US" altLang="fr-FR" sz="1800" smtClean="0"/>
          </a:p>
        </p:txBody>
      </p:sp>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471</a:t>
            </a:fld>
            <a:endParaRPr lang="fr-CA"/>
          </a:p>
        </p:txBody>
      </p:sp>
    </p:spTree>
    <p:extLst>
      <p:ext uri="{BB962C8B-B14F-4D97-AF65-F5344CB8AC3E}">
        <p14:creationId xmlns:p14="http://schemas.microsoft.com/office/powerpoint/2010/main" val="266670209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70659">
                                            <p:txEl>
                                              <p:pRg st="0" end="0"/>
                                            </p:txEl>
                                          </p:spTgt>
                                        </p:tgtEl>
                                        <p:attrNameLst>
                                          <p:attrName>style.visibility</p:attrName>
                                        </p:attrNameLst>
                                      </p:cBhvr>
                                      <p:to>
                                        <p:strVal val="visible"/>
                                      </p:to>
                                    </p:set>
                                    <p:animEffect transition="in" filter="fade">
                                      <p:cBhvr>
                                        <p:cTn id="7" dur="500"/>
                                        <p:tgtEl>
                                          <p:spTgt spid="70659">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70659">
                                            <p:txEl>
                                              <p:pRg st="2" end="2"/>
                                            </p:txEl>
                                          </p:spTgt>
                                        </p:tgtEl>
                                        <p:attrNameLst>
                                          <p:attrName>style.visibility</p:attrName>
                                        </p:attrNameLst>
                                      </p:cBhvr>
                                      <p:to>
                                        <p:strVal val="visible"/>
                                      </p:to>
                                    </p:set>
                                    <p:animEffect transition="in" filter="fade">
                                      <p:cBhvr>
                                        <p:cTn id="12" dur="500"/>
                                        <p:tgtEl>
                                          <p:spTgt spid="70659">
                                            <p:txEl>
                                              <p:pRg st="2" end="2"/>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70659">
                                            <p:txEl>
                                              <p:pRg st="4" end="4"/>
                                            </p:txEl>
                                          </p:spTgt>
                                        </p:tgtEl>
                                        <p:attrNameLst>
                                          <p:attrName>style.visibility</p:attrName>
                                        </p:attrNameLst>
                                      </p:cBhvr>
                                      <p:to>
                                        <p:strVal val="visible"/>
                                      </p:to>
                                    </p:set>
                                    <p:animEffect transition="in" filter="fade">
                                      <p:cBhvr>
                                        <p:cTn id="17" dur="500"/>
                                        <p:tgtEl>
                                          <p:spTgt spid="70659">
                                            <p:txEl>
                                              <p:pRg st="4" end="4"/>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70659">
                                            <p:txEl>
                                              <p:pRg st="6" end="6"/>
                                            </p:txEl>
                                          </p:spTgt>
                                        </p:tgtEl>
                                        <p:attrNameLst>
                                          <p:attrName>style.visibility</p:attrName>
                                        </p:attrNameLst>
                                      </p:cBhvr>
                                      <p:to>
                                        <p:strVal val="visible"/>
                                      </p:to>
                                    </p:set>
                                    <p:animEffect transition="in" filter="fade">
                                      <p:cBhvr>
                                        <p:cTn id="22" dur="500"/>
                                        <p:tgtEl>
                                          <p:spTgt spid="70659">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Deadlock Example</a:t>
            </a:r>
            <a:endParaRPr lang="fr-CA" dirty="0"/>
          </a:p>
        </p:txBody>
      </p:sp>
      <p:sp>
        <p:nvSpPr>
          <p:cNvPr id="34819" name="Content Placeholder 2"/>
          <p:cNvSpPr>
            <a:spLocks noGrp="1"/>
          </p:cNvSpPr>
          <p:nvPr>
            <p:ph idx="1"/>
          </p:nvPr>
        </p:nvSpPr>
        <p:spPr>
          <a:xfrm>
            <a:off x="457200" y="1752600"/>
            <a:ext cx="7620000" cy="452438"/>
          </a:xfrm>
        </p:spPr>
        <p:txBody>
          <a:bodyPr/>
          <a:lstStyle/>
          <a:p>
            <a:r>
              <a:rPr lang="en-CA" altLang="fr-FR" b="0" smtClean="0">
                <a:latin typeface="Courier New" pitchFamily="49" charset="0"/>
                <a:cs typeface="Courier New" pitchFamily="49" charset="0"/>
              </a:rPr>
              <a:t>BinarySemaphore s1, s2;</a:t>
            </a:r>
          </a:p>
          <a:p>
            <a:endParaRPr lang="en-CA" altLang="fr-FR" b="0" smtClean="0">
              <a:latin typeface="Courier New" pitchFamily="49" charset="0"/>
              <a:cs typeface="Courier New" pitchFamily="49" charset="0"/>
            </a:endParaRPr>
          </a:p>
        </p:txBody>
      </p:sp>
      <p:sp>
        <p:nvSpPr>
          <p:cNvPr id="34822" name="TextBox 5"/>
          <p:cNvSpPr txBox="1">
            <a:spLocks noChangeArrowheads="1"/>
          </p:cNvSpPr>
          <p:nvPr/>
        </p:nvSpPr>
        <p:spPr bwMode="auto">
          <a:xfrm>
            <a:off x="323850" y="2492375"/>
            <a:ext cx="4176713" cy="2586038"/>
          </a:xfrm>
          <a:prstGeom prst="rect">
            <a:avLst/>
          </a:prstGeom>
          <a:noFill/>
          <a:ln w="9525">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hangingPunct="1"/>
            <a:r>
              <a:rPr lang="en-CA" altLang="fr-FR" b="1">
                <a:latin typeface="Courier New" pitchFamily="49" charset="0"/>
                <a:cs typeface="Courier New" pitchFamily="49" charset="0"/>
              </a:rPr>
              <a:t>Task</a:t>
            </a:r>
            <a:r>
              <a:rPr lang="en-CA" altLang="fr-FR">
                <a:latin typeface="Courier New" pitchFamily="49" charset="0"/>
                <a:cs typeface="Courier New" pitchFamily="49" charset="0"/>
              </a:rPr>
              <a:t> A:</a:t>
            </a:r>
          </a:p>
          <a:p>
            <a:pPr eaLnBrk="1" hangingPunct="1"/>
            <a:r>
              <a:rPr lang="en-CA" altLang="fr-FR">
                <a:latin typeface="Courier New" pitchFamily="49" charset="0"/>
                <a:cs typeface="Courier New" pitchFamily="49" charset="0"/>
              </a:rPr>
              <a:t>   wait(s1)</a:t>
            </a:r>
          </a:p>
          <a:p>
            <a:pPr eaLnBrk="1" hangingPunct="1"/>
            <a:r>
              <a:rPr lang="en-CA" altLang="fr-FR">
                <a:latin typeface="Courier New" pitchFamily="49" charset="0"/>
                <a:cs typeface="Courier New" pitchFamily="49" charset="0"/>
              </a:rPr>
              <a:t>      </a:t>
            </a:r>
            <a:r>
              <a:rPr lang="en-CA" altLang="fr-FR" b="1">
                <a:latin typeface="Courier New" pitchFamily="49" charset="0"/>
                <a:cs typeface="Courier New" pitchFamily="49" charset="0"/>
              </a:rPr>
              <a:t>// access resource 1</a:t>
            </a:r>
          </a:p>
          <a:p>
            <a:pPr eaLnBrk="1" hangingPunct="1"/>
            <a:r>
              <a:rPr lang="en-CA" altLang="fr-FR">
                <a:latin typeface="Courier New" pitchFamily="49" charset="0"/>
                <a:cs typeface="Courier New" pitchFamily="49" charset="0"/>
              </a:rPr>
              <a:t>      wait (s2)</a:t>
            </a:r>
          </a:p>
          <a:p>
            <a:pPr eaLnBrk="1" hangingPunct="1"/>
            <a:r>
              <a:rPr lang="en-CA" altLang="fr-FR">
                <a:latin typeface="Courier New" pitchFamily="49" charset="0"/>
                <a:cs typeface="Courier New" pitchFamily="49" charset="0"/>
              </a:rPr>
              <a:t>         </a:t>
            </a:r>
            <a:r>
              <a:rPr lang="en-CA" altLang="fr-FR" b="1">
                <a:latin typeface="Courier New" pitchFamily="49" charset="0"/>
                <a:cs typeface="Courier New" pitchFamily="49" charset="0"/>
              </a:rPr>
              <a:t>// access resource 2</a:t>
            </a:r>
          </a:p>
          <a:p>
            <a:pPr eaLnBrk="1" hangingPunct="1"/>
            <a:r>
              <a:rPr lang="en-CA" altLang="fr-FR">
                <a:latin typeface="Courier New" pitchFamily="49" charset="0"/>
                <a:cs typeface="Courier New" pitchFamily="49" charset="0"/>
              </a:rPr>
              <a:t>      release(s2)</a:t>
            </a:r>
          </a:p>
          <a:p>
            <a:pPr eaLnBrk="1" hangingPunct="1"/>
            <a:r>
              <a:rPr lang="en-CA" altLang="fr-FR">
                <a:latin typeface="Courier New" pitchFamily="49" charset="0"/>
                <a:cs typeface="Courier New" pitchFamily="49" charset="0"/>
              </a:rPr>
              <a:t>   release(s1)</a:t>
            </a:r>
          </a:p>
          <a:p>
            <a:pPr eaLnBrk="1" hangingPunct="1"/>
            <a:r>
              <a:rPr lang="en-CA" altLang="fr-FR" b="1">
                <a:latin typeface="Courier New" pitchFamily="49" charset="0"/>
                <a:cs typeface="Courier New" pitchFamily="49" charset="0"/>
              </a:rPr>
              <a:t>end task</a:t>
            </a:r>
            <a:endParaRPr lang="fr-CA" altLang="fr-FR" b="1">
              <a:latin typeface="Courier New" pitchFamily="49" charset="0"/>
              <a:cs typeface="Courier New" pitchFamily="49" charset="0"/>
            </a:endParaRPr>
          </a:p>
          <a:p>
            <a:pPr eaLnBrk="1" hangingPunct="1"/>
            <a:endParaRPr lang="fr-CA" altLang="fr-FR"/>
          </a:p>
        </p:txBody>
      </p:sp>
      <p:sp>
        <p:nvSpPr>
          <p:cNvPr id="34823" name="TextBox 6"/>
          <p:cNvSpPr txBox="1">
            <a:spLocks noChangeArrowheads="1"/>
          </p:cNvSpPr>
          <p:nvPr/>
        </p:nvSpPr>
        <p:spPr bwMode="auto">
          <a:xfrm>
            <a:off x="4643438" y="2492375"/>
            <a:ext cx="4160837" cy="2586038"/>
          </a:xfrm>
          <a:prstGeom prst="rect">
            <a:avLst/>
          </a:prstGeom>
          <a:noFill/>
          <a:ln w="9525">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hangingPunct="1"/>
            <a:r>
              <a:rPr lang="en-CA" altLang="fr-FR" b="1">
                <a:latin typeface="Courier New" pitchFamily="49" charset="0"/>
                <a:cs typeface="Courier New" pitchFamily="49" charset="0"/>
              </a:rPr>
              <a:t>Task</a:t>
            </a:r>
            <a:r>
              <a:rPr lang="en-CA" altLang="fr-FR">
                <a:latin typeface="Courier New" pitchFamily="49" charset="0"/>
                <a:cs typeface="Courier New" pitchFamily="49" charset="0"/>
              </a:rPr>
              <a:t> B:</a:t>
            </a:r>
          </a:p>
          <a:p>
            <a:pPr eaLnBrk="1" hangingPunct="1"/>
            <a:r>
              <a:rPr lang="en-CA" altLang="fr-FR">
                <a:latin typeface="Courier New" pitchFamily="49" charset="0"/>
                <a:cs typeface="Courier New" pitchFamily="49" charset="0"/>
              </a:rPr>
              <a:t>   wait(s2)</a:t>
            </a:r>
          </a:p>
          <a:p>
            <a:pPr eaLnBrk="1" hangingPunct="1"/>
            <a:r>
              <a:rPr lang="en-CA" altLang="fr-FR">
                <a:latin typeface="Courier New" pitchFamily="49" charset="0"/>
                <a:cs typeface="Courier New" pitchFamily="49" charset="0"/>
              </a:rPr>
              <a:t>      </a:t>
            </a:r>
            <a:r>
              <a:rPr lang="en-CA" altLang="fr-FR" b="1">
                <a:latin typeface="Courier New" pitchFamily="49" charset="0"/>
                <a:cs typeface="Courier New" pitchFamily="49" charset="0"/>
              </a:rPr>
              <a:t>// access resource 2</a:t>
            </a:r>
          </a:p>
          <a:p>
            <a:pPr eaLnBrk="1" hangingPunct="1"/>
            <a:r>
              <a:rPr lang="en-CA" altLang="fr-FR">
                <a:latin typeface="Courier New" pitchFamily="49" charset="0"/>
                <a:cs typeface="Courier New" pitchFamily="49" charset="0"/>
              </a:rPr>
              <a:t>      wait(s1)</a:t>
            </a:r>
          </a:p>
          <a:p>
            <a:pPr eaLnBrk="1" hangingPunct="1"/>
            <a:r>
              <a:rPr lang="en-CA" altLang="fr-FR">
                <a:latin typeface="Courier New" pitchFamily="49" charset="0"/>
                <a:cs typeface="Courier New" pitchFamily="49" charset="0"/>
              </a:rPr>
              <a:t>         </a:t>
            </a:r>
            <a:r>
              <a:rPr lang="en-CA" altLang="fr-FR" b="1">
                <a:latin typeface="Courier New" pitchFamily="49" charset="0"/>
                <a:cs typeface="Courier New" pitchFamily="49" charset="0"/>
              </a:rPr>
              <a:t>// access resource 1</a:t>
            </a:r>
          </a:p>
          <a:p>
            <a:pPr eaLnBrk="1" hangingPunct="1"/>
            <a:r>
              <a:rPr lang="en-CA" altLang="fr-FR">
                <a:latin typeface="Courier New" pitchFamily="49" charset="0"/>
                <a:cs typeface="Courier New" pitchFamily="49" charset="0"/>
              </a:rPr>
              <a:t>      release(s1)</a:t>
            </a:r>
          </a:p>
          <a:p>
            <a:pPr eaLnBrk="1" hangingPunct="1"/>
            <a:r>
              <a:rPr lang="en-CA" altLang="fr-FR">
                <a:latin typeface="Courier New" pitchFamily="49" charset="0"/>
                <a:cs typeface="Courier New" pitchFamily="49" charset="0"/>
              </a:rPr>
              <a:t>   release(s2)</a:t>
            </a:r>
          </a:p>
          <a:p>
            <a:pPr eaLnBrk="1" hangingPunct="1"/>
            <a:r>
              <a:rPr lang="en-CA" altLang="fr-FR" b="1">
                <a:latin typeface="Courier New" pitchFamily="49" charset="0"/>
                <a:cs typeface="Courier New" pitchFamily="49" charset="0"/>
              </a:rPr>
              <a:t>end task</a:t>
            </a:r>
            <a:endParaRPr lang="fr-CA" altLang="fr-FR" b="1">
              <a:latin typeface="Courier New" pitchFamily="49" charset="0"/>
              <a:cs typeface="Courier New" pitchFamily="49" charset="0"/>
            </a:endParaRPr>
          </a:p>
          <a:p>
            <a:pPr eaLnBrk="1" hangingPunct="1"/>
            <a:endParaRPr lang="fr-CA" altLang="fr-FR"/>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472</a:t>
            </a:fld>
            <a:endParaRPr lang="fr-CA"/>
          </a:p>
        </p:txBody>
      </p:sp>
    </p:spTree>
    <p:extLst>
      <p:ext uri="{BB962C8B-B14F-4D97-AF65-F5344CB8AC3E}">
        <p14:creationId xmlns:p14="http://schemas.microsoft.com/office/powerpoint/2010/main" val="2616563242"/>
      </p:ext>
    </p:extLst>
  </p:cSld>
  <p:clrMapOvr>
    <a:masterClrMapping/>
  </p:clrMapOvr>
</p:sld>
</file>

<file path=ppt/slides/slide4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1026"/>
          <p:cNvSpPr>
            <a:spLocks noGrp="1" noChangeArrowheads="1"/>
          </p:cNvSpPr>
          <p:nvPr>
            <p:ph type="title"/>
          </p:nvPr>
        </p:nvSpPr>
        <p:spPr>
          <a:xfrm>
            <a:off x="457200" y="152400"/>
            <a:ext cx="6934200" cy="1371600"/>
          </a:xfrm>
        </p:spPr>
        <p:txBody>
          <a:bodyPr/>
          <a:lstStyle/>
          <a:p>
            <a:pPr>
              <a:defRPr/>
            </a:pPr>
            <a:r>
              <a:rPr lang="en-US" altLang="fr-FR"/>
              <a:t>Strategy for Handling Deadlocks</a:t>
            </a:r>
          </a:p>
        </p:txBody>
      </p:sp>
      <p:sp>
        <p:nvSpPr>
          <p:cNvPr id="35843" name="Rectangle 1027"/>
          <p:cNvSpPr>
            <a:spLocks noGrp="1" noChangeArrowheads="1"/>
          </p:cNvSpPr>
          <p:nvPr>
            <p:ph idx="1"/>
          </p:nvPr>
        </p:nvSpPr>
        <p:spPr/>
        <p:txBody>
          <a:bodyPr/>
          <a:lstStyle/>
          <a:p>
            <a:pPr>
              <a:lnSpc>
                <a:spcPct val="90000"/>
              </a:lnSpc>
            </a:pPr>
            <a:r>
              <a:rPr lang="en-US" altLang="fr-FR" sz="2400" smtClean="0">
                <a:solidFill>
                  <a:schemeClr val="tx2"/>
                </a:solidFill>
              </a:rPr>
              <a:t>Prevention: </a:t>
            </a:r>
            <a:r>
              <a:rPr lang="en-US" altLang="fr-FR" sz="2400" smtClean="0"/>
              <a:t>eliminate one of the necessary conditions</a:t>
            </a:r>
          </a:p>
          <a:p>
            <a:pPr>
              <a:lnSpc>
                <a:spcPct val="90000"/>
              </a:lnSpc>
            </a:pPr>
            <a:r>
              <a:rPr lang="en-US" altLang="fr-FR" sz="2400" smtClean="0">
                <a:solidFill>
                  <a:schemeClr val="tx2"/>
                </a:solidFill>
              </a:rPr>
              <a:t>Avoidance: </a:t>
            </a:r>
            <a:r>
              <a:rPr lang="en-US" altLang="fr-FR" sz="2400" smtClean="0"/>
              <a:t>avoid if the system knows ahead of time the sequence of resource quests associated with each active processes</a:t>
            </a:r>
          </a:p>
          <a:p>
            <a:pPr>
              <a:lnSpc>
                <a:spcPct val="90000"/>
              </a:lnSpc>
            </a:pPr>
            <a:r>
              <a:rPr lang="en-US" altLang="fr-FR" sz="2400" smtClean="0">
                <a:solidFill>
                  <a:schemeClr val="tx2"/>
                </a:solidFill>
              </a:rPr>
              <a:t>Detection: </a:t>
            </a:r>
            <a:r>
              <a:rPr lang="en-US" altLang="fr-FR" sz="2400" smtClean="0"/>
              <a:t>detect by building directed resource graphs and looking for circles</a:t>
            </a:r>
          </a:p>
          <a:p>
            <a:pPr>
              <a:lnSpc>
                <a:spcPct val="90000"/>
              </a:lnSpc>
            </a:pPr>
            <a:r>
              <a:rPr lang="en-US" altLang="fr-FR" sz="2400" smtClean="0">
                <a:solidFill>
                  <a:schemeClr val="tx2"/>
                </a:solidFill>
              </a:rPr>
              <a:t>Recovery: </a:t>
            </a:r>
            <a:r>
              <a:rPr lang="en-US" altLang="fr-FR" sz="2400" smtClean="0"/>
              <a:t>once detected, it must be untangled and the system returned to normal as quickly as possible</a:t>
            </a:r>
          </a:p>
          <a:p>
            <a:pPr lvl="1">
              <a:lnSpc>
                <a:spcPct val="90000"/>
              </a:lnSpc>
            </a:pPr>
            <a:r>
              <a:rPr lang="en-US" altLang="fr-FR" smtClean="0"/>
              <a:t>Process termination</a:t>
            </a:r>
          </a:p>
          <a:p>
            <a:pPr lvl="1">
              <a:lnSpc>
                <a:spcPct val="90000"/>
              </a:lnSpc>
            </a:pPr>
            <a:r>
              <a:rPr lang="en-US" altLang="fr-FR" smtClean="0"/>
              <a:t>Resource preemption</a:t>
            </a:r>
          </a:p>
        </p:txBody>
      </p:sp>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473</a:t>
            </a:fld>
            <a:endParaRPr lang="fr-CA"/>
          </a:p>
        </p:txBody>
      </p:sp>
    </p:spTree>
    <p:extLst>
      <p:ext uri="{BB962C8B-B14F-4D97-AF65-F5344CB8AC3E}">
        <p14:creationId xmlns:p14="http://schemas.microsoft.com/office/powerpoint/2010/main" val="2721814006"/>
      </p:ext>
    </p:extLst>
  </p:cSld>
  <p:clrMapOvr>
    <a:masterClrMapping/>
  </p:clrMapOvr>
  <p:timing>
    <p:tnLst>
      <p:par>
        <p:cTn id="1" dur="indefinite" restart="never" nodeType="tmRoot"/>
      </p:par>
    </p:tnLst>
  </p:timing>
</p:sld>
</file>

<file path=ppt/slides/slide4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457200" y="228600"/>
            <a:ext cx="7772400" cy="3200400"/>
          </a:xfrm>
        </p:spPr>
        <p:txBody>
          <a:bodyPr/>
          <a:lstStyle/>
          <a:p>
            <a:pPr>
              <a:defRPr/>
            </a:pPr>
            <a:r>
              <a:rPr lang="en-CA" dirty="0" smtClean="0"/>
              <a:t>Section 15</a:t>
            </a:r>
            <a:endParaRPr lang="en-CA" dirty="0"/>
          </a:p>
        </p:txBody>
      </p:sp>
      <p:sp>
        <p:nvSpPr>
          <p:cNvPr id="3" name="Subtitle 2"/>
          <p:cNvSpPr>
            <a:spLocks noGrp="1"/>
          </p:cNvSpPr>
          <p:nvPr>
            <p:ph type="subTitle" idx="1"/>
          </p:nvPr>
        </p:nvSpPr>
        <p:spPr/>
        <p:txBody>
          <a:bodyPr/>
          <a:lstStyle/>
          <a:p>
            <a:pPr>
              <a:defRPr/>
            </a:pPr>
            <a:r>
              <a:rPr lang="en-CA" dirty="0" smtClean="0"/>
              <a:t>More on Concurrency</a:t>
            </a:r>
            <a:endParaRPr lang="en-CA" dirty="0"/>
          </a:p>
        </p:txBody>
      </p:sp>
      <p:sp>
        <p:nvSpPr>
          <p:cNvPr id="5" name="Slide Number Placeholder 4"/>
          <p:cNvSpPr>
            <a:spLocks noGrp="1"/>
          </p:cNvSpPr>
          <p:nvPr>
            <p:ph type="sldNum" sz="quarter" idx="11"/>
          </p:nvPr>
        </p:nvSpPr>
        <p:spPr/>
        <p:txBody>
          <a:bodyPr/>
          <a:lstStyle/>
          <a:p>
            <a:pPr>
              <a:defRPr/>
            </a:pPr>
            <a:fld id="{C3FDC44F-EA9B-4A31-BD30-47595989B55D}" type="slidenum">
              <a:rPr lang="fr-CA" smtClean="0"/>
              <a:pPr>
                <a:defRPr/>
              </a:pPr>
              <a:t>474</a:t>
            </a:fld>
            <a:endParaRPr lang="fr-CA"/>
          </a:p>
        </p:txBody>
      </p:sp>
    </p:spTree>
    <p:extLst>
      <p:ext uri="{BB962C8B-B14F-4D97-AF65-F5344CB8AC3E}">
        <p14:creationId xmlns:p14="http://schemas.microsoft.com/office/powerpoint/2010/main" val="3043524623"/>
      </p:ext>
    </p:extLst>
  </p:cSld>
  <p:clrMapOvr>
    <a:masterClrMapping/>
  </p:clrMapOvr>
  <p:timing>
    <p:tnLst>
      <p:par>
        <p:cTn id="1" dur="indefinite" restart="never" nodeType="tmRoot"/>
      </p:par>
    </p:tnLst>
  </p:timing>
</p:sld>
</file>

<file path=ppt/slides/slide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Topics</a:t>
            </a:r>
            <a:endParaRPr lang="en-CA" dirty="0"/>
          </a:p>
        </p:txBody>
      </p:sp>
      <p:sp>
        <p:nvSpPr>
          <p:cNvPr id="14339" name="Content Placeholder 2"/>
          <p:cNvSpPr>
            <a:spLocks noGrp="1"/>
          </p:cNvSpPr>
          <p:nvPr>
            <p:ph idx="1"/>
          </p:nvPr>
        </p:nvSpPr>
        <p:spPr/>
        <p:txBody>
          <a:bodyPr/>
          <a:lstStyle/>
          <a:p>
            <a:r>
              <a:rPr lang="en-CA" altLang="fr-FR" smtClean="0"/>
              <a:t>Monitors</a:t>
            </a:r>
          </a:p>
          <a:p>
            <a:endParaRPr lang="en-CA" altLang="fr-FR" smtClean="0"/>
          </a:p>
          <a:p>
            <a:r>
              <a:rPr lang="en-CA" altLang="fr-FR" smtClean="0"/>
              <a:t>Monitor Examples</a:t>
            </a:r>
          </a:p>
          <a:p>
            <a:endParaRPr lang="en-CA" altLang="fr-FR" smtClean="0"/>
          </a:p>
          <a:p>
            <a:r>
              <a:rPr lang="en-CA" altLang="fr-FR" smtClean="0"/>
              <a:t>Asynchronous Message Passing</a:t>
            </a:r>
          </a:p>
          <a:p>
            <a:endParaRPr lang="en-CA" altLang="fr-FR" smtClean="0"/>
          </a:p>
          <a:p>
            <a:r>
              <a:rPr lang="en-CA" altLang="fr-FR" smtClean="0"/>
              <a:t>Synchronous Message Passing</a:t>
            </a:r>
          </a:p>
          <a:p>
            <a:endParaRPr lang="en-CA" altLang="fr-FR" smtClean="0"/>
          </a:p>
          <a:p>
            <a:r>
              <a:rPr lang="en-CA" altLang="fr-FR" smtClean="0"/>
              <a:t>Intro to Java Threads</a:t>
            </a:r>
          </a:p>
        </p:txBody>
      </p:sp>
      <p:sp>
        <p:nvSpPr>
          <p:cNvPr id="4" name="Slide Number Placeholder 3"/>
          <p:cNvSpPr>
            <a:spLocks noGrp="1"/>
          </p:cNvSpPr>
          <p:nvPr>
            <p:ph type="sldNum" sz="quarter" idx="11"/>
          </p:nvPr>
        </p:nvSpPr>
        <p:spPr/>
        <p:txBody>
          <a:bodyPr/>
          <a:lstStyle/>
          <a:p>
            <a:pPr>
              <a:defRPr/>
            </a:pPr>
            <a:fld id="{C0F85434-72BD-456E-A883-0F005E178622}" type="slidenum">
              <a:rPr lang="fr-CA" smtClean="0"/>
              <a:pPr>
                <a:defRPr/>
              </a:pPr>
              <a:t>475</a:t>
            </a:fld>
            <a:endParaRPr lang="fr-CA"/>
          </a:p>
        </p:txBody>
      </p:sp>
    </p:spTree>
    <p:extLst>
      <p:ext uri="{BB962C8B-B14F-4D97-AF65-F5344CB8AC3E}">
        <p14:creationId xmlns:p14="http://schemas.microsoft.com/office/powerpoint/2010/main" val="1141192131"/>
      </p:ext>
    </p:extLst>
  </p:cSld>
  <p:clrMapOvr>
    <a:masterClrMapping/>
  </p:clrMapOvr>
  <p:timing>
    <p:tnLst>
      <p:par>
        <p:cTn id="1" dur="indefinite" restart="never" nodeType="tmRoot"/>
      </p:par>
    </p:tnLst>
  </p:timing>
</p:sld>
</file>

<file path=ppt/slides/slide4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Monitor</a:t>
            </a:r>
            <a:endParaRPr lang="fr-CA" dirty="0"/>
          </a:p>
        </p:txBody>
      </p:sp>
      <p:sp>
        <p:nvSpPr>
          <p:cNvPr id="3" name="Content Placeholder 2"/>
          <p:cNvSpPr>
            <a:spLocks noGrp="1"/>
          </p:cNvSpPr>
          <p:nvPr>
            <p:ph idx="1"/>
          </p:nvPr>
        </p:nvSpPr>
        <p:spPr/>
        <p:txBody>
          <a:bodyPr/>
          <a:lstStyle/>
          <a:p>
            <a:pPr>
              <a:defRPr/>
            </a:pPr>
            <a:r>
              <a:rPr lang="en-CA" dirty="0"/>
              <a:t>A monitor is a </a:t>
            </a:r>
            <a:r>
              <a:rPr lang="en-CA" dirty="0">
                <a:solidFill>
                  <a:srgbClr val="FF0000"/>
                </a:solidFill>
              </a:rPr>
              <a:t>set of multiple</a:t>
            </a:r>
            <a:r>
              <a:rPr lang="en-CA" dirty="0"/>
              <a:t> routines which are protected by a mutual exclusion </a:t>
            </a:r>
            <a:r>
              <a:rPr lang="en-CA" dirty="0" smtClean="0"/>
              <a:t>lock</a:t>
            </a:r>
          </a:p>
          <a:p>
            <a:pPr lvl="1">
              <a:defRPr/>
            </a:pPr>
            <a:r>
              <a:rPr lang="en-CA" dirty="0"/>
              <a:t>None of the routines in the monitor can be executed by a thread until that thread acquires the </a:t>
            </a:r>
            <a:r>
              <a:rPr lang="en-CA" dirty="0" smtClean="0"/>
              <a:t>lock</a:t>
            </a:r>
          </a:p>
          <a:p>
            <a:pPr indent="-182563">
              <a:defRPr/>
            </a:pPr>
            <a:endParaRPr lang="en-CA" b="0" dirty="0"/>
          </a:p>
          <a:p>
            <a:pPr indent="-182563">
              <a:defRPr/>
            </a:pPr>
            <a:r>
              <a:rPr lang="en-CA" dirty="0"/>
              <a:t>Any other threads must wait for the thread </a:t>
            </a:r>
            <a:r>
              <a:rPr lang="en-CA" dirty="0" smtClean="0"/>
              <a:t>that is </a:t>
            </a:r>
            <a:r>
              <a:rPr lang="en-CA" dirty="0"/>
              <a:t>currently executing to give up control of the </a:t>
            </a:r>
            <a:r>
              <a:rPr lang="en-CA" dirty="0" smtClean="0"/>
              <a:t>lock</a:t>
            </a:r>
          </a:p>
          <a:p>
            <a:pPr>
              <a:defRPr/>
            </a:pPr>
            <a:endParaRPr lang="en-CA" b="0" dirty="0" smtClean="0"/>
          </a:p>
          <a:p>
            <a:pPr>
              <a:defRPr/>
            </a:pPr>
            <a:endParaRPr lang="fr-CA" dirty="0"/>
          </a:p>
        </p:txBody>
      </p:sp>
      <p:sp>
        <p:nvSpPr>
          <p:cNvPr id="7" name="Slide Number Placeholder 6"/>
          <p:cNvSpPr>
            <a:spLocks noGrp="1"/>
          </p:cNvSpPr>
          <p:nvPr>
            <p:ph type="sldNum" sz="quarter" idx="11"/>
          </p:nvPr>
        </p:nvSpPr>
        <p:spPr/>
        <p:txBody>
          <a:bodyPr/>
          <a:lstStyle/>
          <a:p>
            <a:pPr>
              <a:defRPr/>
            </a:pPr>
            <a:fld id="{C0F85434-72BD-456E-A883-0F005E178622}" type="slidenum">
              <a:rPr lang="fr-CA" smtClean="0"/>
              <a:pPr>
                <a:defRPr/>
              </a:pPr>
              <a:t>476</a:t>
            </a:fld>
            <a:endParaRPr lang="fr-CA"/>
          </a:p>
        </p:txBody>
      </p:sp>
    </p:spTree>
    <p:extLst>
      <p:ext uri="{BB962C8B-B14F-4D97-AF65-F5344CB8AC3E}">
        <p14:creationId xmlns:p14="http://schemas.microsoft.com/office/powerpoint/2010/main" val="954628356"/>
      </p:ext>
    </p:extLst>
  </p:cSld>
  <p:clrMapOvr>
    <a:masterClrMapping/>
  </p:clrMapOvr>
  <p:timing>
    <p:tnLst>
      <p:par>
        <p:cTn id="1" dur="indefinite" restart="never" nodeType="tmRoot"/>
      </p:par>
    </p:tnLst>
  </p:timing>
</p:sld>
</file>

<file path=ppt/slides/slide4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Monitor</a:t>
            </a:r>
            <a:endParaRPr lang="fr-CA" dirty="0"/>
          </a:p>
        </p:txBody>
      </p:sp>
      <p:sp>
        <p:nvSpPr>
          <p:cNvPr id="16387" name="Content Placeholder 2"/>
          <p:cNvSpPr>
            <a:spLocks noGrp="1"/>
          </p:cNvSpPr>
          <p:nvPr>
            <p:ph idx="1"/>
          </p:nvPr>
        </p:nvSpPr>
        <p:spPr/>
        <p:txBody>
          <a:bodyPr/>
          <a:lstStyle/>
          <a:p>
            <a:r>
              <a:rPr lang="en-CA" altLang="fr-FR" smtClean="0"/>
              <a:t>A thread can actually suspend itself inside a monitor and then wait for an event to occur</a:t>
            </a:r>
          </a:p>
          <a:p>
            <a:pPr lvl="1"/>
            <a:r>
              <a:rPr lang="en-CA" altLang="fr-FR" smtClean="0"/>
              <a:t>If this happens, then another thread is given the opportunity to enter the monitor</a:t>
            </a:r>
          </a:p>
          <a:p>
            <a:endParaRPr lang="en-CA" altLang="fr-FR" smtClean="0"/>
          </a:p>
          <a:p>
            <a:r>
              <a:rPr lang="en-CA" altLang="fr-FR" smtClean="0"/>
              <a:t>Usually, a thread suspends itself while waiting for a condition</a:t>
            </a:r>
          </a:p>
          <a:p>
            <a:pPr lvl="1"/>
            <a:r>
              <a:rPr lang="en-CA" altLang="fr-FR" smtClean="0"/>
              <a:t>During the wait, the thread temporarily gives up its exclusive access </a:t>
            </a:r>
          </a:p>
          <a:p>
            <a:pPr lvl="1"/>
            <a:r>
              <a:rPr lang="en-CA" altLang="fr-FR" smtClean="0"/>
              <a:t>It must reacquire it after the condition has been met.</a:t>
            </a:r>
            <a:endParaRPr lang="fr-CA" altLang="fr-FR" smtClean="0"/>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477</a:t>
            </a:fld>
            <a:endParaRPr lang="fr-CA"/>
          </a:p>
        </p:txBody>
      </p:sp>
    </p:spTree>
    <p:extLst>
      <p:ext uri="{BB962C8B-B14F-4D97-AF65-F5344CB8AC3E}">
        <p14:creationId xmlns:p14="http://schemas.microsoft.com/office/powerpoint/2010/main" val="641111278"/>
      </p:ext>
    </p:extLst>
  </p:cSld>
  <p:clrMapOvr>
    <a:masterClrMapping/>
  </p:clrMapOvr>
  <p:timing>
    <p:tnLst>
      <p:par>
        <p:cTn id="1" dur="indefinite" restart="never" nodeType="tmRoot"/>
      </p:par>
    </p:tnLst>
  </p:timing>
</p:sld>
</file>

<file path=ppt/slides/slide4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Monitor vs Semaphore</a:t>
            </a:r>
            <a:endParaRPr lang="fr-CA" dirty="0"/>
          </a:p>
        </p:txBody>
      </p:sp>
      <p:sp>
        <p:nvSpPr>
          <p:cNvPr id="17411" name="Content Placeholder 2"/>
          <p:cNvSpPr>
            <a:spLocks noGrp="1"/>
          </p:cNvSpPr>
          <p:nvPr>
            <p:ph idx="1"/>
          </p:nvPr>
        </p:nvSpPr>
        <p:spPr/>
        <p:txBody>
          <a:bodyPr/>
          <a:lstStyle/>
          <a:p>
            <a:r>
              <a:rPr lang="en-CA" altLang="fr-FR" smtClean="0"/>
              <a:t>A semaphore is a simpler construct than a monitor because it’s just a lock that protects a shared resource</a:t>
            </a:r>
          </a:p>
          <a:p>
            <a:pPr lvl="1"/>
            <a:r>
              <a:rPr lang="en-CA" altLang="fr-FR" smtClean="0"/>
              <a:t>Not a set of routes like a monitor</a:t>
            </a:r>
          </a:p>
          <a:p>
            <a:pPr lvl="1"/>
            <a:endParaRPr lang="en-CA" altLang="fr-FR" smtClean="0"/>
          </a:p>
          <a:p>
            <a:r>
              <a:rPr lang="en-CA" altLang="fr-FR" smtClean="0"/>
              <a:t>An task must acquire (or wait for) a semaphore before accessing a shared resource</a:t>
            </a:r>
          </a:p>
          <a:p>
            <a:endParaRPr lang="en-CA" altLang="fr-FR" smtClean="0"/>
          </a:p>
          <a:p>
            <a:r>
              <a:rPr lang="en-CA" altLang="fr-FR" smtClean="0"/>
              <a:t>A task must simply call a routine (or procedure) in the monitor in order access a shared resource</a:t>
            </a:r>
          </a:p>
          <a:p>
            <a:pPr lvl="1"/>
            <a:r>
              <a:rPr lang="en-CA" altLang="fr-FR" smtClean="0"/>
              <a:t>When done, you do not have to release anything</a:t>
            </a:r>
            <a:endParaRPr lang="fr-CA" altLang="fr-FR" smtClean="0"/>
          </a:p>
          <a:p>
            <a:pPr lvl="1"/>
            <a:r>
              <a:rPr lang="en-CA" altLang="fr-FR" smtClean="0"/>
              <a:t>Remember you have to release semaphores (if you forget </a:t>
            </a:r>
            <a:r>
              <a:rPr lang="en-CA" altLang="fr-FR" smtClean="0">
                <a:solidFill>
                  <a:srgbClr val="FF0000"/>
                </a:solidFill>
                <a:sym typeface="Wingdings" pitchFamily="2" charset="2"/>
              </a:rPr>
              <a:t></a:t>
            </a:r>
            <a:r>
              <a:rPr lang="en-CA" altLang="fr-FR" smtClean="0">
                <a:sym typeface="Wingdings" pitchFamily="2" charset="2"/>
              </a:rPr>
              <a:t>deadlock)</a:t>
            </a:r>
            <a:endParaRPr lang="en-CA" altLang="fr-FR" smtClean="0"/>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478</a:t>
            </a:fld>
            <a:endParaRPr lang="fr-CA"/>
          </a:p>
        </p:txBody>
      </p:sp>
    </p:spTree>
    <p:extLst>
      <p:ext uri="{BB962C8B-B14F-4D97-AF65-F5344CB8AC3E}">
        <p14:creationId xmlns:p14="http://schemas.microsoft.com/office/powerpoint/2010/main" val="3082630219"/>
      </p:ext>
    </p:extLst>
  </p:cSld>
  <p:clrMapOvr>
    <a:masterClrMapping/>
  </p:clrMapOvr>
  <p:timing>
    <p:tnLst>
      <p:par>
        <p:cTn id="1" dur="indefinite" restart="never" nodeType="tmRoot"/>
      </p:par>
    </p:tnLst>
  </p:timing>
</p:sld>
</file>

<file path=ppt/slides/slide4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2"/>
          <p:cNvSpPr>
            <a:spLocks noGrp="1" noChangeArrowheads="1"/>
          </p:cNvSpPr>
          <p:nvPr>
            <p:ph type="title"/>
          </p:nvPr>
        </p:nvSpPr>
        <p:spPr>
          <a:xfrm>
            <a:off x="457200" y="152400"/>
            <a:ext cx="6934200" cy="1371600"/>
          </a:xfrm>
        </p:spPr>
        <p:txBody>
          <a:bodyPr/>
          <a:lstStyle/>
          <a:p>
            <a:pPr>
              <a:defRPr/>
            </a:pPr>
            <a:r>
              <a:rPr lang="en-US" altLang="fr-FR"/>
              <a:t>Competition Synchronization</a:t>
            </a:r>
          </a:p>
        </p:txBody>
      </p:sp>
      <p:sp>
        <p:nvSpPr>
          <p:cNvPr id="18435" name="Rectangle 3"/>
          <p:cNvSpPr>
            <a:spLocks noGrp="1" noChangeArrowheads="1"/>
          </p:cNvSpPr>
          <p:nvPr>
            <p:ph idx="1"/>
          </p:nvPr>
        </p:nvSpPr>
        <p:spPr/>
        <p:txBody>
          <a:bodyPr/>
          <a:lstStyle/>
          <a:p>
            <a:r>
              <a:rPr lang="en-US" altLang="fr-FR" smtClean="0"/>
              <a:t>One of the most important features of monitors is that shared data is resident in the monitor</a:t>
            </a:r>
          </a:p>
          <a:p>
            <a:pPr lvl="1"/>
            <a:r>
              <a:rPr lang="en-US" altLang="fr-FR" smtClean="0"/>
              <a:t>All synchronization code is centralized in one location</a:t>
            </a:r>
          </a:p>
          <a:p>
            <a:pPr lvl="1"/>
            <a:r>
              <a:rPr lang="en-US" altLang="fr-FR" smtClean="0"/>
              <a:t>This is in contrast to being in the competing tasks</a:t>
            </a:r>
          </a:p>
          <a:p>
            <a:endParaRPr lang="en-US" altLang="fr-FR" smtClean="0"/>
          </a:p>
          <a:p>
            <a:r>
              <a:rPr lang="en-US" altLang="fr-FR" smtClean="0"/>
              <a:t>The monitor guarantees synchronization by allowing access to only one task at time</a:t>
            </a:r>
          </a:p>
          <a:p>
            <a:pPr lvl="1"/>
            <a:r>
              <a:rPr lang="en-US" altLang="fr-FR" sz="1800" smtClean="0"/>
              <a:t>Remember that using counting semaphores, we are able to allow multiple tasks access, not necessarily only one</a:t>
            </a:r>
          </a:p>
          <a:p>
            <a:endParaRPr lang="en-US" altLang="fr-FR" smtClean="0"/>
          </a:p>
          <a:p>
            <a:r>
              <a:rPr lang="en-US" altLang="fr-FR" smtClean="0"/>
              <a:t>Calls to monitor procedures are implicitly queued if the monitor is busy at the time of the call</a:t>
            </a:r>
            <a:endParaRPr lang="en-US" altLang="fr-FR" sz="1800" smtClean="0"/>
          </a:p>
        </p:txBody>
      </p:sp>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479</a:t>
            </a:fld>
            <a:endParaRPr lang="fr-CA"/>
          </a:p>
        </p:txBody>
      </p:sp>
    </p:spTree>
    <p:extLst>
      <p:ext uri="{BB962C8B-B14F-4D97-AF65-F5344CB8AC3E}">
        <p14:creationId xmlns:p14="http://schemas.microsoft.com/office/powerpoint/2010/main" val="857585795"/>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457200" y="228600"/>
            <a:ext cx="7772400" cy="3200400"/>
          </a:xfrm>
        </p:spPr>
        <p:txBody>
          <a:bodyPr/>
          <a:lstStyle/>
          <a:p>
            <a:pPr>
              <a:defRPr/>
            </a:pPr>
            <a:r>
              <a:rPr lang="en-CA" dirty="0" smtClean="0"/>
              <a:t>Section 2</a:t>
            </a:r>
            <a:endParaRPr lang="en-CA" dirty="0"/>
          </a:p>
        </p:txBody>
      </p:sp>
      <p:sp>
        <p:nvSpPr>
          <p:cNvPr id="3" name="Subtitle 2"/>
          <p:cNvSpPr>
            <a:spLocks noGrp="1"/>
          </p:cNvSpPr>
          <p:nvPr>
            <p:ph type="subTitle" idx="1"/>
          </p:nvPr>
        </p:nvSpPr>
        <p:spPr/>
        <p:txBody>
          <a:bodyPr/>
          <a:lstStyle/>
          <a:p>
            <a:pPr>
              <a:defRPr/>
            </a:pPr>
            <a:r>
              <a:rPr lang="en-CA" dirty="0" smtClean="0"/>
              <a:t>Requirements</a:t>
            </a:r>
          </a:p>
          <a:p>
            <a:pPr>
              <a:defRPr/>
            </a:pPr>
            <a:r>
              <a:rPr lang="en-CA" dirty="0" smtClean="0"/>
              <a:t>Behavioral Modeling</a:t>
            </a:r>
            <a:endParaRPr lang="en-CA" dirty="0"/>
          </a:p>
        </p:txBody>
      </p:sp>
    </p:spTree>
    <p:extLst>
      <p:ext uri="{BB962C8B-B14F-4D97-AF65-F5344CB8AC3E}">
        <p14:creationId xmlns:p14="http://schemas.microsoft.com/office/powerpoint/2010/main" val="2262893581"/>
      </p:ext>
    </p:extLst>
  </p:cSld>
  <p:clrMapOvr>
    <a:masterClrMapping/>
  </p:clrMapOvr>
  <p:timing>
    <p:tnLst>
      <p:par>
        <p:cTn id="1" dur="indefinite" restart="never" nodeType="tmRoot"/>
      </p:par>
    </p:tnLst>
  </p:timing>
</p:sld>
</file>

<file path=ppt/slides/slide4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2"/>
          <p:cNvSpPr>
            <a:spLocks noGrp="1" noChangeArrowheads="1"/>
          </p:cNvSpPr>
          <p:nvPr>
            <p:ph type="title"/>
          </p:nvPr>
        </p:nvSpPr>
        <p:spPr>
          <a:xfrm>
            <a:off x="457200" y="152400"/>
            <a:ext cx="6934200" cy="1371600"/>
          </a:xfrm>
        </p:spPr>
        <p:txBody>
          <a:bodyPr/>
          <a:lstStyle/>
          <a:p>
            <a:pPr>
              <a:defRPr/>
            </a:pPr>
            <a:r>
              <a:rPr lang="en-US" altLang="fr-FR"/>
              <a:t>Cooperation Synchronization</a:t>
            </a:r>
          </a:p>
        </p:txBody>
      </p:sp>
      <p:sp>
        <p:nvSpPr>
          <p:cNvPr id="19459" name="Rectangle 3"/>
          <p:cNvSpPr>
            <a:spLocks noGrp="1" noChangeArrowheads="1"/>
          </p:cNvSpPr>
          <p:nvPr>
            <p:ph idx="1"/>
          </p:nvPr>
        </p:nvSpPr>
        <p:spPr/>
        <p:txBody>
          <a:bodyPr/>
          <a:lstStyle/>
          <a:p>
            <a:r>
              <a:rPr lang="en-US" altLang="fr-FR" smtClean="0"/>
              <a:t>Although mutually exclusive access to shared data is intrinsic with a monitor:</a:t>
            </a:r>
          </a:p>
          <a:p>
            <a:pPr lvl="1"/>
            <a:r>
              <a:rPr lang="en-US" altLang="fr-FR" smtClean="0"/>
              <a:t>Cooperation between processes is still the task of the programmer</a:t>
            </a:r>
          </a:p>
          <a:p>
            <a:endParaRPr lang="en-US" altLang="fr-FR" smtClean="0"/>
          </a:p>
          <a:p>
            <a:r>
              <a:rPr lang="en-US" altLang="fr-FR" smtClean="0"/>
              <a:t>Programmer must guarantee that a shared buffer does not experience underflow or overflow</a:t>
            </a:r>
          </a:p>
        </p:txBody>
      </p:sp>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480</a:t>
            </a:fld>
            <a:endParaRPr lang="fr-CA"/>
          </a:p>
        </p:txBody>
      </p:sp>
    </p:spTree>
    <p:extLst>
      <p:ext uri="{BB962C8B-B14F-4D97-AF65-F5344CB8AC3E}">
        <p14:creationId xmlns:p14="http://schemas.microsoft.com/office/powerpoint/2010/main" val="2640403707"/>
      </p:ext>
    </p:extLst>
  </p:cSld>
  <p:clrMapOvr>
    <a:masterClrMapping/>
  </p:clrMapOvr>
  <p:timing>
    <p:tnLst>
      <p:par>
        <p:cTn id="1" dur="indefinite" restart="never" nodeType="tmRoot"/>
      </p:par>
    </p:tnLst>
  </p:timing>
</p:sld>
</file>

<file path=ppt/slides/slide4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a:xfrm>
            <a:off x="457200" y="152400"/>
            <a:ext cx="6934200" cy="1371600"/>
          </a:xfrm>
        </p:spPr>
        <p:txBody>
          <a:bodyPr/>
          <a:lstStyle/>
          <a:p>
            <a:pPr>
              <a:defRPr/>
            </a:pPr>
            <a:r>
              <a:rPr lang="en-US" altLang="fr-FR"/>
              <a:t>Example of Using Monitor</a:t>
            </a:r>
          </a:p>
        </p:txBody>
      </p:sp>
      <p:sp>
        <p:nvSpPr>
          <p:cNvPr id="4" name="Rectangle 3"/>
          <p:cNvSpPr/>
          <p:nvPr/>
        </p:nvSpPr>
        <p:spPr>
          <a:xfrm>
            <a:off x="107950" y="2133600"/>
            <a:ext cx="1295400" cy="719138"/>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t>Task A</a:t>
            </a:r>
            <a:endParaRPr lang="fr-CA" dirty="0"/>
          </a:p>
        </p:txBody>
      </p:sp>
      <p:sp>
        <p:nvSpPr>
          <p:cNvPr id="9" name="Rectangle 8"/>
          <p:cNvSpPr/>
          <p:nvPr/>
        </p:nvSpPr>
        <p:spPr>
          <a:xfrm>
            <a:off x="107950" y="3054350"/>
            <a:ext cx="1295400" cy="720725"/>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a:defRPr/>
            </a:pPr>
            <a:r>
              <a:rPr lang="en-CA" dirty="0"/>
              <a:t>Task B</a:t>
            </a:r>
            <a:endParaRPr lang="fr-CA" dirty="0"/>
          </a:p>
        </p:txBody>
      </p:sp>
      <p:sp>
        <p:nvSpPr>
          <p:cNvPr id="10" name="Rectangle 9"/>
          <p:cNvSpPr/>
          <p:nvPr/>
        </p:nvSpPr>
        <p:spPr>
          <a:xfrm>
            <a:off x="107950" y="4076700"/>
            <a:ext cx="1295400" cy="720725"/>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r>
              <a:rPr lang="en-CA" dirty="0"/>
              <a:t>Task C</a:t>
            </a:r>
            <a:endParaRPr lang="fr-CA" dirty="0"/>
          </a:p>
        </p:txBody>
      </p:sp>
      <p:sp>
        <p:nvSpPr>
          <p:cNvPr id="11" name="Rectangle 10"/>
          <p:cNvSpPr/>
          <p:nvPr/>
        </p:nvSpPr>
        <p:spPr>
          <a:xfrm>
            <a:off x="107950" y="5019675"/>
            <a:ext cx="1295400" cy="71913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t>Task D</a:t>
            </a:r>
            <a:endParaRPr lang="fr-CA" dirty="0"/>
          </a:p>
        </p:txBody>
      </p:sp>
      <p:sp>
        <p:nvSpPr>
          <p:cNvPr id="15" name="Rectangle 14"/>
          <p:cNvSpPr/>
          <p:nvPr/>
        </p:nvSpPr>
        <p:spPr>
          <a:xfrm>
            <a:off x="6176963" y="2235200"/>
            <a:ext cx="1871662" cy="51435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procedure_1</a:t>
            </a:r>
            <a:endParaRPr lang="fr-CA" dirty="0">
              <a:solidFill>
                <a:schemeClr val="tx1"/>
              </a:solidFill>
            </a:endParaRPr>
          </a:p>
        </p:txBody>
      </p:sp>
      <p:sp>
        <p:nvSpPr>
          <p:cNvPr id="16" name="Rectangle 15"/>
          <p:cNvSpPr/>
          <p:nvPr/>
        </p:nvSpPr>
        <p:spPr>
          <a:xfrm>
            <a:off x="6156325" y="3157538"/>
            <a:ext cx="1873250" cy="51435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procedure_2</a:t>
            </a:r>
            <a:endParaRPr lang="fr-CA" dirty="0">
              <a:solidFill>
                <a:schemeClr val="tx1"/>
              </a:solidFill>
            </a:endParaRPr>
          </a:p>
        </p:txBody>
      </p:sp>
      <p:sp>
        <p:nvSpPr>
          <p:cNvPr id="17" name="Rectangle 16"/>
          <p:cNvSpPr/>
          <p:nvPr/>
        </p:nvSpPr>
        <p:spPr>
          <a:xfrm>
            <a:off x="6156325" y="4179888"/>
            <a:ext cx="1873250" cy="51435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procedure_3</a:t>
            </a:r>
            <a:endParaRPr lang="fr-CA" dirty="0">
              <a:solidFill>
                <a:schemeClr val="tx1"/>
              </a:solidFill>
            </a:endParaRPr>
          </a:p>
        </p:txBody>
      </p:sp>
      <p:sp>
        <p:nvSpPr>
          <p:cNvPr id="18" name="Rectangle 17"/>
          <p:cNvSpPr/>
          <p:nvPr/>
        </p:nvSpPr>
        <p:spPr>
          <a:xfrm>
            <a:off x="6176963" y="5122863"/>
            <a:ext cx="1871662" cy="512762"/>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procedure_4</a:t>
            </a:r>
            <a:endParaRPr lang="fr-CA" dirty="0">
              <a:solidFill>
                <a:schemeClr val="tx1"/>
              </a:solidFill>
            </a:endParaRPr>
          </a:p>
        </p:txBody>
      </p:sp>
      <p:sp>
        <p:nvSpPr>
          <p:cNvPr id="13" name="Rectangle 12"/>
          <p:cNvSpPr/>
          <p:nvPr/>
        </p:nvSpPr>
        <p:spPr>
          <a:xfrm>
            <a:off x="5508625" y="1916113"/>
            <a:ext cx="3095625" cy="4033837"/>
          </a:xfrm>
          <a:prstGeom prst="rect">
            <a:avLst/>
          </a:prstGeom>
          <a:noFill/>
          <a:ln>
            <a:prstDash val="sysDash"/>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p>
        </p:txBody>
      </p:sp>
      <p:sp>
        <p:nvSpPr>
          <p:cNvPr id="20494" name="TextBox 13"/>
          <p:cNvSpPr txBox="1">
            <a:spLocks noChangeArrowheads="1"/>
          </p:cNvSpPr>
          <p:nvPr/>
        </p:nvSpPr>
        <p:spPr bwMode="auto">
          <a:xfrm>
            <a:off x="3203575" y="1557338"/>
            <a:ext cx="54006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a:t>Monitor</a:t>
            </a:r>
            <a:endParaRPr lang="fr-CA" altLang="fr-FR"/>
          </a:p>
        </p:txBody>
      </p:sp>
      <p:sp>
        <p:nvSpPr>
          <p:cNvPr id="19" name="Rectangle 18"/>
          <p:cNvSpPr/>
          <p:nvPr/>
        </p:nvSpPr>
        <p:spPr>
          <a:xfrm rot="5400000">
            <a:off x="43592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sp>
        <p:nvSpPr>
          <p:cNvPr id="22" name="Rectangle 21"/>
          <p:cNvSpPr/>
          <p:nvPr/>
        </p:nvSpPr>
        <p:spPr>
          <a:xfrm rot="5400000">
            <a:off x="40544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sp>
        <p:nvSpPr>
          <p:cNvPr id="23" name="Rectangle 22"/>
          <p:cNvSpPr/>
          <p:nvPr/>
        </p:nvSpPr>
        <p:spPr>
          <a:xfrm rot="5400000">
            <a:off x="37496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sp>
        <p:nvSpPr>
          <p:cNvPr id="24" name="Rectangle 23"/>
          <p:cNvSpPr/>
          <p:nvPr/>
        </p:nvSpPr>
        <p:spPr>
          <a:xfrm rot="5400000">
            <a:off x="34448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cxnSp>
        <p:nvCxnSpPr>
          <p:cNvPr id="29" name="Straight Arrow Connector 28"/>
          <p:cNvCxnSpPr>
            <a:stCxn id="19" idx="0"/>
            <a:endCxn id="13" idx="1"/>
          </p:cNvCxnSpPr>
          <p:nvPr/>
        </p:nvCxnSpPr>
        <p:spPr>
          <a:xfrm>
            <a:off x="5016500" y="3925888"/>
            <a:ext cx="492125" cy="7937"/>
          </a:xfrm>
          <a:prstGeom prst="straightConnector1">
            <a:avLst/>
          </a:prstGeom>
          <a:ln w="28575">
            <a:solidFill>
              <a:schemeClr val="accent5"/>
            </a:solidFill>
            <a:tailEnd type="arrow"/>
          </a:ln>
        </p:spPr>
        <p:style>
          <a:lnRef idx="1">
            <a:schemeClr val="accent1"/>
          </a:lnRef>
          <a:fillRef idx="0">
            <a:schemeClr val="accent1"/>
          </a:fillRef>
          <a:effectRef idx="0">
            <a:schemeClr val="accent1"/>
          </a:effectRef>
          <a:fontRef idx="minor">
            <a:schemeClr val="tx1"/>
          </a:fontRef>
        </p:style>
      </p:cxnSp>
      <p:sp>
        <p:nvSpPr>
          <p:cNvPr id="20500" name="TextBox 31"/>
          <p:cNvSpPr txBox="1">
            <a:spLocks noChangeArrowheads="1"/>
          </p:cNvSpPr>
          <p:nvPr/>
        </p:nvSpPr>
        <p:spPr bwMode="auto">
          <a:xfrm>
            <a:off x="3797300" y="2970213"/>
            <a:ext cx="1219200"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sz="1600" i="1"/>
              <a:t>Queue</a:t>
            </a:r>
            <a:endParaRPr lang="fr-CA" altLang="fr-FR" i="1"/>
          </a:p>
        </p:txBody>
      </p:sp>
      <p:cxnSp>
        <p:nvCxnSpPr>
          <p:cNvPr id="3" name="Straight Arrow Connector 2"/>
          <p:cNvCxnSpPr>
            <a:stCxn id="4" idx="3"/>
          </p:cNvCxnSpPr>
          <p:nvPr/>
        </p:nvCxnSpPr>
        <p:spPr bwMode="auto">
          <a:xfrm>
            <a:off x="1403350" y="2493963"/>
            <a:ext cx="2393950" cy="1439862"/>
          </a:xfrm>
          <a:prstGeom prst="straightConnector1">
            <a:avLst/>
          </a:prstGeom>
          <a:ln w="28575">
            <a:solidFill>
              <a:schemeClr val="accent5"/>
            </a:solidFill>
            <a:tailEnd type="arrow"/>
          </a:ln>
        </p:spPr>
        <p:style>
          <a:lnRef idx="1">
            <a:schemeClr val="accent1"/>
          </a:lnRef>
          <a:fillRef idx="0">
            <a:schemeClr val="accent1"/>
          </a:fillRef>
          <a:effectRef idx="0">
            <a:schemeClr val="accent1"/>
          </a:effectRef>
          <a:fontRef idx="minor">
            <a:schemeClr val="tx1"/>
          </a:fontRef>
        </p:style>
      </p:cxnSp>
      <p:sp>
        <p:nvSpPr>
          <p:cNvPr id="20505" name="TextBox 6"/>
          <p:cNvSpPr txBox="1">
            <a:spLocks noChangeArrowheads="1"/>
          </p:cNvSpPr>
          <p:nvPr/>
        </p:nvSpPr>
        <p:spPr bwMode="auto">
          <a:xfrm rot="1883718">
            <a:off x="1879600" y="2830513"/>
            <a:ext cx="144145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200" b="0"/>
              <a:t>Call procedure_1</a:t>
            </a:r>
            <a:endParaRPr lang="fr-CA" altLang="fr-FR" sz="1200" b="0"/>
          </a:p>
        </p:txBody>
      </p:sp>
      <p:sp>
        <p:nvSpPr>
          <p:cNvPr id="20503" name="TextBox 34"/>
          <p:cNvSpPr txBox="1">
            <a:spLocks noChangeArrowheads="1"/>
          </p:cNvSpPr>
          <p:nvPr/>
        </p:nvSpPr>
        <p:spPr bwMode="auto">
          <a:xfrm>
            <a:off x="3779838" y="6237288"/>
            <a:ext cx="30321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800"/>
              <a:t>Monitor Owner:</a:t>
            </a:r>
            <a:r>
              <a:rPr lang="en-CA" altLang="fr-FR" sz="1800" b="0"/>
              <a:t> none</a:t>
            </a:r>
            <a:endParaRPr lang="fr-CA" altLang="fr-FR" sz="1800" b="0"/>
          </a:p>
        </p:txBody>
      </p:sp>
      <p:sp>
        <p:nvSpPr>
          <p:cNvPr id="7" name="Slide Number Placeholder 6"/>
          <p:cNvSpPr>
            <a:spLocks noGrp="1"/>
          </p:cNvSpPr>
          <p:nvPr>
            <p:ph type="sldNum" sz="quarter" idx="11"/>
          </p:nvPr>
        </p:nvSpPr>
        <p:spPr/>
        <p:txBody>
          <a:bodyPr/>
          <a:lstStyle/>
          <a:p>
            <a:pPr>
              <a:defRPr/>
            </a:pPr>
            <a:fld id="{C0F85434-72BD-456E-A883-0F005E178622}" type="slidenum">
              <a:rPr lang="fr-CA" smtClean="0"/>
              <a:pPr>
                <a:defRPr/>
              </a:pPr>
              <a:t>481</a:t>
            </a:fld>
            <a:endParaRPr lang="fr-CA"/>
          </a:p>
        </p:txBody>
      </p:sp>
    </p:spTree>
    <p:extLst>
      <p:ext uri="{BB962C8B-B14F-4D97-AF65-F5344CB8AC3E}">
        <p14:creationId xmlns:p14="http://schemas.microsoft.com/office/powerpoint/2010/main" val="737853950"/>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0505"/>
                                        </p:tgtEl>
                                        <p:attrNameLst>
                                          <p:attrName>style.visibility</p:attrName>
                                        </p:attrNameLst>
                                      </p:cBhvr>
                                      <p:to>
                                        <p:strVal val="visible"/>
                                      </p:to>
                                    </p:set>
                                    <p:animEffect transition="in" filter="fade">
                                      <p:cBhvr>
                                        <p:cTn id="7" dur="500"/>
                                        <p:tgtEl>
                                          <p:spTgt spid="20505"/>
                                        </p:tgtEl>
                                      </p:cBhvr>
                                    </p:animEffect>
                                  </p:childTnLst>
                                </p:cTn>
                              </p:par>
                              <p:par>
                                <p:cTn id="8" presetID="10" presetClass="entr" presetSubtype="0"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05" grpId="0"/>
    </p:bldLst>
  </p:timing>
</p:sld>
</file>

<file path=ppt/slides/slide4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a:xfrm>
            <a:off x="457200" y="152400"/>
            <a:ext cx="6934200" cy="1371600"/>
          </a:xfrm>
        </p:spPr>
        <p:txBody>
          <a:bodyPr/>
          <a:lstStyle/>
          <a:p>
            <a:pPr>
              <a:defRPr/>
            </a:pPr>
            <a:r>
              <a:rPr lang="en-US" altLang="fr-FR"/>
              <a:t>Example of Using Monitor</a:t>
            </a:r>
          </a:p>
        </p:txBody>
      </p:sp>
      <p:sp>
        <p:nvSpPr>
          <p:cNvPr id="4" name="Rectangle 3"/>
          <p:cNvSpPr/>
          <p:nvPr/>
        </p:nvSpPr>
        <p:spPr>
          <a:xfrm>
            <a:off x="107950" y="2133600"/>
            <a:ext cx="1295400" cy="719138"/>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t>Task A</a:t>
            </a:r>
            <a:endParaRPr lang="fr-CA" dirty="0"/>
          </a:p>
        </p:txBody>
      </p:sp>
      <p:sp>
        <p:nvSpPr>
          <p:cNvPr id="9" name="Rectangle 8"/>
          <p:cNvSpPr/>
          <p:nvPr/>
        </p:nvSpPr>
        <p:spPr>
          <a:xfrm>
            <a:off x="107950" y="3054350"/>
            <a:ext cx="1295400" cy="720725"/>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a:defRPr/>
            </a:pPr>
            <a:r>
              <a:rPr lang="en-CA" dirty="0"/>
              <a:t>Task B</a:t>
            </a:r>
            <a:endParaRPr lang="fr-CA" dirty="0"/>
          </a:p>
        </p:txBody>
      </p:sp>
      <p:sp>
        <p:nvSpPr>
          <p:cNvPr id="10" name="Rectangle 9"/>
          <p:cNvSpPr/>
          <p:nvPr/>
        </p:nvSpPr>
        <p:spPr>
          <a:xfrm>
            <a:off x="107950" y="4076700"/>
            <a:ext cx="1295400" cy="720725"/>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r>
              <a:rPr lang="en-CA" dirty="0"/>
              <a:t>Task C</a:t>
            </a:r>
            <a:endParaRPr lang="fr-CA" dirty="0"/>
          </a:p>
        </p:txBody>
      </p:sp>
      <p:sp>
        <p:nvSpPr>
          <p:cNvPr id="11" name="Rectangle 10"/>
          <p:cNvSpPr/>
          <p:nvPr/>
        </p:nvSpPr>
        <p:spPr>
          <a:xfrm>
            <a:off x="107950" y="5019675"/>
            <a:ext cx="1295400" cy="71913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t>Task D</a:t>
            </a:r>
            <a:endParaRPr lang="fr-CA" dirty="0"/>
          </a:p>
        </p:txBody>
      </p:sp>
      <p:sp>
        <p:nvSpPr>
          <p:cNvPr id="15" name="Rectangle 14"/>
          <p:cNvSpPr/>
          <p:nvPr/>
        </p:nvSpPr>
        <p:spPr>
          <a:xfrm>
            <a:off x="6176963" y="2235200"/>
            <a:ext cx="1871662" cy="51435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procedure_1</a:t>
            </a:r>
            <a:endParaRPr lang="fr-CA" dirty="0">
              <a:solidFill>
                <a:schemeClr val="tx1"/>
              </a:solidFill>
            </a:endParaRPr>
          </a:p>
        </p:txBody>
      </p:sp>
      <p:sp>
        <p:nvSpPr>
          <p:cNvPr id="16" name="Rectangle 15"/>
          <p:cNvSpPr/>
          <p:nvPr/>
        </p:nvSpPr>
        <p:spPr>
          <a:xfrm>
            <a:off x="6156325" y="3157538"/>
            <a:ext cx="1873250" cy="51435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procedure_2</a:t>
            </a:r>
            <a:endParaRPr lang="fr-CA" dirty="0">
              <a:solidFill>
                <a:schemeClr val="tx1"/>
              </a:solidFill>
            </a:endParaRPr>
          </a:p>
        </p:txBody>
      </p:sp>
      <p:sp>
        <p:nvSpPr>
          <p:cNvPr id="17" name="Rectangle 16"/>
          <p:cNvSpPr/>
          <p:nvPr/>
        </p:nvSpPr>
        <p:spPr>
          <a:xfrm>
            <a:off x="6156325" y="4179888"/>
            <a:ext cx="1873250" cy="51435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procedure_3</a:t>
            </a:r>
            <a:endParaRPr lang="fr-CA" dirty="0">
              <a:solidFill>
                <a:schemeClr val="tx1"/>
              </a:solidFill>
            </a:endParaRPr>
          </a:p>
        </p:txBody>
      </p:sp>
      <p:sp>
        <p:nvSpPr>
          <p:cNvPr id="18" name="Rectangle 17"/>
          <p:cNvSpPr/>
          <p:nvPr/>
        </p:nvSpPr>
        <p:spPr>
          <a:xfrm>
            <a:off x="6176963" y="5122863"/>
            <a:ext cx="1871662" cy="512762"/>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procedure_4</a:t>
            </a:r>
            <a:endParaRPr lang="fr-CA" dirty="0">
              <a:solidFill>
                <a:schemeClr val="tx1"/>
              </a:solidFill>
            </a:endParaRPr>
          </a:p>
        </p:txBody>
      </p:sp>
      <p:sp>
        <p:nvSpPr>
          <p:cNvPr id="13" name="Rectangle 12"/>
          <p:cNvSpPr/>
          <p:nvPr/>
        </p:nvSpPr>
        <p:spPr>
          <a:xfrm>
            <a:off x="5508625" y="1916113"/>
            <a:ext cx="3095625" cy="4033837"/>
          </a:xfrm>
          <a:prstGeom prst="rect">
            <a:avLst/>
          </a:prstGeom>
          <a:noFill/>
          <a:ln>
            <a:prstDash val="sysDash"/>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p>
        </p:txBody>
      </p:sp>
      <p:sp>
        <p:nvSpPr>
          <p:cNvPr id="21518" name="TextBox 13"/>
          <p:cNvSpPr txBox="1">
            <a:spLocks noChangeArrowheads="1"/>
          </p:cNvSpPr>
          <p:nvPr/>
        </p:nvSpPr>
        <p:spPr bwMode="auto">
          <a:xfrm>
            <a:off x="3203575" y="1557338"/>
            <a:ext cx="54006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a:t>Monitor</a:t>
            </a:r>
            <a:endParaRPr lang="fr-CA" altLang="fr-FR"/>
          </a:p>
        </p:txBody>
      </p:sp>
      <p:sp>
        <p:nvSpPr>
          <p:cNvPr id="19" name="Rectangle 18"/>
          <p:cNvSpPr/>
          <p:nvPr/>
        </p:nvSpPr>
        <p:spPr>
          <a:xfrm rot="5400000">
            <a:off x="43592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sp>
        <p:nvSpPr>
          <p:cNvPr id="22" name="Rectangle 21"/>
          <p:cNvSpPr/>
          <p:nvPr/>
        </p:nvSpPr>
        <p:spPr>
          <a:xfrm rot="5400000">
            <a:off x="40544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sp>
        <p:nvSpPr>
          <p:cNvPr id="23" name="Rectangle 22"/>
          <p:cNvSpPr/>
          <p:nvPr/>
        </p:nvSpPr>
        <p:spPr>
          <a:xfrm rot="5400000">
            <a:off x="37496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sp>
        <p:nvSpPr>
          <p:cNvPr id="24" name="Rectangle 23"/>
          <p:cNvSpPr/>
          <p:nvPr/>
        </p:nvSpPr>
        <p:spPr>
          <a:xfrm rot="5400000">
            <a:off x="34448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cxnSp>
        <p:nvCxnSpPr>
          <p:cNvPr id="29" name="Straight Arrow Connector 28"/>
          <p:cNvCxnSpPr>
            <a:stCxn id="19" idx="0"/>
            <a:endCxn id="13" idx="1"/>
          </p:cNvCxnSpPr>
          <p:nvPr/>
        </p:nvCxnSpPr>
        <p:spPr>
          <a:xfrm>
            <a:off x="5016500" y="3925888"/>
            <a:ext cx="492125" cy="7937"/>
          </a:xfrm>
          <a:prstGeom prst="straightConnector1">
            <a:avLst/>
          </a:prstGeom>
          <a:ln w="28575">
            <a:solidFill>
              <a:schemeClr val="accent5"/>
            </a:solidFill>
            <a:tailEnd type="arrow"/>
          </a:ln>
        </p:spPr>
        <p:style>
          <a:lnRef idx="1">
            <a:schemeClr val="accent1"/>
          </a:lnRef>
          <a:fillRef idx="0">
            <a:schemeClr val="accent1"/>
          </a:fillRef>
          <a:effectRef idx="0">
            <a:schemeClr val="accent1"/>
          </a:effectRef>
          <a:fontRef idx="minor">
            <a:schemeClr val="tx1"/>
          </a:fontRef>
        </p:style>
      </p:cxnSp>
      <p:sp>
        <p:nvSpPr>
          <p:cNvPr id="21524" name="TextBox 31"/>
          <p:cNvSpPr txBox="1">
            <a:spLocks noChangeArrowheads="1"/>
          </p:cNvSpPr>
          <p:nvPr/>
        </p:nvSpPr>
        <p:spPr bwMode="auto">
          <a:xfrm>
            <a:off x="3797300" y="2970213"/>
            <a:ext cx="1219200"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sz="1600" i="1"/>
              <a:t>Queue</a:t>
            </a:r>
            <a:endParaRPr lang="fr-CA" altLang="fr-FR" i="1"/>
          </a:p>
        </p:txBody>
      </p:sp>
      <p:cxnSp>
        <p:nvCxnSpPr>
          <p:cNvPr id="3" name="Straight Arrow Connector 2"/>
          <p:cNvCxnSpPr>
            <a:stCxn id="4" idx="3"/>
          </p:cNvCxnSpPr>
          <p:nvPr/>
        </p:nvCxnSpPr>
        <p:spPr bwMode="auto">
          <a:xfrm>
            <a:off x="1403350" y="2493963"/>
            <a:ext cx="2393950" cy="1439862"/>
          </a:xfrm>
          <a:prstGeom prst="straightConnector1">
            <a:avLst/>
          </a:prstGeom>
          <a:ln w="28575">
            <a:solidFill>
              <a:schemeClr val="accent5"/>
            </a:solidFill>
            <a:tailEnd type="arrow"/>
          </a:ln>
        </p:spPr>
        <p:style>
          <a:lnRef idx="1">
            <a:schemeClr val="accent1"/>
          </a:lnRef>
          <a:fillRef idx="0">
            <a:schemeClr val="accent1"/>
          </a:fillRef>
          <a:effectRef idx="0">
            <a:schemeClr val="accent1"/>
          </a:effectRef>
          <a:fontRef idx="minor">
            <a:schemeClr val="tx1"/>
          </a:fontRef>
        </p:style>
      </p:cxnSp>
      <p:sp>
        <p:nvSpPr>
          <p:cNvPr id="21526" name="TextBox 6"/>
          <p:cNvSpPr txBox="1">
            <a:spLocks noChangeArrowheads="1"/>
          </p:cNvSpPr>
          <p:nvPr/>
        </p:nvSpPr>
        <p:spPr bwMode="auto">
          <a:xfrm rot="1883718">
            <a:off x="1879600" y="2830513"/>
            <a:ext cx="144145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200" b="0"/>
              <a:t>Call procedure_1</a:t>
            </a:r>
            <a:endParaRPr lang="fr-CA" altLang="fr-FR" sz="1200" b="0"/>
          </a:p>
        </p:txBody>
      </p:sp>
      <p:sp>
        <p:nvSpPr>
          <p:cNvPr id="21527" name="TextBox 34"/>
          <p:cNvSpPr txBox="1">
            <a:spLocks noChangeArrowheads="1"/>
          </p:cNvSpPr>
          <p:nvPr/>
        </p:nvSpPr>
        <p:spPr bwMode="auto">
          <a:xfrm>
            <a:off x="3779838" y="6237288"/>
            <a:ext cx="30321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800"/>
              <a:t>Monitor Owner:</a:t>
            </a:r>
            <a:r>
              <a:rPr lang="en-CA" altLang="fr-FR" sz="1800" b="0"/>
              <a:t> none</a:t>
            </a:r>
            <a:endParaRPr lang="fr-CA" altLang="fr-FR" sz="1800" b="0"/>
          </a:p>
        </p:txBody>
      </p:sp>
      <p:cxnSp>
        <p:nvCxnSpPr>
          <p:cNvPr id="25" name="Straight Arrow Connector 24"/>
          <p:cNvCxnSpPr>
            <a:stCxn id="13" idx="1"/>
            <a:endCxn id="15" idx="1"/>
          </p:cNvCxnSpPr>
          <p:nvPr/>
        </p:nvCxnSpPr>
        <p:spPr>
          <a:xfrm flipV="1">
            <a:off x="5508625" y="2492375"/>
            <a:ext cx="668338" cy="1441450"/>
          </a:xfrm>
          <a:prstGeom prst="straightConnector1">
            <a:avLst/>
          </a:prstGeom>
          <a:ln w="28575">
            <a:solidFill>
              <a:schemeClr val="accent5"/>
            </a:solidFill>
            <a:tailEnd type="arrow"/>
          </a:ln>
        </p:spPr>
        <p:style>
          <a:lnRef idx="1">
            <a:schemeClr val="accent1"/>
          </a:lnRef>
          <a:fillRef idx="0">
            <a:schemeClr val="accent1"/>
          </a:fillRef>
          <a:effectRef idx="0">
            <a:schemeClr val="accent1"/>
          </a:effectRef>
          <a:fontRef idx="minor">
            <a:schemeClr val="tx1"/>
          </a:fontRef>
        </p:style>
      </p:cxnSp>
      <p:sp>
        <p:nvSpPr>
          <p:cNvPr id="7" name="Slide Number Placeholder 6"/>
          <p:cNvSpPr>
            <a:spLocks noGrp="1"/>
          </p:cNvSpPr>
          <p:nvPr>
            <p:ph type="sldNum" sz="quarter" idx="11"/>
          </p:nvPr>
        </p:nvSpPr>
        <p:spPr/>
        <p:txBody>
          <a:bodyPr/>
          <a:lstStyle/>
          <a:p>
            <a:pPr>
              <a:defRPr/>
            </a:pPr>
            <a:fld id="{C0F85434-72BD-456E-A883-0F005E178622}" type="slidenum">
              <a:rPr lang="fr-CA" smtClean="0"/>
              <a:pPr>
                <a:defRPr/>
              </a:pPr>
              <a:t>482</a:t>
            </a:fld>
            <a:endParaRPr lang="fr-CA"/>
          </a:p>
        </p:txBody>
      </p:sp>
    </p:spTree>
    <p:extLst>
      <p:ext uri="{BB962C8B-B14F-4D97-AF65-F5344CB8AC3E}">
        <p14:creationId xmlns:p14="http://schemas.microsoft.com/office/powerpoint/2010/main" val="1408434832"/>
      </p:ext>
    </p:extLst>
  </p:cSld>
  <p:clrMapOvr>
    <a:masterClrMapping/>
  </p:clrMapOvr>
  <p:transition>
    <p:fade/>
  </p:transition>
  <p:timing>
    <p:tnLst>
      <p:par>
        <p:cTn id="1" dur="indefinite" restart="never" nodeType="tmRoot"/>
      </p:par>
    </p:tnLst>
  </p:timing>
</p:sld>
</file>

<file path=ppt/slides/slide4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a:xfrm>
            <a:off x="457200" y="152400"/>
            <a:ext cx="6934200" cy="1371600"/>
          </a:xfrm>
        </p:spPr>
        <p:txBody>
          <a:bodyPr/>
          <a:lstStyle/>
          <a:p>
            <a:pPr>
              <a:defRPr/>
            </a:pPr>
            <a:r>
              <a:rPr lang="en-US" altLang="fr-FR"/>
              <a:t>Example of Using Monitor</a:t>
            </a:r>
          </a:p>
        </p:txBody>
      </p:sp>
      <p:sp>
        <p:nvSpPr>
          <p:cNvPr id="4" name="Rectangle 3"/>
          <p:cNvSpPr/>
          <p:nvPr/>
        </p:nvSpPr>
        <p:spPr>
          <a:xfrm>
            <a:off x="107950" y="2133600"/>
            <a:ext cx="1295400" cy="719138"/>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t>Task A</a:t>
            </a:r>
            <a:endParaRPr lang="fr-CA" dirty="0"/>
          </a:p>
        </p:txBody>
      </p:sp>
      <p:sp>
        <p:nvSpPr>
          <p:cNvPr id="9" name="Rectangle 8"/>
          <p:cNvSpPr/>
          <p:nvPr/>
        </p:nvSpPr>
        <p:spPr>
          <a:xfrm>
            <a:off x="107950" y="3054350"/>
            <a:ext cx="1295400" cy="720725"/>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a:defRPr/>
            </a:pPr>
            <a:r>
              <a:rPr lang="en-CA" dirty="0"/>
              <a:t>Task B</a:t>
            </a:r>
            <a:endParaRPr lang="fr-CA" dirty="0"/>
          </a:p>
        </p:txBody>
      </p:sp>
      <p:sp>
        <p:nvSpPr>
          <p:cNvPr id="10" name="Rectangle 9"/>
          <p:cNvSpPr/>
          <p:nvPr/>
        </p:nvSpPr>
        <p:spPr>
          <a:xfrm>
            <a:off x="107950" y="4076700"/>
            <a:ext cx="1295400" cy="720725"/>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r>
              <a:rPr lang="en-CA" dirty="0"/>
              <a:t>Task C</a:t>
            </a:r>
            <a:endParaRPr lang="fr-CA" dirty="0"/>
          </a:p>
        </p:txBody>
      </p:sp>
      <p:sp>
        <p:nvSpPr>
          <p:cNvPr id="11" name="Rectangle 10"/>
          <p:cNvSpPr/>
          <p:nvPr/>
        </p:nvSpPr>
        <p:spPr>
          <a:xfrm>
            <a:off x="107950" y="5019675"/>
            <a:ext cx="1295400" cy="71913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t>Task D</a:t>
            </a:r>
            <a:endParaRPr lang="fr-CA" dirty="0"/>
          </a:p>
        </p:txBody>
      </p:sp>
      <p:sp>
        <p:nvSpPr>
          <p:cNvPr id="15" name="Rectangle 14"/>
          <p:cNvSpPr/>
          <p:nvPr/>
        </p:nvSpPr>
        <p:spPr>
          <a:xfrm>
            <a:off x="6176963" y="2235200"/>
            <a:ext cx="1871662" cy="514350"/>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t>procedure_1</a:t>
            </a:r>
            <a:endParaRPr lang="fr-CA" dirty="0"/>
          </a:p>
        </p:txBody>
      </p:sp>
      <p:sp>
        <p:nvSpPr>
          <p:cNvPr id="16" name="Rectangle 15"/>
          <p:cNvSpPr/>
          <p:nvPr/>
        </p:nvSpPr>
        <p:spPr>
          <a:xfrm>
            <a:off x="6156325" y="3157538"/>
            <a:ext cx="1873250" cy="51435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procedure_2</a:t>
            </a:r>
            <a:endParaRPr lang="fr-CA" dirty="0">
              <a:solidFill>
                <a:schemeClr val="tx1"/>
              </a:solidFill>
            </a:endParaRPr>
          </a:p>
        </p:txBody>
      </p:sp>
      <p:sp>
        <p:nvSpPr>
          <p:cNvPr id="17" name="Rectangle 16"/>
          <p:cNvSpPr/>
          <p:nvPr/>
        </p:nvSpPr>
        <p:spPr>
          <a:xfrm>
            <a:off x="6156325" y="4179888"/>
            <a:ext cx="1873250" cy="51435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procedure_3</a:t>
            </a:r>
            <a:endParaRPr lang="fr-CA" dirty="0">
              <a:solidFill>
                <a:schemeClr val="tx1"/>
              </a:solidFill>
            </a:endParaRPr>
          </a:p>
        </p:txBody>
      </p:sp>
      <p:sp>
        <p:nvSpPr>
          <p:cNvPr id="18" name="Rectangle 17"/>
          <p:cNvSpPr/>
          <p:nvPr/>
        </p:nvSpPr>
        <p:spPr>
          <a:xfrm>
            <a:off x="6176963" y="5122863"/>
            <a:ext cx="1871662" cy="512762"/>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procedure_4</a:t>
            </a:r>
            <a:endParaRPr lang="fr-CA" dirty="0">
              <a:solidFill>
                <a:schemeClr val="tx1"/>
              </a:solidFill>
            </a:endParaRPr>
          </a:p>
        </p:txBody>
      </p:sp>
      <p:sp>
        <p:nvSpPr>
          <p:cNvPr id="13" name="Rectangle 12"/>
          <p:cNvSpPr/>
          <p:nvPr/>
        </p:nvSpPr>
        <p:spPr>
          <a:xfrm>
            <a:off x="5508625" y="1916113"/>
            <a:ext cx="3095625" cy="4033837"/>
          </a:xfrm>
          <a:prstGeom prst="rect">
            <a:avLst/>
          </a:prstGeom>
          <a:noFill/>
          <a:ln>
            <a:prstDash val="sysDash"/>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p>
        </p:txBody>
      </p:sp>
      <p:sp>
        <p:nvSpPr>
          <p:cNvPr id="22542" name="TextBox 13"/>
          <p:cNvSpPr txBox="1">
            <a:spLocks noChangeArrowheads="1"/>
          </p:cNvSpPr>
          <p:nvPr/>
        </p:nvSpPr>
        <p:spPr bwMode="auto">
          <a:xfrm>
            <a:off x="3203575" y="1557338"/>
            <a:ext cx="54006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a:t>Monitor</a:t>
            </a:r>
            <a:endParaRPr lang="fr-CA" altLang="fr-FR"/>
          </a:p>
        </p:txBody>
      </p:sp>
      <p:sp>
        <p:nvSpPr>
          <p:cNvPr id="19" name="Rectangle 18"/>
          <p:cNvSpPr/>
          <p:nvPr/>
        </p:nvSpPr>
        <p:spPr>
          <a:xfrm rot="5400000">
            <a:off x="43592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sp>
        <p:nvSpPr>
          <p:cNvPr id="22" name="Rectangle 21"/>
          <p:cNvSpPr/>
          <p:nvPr/>
        </p:nvSpPr>
        <p:spPr>
          <a:xfrm rot="5400000">
            <a:off x="40544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sp>
        <p:nvSpPr>
          <p:cNvPr id="23" name="Rectangle 22"/>
          <p:cNvSpPr/>
          <p:nvPr/>
        </p:nvSpPr>
        <p:spPr>
          <a:xfrm rot="5400000">
            <a:off x="37496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sp>
        <p:nvSpPr>
          <p:cNvPr id="24" name="Rectangle 23"/>
          <p:cNvSpPr/>
          <p:nvPr/>
        </p:nvSpPr>
        <p:spPr>
          <a:xfrm rot="5400000">
            <a:off x="34448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cxnSp>
        <p:nvCxnSpPr>
          <p:cNvPr id="29" name="Straight Arrow Connector 28"/>
          <p:cNvCxnSpPr>
            <a:stCxn id="19" idx="0"/>
            <a:endCxn id="13" idx="1"/>
          </p:cNvCxnSpPr>
          <p:nvPr/>
        </p:nvCxnSpPr>
        <p:spPr>
          <a:xfrm>
            <a:off x="5016500" y="3925888"/>
            <a:ext cx="492125" cy="7937"/>
          </a:xfrm>
          <a:prstGeom prst="straightConnector1">
            <a:avLst/>
          </a:prstGeom>
          <a:ln w="28575">
            <a:solidFill>
              <a:schemeClr val="accent5"/>
            </a:solidFill>
            <a:tailEnd type="arrow"/>
          </a:ln>
        </p:spPr>
        <p:style>
          <a:lnRef idx="1">
            <a:schemeClr val="accent1"/>
          </a:lnRef>
          <a:fillRef idx="0">
            <a:schemeClr val="accent1"/>
          </a:fillRef>
          <a:effectRef idx="0">
            <a:schemeClr val="accent1"/>
          </a:effectRef>
          <a:fontRef idx="minor">
            <a:schemeClr val="tx1"/>
          </a:fontRef>
        </p:style>
      </p:cxnSp>
      <p:sp>
        <p:nvSpPr>
          <p:cNvPr id="22548" name="TextBox 31"/>
          <p:cNvSpPr txBox="1">
            <a:spLocks noChangeArrowheads="1"/>
          </p:cNvSpPr>
          <p:nvPr/>
        </p:nvSpPr>
        <p:spPr bwMode="auto">
          <a:xfrm>
            <a:off x="3797300" y="2970213"/>
            <a:ext cx="1219200"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sz="1600" i="1"/>
              <a:t>Queue</a:t>
            </a:r>
            <a:endParaRPr lang="fr-CA" altLang="fr-FR" i="1"/>
          </a:p>
        </p:txBody>
      </p:sp>
      <p:sp>
        <p:nvSpPr>
          <p:cNvPr id="22549" name="TextBox 34"/>
          <p:cNvSpPr txBox="1">
            <a:spLocks noChangeArrowheads="1"/>
          </p:cNvSpPr>
          <p:nvPr/>
        </p:nvSpPr>
        <p:spPr bwMode="auto">
          <a:xfrm>
            <a:off x="3779838" y="6237288"/>
            <a:ext cx="30321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800"/>
              <a:t>Monitor Owner:</a:t>
            </a:r>
            <a:r>
              <a:rPr lang="en-CA" altLang="fr-FR" sz="1800" b="0"/>
              <a:t> Task A</a:t>
            </a:r>
            <a:endParaRPr lang="fr-CA" altLang="fr-FR" sz="1800" b="0"/>
          </a:p>
        </p:txBody>
      </p:sp>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483</a:t>
            </a:fld>
            <a:endParaRPr lang="fr-CA"/>
          </a:p>
        </p:txBody>
      </p:sp>
    </p:spTree>
    <p:extLst>
      <p:ext uri="{BB962C8B-B14F-4D97-AF65-F5344CB8AC3E}">
        <p14:creationId xmlns:p14="http://schemas.microsoft.com/office/powerpoint/2010/main" val="267997267"/>
      </p:ext>
    </p:extLst>
  </p:cSld>
  <p:clrMapOvr>
    <a:masterClrMapping/>
  </p:clrMapOvr>
  <p:transition>
    <p:fade/>
  </p:transition>
  <p:timing>
    <p:tnLst>
      <p:par>
        <p:cTn id="1" dur="indefinite" restart="never" nodeType="tmRoot"/>
      </p:par>
    </p:tnLst>
  </p:timing>
</p:sld>
</file>

<file path=ppt/slides/slide4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a:xfrm>
            <a:off x="457200" y="152400"/>
            <a:ext cx="6934200" cy="1371600"/>
          </a:xfrm>
        </p:spPr>
        <p:txBody>
          <a:bodyPr/>
          <a:lstStyle/>
          <a:p>
            <a:pPr>
              <a:defRPr/>
            </a:pPr>
            <a:r>
              <a:rPr lang="en-US" altLang="fr-FR"/>
              <a:t>Example of Using Monitor</a:t>
            </a:r>
          </a:p>
        </p:txBody>
      </p:sp>
      <p:sp>
        <p:nvSpPr>
          <p:cNvPr id="4" name="Rectangle 3"/>
          <p:cNvSpPr/>
          <p:nvPr/>
        </p:nvSpPr>
        <p:spPr>
          <a:xfrm>
            <a:off x="107950" y="2133600"/>
            <a:ext cx="1295400" cy="719138"/>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t>Task A</a:t>
            </a:r>
            <a:endParaRPr lang="fr-CA" dirty="0"/>
          </a:p>
        </p:txBody>
      </p:sp>
      <p:sp>
        <p:nvSpPr>
          <p:cNvPr id="9" name="Rectangle 8"/>
          <p:cNvSpPr/>
          <p:nvPr/>
        </p:nvSpPr>
        <p:spPr>
          <a:xfrm>
            <a:off x="107950" y="3054350"/>
            <a:ext cx="1295400" cy="720725"/>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a:defRPr/>
            </a:pPr>
            <a:r>
              <a:rPr lang="en-CA" dirty="0"/>
              <a:t>Task B</a:t>
            </a:r>
            <a:endParaRPr lang="fr-CA" dirty="0"/>
          </a:p>
        </p:txBody>
      </p:sp>
      <p:sp>
        <p:nvSpPr>
          <p:cNvPr id="10" name="Rectangle 9"/>
          <p:cNvSpPr/>
          <p:nvPr/>
        </p:nvSpPr>
        <p:spPr>
          <a:xfrm>
            <a:off x="107950" y="4076700"/>
            <a:ext cx="1295400" cy="720725"/>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r>
              <a:rPr lang="en-CA" dirty="0"/>
              <a:t>Task C</a:t>
            </a:r>
            <a:endParaRPr lang="fr-CA" dirty="0"/>
          </a:p>
        </p:txBody>
      </p:sp>
      <p:sp>
        <p:nvSpPr>
          <p:cNvPr id="11" name="Rectangle 10"/>
          <p:cNvSpPr/>
          <p:nvPr/>
        </p:nvSpPr>
        <p:spPr>
          <a:xfrm>
            <a:off x="107950" y="5019675"/>
            <a:ext cx="1295400" cy="71913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t>Task D</a:t>
            </a:r>
            <a:endParaRPr lang="fr-CA" dirty="0"/>
          </a:p>
        </p:txBody>
      </p:sp>
      <p:sp>
        <p:nvSpPr>
          <p:cNvPr id="15" name="Rectangle 14"/>
          <p:cNvSpPr/>
          <p:nvPr/>
        </p:nvSpPr>
        <p:spPr>
          <a:xfrm>
            <a:off x="6176963" y="2235200"/>
            <a:ext cx="1871662" cy="514350"/>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t>procedure_1</a:t>
            </a:r>
            <a:endParaRPr lang="fr-CA" dirty="0"/>
          </a:p>
        </p:txBody>
      </p:sp>
      <p:sp>
        <p:nvSpPr>
          <p:cNvPr id="16" name="Rectangle 15"/>
          <p:cNvSpPr/>
          <p:nvPr/>
        </p:nvSpPr>
        <p:spPr>
          <a:xfrm>
            <a:off x="6156325" y="3157538"/>
            <a:ext cx="1873250" cy="51435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procedure_2</a:t>
            </a:r>
            <a:endParaRPr lang="fr-CA" dirty="0">
              <a:solidFill>
                <a:schemeClr val="tx1"/>
              </a:solidFill>
            </a:endParaRPr>
          </a:p>
        </p:txBody>
      </p:sp>
      <p:sp>
        <p:nvSpPr>
          <p:cNvPr id="17" name="Rectangle 16"/>
          <p:cNvSpPr/>
          <p:nvPr/>
        </p:nvSpPr>
        <p:spPr>
          <a:xfrm>
            <a:off x="6156325" y="4179888"/>
            <a:ext cx="1873250" cy="51435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procedure_3</a:t>
            </a:r>
            <a:endParaRPr lang="fr-CA" dirty="0">
              <a:solidFill>
                <a:schemeClr val="tx1"/>
              </a:solidFill>
            </a:endParaRPr>
          </a:p>
        </p:txBody>
      </p:sp>
      <p:sp>
        <p:nvSpPr>
          <p:cNvPr id="18" name="Rectangle 17"/>
          <p:cNvSpPr/>
          <p:nvPr/>
        </p:nvSpPr>
        <p:spPr>
          <a:xfrm>
            <a:off x="6176963" y="5122863"/>
            <a:ext cx="1871662" cy="512762"/>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procedure_4</a:t>
            </a:r>
            <a:endParaRPr lang="fr-CA" dirty="0">
              <a:solidFill>
                <a:schemeClr val="tx1"/>
              </a:solidFill>
            </a:endParaRPr>
          </a:p>
        </p:txBody>
      </p:sp>
      <p:sp>
        <p:nvSpPr>
          <p:cNvPr id="13" name="Rectangle 12"/>
          <p:cNvSpPr/>
          <p:nvPr/>
        </p:nvSpPr>
        <p:spPr>
          <a:xfrm>
            <a:off x="5508625" y="1916113"/>
            <a:ext cx="3095625" cy="4033837"/>
          </a:xfrm>
          <a:prstGeom prst="rect">
            <a:avLst/>
          </a:prstGeom>
          <a:noFill/>
          <a:ln>
            <a:prstDash val="sysDash"/>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p>
        </p:txBody>
      </p:sp>
      <p:sp>
        <p:nvSpPr>
          <p:cNvPr id="23566" name="TextBox 13"/>
          <p:cNvSpPr txBox="1">
            <a:spLocks noChangeArrowheads="1"/>
          </p:cNvSpPr>
          <p:nvPr/>
        </p:nvSpPr>
        <p:spPr bwMode="auto">
          <a:xfrm>
            <a:off x="3203575" y="1557338"/>
            <a:ext cx="54006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a:t>Monitor</a:t>
            </a:r>
            <a:endParaRPr lang="fr-CA" altLang="fr-FR"/>
          </a:p>
        </p:txBody>
      </p:sp>
      <p:sp>
        <p:nvSpPr>
          <p:cNvPr id="19" name="Rectangle 18"/>
          <p:cNvSpPr/>
          <p:nvPr/>
        </p:nvSpPr>
        <p:spPr>
          <a:xfrm rot="5400000">
            <a:off x="43592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sp>
        <p:nvSpPr>
          <p:cNvPr id="22" name="Rectangle 21"/>
          <p:cNvSpPr/>
          <p:nvPr/>
        </p:nvSpPr>
        <p:spPr>
          <a:xfrm rot="5400000">
            <a:off x="40544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sp>
        <p:nvSpPr>
          <p:cNvPr id="23" name="Rectangle 22"/>
          <p:cNvSpPr/>
          <p:nvPr/>
        </p:nvSpPr>
        <p:spPr>
          <a:xfrm rot="5400000">
            <a:off x="37496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sp>
        <p:nvSpPr>
          <p:cNvPr id="24" name="Rectangle 23"/>
          <p:cNvSpPr/>
          <p:nvPr/>
        </p:nvSpPr>
        <p:spPr>
          <a:xfrm rot="5400000">
            <a:off x="34448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cxnSp>
        <p:nvCxnSpPr>
          <p:cNvPr id="29" name="Straight Arrow Connector 28"/>
          <p:cNvCxnSpPr>
            <a:stCxn id="19" idx="0"/>
            <a:endCxn id="13" idx="1"/>
          </p:cNvCxnSpPr>
          <p:nvPr/>
        </p:nvCxnSpPr>
        <p:spPr>
          <a:xfrm>
            <a:off x="5016500" y="3925888"/>
            <a:ext cx="492125" cy="7937"/>
          </a:xfrm>
          <a:prstGeom prst="straightConnector1">
            <a:avLst/>
          </a:prstGeom>
          <a:ln w="28575">
            <a:solidFill>
              <a:schemeClr val="accent5"/>
            </a:solidFill>
            <a:tailEnd type="arrow"/>
          </a:ln>
        </p:spPr>
        <p:style>
          <a:lnRef idx="1">
            <a:schemeClr val="accent1"/>
          </a:lnRef>
          <a:fillRef idx="0">
            <a:schemeClr val="accent1"/>
          </a:fillRef>
          <a:effectRef idx="0">
            <a:schemeClr val="accent1"/>
          </a:effectRef>
          <a:fontRef idx="minor">
            <a:schemeClr val="tx1"/>
          </a:fontRef>
        </p:style>
      </p:cxnSp>
      <p:sp>
        <p:nvSpPr>
          <p:cNvPr id="23572" name="TextBox 31"/>
          <p:cNvSpPr txBox="1">
            <a:spLocks noChangeArrowheads="1"/>
          </p:cNvSpPr>
          <p:nvPr/>
        </p:nvSpPr>
        <p:spPr bwMode="auto">
          <a:xfrm>
            <a:off x="3797300" y="2970213"/>
            <a:ext cx="1219200"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sz="1600" i="1"/>
              <a:t>Queue</a:t>
            </a:r>
            <a:endParaRPr lang="fr-CA" altLang="fr-FR" i="1"/>
          </a:p>
        </p:txBody>
      </p:sp>
      <p:cxnSp>
        <p:nvCxnSpPr>
          <p:cNvPr id="26" name="Straight Arrow Connector 25"/>
          <p:cNvCxnSpPr>
            <a:stCxn id="10" idx="3"/>
            <a:endCxn id="24" idx="2"/>
          </p:cNvCxnSpPr>
          <p:nvPr/>
        </p:nvCxnSpPr>
        <p:spPr bwMode="auto">
          <a:xfrm flipV="1">
            <a:off x="1403350" y="3925888"/>
            <a:ext cx="2393950" cy="511175"/>
          </a:xfrm>
          <a:prstGeom prst="straightConnector1">
            <a:avLst/>
          </a:prstGeom>
          <a:ln w="28575">
            <a:solidFill>
              <a:schemeClr val="accent5"/>
            </a:solidFill>
            <a:tailEnd type="arrow"/>
          </a:ln>
        </p:spPr>
        <p:style>
          <a:lnRef idx="1">
            <a:schemeClr val="accent1"/>
          </a:lnRef>
          <a:fillRef idx="0">
            <a:schemeClr val="accent1"/>
          </a:fillRef>
          <a:effectRef idx="0">
            <a:schemeClr val="accent1"/>
          </a:effectRef>
          <a:fontRef idx="minor">
            <a:schemeClr val="tx1"/>
          </a:fontRef>
        </p:style>
      </p:cxnSp>
      <p:sp>
        <p:nvSpPr>
          <p:cNvPr id="23574" name="TextBox 32"/>
          <p:cNvSpPr txBox="1">
            <a:spLocks noChangeArrowheads="1"/>
          </p:cNvSpPr>
          <p:nvPr/>
        </p:nvSpPr>
        <p:spPr bwMode="auto">
          <a:xfrm rot="-801683">
            <a:off x="2063750" y="4241800"/>
            <a:ext cx="14414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200" b="0"/>
              <a:t>Call procedure_2</a:t>
            </a:r>
            <a:endParaRPr lang="fr-CA" altLang="fr-FR" sz="1200" b="0"/>
          </a:p>
        </p:txBody>
      </p:sp>
      <p:sp>
        <p:nvSpPr>
          <p:cNvPr id="23575" name="TextBox 34"/>
          <p:cNvSpPr txBox="1">
            <a:spLocks noChangeArrowheads="1"/>
          </p:cNvSpPr>
          <p:nvPr/>
        </p:nvSpPr>
        <p:spPr bwMode="auto">
          <a:xfrm>
            <a:off x="3779838" y="6237288"/>
            <a:ext cx="30321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800"/>
              <a:t>Monitor Owner:</a:t>
            </a:r>
            <a:r>
              <a:rPr lang="en-CA" altLang="fr-FR" sz="1800" b="0"/>
              <a:t> Task A</a:t>
            </a:r>
            <a:endParaRPr lang="fr-CA" altLang="fr-FR" sz="1800" b="0"/>
          </a:p>
        </p:txBody>
      </p:sp>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484</a:t>
            </a:fld>
            <a:endParaRPr lang="fr-CA"/>
          </a:p>
        </p:txBody>
      </p:sp>
    </p:spTree>
    <p:extLst>
      <p:ext uri="{BB962C8B-B14F-4D97-AF65-F5344CB8AC3E}">
        <p14:creationId xmlns:p14="http://schemas.microsoft.com/office/powerpoint/2010/main" val="1029393513"/>
      </p:ext>
    </p:extLst>
  </p:cSld>
  <p:clrMapOvr>
    <a:masterClrMapping/>
  </p:clrMapOvr>
  <p:transition>
    <p:fade/>
  </p:transition>
  <p:timing>
    <p:tnLst>
      <p:par>
        <p:cTn id="1" dur="indefinite" restart="never" nodeType="tmRoot"/>
      </p:par>
    </p:tnLst>
  </p:timing>
</p:sld>
</file>

<file path=ppt/slides/slide4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a:xfrm>
            <a:off x="457200" y="152400"/>
            <a:ext cx="6934200" cy="1371600"/>
          </a:xfrm>
        </p:spPr>
        <p:txBody>
          <a:bodyPr/>
          <a:lstStyle/>
          <a:p>
            <a:pPr>
              <a:defRPr/>
            </a:pPr>
            <a:r>
              <a:rPr lang="en-US" altLang="fr-FR"/>
              <a:t>Example of Using Monitor</a:t>
            </a:r>
          </a:p>
        </p:txBody>
      </p:sp>
      <p:sp>
        <p:nvSpPr>
          <p:cNvPr id="4" name="Rectangle 3"/>
          <p:cNvSpPr/>
          <p:nvPr/>
        </p:nvSpPr>
        <p:spPr>
          <a:xfrm>
            <a:off x="107950" y="2133600"/>
            <a:ext cx="1295400" cy="719138"/>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t>Task A</a:t>
            </a:r>
            <a:endParaRPr lang="fr-CA" dirty="0"/>
          </a:p>
        </p:txBody>
      </p:sp>
      <p:sp>
        <p:nvSpPr>
          <p:cNvPr id="9" name="Rectangle 8"/>
          <p:cNvSpPr/>
          <p:nvPr/>
        </p:nvSpPr>
        <p:spPr>
          <a:xfrm>
            <a:off x="107950" y="3054350"/>
            <a:ext cx="1295400" cy="720725"/>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a:defRPr/>
            </a:pPr>
            <a:r>
              <a:rPr lang="en-CA" dirty="0"/>
              <a:t>Task B</a:t>
            </a:r>
            <a:endParaRPr lang="fr-CA" dirty="0"/>
          </a:p>
        </p:txBody>
      </p:sp>
      <p:sp>
        <p:nvSpPr>
          <p:cNvPr id="10" name="Rectangle 9"/>
          <p:cNvSpPr/>
          <p:nvPr/>
        </p:nvSpPr>
        <p:spPr>
          <a:xfrm>
            <a:off x="107950" y="4076700"/>
            <a:ext cx="1295400" cy="720725"/>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r>
              <a:rPr lang="en-CA" dirty="0"/>
              <a:t>Task C</a:t>
            </a:r>
            <a:endParaRPr lang="fr-CA" dirty="0"/>
          </a:p>
        </p:txBody>
      </p:sp>
      <p:sp>
        <p:nvSpPr>
          <p:cNvPr id="11" name="Rectangle 10"/>
          <p:cNvSpPr/>
          <p:nvPr/>
        </p:nvSpPr>
        <p:spPr>
          <a:xfrm>
            <a:off x="107950" y="5019675"/>
            <a:ext cx="1295400" cy="71913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t>Task D</a:t>
            </a:r>
            <a:endParaRPr lang="fr-CA" dirty="0"/>
          </a:p>
        </p:txBody>
      </p:sp>
      <p:sp>
        <p:nvSpPr>
          <p:cNvPr id="15" name="Rectangle 14"/>
          <p:cNvSpPr/>
          <p:nvPr/>
        </p:nvSpPr>
        <p:spPr>
          <a:xfrm>
            <a:off x="6176963" y="2235200"/>
            <a:ext cx="1871662" cy="514350"/>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t>procedure_1</a:t>
            </a:r>
            <a:endParaRPr lang="fr-CA" dirty="0"/>
          </a:p>
        </p:txBody>
      </p:sp>
      <p:sp>
        <p:nvSpPr>
          <p:cNvPr id="16" name="Rectangle 15"/>
          <p:cNvSpPr/>
          <p:nvPr/>
        </p:nvSpPr>
        <p:spPr>
          <a:xfrm>
            <a:off x="6156325" y="3157538"/>
            <a:ext cx="1873250" cy="51435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procedure_2</a:t>
            </a:r>
            <a:endParaRPr lang="fr-CA" dirty="0">
              <a:solidFill>
                <a:schemeClr val="tx1"/>
              </a:solidFill>
            </a:endParaRPr>
          </a:p>
        </p:txBody>
      </p:sp>
      <p:sp>
        <p:nvSpPr>
          <p:cNvPr id="17" name="Rectangle 16"/>
          <p:cNvSpPr/>
          <p:nvPr/>
        </p:nvSpPr>
        <p:spPr>
          <a:xfrm>
            <a:off x="6156325" y="4179888"/>
            <a:ext cx="1873250" cy="51435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procedure_3</a:t>
            </a:r>
            <a:endParaRPr lang="fr-CA" dirty="0">
              <a:solidFill>
                <a:schemeClr val="tx1"/>
              </a:solidFill>
            </a:endParaRPr>
          </a:p>
        </p:txBody>
      </p:sp>
      <p:sp>
        <p:nvSpPr>
          <p:cNvPr id="18" name="Rectangle 17"/>
          <p:cNvSpPr/>
          <p:nvPr/>
        </p:nvSpPr>
        <p:spPr>
          <a:xfrm>
            <a:off x="6176963" y="5122863"/>
            <a:ext cx="1871662" cy="512762"/>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procedure_4</a:t>
            </a:r>
            <a:endParaRPr lang="fr-CA" dirty="0">
              <a:solidFill>
                <a:schemeClr val="tx1"/>
              </a:solidFill>
            </a:endParaRPr>
          </a:p>
        </p:txBody>
      </p:sp>
      <p:sp>
        <p:nvSpPr>
          <p:cNvPr id="13" name="Rectangle 12"/>
          <p:cNvSpPr/>
          <p:nvPr/>
        </p:nvSpPr>
        <p:spPr>
          <a:xfrm>
            <a:off x="5508625" y="1916113"/>
            <a:ext cx="3095625" cy="4033837"/>
          </a:xfrm>
          <a:prstGeom prst="rect">
            <a:avLst/>
          </a:prstGeom>
          <a:noFill/>
          <a:ln>
            <a:prstDash val="sysDash"/>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p>
        </p:txBody>
      </p:sp>
      <p:sp>
        <p:nvSpPr>
          <p:cNvPr id="24590" name="TextBox 13"/>
          <p:cNvSpPr txBox="1">
            <a:spLocks noChangeArrowheads="1"/>
          </p:cNvSpPr>
          <p:nvPr/>
        </p:nvSpPr>
        <p:spPr bwMode="auto">
          <a:xfrm>
            <a:off x="3203575" y="1557338"/>
            <a:ext cx="54006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a:t>Monitor</a:t>
            </a:r>
            <a:endParaRPr lang="fr-CA" altLang="fr-FR"/>
          </a:p>
        </p:txBody>
      </p:sp>
      <p:sp>
        <p:nvSpPr>
          <p:cNvPr id="19" name="Rectangle 18"/>
          <p:cNvSpPr/>
          <p:nvPr/>
        </p:nvSpPr>
        <p:spPr>
          <a:xfrm rot="5400000">
            <a:off x="43592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Task C</a:t>
            </a:r>
            <a:endParaRPr lang="fr-CA" dirty="0">
              <a:solidFill>
                <a:schemeClr val="tx1"/>
              </a:solidFill>
            </a:endParaRPr>
          </a:p>
        </p:txBody>
      </p:sp>
      <p:sp>
        <p:nvSpPr>
          <p:cNvPr id="22" name="Rectangle 21"/>
          <p:cNvSpPr/>
          <p:nvPr/>
        </p:nvSpPr>
        <p:spPr>
          <a:xfrm rot="5400000">
            <a:off x="40544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sp>
        <p:nvSpPr>
          <p:cNvPr id="23" name="Rectangle 22"/>
          <p:cNvSpPr/>
          <p:nvPr/>
        </p:nvSpPr>
        <p:spPr>
          <a:xfrm rot="5400000">
            <a:off x="37496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sp>
        <p:nvSpPr>
          <p:cNvPr id="24" name="Rectangle 23"/>
          <p:cNvSpPr/>
          <p:nvPr/>
        </p:nvSpPr>
        <p:spPr>
          <a:xfrm rot="5400000">
            <a:off x="34448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cxnSp>
        <p:nvCxnSpPr>
          <p:cNvPr id="29" name="Straight Arrow Connector 28"/>
          <p:cNvCxnSpPr>
            <a:stCxn id="19" idx="0"/>
            <a:endCxn id="13" idx="1"/>
          </p:cNvCxnSpPr>
          <p:nvPr/>
        </p:nvCxnSpPr>
        <p:spPr>
          <a:xfrm>
            <a:off x="5016500" y="3925888"/>
            <a:ext cx="492125" cy="7937"/>
          </a:xfrm>
          <a:prstGeom prst="straightConnector1">
            <a:avLst/>
          </a:prstGeom>
          <a:ln w="28575">
            <a:solidFill>
              <a:schemeClr val="accent5"/>
            </a:solidFill>
            <a:tailEnd type="arrow"/>
          </a:ln>
        </p:spPr>
        <p:style>
          <a:lnRef idx="1">
            <a:schemeClr val="accent1"/>
          </a:lnRef>
          <a:fillRef idx="0">
            <a:schemeClr val="accent1"/>
          </a:fillRef>
          <a:effectRef idx="0">
            <a:schemeClr val="accent1"/>
          </a:effectRef>
          <a:fontRef idx="minor">
            <a:schemeClr val="tx1"/>
          </a:fontRef>
        </p:style>
      </p:cxnSp>
      <p:sp>
        <p:nvSpPr>
          <p:cNvPr id="24596" name="TextBox 31"/>
          <p:cNvSpPr txBox="1">
            <a:spLocks noChangeArrowheads="1"/>
          </p:cNvSpPr>
          <p:nvPr/>
        </p:nvSpPr>
        <p:spPr bwMode="auto">
          <a:xfrm>
            <a:off x="3797300" y="2970213"/>
            <a:ext cx="1219200"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sz="1600" i="1"/>
              <a:t>Queue</a:t>
            </a:r>
            <a:endParaRPr lang="fr-CA" altLang="fr-FR" i="1"/>
          </a:p>
        </p:txBody>
      </p:sp>
      <p:sp>
        <p:nvSpPr>
          <p:cNvPr id="24597" name="TextBox 34"/>
          <p:cNvSpPr txBox="1">
            <a:spLocks noChangeArrowheads="1"/>
          </p:cNvSpPr>
          <p:nvPr/>
        </p:nvSpPr>
        <p:spPr bwMode="auto">
          <a:xfrm>
            <a:off x="3779838" y="6237288"/>
            <a:ext cx="30321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800"/>
              <a:t>Monitor Owner:</a:t>
            </a:r>
            <a:r>
              <a:rPr lang="en-CA" altLang="fr-FR" sz="1800" b="0"/>
              <a:t> Task A</a:t>
            </a:r>
            <a:endParaRPr lang="fr-CA" altLang="fr-FR" sz="1800" b="0"/>
          </a:p>
        </p:txBody>
      </p:sp>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485</a:t>
            </a:fld>
            <a:endParaRPr lang="fr-CA"/>
          </a:p>
        </p:txBody>
      </p:sp>
    </p:spTree>
    <p:extLst>
      <p:ext uri="{BB962C8B-B14F-4D97-AF65-F5344CB8AC3E}">
        <p14:creationId xmlns:p14="http://schemas.microsoft.com/office/powerpoint/2010/main" val="4011695302"/>
      </p:ext>
    </p:extLst>
  </p:cSld>
  <p:clrMapOvr>
    <a:masterClrMapping/>
  </p:clrMapOvr>
  <p:transition>
    <p:fade/>
  </p:transition>
  <p:timing>
    <p:tnLst>
      <p:par>
        <p:cTn id="1" dur="indefinite" restart="never" nodeType="tmRoot"/>
      </p:par>
    </p:tnLst>
  </p:timing>
</p:sld>
</file>

<file path=ppt/slides/slide4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a:xfrm>
            <a:off x="457200" y="152400"/>
            <a:ext cx="6934200" cy="1371600"/>
          </a:xfrm>
        </p:spPr>
        <p:txBody>
          <a:bodyPr/>
          <a:lstStyle/>
          <a:p>
            <a:pPr>
              <a:defRPr/>
            </a:pPr>
            <a:r>
              <a:rPr lang="en-US" altLang="fr-FR"/>
              <a:t>Example of Using Monitor</a:t>
            </a:r>
          </a:p>
        </p:txBody>
      </p:sp>
      <p:sp>
        <p:nvSpPr>
          <p:cNvPr id="4" name="Rectangle 3"/>
          <p:cNvSpPr/>
          <p:nvPr/>
        </p:nvSpPr>
        <p:spPr>
          <a:xfrm>
            <a:off x="107950" y="2133600"/>
            <a:ext cx="1295400" cy="719138"/>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t>Task A</a:t>
            </a:r>
            <a:endParaRPr lang="fr-CA" dirty="0"/>
          </a:p>
        </p:txBody>
      </p:sp>
      <p:sp>
        <p:nvSpPr>
          <p:cNvPr id="9" name="Rectangle 8"/>
          <p:cNvSpPr/>
          <p:nvPr/>
        </p:nvSpPr>
        <p:spPr>
          <a:xfrm>
            <a:off x="107950" y="3054350"/>
            <a:ext cx="1295400" cy="720725"/>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a:defRPr/>
            </a:pPr>
            <a:r>
              <a:rPr lang="en-CA" dirty="0"/>
              <a:t>Task B</a:t>
            </a:r>
            <a:endParaRPr lang="fr-CA" dirty="0"/>
          </a:p>
        </p:txBody>
      </p:sp>
      <p:sp>
        <p:nvSpPr>
          <p:cNvPr id="10" name="Rectangle 9"/>
          <p:cNvSpPr/>
          <p:nvPr/>
        </p:nvSpPr>
        <p:spPr>
          <a:xfrm>
            <a:off x="107950" y="4076700"/>
            <a:ext cx="1295400" cy="720725"/>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r>
              <a:rPr lang="en-CA" dirty="0"/>
              <a:t>Task C</a:t>
            </a:r>
            <a:endParaRPr lang="fr-CA" dirty="0"/>
          </a:p>
        </p:txBody>
      </p:sp>
      <p:sp>
        <p:nvSpPr>
          <p:cNvPr id="11" name="Rectangle 10"/>
          <p:cNvSpPr/>
          <p:nvPr/>
        </p:nvSpPr>
        <p:spPr>
          <a:xfrm>
            <a:off x="107950" y="5019675"/>
            <a:ext cx="1295400" cy="71913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t>Task D</a:t>
            </a:r>
            <a:endParaRPr lang="fr-CA" dirty="0"/>
          </a:p>
        </p:txBody>
      </p:sp>
      <p:sp>
        <p:nvSpPr>
          <p:cNvPr id="15" name="Rectangle 14"/>
          <p:cNvSpPr/>
          <p:nvPr/>
        </p:nvSpPr>
        <p:spPr>
          <a:xfrm>
            <a:off x="6176963" y="2235200"/>
            <a:ext cx="1871662" cy="514350"/>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t>procedure_1</a:t>
            </a:r>
            <a:endParaRPr lang="fr-CA" dirty="0"/>
          </a:p>
        </p:txBody>
      </p:sp>
      <p:sp>
        <p:nvSpPr>
          <p:cNvPr id="16" name="Rectangle 15"/>
          <p:cNvSpPr/>
          <p:nvPr/>
        </p:nvSpPr>
        <p:spPr>
          <a:xfrm>
            <a:off x="6156325" y="3157538"/>
            <a:ext cx="1873250" cy="51435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procedure_2</a:t>
            </a:r>
            <a:endParaRPr lang="fr-CA" dirty="0">
              <a:solidFill>
                <a:schemeClr val="tx1"/>
              </a:solidFill>
            </a:endParaRPr>
          </a:p>
        </p:txBody>
      </p:sp>
      <p:sp>
        <p:nvSpPr>
          <p:cNvPr id="17" name="Rectangle 16"/>
          <p:cNvSpPr/>
          <p:nvPr/>
        </p:nvSpPr>
        <p:spPr>
          <a:xfrm>
            <a:off x="6156325" y="4179888"/>
            <a:ext cx="1873250" cy="51435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procedure_3</a:t>
            </a:r>
            <a:endParaRPr lang="fr-CA" dirty="0">
              <a:solidFill>
                <a:schemeClr val="tx1"/>
              </a:solidFill>
            </a:endParaRPr>
          </a:p>
        </p:txBody>
      </p:sp>
      <p:sp>
        <p:nvSpPr>
          <p:cNvPr id="18" name="Rectangle 17"/>
          <p:cNvSpPr/>
          <p:nvPr/>
        </p:nvSpPr>
        <p:spPr>
          <a:xfrm>
            <a:off x="6176963" y="5122863"/>
            <a:ext cx="1871662" cy="512762"/>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procedure_4</a:t>
            </a:r>
            <a:endParaRPr lang="fr-CA" dirty="0">
              <a:solidFill>
                <a:schemeClr val="tx1"/>
              </a:solidFill>
            </a:endParaRPr>
          </a:p>
        </p:txBody>
      </p:sp>
      <p:sp>
        <p:nvSpPr>
          <p:cNvPr id="13" name="Rectangle 12"/>
          <p:cNvSpPr/>
          <p:nvPr/>
        </p:nvSpPr>
        <p:spPr>
          <a:xfrm>
            <a:off x="5508625" y="1916113"/>
            <a:ext cx="3095625" cy="4033837"/>
          </a:xfrm>
          <a:prstGeom prst="rect">
            <a:avLst/>
          </a:prstGeom>
          <a:noFill/>
          <a:ln>
            <a:prstDash val="sysDash"/>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p>
        </p:txBody>
      </p:sp>
      <p:sp>
        <p:nvSpPr>
          <p:cNvPr id="25614" name="TextBox 13"/>
          <p:cNvSpPr txBox="1">
            <a:spLocks noChangeArrowheads="1"/>
          </p:cNvSpPr>
          <p:nvPr/>
        </p:nvSpPr>
        <p:spPr bwMode="auto">
          <a:xfrm>
            <a:off x="3203575" y="1557338"/>
            <a:ext cx="54006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a:t>Monitor</a:t>
            </a:r>
            <a:endParaRPr lang="fr-CA" altLang="fr-FR"/>
          </a:p>
        </p:txBody>
      </p:sp>
      <p:sp>
        <p:nvSpPr>
          <p:cNvPr id="19" name="Rectangle 18"/>
          <p:cNvSpPr/>
          <p:nvPr/>
        </p:nvSpPr>
        <p:spPr>
          <a:xfrm rot="5400000">
            <a:off x="43592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Task C</a:t>
            </a:r>
            <a:endParaRPr lang="fr-CA" dirty="0">
              <a:solidFill>
                <a:schemeClr val="tx1"/>
              </a:solidFill>
            </a:endParaRPr>
          </a:p>
        </p:txBody>
      </p:sp>
      <p:sp>
        <p:nvSpPr>
          <p:cNvPr id="22" name="Rectangle 21"/>
          <p:cNvSpPr/>
          <p:nvPr/>
        </p:nvSpPr>
        <p:spPr>
          <a:xfrm rot="5400000">
            <a:off x="40544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sp>
        <p:nvSpPr>
          <p:cNvPr id="23" name="Rectangle 22"/>
          <p:cNvSpPr/>
          <p:nvPr/>
        </p:nvSpPr>
        <p:spPr>
          <a:xfrm rot="5400000">
            <a:off x="37496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sp>
        <p:nvSpPr>
          <p:cNvPr id="24" name="Rectangle 23"/>
          <p:cNvSpPr/>
          <p:nvPr/>
        </p:nvSpPr>
        <p:spPr>
          <a:xfrm rot="5400000">
            <a:off x="34448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cxnSp>
        <p:nvCxnSpPr>
          <p:cNvPr id="29" name="Straight Arrow Connector 28"/>
          <p:cNvCxnSpPr>
            <a:stCxn id="19" idx="0"/>
            <a:endCxn id="13" idx="1"/>
          </p:cNvCxnSpPr>
          <p:nvPr/>
        </p:nvCxnSpPr>
        <p:spPr>
          <a:xfrm>
            <a:off x="5016500" y="3925888"/>
            <a:ext cx="492125" cy="7937"/>
          </a:xfrm>
          <a:prstGeom prst="straightConnector1">
            <a:avLst/>
          </a:prstGeom>
          <a:ln w="28575">
            <a:solidFill>
              <a:schemeClr val="accent5"/>
            </a:solidFill>
            <a:tailEnd type="arrow"/>
          </a:ln>
        </p:spPr>
        <p:style>
          <a:lnRef idx="1">
            <a:schemeClr val="accent1"/>
          </a:lnRef>
          <a:fillRef idx="0">
            <a:schemeClr val="accent1"/>
          </a:fillRef>
          <a:effectRef idx="0">
            <a:schemeClr val="accent1"/>
          </a:effectRef>
          <a:fontRef idx="minor">
            <a:schemeClr val="tx1"/>
          </a:fontRef>
        </p:style>
      </p:cxnSp>
      <p:sp>
        <p:nvSpPr>
          <p:cNvPr id="25620" name="TextBox 31"/>
          <p:cNvSpPr txBox="1">
            <a:spLocks noChangeArrowheads="1"/>
          </p:cNvSpPr>
          <p:nvPr/>
        </p:nvSpPr>
        <p:spPr bwMode="auto">
          <a:xfrm>
            <a:off x="3797300" y="2970213"/>
            <a:ext cx="1219200"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sz="1600" i="1"/>
              <a:t>Queue</a:t>
            </a:r>
            <a:endParaRPr lang="fr-CA" altLang="fr-FR" i="1"/>
          </a:p>
        </p:txBody>
      </p:sp>
      <p:cxnSp>
        <p:nvCxnSpPr>
          <p:cNvPr id="26" name="Straight Arrow Connector 25"/>
          <p:cNvCxnSpPr>
            <a:stCxn id="9" idx="3"/>
            <a:endCxn id="24" idx="2"/>
          </p:cNvCxnSpPr>
          <p:nvPr/>
        </p:nvCxnSpPr>
        <p:spPr bwMode="auto">
          <a:xfrm>
            <a:off x="1403350" y="3414713"/>
            <a:ext cx="2393950" cy="511175"/>
          </a:xfrm>
          <a:prstGeom prst="straightConnector1">
            <a:avLst/>
          </a:prstGeom>
          <a:ln w="28575">
            <a:solidFill>
              <a:schemeClr val="accent5"/>
            </a:solidFill>
            <a:tailEnd type="arrow"/>
          </a:ln>
        </p:spPr>
        <p:style>
          <a:lnRef idx="1">
            <a:schemeClr val="accent1"/>
          </a:lnRef>
          <a:fillRef idx="0">
            <a:schemeClr val="accent1"/>
          </a:fillRef>
          <a:effectRef idx="0">
            <a:schemeClr val="accent1"/>
          </a:effectRef>
          <a:fontRef idx="minor">
            <a:schemeClr val="tx1"/>
          </a:fontRef>
        </p:style>
      </p:cxnSp>
      <p:sp>
        <p:nvSpPr>
          <p:cNvPr id="25622" name="TextBox 27"/>
          <p:cNvSpPr txBox="1">
            <a:spLocks noChangeArrowheads="1"/>
          </p:cNvSpPr>
          <p:nvPr/>
        </p:nvSpPr>
        <p:spPr bwMode="auto">
          <a:xfrm rot="728512">
            <a:off x="1831975" y="3357563"/>
            <a:ext cx="1439863"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200" b="0"/>
              <a:t>Call procedure_4</a:t>
            </a:r>
            <a:endParaRPr lang="fr-CA" altLang="fr-FR" sz="1200" b="0"/>
          </a:p>
        </p:txBody>
      </p:sp>
      <p:sp>
        <p:nvSpPr>
          <p:cNvPr id="25623" name="TextBox 34"/>
          <p:cNvSpPr txBox="1">
            <a:spLocks noChangeArrowheads="1"/>
          </p:cNvSpPr>
          <p:nvPr/>
        </p:nvSpPr>
        <p:spPr bwMode="auto">
          <a:xfrm>
            <a:off x="3779838" y="6237288"/>
            <a:ext cx="30321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800"/>
              <a:t>Monitor Owner:</a:t>
            </a:r>
            <a:r>
              <a:rPr lang="en-CA" altLang="fr-FR" sz="1800" b="0"/>
              <a:t> Task A</a:t>
            </a:r>
            <a:endParaRPr lang="fr-CA" altLang="fr-FR" sz="1800" b="0"/>
          </a:p>
        </p:txBody>
      </p:sp>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486</a:t>
            </a:fld>
            <a:endParaRPr lang="fr-CA"/>
          </a:p>
        </p:txBody>
      </p:sp>
    </p:spTree>
    <p:extLst>
      <p:ext uri="{BB962C8B-B14F-4D97-AF65-F5344CB8AC3E}">
        <p14:creationId xmlns:p14="http://schemas.microsoft.com/office/powerpoint/2010/main" val="1555652610"/>
      </p:ext>
    </p:extLst>
  </p:cSld>
  <p:clrMapOvr>
    <a:masterClrMapping/>
  </p:clrMapOvr>
  <p:transition>
    <p:fade/>
  </p:transition>
  <p:timing>
    <p:tnLst>
      <p:par>
        <p:cTn id="1" dur="indefinite" restart="never" nodeType="tmRoot"/>
      </p:par>
    </p:tnLst>
  </p:timing>
</p:sld>
</file>

<file path=ppt/slides/slide4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a:xfrm>
            <a:off x="457200" y="152400"/>
            <a:ext cx="6934200" cy="1371600"/>
          </a:xfrm>
        </p:spPr>
        <p:txBody>
          <a:bodyPr/>
          <a:lstStyle/>
          <a:p>
            <a:pPr>
              <a:defRPr/>
            </a:pPr>
            <a:r>
              <a:rPr lang="en-US" altLang="fr-FR"/>
              <a:t>Example of Using Monitor</a:t>
            </a:r>
          </a:p>
        </p:txBody>
      </p:sp>
      <p:sp>
        <p:nvSpPr>
          <p:cNvPr id="4" name="Rectangle 3"/>
          <p:cNvSpPr/>
          <p:nvPr/>
        </p:nvSpPr>
        <p:spPr>
          <a:xfrm>
            <a:off x="107950" y="2133600"/>
            <a:ext cx="1295400" cy="719138"/>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t>Task A</a:t>
            </a:r>
            <a:endParaRPr lang="fr-CA" dirty="0"/>
          </a:p>
        </p:txBody>
      </p:sp>
      <p:sp>
        <p:nvSpPr>
          <p:cNvPr id="9" name="Rectangle 8"/>
          <p:cNvSpPr/>
          <p:nvPr/>
        </p:nvSpPr>
        <p:spPr>
          <a:xfrm>
            <a:off x="107950" y="3054350"/>
            <a:ext cx="1295400" cy="720725"/>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a:defRPr/>
            </a:pPr>
            <a:r>
              <a:rPr lang="en-CA" dirty="0"/>
              <a:t>Task B</a:t>
            </a:r>
            <a:endParaRPr lang="fr-CA" dirty="0"/>
          </a:p>
        </p:txBody>
      </p:sp>
      <p:sp>
        <p:nvSpPr>
          <p:cNvPr id="10" name="Rectangle 9"/>
          <p:cNvSpPr/>
          <p:nvPr/>
        </p:nvSpPr>
        <p:spPr>
          <a:xfrm>
            <a:off x="107950" y="4076700"/>
            <a:ext cx="1295400" cy="720725"/>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r>
              <a:rPr lang="en-CA" dirty="0"/>
              <a:t>Task C</a:t>
            </a:r>
            <a:endParaRPr lang="fr-CA" dirty="0"/>
          </a:p>
        </p:txBody>
      </p:sp>
      <p:sp>
        <p:nvSpPr>
          <p:cNvPr id="11" name="Rectangle 10"/>
          <p:cNvSpPr/>
          <p:nvPr/>
        </p:nvSpPr>
        <p:spPr>
          <a:xfrm>
            <a:off x="107950" y="5019675"/>
            <a:ext cx="1295400" cy="71913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t>Task D</a:t>
            </a:r>
            <a:endParaRPr lang="fr-CA" dirty="0"/>
          </a:p>
        </p:txBody>
      </p:sp>
      <p:sp>
        <p:nvSpPr>
          <p:cNvPr id="15" name="Rectangle 14"/>
          <p:cNvSpPr/>
          <p:nvPr/>
        </p:nvSpPr>
        <p:spPr>
          <a:xfrm>
            <a:off x="6176963" y="2235200"/>
            <a:ext cx="1871662" cy="514350"/>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t>procedure_1</a:t>
            </a:r>
            <a:endParaRPr lang="fr-CA" dirty="0"/>
          </a:p>
        </p:txBody>
      </p:sp>
      <p:sp>
        <p:nvSpPr>
          <p:cNvPr id="16" name="Rectangle 15"/>
          <p:cNvSpPr/>
          <p:nvPr/>
        </p:nvSpPr>
        <p:spPr>
          <a:xfrm>
            <a:off x="6156325" y="3157538"/>
            <a:ext cx="1873250" cy="51435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procedure_2</a:t>
            </a:r>
            <a:endParaRPr lang="fr-CA" dirty="0">
              <a:solidFill>
                <a:schemeClr val="tx1"/>
              </a:solidFill>
            </a:endParaRPr>
          </a:p>
        </p:txBody>
      </p:sp>
      <p:sp>
        <p:nvSpPr>
          <p:cNvPr id="17" name="Rectangle 16"/>
          <p:cNvSpPr/>
          <p:nvPr/>
        </p:nvSpPr>
        <p:spPr>
          <a:xfrm>
            <a:off x="6156325" y="4179888"/>
            <a:ext cx="1873250" cy="51435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procedure_3</a:t>
            </a:r>
            <a:endParaRPr lang="fr-CA" dirty="0">
              <a:solidFill>
                <a:schemeClr val="tx1"/>
              </a:solidFill>
            </a:endParaRPr>
          </a:p>
        </p:txBody>
      </p:sp>
      <p:sp>
        <p:nvSpPr>
          <p:cNvPr id="18" name="Rectangle 17"/>
          <p:cNvSpPr/>
          <p:nvPr/>
        </p:nvSpPr>
        <p:spPr>
          <a:xfrm>
            <a:off x="6176963" y="5122863"/>
            <a:ext cx="1871662" cy="512762"/>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procedure_4</a:t>
            </a:r>
            <a:endParaRPr lang="fr-CA" dirty="0">
              <a:solidFill>
                <a:schemeClr val="tx1"/>
              </a:solidFill>
            </a:endParaRPr>
          </a:p>
        </p:txBody>
      </p:sp>
      <p:sp>
        <p:nvSpPr>
          <p:cNvPr id="13" name="Rectangle 12"/>
          <p:cNvSpPr/>
          <p:nvPr/>
        </p:nvSpPr>
        <p:spPr>
          <a:xfrm>
            <a:off x="5508625" y="1916113"/>
            <a:ext cx="3095625" cy="4033837"/>
          </a:xfrm>
          <a:prstGeom prst="rect">
            <a:avLst/>
          </a:prstGeom>
          <a:noFill/>
          <a:ln>
            <a:prstDash val="sysDash"/>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p>
        </p:txBody>
      </p:sp>
      <p:sp>
        <p:nvSpPr>
          <p:cNvPr id="26638" name="TextBox 13"/>
          <p:cNvSpPr txBox="1">
            <a:spLocks noChangeArrowheads="1"/>
          </p:cNvSpPr>
          <p:nvPr/>
        </p:nvSpPr>
        <p:spPr bwMode="auto">
          <a:xfrm>
            <a:off x="3203575" y="1557338"/>
            <a:ext cx="54006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a:t>Monitor</a:t>
            </a:r>
            <a:endParaRPr lang="fr-CA" altLang="fr-FR"/>
          </a:p>
        </p:txBody>
      </p:sp>
      <p:sp>
        <p:nvSpPr>
          <p:cNvPr id="19" name="Rectangle 18"/>
          <p:cNvSpPr/>
          <p:nvPr/>
        </p:nvSpPr>
        <p:spPr>
          <a:xfrm rot="5400000">
            <a:off x="43592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Task C</a:t>
            </a:r>
            <a:endParaRPr lang="fr-CA" dirty="0">
              <a:solidFill>
                <a:schemeClr val="tx1"/>
              </a:solidFill>
            </a:endParaRPr>
          </a:p>
        </p:txBody>
      </p:sp>
      <p:sp>
        <p:nvSpPr>
          <p:cNvPr id="22" name="Rectangle 21"/>
          <p:cNvSpPr/>
          <p:nvPr/>
        </p:nvSpPr>
        <p:spPr>
          <a:xfrm rot="5400000">
            <a:off x="40544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Task B</a:t>
            </a:r>
            <a:endParaRPr lang="fr-CA" dirty="0">
              <a:solidFill>
                <a:schemeClr val="tx1"/>
              </a:solidFill>
            </a:endParaRPr>
          </a:p>
        </p:txBody>
      </p:sp>
      <p:sp>
        <p:nvSpPr>
          <p:cNvPr id="23" name="Rectangle 22"/>
          <p:cNvSpPr/>
          <p:nvPr/>
        </p:nvSpPr>
        <p:spPr>
          <a:xfrm rot="5400000">
            <a:off x="37496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sp>
        <p:nvSpPr>
          <p:cNvPr id="24" name="Rectangle 23"/>
          <p:cNvSpPr/>
          <p:nvPr/>
        </p:nvSpPr>
        <p:spPr>
          <a:xfrm rot="5400000">
            <a:off x="34448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cxnSp>
        <p:nvCxnSpPr>
          <p:cNvPr id="29" name="Straight Arrow Connector 28"/>
          <p:cNvCxnSpPr>
            <a:stCxn id="19" idx="0"/>
            <a:endCxn id="13" idx="1"/>
          </p:cNvCxnSpPr>
          <p:nvPr/>
        </p:nvCxnSpPr>
        <p:spPr>
          <a:xfrm>
            <a:off x="5016500" y="3925888"/>
            <a:ext cx="492125" cy="7937"/>
          </a:xfrm>
          <a:prstGeom prst="straightConnector1">
            <a:avLst/>
          </a:prstGeom>
          <a:ln w="28575">
            <a:solidFill>
              <a:schemeClr val="accent5"/>
            </a:solidFill>
            <a:tailEnd type="arrow"/>
          </a:ln>
        </p:spPr>
        <p:style>
          <a:lnRef idx="1">
            <a:schemeClr val="accent1"/>
          </a:lnRef>
          <a:fillRef idx="0">
            <a:schemeClr val="accent1"/>
          </a:fillRef>
          <a:effectRef idx="0">
            <a:schemeClr val="accent1"/>
          </a:effectRef>
          <a:fontRef idx="minor">
            <a:schemeClr val="tx1"/>
          </a:fontRef>
        </p:style>
      </p:cxnSp>
      <p:sp>
        <p:nvSpPr>
          <p:cNvPr id="26644" name="TextBox 31"/>
          <p:cNvSpPr txBox="1">
            <a:spLocks noChangeArrowheads="1"/>
          </p:cNvSpPr>
          <p:nvPr/>
        </p:nvSpPr>
        <p:spPr bwMode="auto">
          <a:xfrm>
            <a:off x="3797300" y="2970213"/>
            <a:ext cx="1219200"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sz="1600" i="1"/>
              <a:t>Queue</a:t>
            </a:r>
            <a:endParaRPr lang="fr-CA" altLang="fr-FR" i="1"/>
          </a:p>
        </p:txBody>
      </p:sp>
      <p:sp>
        <p:nvSpPr>
          <p:cNvPr id="26645" name="TextBox 34"/>
          <p:cNvSpPr txBox="1">
            <a:spLocks noChangeArrowheads="1"/>
          </p:cNvSpPr>
          <p:nvPr/>
        </p:nvSpPr>
        <p:spPr bwMode="auto">
          <a:xfrm>
            <a:off x="3779838" y="6237288"/>
            <a:ext cx="30321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800"/>
              <a:t>Monitor Owner:</a:t>
            </a:r>
            <a:r>
              <a:rPr lang="en-CA" altLang="fr-FR" sz="1800" b="0"/>
              <a:t> Task A</a:t>
            </a:r>
            <a:endParaRPr lang="fr-CA" altLang="fr-FR" sz="1800" b="0"/>
          </a:p>
        </p:txBody>
      </p:sp>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487</a:t>
            </a:fld>
            <a:endParaRPr lang="fr-CA"/>
          </a:p>
        </p:txBody>
      </p:sp>
    </p:spTree>
    <p:extLst>
      <p:ext uri="{BB962C8B-B14F-4D97-AF65-F5344CB8AC3E}">
        <p14:creationId xmlns:p14="http://schemas.microsoft.com/office/powerpoint/2010/main" val="1218160125"/>
      </p:ext>
    </p:extLst>
  </p:cSld>
  <p:clrMapOvr>
    <a:masterClrMapping/>
  </p:clrMapOvr>
  <p:transition>
    <p:fade/>
  </p:transition>
  <p:timing>
    <p:tnLst>
      <p:par>
        <p:cTn id="1" dur="indefinite" restart="never" nodeType="tmRoot"/>
      </p:par>
    </p:tnLst>
  </p:timing>
</p:sld>
</file>

<file path=ppt/slides/slide4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a:xfrm>
            <a:off x="457200" y="152400"/>
            <a:ext cx="6934200" cy="1371600"/>
          </a:xfrm>
        </p:spPr>
        <p:txBody>
          <a:bodyPr/>
          <a:lstStyle/>
          <a:p>
            <a:pPr>
              <a:defRPr/>
            </a:pPr>
            <a:r>
              <a:rPr lang="en-US" altLang="fr-FR"/>
              <a:t>Example of Using Monitor</a:t>
            </a:r>
          </a:p>
        </p:txBody>
      </p:sp>
      <p:sp>
        <p:nvSpPr>
          <p:cNvPr id="4" name="Rectangle 3"/>
          <p:cNvSpPr/>
          <p:nvPr/>
        </p:nvSpPr>
        <p:spPr>
          <a:xfrm>
            <a:off x="107950" y="2133600"/>
            <a:ext cx="1295400" cy="719138"/>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t>Task A</a:t>
            </a:r>
            <a:endParaRPr lang="fr-CA" dirty="0"/>
          </a:p>
        </p:txBody>
      </p:sp>
      <p:sp>
        <p:nvSpPr>
          <p:cNvPr id="9" name="Rectangle 8"/>
          <p:cNvSpPr/>
          <p:nvPr/>
        </p:nvSpPr>
        <p:spPr>
          <a:xfrm>
            <a:off x="107950" y="3054350"/>
            <a:ext cx="1295400" cy="720725"/>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a:defRPr/>
            </a:pPr>
            <a:r>
              <a:rPr lang="en-CA" dirty="0"/>
              <a:t>Task B</a:t>
            </a:r>
            <a:endParaRPr lang="fr-CA" dirty="0"/>
          </a:p>
        </p:txBody>
      </p:sp>
      <p:sp>
        <p:nvSpPr>
          <p:cNvPr id="10" name="Rectangle 9"/>
          <p:cNvSpPr/>
          <p:nvPr/>
        </p:nvSpPr>
        <p:spPr>
          <a:xfrm>
            <a:off x="107950" y="4076700"/>
            <a:ext cx="1295400" cy="720725"/>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r>
              <a:rPr lang="en-CA" dirty="0"/>
              <a:t>Task C</a:t>
            </a:r>
            <a:endParaRPr lang="fr-CA" dirty="0"/>
          </a:p>
        </p:txBody>
      </p:sp>
      <p:sp>
        <p:nvSpPr>
          <p:cNvPr id="11" name="Rectangle 10"/>
          <p:cNvSpPr/>
          <p:nvPr/>
        </p:nvSpPr>
        <p:spPr>
          <a:xfrm>
            <a:off x="107950" y="5019675"/>
            <a:ext cx="1295400" cy="71913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t>Task D</a:t>
            </a:r>
            <a:endParaRPr lang="fr-CA" dirty="0"/>
          </a:p>
        </p:txBody>
      </p:sp>
      <p:sp>
        <p:nvSpPr>
          <p:cNvPr id="15" name="Rectangle 14"/>
          <p:cNvSpPr/>
          <p:nvPr/>
        </p:nvSpPr>
        <p:spPr>
          <a:xfrm>
            <a:off x="6176963" y="2235200"/>
            <a:ext cx="1871662" cy="514350"/>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t>procedure_1</a:t>
            </a:r>
            <a:endParaRPr lang="fr-CA" dirty="0"/>
          </a:p>
        </p:txBody>
      </p:sp>
      <p:sp>
        <p:nvSpPr>
          <p:cNvPr id="16" name="Rectangle 15"/>
          <p:cNvSpPr/>
          <p:nvPr/>
        </p:nvSpPr>
        <p:spPr>
          <a:xfrm>
            <a:off x="6156325" y="3157538"/>
            <a:ext cx="1873250" cy="51435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procedure_2</a:t>
            </a:r>
            <a:endParaRPr lang="fr-CA" dirty="0">
              <a:solidFill>
                <a:schemeClr val="tx1"/>
              </a:solidFill>
            </a:endParaRPr>
          </a:p>
        </p:txBody>
      </p:sp>
      <p:sp>
        <p:nvSpPr>
          <p:cNvPr id="17" name="Rectangle 16"/>
          <p:cNvSpPr/>
          <p:nvPr/>
        </p:nvSpPr>
        <p:spPr>
          <a:xfrm>
            <a:off x="6156325" y="4179888"/>
            <a:ext cx="1873250" cy="51435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procedure_3</a:t>
            </a:r>
            <a:endParaRPr lang="fr-CA" dirty="0">
              <a:solidFill>
                <a:schemeClr val="tx1"/>
              </a:solidFill>
            </a:endParaRPr>
          </a:p>
        </p:txBody>
      </p:sp>
      <p:sp>
        <p:nvSpPr>
          <p:cNvPr id="18" name="Rectangle 17"/>
          <p:cNvSpPr/>
          <p:nvPr/>
        </p:nvSpPr>
        <p:spPr>
          <a:xfrm>
            <a:off x="6176963" y="5122863"/>
            <a:ext cx="1871662" cy="512762"/>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procedure_4</a:t>
            </a:r>
            <a:endParaRPr lang="fr-CA" dirty="0">
              <a:solidFill>
                <a:schemeClr val="tx1"/>
              </a:solidFill>
            </a:endParaRPr>
          </a:p>
        </p:txBody>
      </p:sp>
      <p:sp>
        <p:nvSpPr>
          <p:cNvPr id="13" name="Rectangle 12"/>
          <p:cNvSpPr/>
          <p:nvPr/>
        </p:nvSpPr>
        <p:spPr>
          <a:xfrm>
            <a:off x="5508625" y="1916113"/>
            <a:ext cx="3095625" cy="4033837"/>
          </a:xfrm>
          <a:prstGeom prst="rect">
            <a:avLst/>
          </a:prstGeom>
          <a:noFill/>
          <a:ln>
            <a:prstDash val="sysDash"/>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p>
        </p:txBody>
      </p:sp>
      <p:sp>
        <p:nvSpPr>
          <p:cNvPr id="27662" name="TextBox 13"/>
          <p:cNvSpPr txBox="1">
            <a:spLocks noChangeArrowheads="1"/>
          </p:cNvSpPr>
          <p:nvPr/>
        </p:nvSpPr>
        <p:spPr bwMode="auto">
          <a:xfrm>
            <a:off x="3203575" y="1557338"/>
            <a:ext cx="54006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a:t>Monitor</a:t>
            </a:r>
            <a:endParaRPr lang="fr-CA" altLang="fr-FR"/>
          </a:p>
        </p:txBody>
      </p:sp>
      <p:sp>
        <p:nvSpPr>
          <p:cNvPr id="19" name="Rectangle 18"/>
          <p:cNvSpPr/>
          <p:nvPr/>
        </p:nvSpPr>
        <p:spPr>
          <a:xfrm rot="5400000">
            <a:off x="43592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Task C</a:t>
            </a:r>
            <a:endParaRPr lang="fr-CA" dirty="0">
              <a:solidFill>
                <a:schemeClr val="tx1"/>
              </a:solidFill>
            </a:endParaRPr>
          </a:p>
        </p:txBody>
      </p:sp>
      <p:sp>
        <p:nvSpPr>
          <p:cNvPr id="22" name="Rectangle 21"/>
          <p:cNvSpPr/>
          <p:nvPr/>
        </p:nvSpPr>
        <p:spPr>
          <a:xfrm rot="5400000">
            <a:off x="40544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Task B</a:t>
            </a:r>
            <a:endParaRPr lang="fr-CA" dirty="0">
              <a:solidFill>
                <a:schemeClr val="tx1"/>
              </a:solidFill>
            </a:endParaRPr>
          </a:p>
        </p:txBody>
      </p:sp>
      <p:sp>
        <p:nvSpPr>
          <p:cNvPr id="23" name="Rectangle 22"/>
          <p:cNvSpPr/>
          <p:nvPr/>
        </p:nvSpPr>
        <p:spPr>
          <a:xfrm rot="5400000">
            <a:off x="37496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sp>
        <p:nvSpPr>
          <p:cNvPr id="24" name="Rectangle 23"/>
          <p:cNvSpPr/>
          <p:nvPr/>
        </p:nvSpPr>
        <p:spPr>
          <a:xfrm rot="5400000">
            <a:off x="34448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cxnSp>
        <p:nvCxnSpPr>
          <p:cNvPr id="29" name="Straight Arrow Connector 28"/>
          <p:cNvCxnSpPr>
            <a:stCxn id="19" idx="0"/>
            <a:endCxn id="13" idx="1"/>
          </p:cNvCxnSpPr>
          <p:nvPr/>
        </p:nvCxnSpPr>
        <p:spPr>
          <a:xfrm>
            <a:off x="5016500" y="3925888"/>
            <a:ext cx="492125" cy="7937"/>
          </a:xfrm>
          <a:prstGeom prst="straightConnector1">
            <a:avLst/>
          </a:prstGeom>
          <a:ln w="28575">
            <a:solidFill>
              <a:schemeClr val="accent5"/>
            </a:solidFill>
            <a:tailEnd type="arrow"/>
          </a:ln>
        </p:spPr>
        <p:style>
          <a:lnRef idx="1">
            <a:schemeClr val="accent1"/>
          </a:lnRef>
          <a:fillRef idx="0">
            <a:schemeClr val="accent1"/>
          </a:fillRef>
          <a:effectRef idx="0">
            <a:schemeClr val="accent1"/>
          </a:effectRef>
          <a:fontRef idx="minor">
            <a:schemeClr val="tx1"/>
          </a:fontRef>
        </p:style>
      </p:cxnSp>
      <p:sp>
        <p:nvSpPr>
          <p:cNvPr id="27668" name="TextBox 31"/>
          <p:cNvSpPr txBox="1">
            <a:spLocks noChangeArrowheads="1"/>
          </p:cNvSpPr>
          <p:nvPr/>
        </p:nvSpPr>
        <p:spPr bwMode="auto">
          <a:xfrm>
            <a:off x="3797300" y="2970213"/>
            <a:ext cx="1219200"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sz="1600" i="1"/>
              <a:t>Queue</a:t>
            </a:r>
            <a:endParaRPr lang="fr-CA" altLang="fr-FR" i="1"/>
          </a:p>
        </p:txBody>
      </p:sp>
      <p:cxnSp>
        <p:nvCxnSpPr>
          <p:cNvPr id="3" name="Straight Arrow Connector 2"/>
          <p:cNvCxnSpPr>
            <a:stCxn id="15" idx="1"/>
            <a:endCxn id="4" idx="3"/>
          </p:cNvCxnSpPr>
          <p:nvPr/>
        </p:nvCxnSpPr>
        <p:spPr>
          <a:xfrm flipH="1">
            <a:off x="1403350" y="2492375"/>
            <a:ext cx="4773613" cy="1588"/>
          </a:xfrm>
          <a:prstGeom prst="straightConnector1">
            <a:avLst/>
          </a:prstGeom>
          <a:ln w="28575">
            <a:solidFill>
              <a:schemeClr val="accent5"/>
            </a:solidFill>
            <a:tailEnd type="arrow"/>
          </a:ln>
        </p:spPr>
        <p:style>
          <a:lnRef idx="1">
            <a:schemeClr val="accent1"/>
          </a:lnRef>
          <a:fillRef idx="0">
            <a:schemeClr val="accent1"/>
          </a:fillRef>
          <a:effectRef idx="0">
            <a:schemeClr val="accent1"/>
          </a:effectRef>
          <a:fontRef idx="minor">
            <a:schemeClr val="tx1"/>
          </a:fontRef>
        </p:style>
      </p:cxnSp>
      <p:sp>
        <p:nvSpPr>
          <p:cNvPr id="27670" name="TextBox 6"/>
          <p:cNvSpPr txBox="1">
            <a:spLocks noChangeArrowheads="1"/>
          </p:cNvSpPr>
          <p:nvPr/>
        </p:nvSpPr>
        <p:spPr bwMode="auto">
          <a:xfrm>
            <a:off x="3140075" y="2124075"/>
            <a:ext cx="11144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800" b="0"/>
              <a:t>return</a:t>
            </a:r>
            <a:endParaRPr lang="fr-CA" altLang="fr-FR" sz="1800" b="0"/>
          </a:p>
        </p:txBody>
      </p:sp>
      <p:sp>
        <p:nvSpPr>
          <p:cNvPr id="27671" name="TextBox 34"/>
          <p:cNvSpPr txBox="1">
            <a:spLocks noChangeArrowheads="1"/>
          </p:cNvSpPr>
          <p:nvPr/>
        </p:nvSpPr>
        <p:spPr bwMode="auto">
          <a:xfrm>
            <a:off x="3779838" y="6237288"/>
            <a:ext cx="30321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800"/>
              <a:t>Monitor Owner:</a:t>
            </a:r>
            <a:r>
              <a:rPr lang="en-CA" altLang="fr-FR" sz="1800" b="0"/>
              <a:t> Task A</a:t>
            </a:r>
            <a:endParaRPr lang="fr-CA" altLang="fr-FR" sz="1800" b="0"/>
          </a:p>
        </p:txBody>
      </p:sp>
      <p:sp>
        <p:nvSpPr>
          <p:cNvPr id="7" name="Slide Number Placeholder 6"/>
          <p:cNvSpPr>
            <a:spLocks noGrp="1"/>
          </p:cNvSpPr>
          <p:nvPr>
            <p:ph type="sldNum" sz="quarter" idx="11"/>
          </p:nvPr>
        </p:nvSpPr>
        <p:spPr/>
        <p:txBody>
          <a:bodyPr/>
          <a:lstStyle/>
          <a:p>
            <a:pPr>
              <a:defRPr/>
            </a:pPr>
            <a:fld id="{C0F85434-72BD-456E-A883-0F005E178622}" type="slidenum">
              <a:rPr lang="fr-CA" smtClean="0"/>
              <a:pPr>
                <a:defRPr/>
              </a:pPr>
              <a:t>488</a:t>
            </a:fld>
            <a:endParaRPr lang="fr-CA"/>
          </a:p>
        </p:txBody>
      </p:sp>
    </p:spTree>
    <p:extLst>
      <p:ext uri="{BB962C8B-B14F-4D97-AF65-F5344CB8AC3E}">
        <p14:creationId xmlns:p14="http://schemas.microsoft.com/office/powerpoint/2010/main" val="1561346762"/>
      </p:ext>
    </p:extLst>
  </p:cSld>
  <p:clrMapOvr>
    <a:masterClrMapping/>
  </p:clrMapOvr>
  <p:transition>
    <p:fade/>
  </p:transition>
  <p:timing>
    <p:tnLst>
      <p:par>
        <p:cTn id="1" dur="indefinite" restart="never" nodeType="tmRoot"/>
      </p:par>
    </p:tnLst>
  </p:timing>
</p:sld>
</file>

<file path=ppt/slides/slide4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a:xfrm>
            <a:off x="457200" y="152400"/>
            <a:ext cx="6934200" cy="1371600"/>
          </a:xfrm>
        </p:spPr>
        <p:txBody>
          <a:bodyPr/>
          <a:lstStyle/>
          <a:p>
            <a:pPr>
              <a:defRPr/>
            </a:pPr>
            <a:r>
              <a:rPr lang="en-US" altLang="fr-FR"/>
              <a:t>Example of Using Monitor</a:t>
            </a:r>
          </a:p>
        </p:txBody>
      </p:sp>
      <p:sp>
        <p:nvSpPr>
          <p:cNvPr id="4" name="Rectangle 3"/>
          <p:cNvSpPr/>
          <p:nvPr/>
        </p:nvSpPr>
        <p:spPr>
          <a:xfrm>
            <a:off x="107950" y="2133600"/>
            <a:ext cx="1295400" cy="719138"/>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t>Task A</a:t>
            </a:r>
            <a:endParaRPr lang="fr-CA" dirty="0"/>
          </a:p>
        </p:txBody>
      </p:sp>
      <p:sp>
        <p:nvSpPr>
          <p:cNvPr id="9" name="Rectangle 8"/>
          <p:cNvSpPr/>
          <p:nvPr/>
        </p:nvSpPr>
        <p:spPr>
          <a:xfrm>
            <a:off x="107950" y="3054350"/>
            <a:ext cx="1295400" cy="720725"/>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a:defRPr/>
            </a:pPr>
            <a:r>
              <a:rPr lang="en-CA" dirty="0"/>
              <a:t>Task B</a:t>
            </a:r>
            <a:endParaRPr lang="fr-CA" dirty="0"/>
          </a:p>
        </p:txBody>
      </p:sp>
      <p:sp>
        <p:nvSpPr>
          <p:cNvPr id="10" name="Rectangle 9"/>
          <p:cNvSpPr/>
          <p:nvPr/>
        </p:nvSpPr>
        <p:spPr>
          <a:xfrm>
            <a:off x="107950" y="4076700"/>
            <a:ext cx="1295400" cy="720725"/>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r>
              <a:rPr lang="en-CA" dirty="0"/>
              <a:t>Task C</a:t>
            </a:r>
            <a:endParaRPr lang="fr-CA" dirty="0"/>
          </a:p>
        </p:txBody>
      </p:sp>
      <p:sp>
        <p:nvSpPr>
          <p:cNvPr id="11" name="Rectangle 10"/>
          <p:cNvSpPr/>
          <p:nvPr/>
        </p:nvSpPr>
        <p:spPr>
          <a:xfrm>
            <a:off x="107950" y="5019675"/>
            <a:ext cx="1295400" cy="71913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t>Task D</a:t>
            </a:r>
            <a:endParaRPr lang="fr-CA" dirty="0"/>
          </a:p>
        </p:txBody>
      </p:sp>
      <p:sp>
        <p:nvSpPr>
          <p:cNvPr id="15" name="Rectangle 14"/>
          <p:cNvSpPr/>
          <p:nvPr/>
        </p:nvSpPr>
        <p:spPr>
          <a:xfrm>
            <a:off x="6176963" y="2235200"/>
            <a:ext cx="1871662" cy="51435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procedure_1</a:t>
            </a:r>
            <a:endParaRPr lang="fr-CA" dirty="0">
              <a:solidFill>
                <a:schemeClr val="tx1"/>
              </a:solidFill>
            </a:endParaRPr>
          </a:p>
        </p:txBody>
      </p:sp>
      <p:sp>
        <p:nvSpPr>
          <p:cNvPr id="16" name="Rectangle 15"/>
          <p:cNvSpPr/>
          <p:nvPr/>
        </p:nvSpPr>
        <p:spPr>
          <a:xfrm>
            <a:off x="6156325" y="3157538"/>
            <a:ext cx="1873250" cy="51435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procedure_2</a:t>
            </a:r>
            <a:endParaRPr lang="fr-CA" dirty="0">
              <a:solidFill>
                <a:schemeClr val="tx1"/>
              </a:solidFill>
            </a:endParaRPr>
          </a:p>
        </p:txBody>
      </p:sp>
      <p:sp>
        <p:nvSpPr>
          <p:cNvPr id="17" name="Rectangle 16"/>
          <p:cNvSpPr/>
          <p:nvPr/>
        </p:nvSpPr>
        <p:spPr>
          <a:xfrm>
            <a:off x="6156325" y="4179888"/>
            <a:ext cx="1873250" cy="51435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procedure_3</a:t>
            </a:r>
            <a:endParaRPr lang="fr-CA" dirty="0">
              <a:solidFill>
                <a:schemeClr val="tx1"/>
              </a:solidFill>
            </a:endParaRPr>
          </a:p>
        </p:txBody>
      </p:sp>
      <p:sp>
        <p:nvSpPr>
          <p:cNvPr id="18" name="Rectangle 17"/>
          <p:cNvSpPr/>
          <p:nvPr/>
        </p:nvSpPr>
        <p:spPr>
          <a:xfrm>
            <a:off x="6176963" y="5122863"/>
            <a:ext cx="1871662" cy="512762"/>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procedure_4</a:t>
            </a:r>
            <a:endParaRPr lang="fr-CA" dirty="0">
              <a:solidFill>
                <a:schemeClr val="tx1"/>
              </a:solidFill>
            </a:endParaRPr>
          </a:p>
        </p:txBody>
      </p:sp>
      <p:sp>
        <p:nvSpPr>
          <p:cNvPr id="13" name="Rectangle 12"/>
          <p:cNvSpPr/>
          <p:nvPr/>
        </p:nvSpPr>
        <p:spPr>
          <a:xfrm>
            <a:off x="5508625" y="1916113"/>
            <a:ext cx="3095625" cy="4033837"/>
          </a:xfrm>
          <a:prstGeom prst="rect">
            <a:avLst/>
          </a:prstGeom>
          <a:noFill/>
          <a:ln>
            <a:prstDash val="sysDash"/>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p>
        </p:txBody>
      </p:sp>
      <p:sp>
        <p:nvSpPr>
          <p:cNvPr id="28686" name="TextBox 13"/>
          <p:cNvSpPr txBox="1">
            <a:spLocks noChangeArrowheads="1"/>
          </p:cNvSpPr>
          <p:nvPr/>
        </p:nvSpPr>
        <p:spPr bwMode="auto">
          <a:xfrm>
            <a:off x="3203575" y="1557338"/>
            <a:ext cx="54006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a:t>Monitor</a:t>
            </a:r>
            <a:endParaRPr lang="fr-CA" altLang="fr-FR"/>
          </a:p>
        </p:txBody>
      </p:sp>
      <p:sp>
        <p:nvSpPr>
          <p:cNvPr id="19" name="Rectangle 18"/>
          <p:cNvSpPr/>
          <p:nvPr/>
        </p:nvSpPr>
        <p:spPr>
          <a:xfrm rot="5400000">
            <a:off x="43592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Task C</a:t>
            </a:r>
            <a:endParaRPr lang="fr-CA" dirty="0">
              <a:solidFill>
                <a:schemeClr val="tx1"/>
              </a:solidFill>
            </a:endParaRPr>
          </a:p>
        </p:txBody>
      </p:sp>
      <p:sp>
        <p:nvSpPr>
          <p:cNvPr id="22" name="Rectangle 21"/>
          <p:cNvSpPr/>
          <p:nvPr/>
        </p:nvSpPr>
        <p:spPr>
          <a:xfrm rot="5400000">
            <a:off x="40544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Task B</a:t>
            </a:r>
            <a:endParaRPr lang="fr-CA" dirty="0">
              <a:solidFill>
                <a:schemeClr val="tx1"/>
              </a:solidFill>
            </a:endParaRPr>
          </a:p>
        </p:txBody>
      </p:sp>
      <p:sp>
        <p:nvSpPr>
          <p:cNvPr id="23" name="Rectangle 22"/>
          <p:cNvSpPr/>
          <p:nvPr/>
        </p:nvSpPr>
        <p:spPr>
          <a:xfrm rot="5400000">
            <a:off x="37496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sp>
        <p:nvSpPr>
          <p:cNvPr id="24" name="Rectangle 23"/>
          <p:cNvSpPr/>
          <p:nvPr/>
        </p:nvSpPr>
        <p:spPr>
          <a:xfrm rot="5400000">
            <a:off x="34448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cxnSp>
        <p:nvCxnSpPr>
          <p:cNvPr id="29" name="Straight Arrow Connector 28"/>
          <p:cNvCxnSpPr>
            <a:stCxn id="19" idx="0"/>
            <a:endCxn id="13" idx="1"/>
          </p:cNvCxnSpPr>
          <p:nvPr/>
        </p:nvCxnSpPr>
        <p:spPr>
          <a:xfrm>
            <a:off x="5016500" y="3925888"/>
            <a:ext cx="492125" cy="7937"/>
          </a:xfrm>
          <a:prstGeom prst="straightConnector1">
            <a:avLst/>
          </a:prstGeom>
          <a:ln w="28575">
            <a:solidFill>
              <a:schemeClr val="accent5"/>
            </a:solidFill>
            <a:tailEnd type="arrow"/>
          </a:ln>
        </p:spPr>
        <p:style>
          <a:lnRef idx="1">
            <a:schemeClr val="accent1"/>
          </a:lnRef>
          <a:fillRef idx="0">
            <a:schemeClr val="accent1"/>
          </a:fillRef>
          <a:effectRef idx="0">
            <a:schemeClr val="accent1"/>
          </a:effectRef>
          <a:fontRef idx="minor">
            <a:schemeClr val="tx1"/>
          </a:fontRef>
        </p:style>
      </p:cxnSp>
      <p:sp>
        <p:nvSpPr>
          <p:cNvPr id="28692" name="TextBox 31"/>
          <p:cNvSpPr txBox="1">
            <a:spLocks noChangeArrowheads="1"/>
          </p:cNvSpPr>
          <p:nvPr/>
        </p:nvSpPr>
        <p:spPr bwMode="auto">
          <a:xfrm>
            <a:off x="3797300" y="2970213"/>
            <a:ext cx="1219200"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sz="1600" i="1"/>
              <a:t>Queue</a:t>
            </a:r>
            <a:endParaRPr lang="fr-CA" altLang="fr-FR" i="1"/>
          </a:p>
        </p:txBody>
      </p:sp>
      <p:sp>
        <p:nvSpPr>
          <p:cNvPr id="28693" name="TextBox 34"/>
          <p:cNvSpPr txBox="1">
            <a:spLocks noChangeArrowheads="1"/>
          </p:cNvSpPr>
          <p:nvPr/>
        </p:nvSpPr>
        <p:spPr bwMode="auto">
          <a:xfrm>
            <a:off x="3779838" y="6237288"/>
            <a:ext cx="30321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800"/>
              <a:t>Monitor Owner:</a:t>
            </a:r>
            <a:r>
              <a:rPr lang="en-CA" altLang="fr-FR" sz="1800" b="0"/>
              <a:t> none</a:t>
            </a:r>
            <a:endParaRPr lang="fr-CA" altLang="fr-FR" sz="1800" b="0"/>
          </a:p>
        </p:txBody>
      </p:sp>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489</a:t>
            </a:fld>
            <a:endParaRPr lang="fr-CA"/>
          </a:p>
        </p:txBody>
      </p:sp>
    </p:spTree>
    <p:extLst>
      <p:ext uri="{BB962C8B-B14F-4D97-AF65-F5344CB8AC3E}">
        <p14:creationId xmlns:p14="http://schemas.microsoft.com/office/powerpoint/2010/main" val="3795768131"/>
      </p:ext>
    </p:extLst>
  </p:cSld>
  <p:clrMapOvr>
    <a:masterClrMapping/>
  </p:clrMapOvr>
  <p:transition>
    <p:fade/>
  </p:transition>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Topics</a:t>
            </a:r>
            <a:endParaRPr lang="en-CA" dirty="0"/>
          </a:p>
        </p:txBody>
      </p:sp>
      <p:sp>
        <p:nvSpPr>
          <p:cNvPr id="10243" name="Content Placeholder 2"/>
          <p:cNvSpPr>
            <a:spLocks noGrp="1"/>
          </p:cNvSpPr>
          <p:nvPr>
            <p:ph idx="1"/>
          </p:nvPr>
        </p:nvSpPr>
        <p:spPr/>
        <p:txBody>
          <a:bodyPr/>
          <a:lstStyle/>
          <a:p>
            <a:r>
              <a:rPr lang="en-CA" altLang="fr-FR" smtClean="0"/>
              <a:t>Review of some notions regarding requirements</a:t>
            </a:r>
          </a:p>
          <a:p>
            <a:pPr lvl="1"/>
            <a:r>
              <a:rPr lang="en-CA" altLang="fr-FR" smtClean="0"/>
              <a:t>Client requirements</a:t>
            </a:r>
          </a:p>
          <a:p>
            <a:pPr lvl="1"/>
            <a:r>
              <a:rPr lang="en-CA" altLang="fr-FR" smtClean="0"/>
              <a:t>Functional requirements</a:t>
            </a:r>
          </a:p>
          <a:p>
            <a:pPr lvl="1"/>
            <a:r>
              <a:rPr lang="en-CA" altLang="fr-FR" smtClean="0"/>
              <a:t>Non-functional requirements</a:t>
            </a:r>
          </a:p>
          <a:p>
            <a:endParaRPr lang="en-CA" altLang="fr-FR" smtClean="0"/>
          </a:p>
          <a:p>
            <a:r>
              <a:rPr lang="en-CA" altLang="fr-FR" smtClean="0"/>
              <a:t>Introduction to Behavioral Modeling</a:t>
            </a:r>
          </a:p>
          <a:p>
            <a:pPr lvl="1"/>
            <a:r>
              <a:rPr lang="en-CA" altLang="fr-FR" smtClean="0"/>
              <a:t>Activity Diagrams</a:t>
            </a:r>
          </a:p>
        </p:txBody>
      </p:sp>
    </p:spTree>
    <p:extLst>
      <p:ext uri="{BB962C8B-B14F-4D97-AF65-F5344CB8AC3E}">
        <p14:creationId xmlns:p14="http://schemas.microsoft.com/office/powerpoint/2010/main" val="2286957227"/>
      </p:ext>
    </p:extLst>
  </p:cSld>
  <p:clrMapOvr>
    <a:masterClrMapping/>
  </p:clrMapOvr>
  <p:timing>
    <p:tnLst>
      <p:par>
        <p:cTn id="1" dur="indefinite" restart="never" nodeType="tmRoot"/>
      </p:par>
    </p:tnLst>
  </p:timing>
</p:sld>
</file>

<file path=ppt/slides/slide4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a:xfrm>
            <a:off x="457200" y="152400"/>
            <a:ext cx="6934200" cy="1371600"/>
          </a:xfrm>
        </p:spPr>
        <p:txBody>
          <a:bodyPr/>
          <a:lstStyle/>
          <a:p>
            <a:pPr>
              <a:defRPr/>
            </a:pPr>
            <a:r>
              <a:rPr lang="en-US" altLang="fr-FR"/>
              <a:t>Example of Using Monitor</a:t>
            </a:r>
          </a:p>
        </p:txBody>
      </p:sp>
      <p:sp>
        <p:nvSpPr>
          <p:cNvPr id="4" name="Rectangle 3"/>
          <p:cNvSpPr/>
          <p:nvPr/>
        </p:nvSpPr>
        <p:spPr>
          <a:xfrm>
            <a:off x="107950" y="2133600"/>
            <a:ext cx="1295400" cy="719138"/>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t>Task A</a:t>
            </a:r>
            <a:endParaRPr lang="fr-CA" dirty="0"/>
          </a:p>
        </p:txBody>
      </p:sp>
      <p:sp>
        <p:nvSpPr>
          <p:cNvPr id="9" name="Rectangle 8"/>
          <p:cNvSpPr/>
          <p:nvPr/>
        </p:nvSpPr>
        <p:spPr>
          <a:xfrm>
            <a:off x="107950" y="3054350"/>
            <a:ext cx="1295400" cy="720725"/>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a:defRPr/>
            </a:pPr>
            <a:r>
              <a:rPr lang="en-CA" dirty="0"/>
              <a:t>Task B</a:t>
            </a:r>
            <a:endParaRPr lang="fr-CA" dirty="0"/>
          </a:p>
        </p:txBody>
      </p:sp>
      <p:sp>
        <p:nvSpPr>
          <p:cNvPr id="10" name="Rectangle 9"/>
          <p:cNvSpPr/>
          <p:nvPr/>
        </p:nvSpPr>
        <p:spPr>
          <a:xfrm>
            <a:off x="107950" y="4076700"/>
            <a:ext cx="1295400" cy="720725"/>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r>
              <a:rPr lang="en-CA" dirty="0"/>
              <a:t>Task C</a:t>
            </a:r>
            <a:endParaRPr lang="fr-CA" dirty="0"/>
          </a:p>
        </p:txBody>
      </p:sp>
      <p:sp>
        <p:nvSpPr>
          <p:cNvPr id="11" name="Rectangle 10"/>
          <p:cNvSpPr/>
          <p:nvPr/>
        </p:nvSpPr>
        <p:spPr>
          <a:xfrm>
            <a:off x="107950" y="5019675"/>
            <a:ext cx="1295400" cy="71913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t>Task D</a:t>
            </a:r>
            <a:endParaRPr lang="fr-CA" dirty="0"/>
          </a:p>
        </p:txBody>
      </p:sp>
      <p:sp>
        <p:nvSpPr>
          <p:cNvPr id="15" name="Rectangle 14"/>
          <p:cNvSpPr/>
          <p:nvPr/>
        </p:nvSpPr>
        <p:spPr>
          <a:xfrm>
            <a:off x="6176963" y="2235200"/>
            <a:ext cx="1871662" cy="51435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procedure_1</a:t>
            </a:r>
            <a:endParaRPr lang="fr-CA" dirty="0">
              <a:solidFill>
                <a:schemeClr val="tx1"/>
              </a:solidFill>
            </a:endParaRPr>
          </a:p>
        </p:txBody>
      </p:sp>
      <p:sp>
        <p:nvSpPr>
          <p:cNvPr id="16" name="Rectangle 15"/>
          <p:cNvSpPr/>
          <p:nvPr/>
        </p:nvSpPr>
        <p:spPr>
          <a:xfrm>
            <a:off x="6156325" y="3157538"/>
            <a:ext cx="1873250" cy="514350"/>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r>
              <a:rPr lang="en-CA" dirty="0"/>
              <a:t>procedure_2</a:t>
            </a:r>
            <a:endParaRPr lang="fr-CA" dirty="0"/>
          </a:p>
        </p:txBody>
      </p:sp>
      <p:sp>
        <p:nvSpPr>
          <p:cNvPr id="17" name="Rectangle 16"/>
          <p:cNvSpPr/>
          <p:nvPr/>
        </p:nvSpPr>
        <p:spPr>
          <a:xfrm>
            <a:off x="6156325" y="4179888"/>
            <a:ext cx="1873250" cy="51435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procedure_3</a:t>
            </a:r>
            <a:endParaRPr lang="fr-CA" dirty="0">
              <a:solidFill>
                <a:schemeClr val="tx1"/>
              </a:solidFill>
            </a:endParaRPr>
          </a:p>
        </p:txBody>
      </p:sp>
      <p:sp>
        <p:nvSpPr>
          <p:cNvPr id="18" name="Rectangle 17"/>
          <p:cNvSpPr/>
          <p:nvPr/>
        </p:nvSpPr>
        <p:spPr>
          <a:xfrm>
            <a:off x="6176963" y="5122863"/>
            <a:ext cx="1871662" cy="512762"/>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procedure_4</a:t>
            </a:r>
            <a:endParaRPr lang="fr-CA" dirty="0">
              <a:solidFill>
                <a:schemeClr val="tx1"/>
              </a:solidFill>
            </a:endParaRPr>
          </a:p>
        </p:txBody>
      </p:sp>
      <p:sp>
        <p:nvSpPr>
          <p:cNvPr id="13" name="Rectangle 12"/>
          <p:cNvSpPr/>
          <p:nvPr/>
        </p:nvSpPr>
        <p:spPr>
          <a:xfrm>
            <a:off x="5508625" y="1916113"/>
            <a:ext cx="3095625" cy="4033837"/>
          </a:xfrm>
          <a:prstGeom prst="rect">
            <a:avLst/>
          </a:prstGeom>
          <a:noFill/>
          <a:ln>
            <a:prstDash val="sysDash"/>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p>
        </p:txBody>
      </p:sp>
      <p:sp>
        <p:nvSpPr>
          <p:cNvPr id="29710" name="TextBox 13"/>
          <p:cNvSpPr txBox="1">
            <a:spLocks noChangeArrowheads="1"/>
          </p:cNvSpPr>
          <p:nvPr/>
        </p:nvSpPr>
        <p:spPr bwMode="auto">
          <a:xfrm>
            <a:off x="3203575" y="1557338"/>
            <a:ext cx="54006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a:t>Monitor</a:t>
            </a:r>
            <a:endParaRPr lang="fr-CA" altLang="fr-FR"/>
          </a:p>
        </p:txBody>
      </p:sp>
      <p:sp>
        <p:nvSpPr>
          <p:cNvPr id="19" name="Rectangle 18"/>
          <p:cNvSpPr/>
          <p:nvPr/>
        </p:nvSpPr>
        <p:spPr>
          <a:xfrm rot="5400000">
            <a:off x="43592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Task B</a:t>
            </a:r>
            <a:endParaRPr lang="fr-CA" dirty="0">
              <a:solidFill>
                <a:schemeClr val="tx1"/>
              </a:solidFill>
            </a:endParaRPr>
          </a:p>
        </p:txBody>
      </p:sp>
      <p:sp>
        <p:nvSpPr>
          <p:cNvPr id="22" name="Rectangle 21"/>
          <p:cNvSpPr/>
          <p:nvPr/>
        </p:nvSpPr>
        <p:spPr>
          <a:xfrm rot="5400000">
            <a:off x="40544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dirty="0">
              <a:solidFill>
                <a:schemeClr val="tx1"/>
              </a:solidFill>
            </a:endParaRPr>
          </a:p>
        </p:txBody>
      </p:sp>
      <p:sp>
        <p:nvSpPr>
          <p:cNvPr id="23" name="Rectangle 22"/>
          <p:cNvSpPr/>
          <p:nvPr/>
        </p:nvSpPr>
        <p:spPr>
          <a:xfrm rot="5400000">
            <a:off x="37496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sp>
        <p:nvSpPr>
          <p:cNvPr id="24" name="Rectangle 23"/>
          <p:cNvSpPr/>
          <p:nvPr/>
        </p:nvSpPr>
        <p:spPr>
          <a:xfrm rot="5400000">
            <a:off x="34448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cxnSp>
        <p:nvCxnSpPr>
          <p:cNvPr id="29" name="Straight Arrow Connector 28"/>
          <p:cNvCxnSpPr>
            <a:stCxn id="19" idx="0"/>
            <a:endCxn id="13" idx="1"/>
          </p:cNvCxnSpPr>
          <p:nvPr/>
        </p:nvCxnSpPr>
        <p:spPr>
          <a:xfrm>
            <a:off x="5016500" y="3925888"/>
            <a:ext cx="492125" cy="7937"/>
          </a:xfrm>
          <a:prstGeom prst="straightConnector1">
            <a:avLst/>
          </a:prstGeom>
          <a:ln w="28575">
            <a:solidFill>
              <a:schemeClr val="accent5"/>
            </a:solidFill>
            <a:tailEnd type="arrow"/>
          </a:ln>
        </p:spPr>
        <p:style>
          <a:lnRef idx="1">
            <a:schemeClr val="accent1"/>
          </a:lnRef>
          <a:fillRef idx="0">
            <a:schemeClr val="accent1"/>
          </a:fillRef>
          <a:effectRef idx="0">
            <a:schemeClr val="accent1"/>
          </a:effectRef>
          <a:fontRef idx="minor">
            <a:schemeClr val="tx1"/>
          </a:fontRef>
        </p:style>
      </p:cxnSp>
      <p:sp>
        <p:nvSpPr>
          <p:cNvPr id="29716" name="TextBox 31"/>
          <p:cNvSpPr txBox="1">
            <a:spLocks noChangeArrowheads="1"/>
          </p:cNvSpPr>
          <p:nvPr/>
        </p:nvSpPr>
        <p:spPr bwMode="auto">
          <a:xfrm>
            <a:off x="3797300" y="2970213"/>
            <a:ext cx="1219200"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sz="1600" i="1"/>
              <a:t>Queue</a:t>
            </a:r>
            <a:endParaRPr lang="fr-CA" altLang="fr-FR" i="1"/>
          </a:p>
        </p:txBody>
      </p:sp>
      <p:sp>
        <p:nvSpPr>
          <p:cNvPr id="29717" name="TextBox 34"/>
          <p:cNvSpPr txBox="1">
            <a:spLocks noChangeArrowheads="1"/>
          </p:cNvSpPr>
          <p:nvPr/>
        </p:nvSpPr>
        <p:spPr bwMode="auto">
          <a:xfrm>
            <a:off x="3779838" y="6237288"/>
            <a:ext cx="30321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800"/>
              <a:t>Monitor Owner:</a:t>
            </a:r>
            <a:r>
              <a:rPr lang="en-CA" altLang="fr-FR" sz="1800" b="0"/>
              <a:t> Task C</a:t>
            </a:r>
            <a:endParaRPr lang="fr-CA" altLang="fr-FR" sz="1800" b="0"/>
          </a:p>
        </p:txBody>
      </p:sp>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490</a:t>
            </a:fld>
            <a:endParaRPr lang="fr-CA"/>
          </a:p>
        </p:txBody>
      </p:sp>
    </p:spTree>
    <p:extLst>
      <p:ext uri="{BB962C8B-B14F-4D97-AF65-F5344CB8AC3E}">
        <p14:creationId xmlns:p14="http://schemas.microsoft.com/office/powerpoint/2010/main" val="1231368022"/>
      </p:ext>
    </p:extLst>
  </p:cSld>
  <p:clrMapOvr>
    <a:masterClrMapping/>
  </p:clrMapOvr>
  <p:transition>
    <p:fade/>
  </p:transition>
  <p:timing>
    <p:tnLst>
      <p:par>
        <p:cTn id="1" dur="indefinite" restart="never" nodeType="tmRoot"/>
      </p:par>
    </p:tnLst>
  </p:timing>
</p:sld>
</file>

<file path=ppt/slides/slide4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a:xfrm>
            <a:off x="457200" y="152400"/>
            <a:ext cx="6934200" cy="1371600"/>
          </a:xfrm>
        </p:spPr>
        <p:txBody>
          <a:bodyPr/>
          <a:lstStyle/>
          <a:p>
            <a:pPr>
              <a:defRPr/>
            </a:pPr>
            <a:r>
              <a:rPr lang="en-US" altLang="fr-FR"/>
              <a:t>Example of Using Monitor</a:t>
            </a:r>
          </a:p>
        </p:txBody>
      </p:sp>
      <p:sp>
        <p:nvSpPr>
          <p:cNvPr id="4" name="Rectangle 3"/>
          <p:cNvSpPr/>
          <p:nvPr/>
        </p:nvSpPr>
        <p:spPr>
          <a:xfrm>
            <a:off x="107950" y="2133600"/>
            <a:ext cx="1295400" cy="719138"/>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t>Task A</a:t>
            </a:r>
            <a:endParaRPr lang="fr-CA" dirty="0"/>
          </a:p>
        </p:txBody>
      </p:sp>
      <p:sp>
        <p:nvSpPr>
          <p:cNvPr id="9" name="Rectangle 8"/>
          <p:cNvSpPr/>
          <p:nvPr/>
        </p:nvSpPr>
        <p:spPr>
          <a:xfrm>
            <a:off x="107950" y="3054350"/>
            <a:ext cx="1295400" cy="720725"/>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a:defRPr/>
            </a:pPr>
            <a:r>
              <a:rPr lang="en-CA" dirty="0"/>
              <a:t>Task B</a:t>
            </a:r>
            <a:endParaRPr lang="fr-CA" dirty="0"/>
          </a:p>
        </p:txBody>
      </p:sp>
      <p:sp>
        <p:nvSpPr>
          <p:cNvPr id="10" name="Rectangle 9"/>
          <p:cNvSpPr/>
          <p:nvPr/>
        </p:nvSpPr>
        <p:spPr>
          <a:xfrm>
            <a:off x="107950" y="4076700"/>
            <a:ext cx="1295400" cy="720725"/>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r>
              <a:rPr lang="en-CA" dirty="0"/>
              <a:t>Task C</a:t>
            </a:r>
            <a:endParaRPr lang="fr-CA" dirty="0"/>
          </a:p>
        </p:txBody>
      </p:sp>
      <p:sp>
        <p:nvSpPr>
          <p:cNvPr id="11" name="Rectangle 10"/>
          <p:cNvSpPr/>
          <p:nvPr/>
        </p:nvSpPr>
        <p:spPr>
          <a:xfrm>
            <a:off x="107950" y="5019675"/>
            <a:ext cx="1295400" cy="71913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t>Task D</a:t>
            </a:r>
            <a:endParaRPr lang="fr-CA" dirty="0"/>
          </a:p>
        </p:txBody>
      </p:sp>
      <p:sp>
        <p:nvSpPr>
          <p:cNvPr id="15" name="Rectangle 14"/>
          <p:cNvSpPr/>
          <p:nvPr/>
        </p:nvSpPr>
        <p:spPr>
          <a:xfrm>
            <a:off x="6176963" y="2235200"/>
            <a:ext cx="1871662" cy="51435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procedure_1</a:t>
            </a:r>
            <a:endParaRPr lang="fr-CA" dirty="0">
              <a:solidFill>
                <a:schemeClr val="tx1"/>
              </a:solidFill>
            </a:endParaRPr>
          </a:p>
        </p:txBody>
      </p:sp>
      <p:sp>
        <p:nvSpPr>
          <p:cNvPr id="16" name="Rectangle 15"/>
          <p:cNvSpPr/>
          <p:nvPr/>
        </p:nvSpPr>
        <p:spPr>
          <a:xfrm>
            <a:off x="6156325" y="3157538"/>
            <a:ext cx="1873250" cy="514350"/>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r>
              <a:rPr lang="en-CA" dirty="0"/>
              <a:t>procedure_2</a:t>
            </a:r>
            <a:endParaRPr lang="fr-CA" dirty="0"/>
          </a:p>
        </p:txBody>
      </p:sp>
      <p:sp>
        <p:nvSpPr>
          <p:cNvPr id="17" name="Rectangle 16"/>
          <p:cNvSpPr/>
          <p:nvPr/>
        </p:nvSpPr>
        <p:spPr>
          <a:xfrm>
            <a:off x="6156325" y="4179888"/>
            <a:ext cx="1873250" cy="51435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procedure_3</a:t>
            </a:r>
            <a:endParaRPr lang="fr-CA" dirty="0">
              <a:solidFill>
                <a:schemeClr val="tx1"/>
              </a:solidFill>
            </a:endParaRPr>
          </a:p>
        </p:txBody>
      </p:sp>
      <p:sp>
        <p:nvSpPr>
          <p:cNvPr id="18" name="Rectangle 17"/>
          <p:cNvSpPr/>
          <p:nvPr/>
        </p:nvSpPr>
        <p:spPr>
          <a:xfrm>
            <a:off x="6176963" y="5122863"/>
            <a:ext cx="1871662" cy="512762"/>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procedure_4</a:t>
            </a:r>
            <a:endParaRPr lang="fr-CA" dirty="0">
              <a:solidFill>
                <a:schemeClr val="tx1"/>
              </a:solidFill>
            </a:endParaRPr>
          </a:p>
        </p:txBody>
      </p:sp>
      <p:sp>
        <p:nvSpPr>
          <p:cNvPr id="13" name="Rectangle 12"/>
          <p:cNvSpPr/>
          <p:nvPr/>
        </p:nvSpPr>
        <p:spPr>
          <a:xfrm>
            <a:off x="5508625" y="1916113"/>
            <a:ext cx="3095625" cy="4033837"/>
          </a:xfrm>
          <a:prstGeom prst="rect">
            <a:avLst/>
          </a:prstGeom>
          <a:noFill/>
          <a:ln>
            <a:prstDash val="sysDash"/>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p>
        </p:txBody>
      </p:sp>
      <p:sp>
        <p:nvSpPr>
          <p:cNvPr id="30734" name="TextBox 13"/>
          <p:cNvSpPr txBox="1">
            <a:spLocks noChangeArrowheads="1"/>
          </p:cNvSpPr>
          <p:nvPr/>
        </p:nvSpPr>
        <p:spPr bwMode="auto">
          <a:xfrm>
            <a:off x="3203575" y="1557338"/>
            <a:ext cx="54006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a:t>Monitor</a:t>
            </a:r>
            <a:endParaRPr lang="fr-CA" altLang="fr-FR"/>
          </a:p>
        </p:txBody>
      </p:sp>
      <p:sp>
        <p:nvSpPr>
          <p:cNvPr id="19" name="Rectangle 18"/>
          <p:cNvSpPr/>
          <p:nvPr/>
        </p:nvSpPr>
        <p:spPr>
          <a:xfrm rot="5400000">
            <a:off x="43592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Task B</a:t>
            </a:r>
            <a:endParaRPr lang="fr-CA" dirty="0">
              <a:solidFill>
                <a:schemeClr val="tx1"/>
              </a:solidFill>
            </a:endParaRPr>
          </a:p>
        </p:txBody>
      </p:sp>
      <p:sp>
        <p:nvSpPr>
          <p:cNvPr id="22" name="Rectangle 21"/>
          <p:cNvSpPr/>
          <p:nvPr/>
        </p:nvSpPr>
        <p:spPr>
          <a:xfrm rot="5400000">
            <a:off x="40544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dirty="0">
              <a:solidFill>
                <a:schemeClr val="tx1"/>
              </a:solidFill>
            </a:endParaRPr>
          </a:p>
        </p:txBody>
      </p:sp>
      <p:sp>
        <p:nvSpPr>
          <p:cNvPr id="23" name="Rectangle 22"/>
          <p:cNvSpPr/>
          <p:nvPr/>
        </p:nvSpPr>
        <p:spPr>
          <a:xfrm rot="5400000">
            <a:off x="37496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sp>
        <p:nvSpPr>
          <p:cNvPr id="24" name="Rectangle 23"/>
          <p:cNvSpPr/>
          <p:nvPr/>
        </p:nvSpPr>
        <p:spPr>
          <a:xfrm rot="5400000">
            <a:off x="34448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cxnSp>
        <p:nvCxnSpPr>
          <p:cNvPr id="29" name="Straight Arrow Connector 28"/>
          <p:cNvCxnSpPr>
            <a:stCxn id="19" idx="0"/>
            <a:endCxn id="13" idx="1"/>
          </p:cNvCxnSpPr>
          <p:nvPr/>
        </p:nvCxnSpPr>
        <p:spPr>
          <a:xfrm>
            <a:off x="5016500" y="3925888"/>
            <a:ext cx="492125" cy="7937"/>
          </a:xfrm>
          <a:prstGeom prst="straightConnector1">
            <a:avLst/>
          </a:prstGeom>
          <a:ln w="28575">
            <a:solidFill>
              <a:schemeClr val="accent5"/>
            </a:solidFill>
            <a:tailEnd type="arrow"/>
          </a:ln>
        </p:spPr>
        <p:style>
          <a:lnRef idx="1">
            <a:schemeClr val="accent1"/>
          </a:lnRef>
          <a:fillRef idx="0">
            <a:schemeClr val="accent1"/>
          </a:fillRef>
          <a:effectRef idx="0">
            <a:schemeClr val="accent1"/>
          </a:effectRef>
          <a:fontRef idx="minor">
            <a:schemeClr val="tx1"/>
          </a:fontRef>
        </p:style>
      </p:cxnSp>
      <p:sp>
        <p:nvSpPr>
          <p:cNvPr id="30740" name="TextBox 31"/>
          <p:cNvSpPr txBox="1">
            <a:spLocks noChangeArrowheads="1"/>
          </p:cNvSpPr>
          <p:nvPr/>
        </p:nvSpPr>
        <p:spPr bwMode="auto">
          <a:xfrm>
            <a:off x="3797300" y="2970213"/>
            <a:ext cx="1219200"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sz="1600" i="1"/>
              <a:t>Queue</a:t>
            </a:r>
            <a:endParaRPr lang="fr-CA" altLang="fr-FR" i="1"/>
          </a:p>
        </p:txBody>
      </p:sp>
      <p:sp>
        <p:nvSpPr>
          <p:cNvPr id="30741" name="TextBox 34"/>
          <p:cNvSpPr txBox="1">
            <a:spLocks noChangeArrowheads="1"/>
          </p:cNvSpPr>
          <p:nvPr/>
        </p:nvSpPr>
        <p:spPr bwMode="auto">
          <a:xfrm>
            <a:off x="3779838" y="6237288"/>
            <a:ext cx="30321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800"/>
              <a:t>Monitor Owner:</a:t>
            </a:r>
            <a:r>
              <a:rPr lang="en-CA" altLang="fr-FR" sz="1800" b="0"/>
              <a:t> Task C</a:t>
            </a:r>
            <a:endParaRPr lang="fr-CA" altLang="fr-FR" sz="1800" b="0"/>
          </a:p>
        </p:txBody>
      </p:sp>
      <p:cxnSp>
        <p:nvCxnSpPr>
          <p:cNvPr id="3" name="Straight Arrow Connector 2"/>
          <p:cNvCxnSpPr>
            <a:stCxn id="16" idx="1"/>
            <a:endCxn id="10" idx="3"/>
          </p:cNvCxnSpPr>
          <p:nvPr/>
        </p:nvCxnSpPr>
        <p:spPr>
          <a:xfrm flipH="1">
            <a:off x="1403350" y="3414713"/>
            <a:ext cx="4752975" cy="1022350"/>
          </a:xfrm>
          <a:prstGeom prst="straightConnector1">
            <a:avLst/>
          </a:prstGeom>
          <a:ln w="28575">
            <a:solidFill>
              <a:schemeClr val="accent5"/>
            </a:solidFill>
            <a:tailEnd type="arrow"/>
          </a:ln>
        </p:spPr>
        <p:style>
          <a:lnRef idx="1">
            <a:schemeClr val="accent1"/>
          </a:lnRef>
          <a:fillRef idx="0">
            <a:schemeClr val="accent1"/>
          </a:fillRef>
          <a:effectRef idx="0">
            <a:schemeClr val="accent1"/>
          </a:effectRef>
          <a:fontRef idx="minor">
            <a:schemeClr val="tx1"/>
          </a:fontRef>
        </p:style>
      </p:cxnSp>
      <p:sp>
        <p:nvSpPr>
          <p:cNvPr id="30743" name="TextBox 6"/>
          <p:cNvSpPr txBox="1">
            <a:spLocks noChangeArrowheads="1"/>
          </p:cNvSpPr>
          <p:nvPr/>
        </p:nvSpPr>
        <p:spPr bwMode="auto">
          <a:xfrm rot="-801165">
            <a:off x="2028825" y="3786188"/>
            <a:ext cx="93503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800" b="0"/>
              <a:t>return</a:t>
            </a:r>
            <a:endParaRPr lang="fr-CA" altLang="fr-FR" sz="1800" b="0"/>
          </a:p>
        </p:txBody>
      </p:sp>
      <p:sp>
        <p:nvSpPr>
          <p:cNvPr id="7" name="Slide Number Placeholder 6"/>
          <p:cNvSpPr>
            <a:spLocks noGrp="1"/>
          </p:cNvSpPr>
          <p:nvPr>
            <p:ph type="sldNum" sz="quarter" idx="11"/>
          </p:nvPr>
        </p:nvSpPr>
        <p:spPr/>
        <p:txBody>
          <a:bodyPr/>
          <a:lstStyle/>
          <a:p>
            <a:pPr>
              <a:defRPr/>
            </a:pPr>
            <a:fld id="{C0F85434-72BD-456E-A883-0F005E178622}" type="slidenum">
              <a:rPr lang="fr-CA" smtClean="0"/>
              <a:pPr>
                <a:defRPr/>
              </a:pPr>
              <a:t>491</a:t>
            </a:fld>
            <a:endParaRPr lang="fr-CA"/>
          </a:p>
        </p:txBody>
      </p:sp>
    </p:spTree>
    <p:extLst>
      <p:ext uri="{BB962C8B-B14F-4D97-AF65-F5344CB8AC3E}">
        <p14:creationId xmlns:p14="http://schemas.microsoft.com/office/powerpoint/2010/main" val="2383491866"/>
      </p:ext>
    </p:extLst>
  </p:cSld>
  <p:clrMapOvr>
    <a:masterClrMapping/>
  </p:clrMapOvr>
  <p:transition>
    <p:fade/>
  </p:transition>
  <p:timing>
    <p:tnLst>
      <p:par>
        <p:cTn id="1" dur="indefinite" restart="never" nodeType="tmRoot"/>
      </p:par>
    </p:tnLst>
  </p:timing>
</p:sld>
</file>

<file path=ppt/slides/slide4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a:xfrm>
            <a:off x="457200" y="152400"/>
            <a:ext cx="6934200" cy="1371600"/>
          </a:xfrm>
        </p:spPr>
        <p:txBody>
          <a:bodyPr/>
          <a:lstStyle/>
          <a:p>
            <a:pPr>
              <a:defRPr/>
            </a:pPr>
            <a:r>
              <a:rPr lang="en-US" altLang="fr-FR"/>
              <a:t>Example of Using Monitor</a:t>
            </a:r>
          </a:p>
        </p:txBody>
      </p:sp>
      <p:sp>
        <p:nvSpPr>
          <p:cNvPr id="4" name="Rectangle 3"/>
          <p:cNvSpPr/>
          <p:nvPr/>
        </p:nvSpPr>
        <p:spPr>
          <a:xfrm>
            <a:off x="107950" y="2133600"/>
            <a:ext cx="1295400" cy="719138"/>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t>Task A</a:t>
            </a:r>
            <a:endParaRPr lang="fr-CA" dirty="0"/>
          </a:p>
        </p:txBody>
      </p:sp>
      <p:sp>
        <p:nvSpPr>
          <p:cNvPr id="9" name="Rectangle 8"/>
          <p:cNvSpPr/>
          <p:nvPr/>
        </p:nvSpPr>
        <p:spPr>
          <a:xfrm>
            <a:off x="107950" y="3054350"/>
            <a:ext cx="1295400" cy="720725"/>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a:defRPr/>
            </a:pPr>
            <a:r>
              <a:rPr lang="en-CA" dirty="0"/>
              <a:t>Task B</a:t>
            </a:r>
            <a:endParaRPr lang="fr-CA" dirty="0"/>
          </a:p>
        </p:txBody>
      </p:sp>
      <p:sp>
        <p:nvSpPr>
          <p:cNvPr id="10" name="Rectangle 9"/>
          <p:cNvSpPr/>
          <p:nvPr/>
        </p:nvSpPr>
        <p:spPr>
          <a:xfrm>
            <a:off x="107950" y="4076700"/>
            <a:ext cx="1295400" cy="720725"/>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r>
              <a:rPr lang="en-CA" dirty="0"/>
              <a:t>Task C</a:t>
            </a:r>
            <a:endParaRPr lang="fr-CA" dirty="0"/>
          </a:p>
        </p:txBody>
      </p:sp>
      <p:sp>
        <p:nvSpPr>
          <p:cNvPr id="11" name="Rectangle 10"/>
          <p:cNvSpPr/>
          <p:nvPr/>
        </p:nvSpPr>
        <p:spPr>
          <a:xfrm>
            <a:off x="107950" y="5019675"/>
            <a:ext cx="1295400" cy="71913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t>Task D</a:t>
            </a:r>
            <a:endParaRPr lang="fr-CA" dirty="0"/>
          </a:p>
        </p:txBody>
      </p:sp>
      <p:sp>
        <p:nvSpPr>
          <p:cNvPr id="15" name="Rectangle 14"/>
          <p:cNvSpPr/>
          <p:nvPr/>
        </p:nvSpPr>
        <p:spPr>
          <a:xfrm>
            <a:off x="6176963" y="2235200"/>
            <a:ext cx="1871662" cy="51435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procedure_1</a:t>
            </a:r>
            <a:endParaRPr lang="fr-CA" dirty="0">
              <a:solidFill>
                <a:schemeClr val="tx1"/>
              </a:solidFill>
            </a:endParaRPr>
          </a:p>
        </p:txBody>
      </p:sp>
      <p:sp>
        <p:nvSpPr>
          <p:cNvPr id="16" name="Rectangle 15"/>
          <p:cNvSpPr/>
          <p:nvPr/>
        </p:nvSpPr>
        <p:spPr>
          <a:xfrm>
            <a:off x="6156325" y="3157538"/>
            <a:ext cx="1873250" cy="51435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procedure_2</a:t>
            </a:r>
            <a:endParaRPr lang="fr-CA" dirty="0">
              <a:solidFill>
                <a:schemeClr val="tx1"/>
              </a:solidFill>
            </a:endParaRPr>
          </a:p>
        </p:txBody>
      </p:sp>
      <p:sp>
        <p:nvSpPr>
          <p:cNvPr id="17" name="Rectangle 16"/>
          <p:cNvSpPr/>
          <p:nvPr/>
        </p:nvSpPr>
        <p:spPr>
          <a:xfrm>
            <a:off x="6156325" y="4179888"/>
            <a:ext cx="1873250" cy="51435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procedure_3</a:t>
            </a:r>
            <a:endParaRPr lang="fr-CA" dirty="0">
              <a:solidFill>
                <a:schemeClr val="tx1"/>
              </a:solidFill>
            </a:endParaRPr>
          </a:p>
        </p:txBody>
      </p:sp>
      <p:sp>
        <p:nvSpPr>
          <p:cNvPr id="18" name="Rectangle 17"/>
          <p:cNvSpPr/>
          <p:nvPr/>
        </p:nvSpPr>
        <p:spPr>
          <a:xfrm>
            <a:off x="6176963" y="5122863"/>
            <a:ext cx="1871662" cy="512762"/>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procedure_4</a:t>
            </a:r>
            <a:endParaRPr lang="fr-CA" dirty="0">
              <a:solidFill>
                <a:schemeClr val="tx1"/>
              </a:solidFill>
            </a:endParaRPr>
          </a:p>
        </p:txBody>
      </p:sp>
      <p:sp>
        <p:nvSpPr>
          <p:cNvPr id="13" name="Rectangle 12"/>
          <p:cNvSpPr/>
          <p:nvPr/>
        </p:nvSpPr>
        <p:spPr>
          <a:xfrm>
            <a:off x="5508625" y="1916113"/>
            <a:ext cx="3095625" cy="4033837"/>
          </a:xfrm>
          <a:prstGeom prst="rect">
            <a:avLst/>
          </a:prstGeom>
          <a:noFill/>
          <a:ln>
            <a:prstDash val="sysDash"/>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p>
        </p:txBody>
      </p:sp>
      <p:sp>
        <p:nvSpPr>
          <p:cNvPr id="31758" name="TextBox 13"/>
          <p:cNvSpPr txBox="1">
            <a:spLocks noChangeArrowheads="1"/>
          </p:cNvSpPr>
          <p:nvPr/>
        </p:nvSpPr>
        <p:spPr bwMode="auto">
          <a:xfrm>
            <a:off x="3203575" y="1557338"/>
            <a:ext cx="54006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a:t>Monitor</a:t>
            </a:r>
            <a:endParaRPr lang="fr-CA" altLang="fr-FR"/>
          </a:p>
        </p:txBody>
      </p:sp>
      <p:sp>
        <p:nvSpPr>
          <p:cNvPr id="19" name="Rectangle 18"/>
          <p:cNvSpPr/>
          <p:nvPr/>
        </p:nvSpPr>
        <p:spPr>
          <a:xfrm rot="5400000">
            <a:off x="43592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Task B</a:t>
            </a:r>
            <a:endParaRPr lang="fr-CA" dirty="0">
              <a:solidFill>
                <a:schemeClr val="tx1"/>
              </a:solidFill>
            </a:endParaRPr>
          </a:p>
        </p:txBody>
      </p:sp>
      <p:sp>
        <p:nvSpPr>
          <p:cNvPr id="22" name="Rectangle 21"/>
          <p:cNvSpPr/>
          <p:nvPr/>
        </p:nvSpPr>
        <p:spPr>
          <a:xfrm rot="5400000">
            <a:off x="40544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dirty="0">
              <a:solidFill>
                <a:schemeClr val="tx1"/>
              </a:solidFill>
            </a:endParaRPr>
          </a:p>
        </p:txBody>
      </p:sp>
      <p:sp>
        <p:nvSpPr>
          <p:cNvPr id="23" name="Rectangle 22"/>
          <p:cNvSpPr/>
          <p:nvPr/>
        </p:nvSpPr>
        <p:spPr>
          <a:xfrm rot="5400000">
            <a:off x="37496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sp>
        <p:nvSpPr>
          <p:cNvPr id="24" name="Rectangle 23"/>
          <p:cNvSpPr/>
          <p:nvPr/>
        </p:nvSpPr>
        <p:spPr>
          <a:xfrm rot="5400000">
            <a:off x="34448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cxnSp>
        <p:nvCxnSpPr>
          <p:cNvPr id="29" name="Straight Arrow Connector 28"/>
          <p:cNvCxnSpPr>
            <a:stCxn id="19" idx="0"/>
            <a:endCxn id="13" idx="1"/>
          </p:cNvCxnSpPr>
          <p:nvPr/>
        </p:nvCxnSpPr>
        <p:spPr>
          <a:xfrm>
            <a:off x="5016500" y="3925888"/>
            <a:ext cx="492125" cy="7937"/>
          </a:xfrm>
          <a:prstGeom prst="straightConnector1">
            <a:avLst/>
          </a:prstGeom>
          <a:ln w="28575">
            <a:solidFill>
              <a:schemeClr val="accent5"/>
            </a:solidFill>
            <a:tailEnd type="arrow"/>
          </a:ln>
        </p:spPr>
        <p:style>
          <a:lnRef idx="1">
            <a:schemeClr val="accent1"/>
          </a:lnRef>
          <a:fillRef idx="0">
            <a:schemeClr val="accent1"/>
          </a:fillRef>
          <a:effectRef idx="0">
            <a:schemeClr val="accent1"/>
          </a:effectRef>
          <a:fontRef idx="minor">
            <a:schemeClr val="tx1"/>
          </a:fontRef>
        </p:style>
      </p:cxnSp>
      <p:sp>
        <p:nvSpPr>
          <p:cNvPr id="31764" name="TextBox 31"/>
          <p:cNvSpPr txBox="1">
            <a:spLocks noChangeArrowheads="1"/>
          </p:cNvSpPr>
          <p:nvPr/>
        </p:nvSpPr>
        <p:spPr bwMode="auto">
          <a:xfrm>
            <a:off x="3797300" y="2970213"/>
            <a:ext cx="1219200"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sz="1600" i="1"/>
              <a:t>Queue</a:t>
            </a:r>
            <a:endParaRPr lang="fr-CA" altLang="fr-FR" i="1"/>
          </a:p>
        </p:txBody>
      </p:sp>
      <p:sp>
        <p:nvSpPr>
          <p:cNvPr id="31765" name="TextBox 34"/>
          <p:cNvSpPr txBox="1">
            <a:spLocks noChangeArrowheads="1"/>
          </p:cNvSpPr>
          <p:nvPr/>
        </p:nvSpPr>
        <p:spPr bwMode="auto">
          <a:xfrm>
            <a:off x="3779838" y="6237288"/>
            <a:ext cx="30321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800"/>
              <a:t>Monitor Owner:</a:t>
            </a:r>
            <a:r>
              <a:rPr lang="en-CA" altLang="fr-FR" sz="1800" b="0"/>
              <a:t> none</a:t>
            </a:r>
            <a:endParaRPr lang="fr-CA" altLang="fr-FR" sz="1800" b="0"/>
          </a:p>
        </p:txBody>
      </p:sp>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492</a:t>
            </a:fld>
            <a:endParaRPr lang="fr-CA"/>
          </a:p>
        </p:txBody>
      </p:sp>
    </p:spTree>
    <p:extLst>
      <p:ext uri="{BB962C8B-B14F-4D97-AF65-F5344CB8AC3E}">
        <p14:creationId xmlns:p14="http://schemas.microsoft.com/office/powerpoint/2010/main" val="2368374200"/>
      </p:ext>
    </p:extLst>
  </p:cSld>
  <p:clrMapOvr>
    <a:masterClrMapping/>
  </p:clrMapOvr>
  <p:transition>
    <p:fade/>
  </p:transition>
  <p:timing>
    <p:tnLst>
      <p:par>
        <p:cTn id="1" dur="indefinite" restart="never" nodeType="tmRoot"/>
      </p:par>
    </p:tnLst>
  </p:timing>
</p:sld>
</file>

<file path=ppt/slides/slide4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a:xfrm>
            <a:off x="457200" y="152400"/>
            <a:ext cx="6934200" cy="1371600"/>
          </a:xfrm>
        </p:spPr>
        <p:txBody>
          <a:bodyPr/>
          <a:lstStyle/>
          <a:p>
            <a:pPr>
              <a:defRPr/>
            </a:pPr>
            <a:r>
              <a:rPr lang="en-US" altLang="fr-FR"/>
              <a:t>Example of Using Monitor</a:t>
            </a:r>
          </a:p>
        </p:txBody>
      </p:sp>
      <p:sp>
        <p:nvSpPr>
          <p:cNvPr id="4" name="Rectangle 3"/>
          <p:cNvSpPr/>
          <p:nvPr/>
        </p:nvSpPr>
        <p:spPr>
          <a:xfrm>
            <a:off x="107950" y="2133600"/>
            <a:ext cx="1295400" cy="719138"/>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t>Task A</a:t>
            </a:r>
            <a:endParaRPr lang="fr-CA" dirty="0"/>
          </a:p>
        </p:txBody>
      </p:sp>
      <p:sp>
        <p:nvSpPr>
          <p:cNvPr id="9" name="Rectangle 8"/>
          <p:cNvSpPr/>
          <p:nvPr/>
        </p:nvSpPr>
        <p:spPr>
          <a:xfrm>
            <a:off x="107950" y="3054350"/>
            <a:ext cx="1295400" cy="720725"/>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a:defRPr/>
            </a:pPr>
            <a:r>
              <a:rPr lang="en-CA" dirty="0"/>
              <a:t>Task B</a:t>
            </a:r>
            <a:endParaRPr lang="fr-CA" dirty="0"/>
          </a:p>
        </p:txBody>
      </p:sp>
      <p:sp>
        <p:nvSpPr>
          <p:cNvPr id="10" name="Rectangle 9"/>
          <p:cNvSpPr/>
          <p:nvPr/>
        </p:nvSpPr>
        <p:spPr>
          <a:xfrm>
            <a:off x="107950" y="4076700"/>
            <a:ext cx="1295400" cy="720725"/>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r>
              <a:rPr lang="en-CA" dirty="0"/>
              <a:t>Task C</a:t>
            </a:r>
            <a:endParaRPr lang="fr-CA" dirty="0"/>
          </a:p>
        </p:txBody>
      </p:sp>
      <p:sp>
        <p:nvSpPr>
          <p:cNvPr id="11" name="Rectangle 10"/>
          <p:cNvSpPr/>
          <p:nvPr/>
        </p:nvSpPr>
        <p:spPr>
          <a:xfrm>
            <a:off x="107950" y="5019675"/>
            <a:ext cx="1295400" cy="71913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t>Task D</a:t>
            </a:r>
            <a:endParaRPr lang="fr-CA" dirty="0"/>
          </a:p>
        </p:txBody>
      </p:sp>
      <p:sp>
        <p:nvSpPr>
          <p:cNvPr id="15" name="Rectangle 14"/>
          <p:cNvSpPr/>
          <p:nvPr/>
        </p:nvSpPr>
        <p:spPr>
          <a:xfrm>
            <a:off x="6176963" y="2235200"/>
            <a:ext cx="1871662" cy="51435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procedure_1</a:t>
            </a:r>
            <a:endParaRPr lang="fr-CA" dirty="0">
              <a:solidFill>
                <a:schemeClr val="tx1"/>
              </a:solidFill>
            </a:endParaRPr>
          </a:p>
        </p:txBody>
      </p:sp>
      <p:sp>
        <p:nvSpPr>
          <p:cNvPr id="16" name="Rectangle 15"/>
          <p:cNvSpPr/>
          <p:nvPr/>
        </p:nvSpPr>
        <p:spPr>
          <a:xfrm>
            <a:off x="6156325" y="3157538"/>
            <a:ext cx="1873250" cy="51435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procedure_2</a:t>
            </a:r>
            <a:endParaRPr lang="fr-CA" dirty="0">
              <a:solidFill>
                <a:schemeClr val="tx1"/>
              </a:solidFill>
            </a:endParaRPr>
          </a:p>
        </p:txBody>
      </p:sp>
      <p:sp>
        <p:nvSpPr>
          <p:cNvPr id="17" name="Rectangle 16"/>
          <p:cNvSpPr/>
          <p:nvPr/>
        </p:nvSpPr>
        <p:spPr>
          <a:xfrm>
            <a:off x="6156325" y="4179888"/>
            <a:ext cx="1873250" cy="51435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procedure_3</a:t>
            </a:r>
            <a:endParaRPr lang="fr-CA" dirty="0">
              <a:solidFill>
                <a:schemeClr val="tx1"/>
              </a:solidFill>
            </a:endParaRPr>
          </a:p>
        </p:txBody>
      </p:sp>
      <p:sp>
        <p:nvSpPr>
          <p:cNvPr id="18" name="Rectangle 17"/>
          <p:cNvSpPr/>
          <p:nvPr/>
        </p:nvSpPr>
        <p:spPr>
          <a:xfrm>
            <a:off x="6176963" y="5122863"/>
            <a:ext cx="1871662" cy="512762"/>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a:defRPr/>
            </a:pPr>
            <a:r>
              <a:rPr lang="en-CA" dirty="0"/>
              <a:t>procedure_4</a:t>
            </a:r>
            <a:endParaRPr lang="fr-CA" dirty="0"/>
          </a:p>
        </p:txBody>
      </p:sp>
      <p:sp>
        <p:nvSpPr>
          <p:cNvPr id="13" name="Rectangle 12"/>
          <p:cNvSpPr/>
          <p:nvPr/>
        </p:nvSpPr>
        <p:spPr>
          <a:xfrm>
            <a:off x="5508625" y="1916113"/>
            <a:ext cx="3095625" cy="4033837"/>
          </a:xfrm>
          <a:prstGeom prst="rect">
            <a:avLst/>
          </a:prstGeom>
          <a:noFill/>
          <a:ln>
            <a:prstDash val="sysDash"/>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p>
        </p:txBody>
      </p:sp>
      <p:sp>
        <p:nvSpPr>
          <p:cNvPr id="32782" name="TextBox 13"/>
          <p:cNvSpPr txBox="1">
            <a:spLocks noChangeArrowheads="1"/>
          </p:cNvSpPr>
          <p:nvPr/>
        </p:nvSpPr>
        <p:spPr bwMode="auto">
          <a:xfrm>
            <a:off x="3203575" y="1557338"/>
            <a:ext cx="54006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a:t>Monitor</a:t>
            </a:r>
            <a:endParaRPr lang="fr-CA" altLang="fr-FR"/>
          </a:p>
        </p:txBody>
      </p:sp>
      <p:sp>
        <p:nvSpPr>
          <p:cNvPr id="19" name="Rectangle 18"/>
          <p:cNvSpPr/>
          <p:nvPr/>
        </p:nvSpPr>
        <p:spPr>
          <a:xfrm rot="5400000">
            <a:off x="43592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dirty="0">
              <a:solidFill>
                <a:schemeClr val="tx1"/>
              </a:solidFill>
            </a:endParaRPr>
          </a:p>
        </p:txBody>
      </p:sp>
      <p:sp>
        <p:nvSpPr>
          <p:cNvPr id="22" name="Rectangle 21"/>
          <p:cNvSpPr/>
          <p:nvPr/>
        </p:nvSpPr>
        <p:spPr>
          <a:xfrm rot="5400000">
            <a:off x="40544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dirty="0">
              <a:solidFill>
                <a:schemeClr val="tx1"/>
              </a:solidFill>
            </a:endParaRPr>
          </a:p>
        </p:txBody>
      </p:sp>
      <p:sp>
        <p:nvSpPr>
          <p:cNvPr id="23" name="Rectangle 22"/>
          <p:cNvSpPr/>
          <p:nvPr/>
        </p:nvSpPr>
        <p:spPr>
          <a:xfrm rot="5400000">
            <a:off x="37496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sp>
        <p:nvSpPr>
          <p:cNvPr id="24" name="Rectangle 23"/>
          <p:cNvSpPr/>
          <p:nvPr/>
        </p:nvSpPr>
        <p:spPr>
          <a:xfrm rot="5400000">
            <a:off x="34448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cxnSp>
        <p:nvCxnSpPr>
          <p:cNvPr id="29" name="Straight Arrow Connector 28"/>
          <p:cNvCxnSpPr>
            <a:stCxn id="19" idx="0"/>
            <a:endCxn id="13" idx="1"/>
          </p:cNvCxnSpPr>
          <p:nvPr/>
        </p:nvCxnSpPr>
        <p:spPr>
          <a:xfrm>
            <a:off x="5016500" y="3925888"/>
            <a:ext cx="492125" cy="7937"/>
          </a:xfrm>
          <a:prstGeom prst="straightConnector1">
            <a:avLst/>
          </a:prstGeom>
          <a:ln w="28575">
            <a:solidFill>
              <a:schemeClr val="accent5"/>
            </a:solidFill>
            <a:tailEnd type="arrow"/>
          </a:ln>
        </p:spPr>
        <p:style>
          <a:lnRef idx="1">
            <a:schemeClr val="accent1"/>
          </a:lnRef>
          <a:fillRef idx="0">
            <a:schemeClr val="accent1"/>
          </a:fillRef>
          <a:effectRef idx="0">
            <a:schemeClr val="accent1"/>
          </a:effectRef>
          <a:fontRef idx="minor">
            <a:schemeClr val="tx1"/>
          </a:fontRef>
        </p:style>
      </p:cxnSp>
      <p:sp>
        <p:nvSpPr>
          <p:cNvPr id="32788" name="TextBox 31"/>
          <p:cNvSpPr txBox="1">
            <a:spLocks noChangeArrowheads="1"/>
          </p:cNvSpPr>
          <p:nvPr/>
        </p:nvSpPr>
        <p:spPr bwMode="auto">
          <a:xfrm>
            <a:off x="3797300" y="2970213"/>
            <a:ext cx="1219200"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sz="1600" i="1"/>
              <a:t>Queue</a:t>
            </a:r>
            <a:endParaRPr lang="fr-CA" altLang="fr-FR" i="1"/>
          </a:p>
        </p:txBody>
      </p:sp>
      <p:sp>
        <p:nvSpPr>
          <p:cNvPr id="32789" name="TextBox 34"/>
          <p:cNvSpPr txBox="1">
            <a:spLocks noChangeArrowheads="1"/>
          </p:cNvSpPr>
          <p:nvPr/>
        </p:nvSpPr>
        <p:spPr bwMode="auto">
          <a:xfrm>
            <a:off x="3779838" y="6237288"/>
            <a:ext cx="30321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800"/>
              <a:t>Monitor Owner:</a:t>
            </a:r>
            <a:r>
              <a:rPr lang="en-CA" altLang="fr-FR" sz="1800" b="0"/>
              <a:t> Task B</a:t>
            </a:r>
            <a:endParaRPr lang="fr-CA" altLang="fr-FR" sz="1800" b="0"/>
          </a:p>
        </p:txBody>
      </p:sp>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493</a:t>
            </a:fld>
            <a:endParaRPr lang="fr-CA"/>
          </a:p>
        </p:txBody>
      </p:sp>
    </p:spTree>
    <p:extLst>
      <p:ext uri="{BB962C8B-B14F-4D97-AF65-F5344CB8AC3E}">
        <p14:creationId xmlns:p14="http://schemas.microsoft.com/office/powerpoint/2010/main" val="433225913"/>
      </p:ext>
    </p:extLst>
  </p:cSld>
  <p:clrMapOvr>
    <a:masterClrMapping/>
  </p:clrMapOvr>
  <p:transition>
    <p:fade/>
  </p:transition>
  <p:timing>
    <p:tnLst>
      <p:par>
        <p:cTn id="1" dur="indefinite" restart="never" nodeType="tmRoot"/>
      </p:par>
    </p:tnLst>
  </p:timing>
</p:sld>
</file>

<file path=ppt/slides/slide4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2"/>
          <p:cNvSpPr>
            <a:spLocks noGrp="1" noChangeArrowheads="1"/>
          </p:cNvSpPr>
          <p:nvPr>
            <p:ph type="title"/>
          </p:nvPr>
        </p:nvSpPr>
        <p:spPr>
          <a:xfrm>
            <a:off x="457200" y="152400"/>
            <a:ext cx="6934200" cy="1371600"/>
          </a:xfrm>
        </p:spPr>
        <p:txBody>
          <a:bodyPr/>
          <a:lstStyle/>
          <a:p>
            <a:pPr>
              <a:defRPr/>
            </a:pPr>
            <a:r>
              <a:rPr lang="en-US" altLang="fr-FR" dirty="0"/>
              <a:t>Example: </a:t>
            </a:r>
            <a:r>
              <a:rPr lang="en-US" altLang="fr-FR" dirty="0" smtClean="0"/>
              <a:t>A Shared Buffer</a:t>
            </a:r>
            <a:endParaRPr lang="en-US" altLang="fr-FR" dirty="0"/>
          </a:p>
        </p:txBody>
      </p:sp>
      <p:sp>
        <p:nvSpPr>
          <p:cNvPr id="33795" name="Content Placeholder 1"/>
          <p:cNvSpPr>
            <a:spLocks noGrp="1"/>
          </p:cNvSpPr>
          <p:nvPr>
            <p:ph idx="1"/>
          </p:nvPr>
        </p:nvSpPr>
        <p:spPr/>
        <p:txBody>
          <a:bodyPr/>
          <a:lstStyle/>
          <a:p>
            <a:r>
              <a:rPr lang="en-CA" altLang="fr-FR" sz="1200" smtClean="0">
                <a:latin typeface="Courier New" pitchFamily="49" charset="0"/>
                <a:cs typeface="Courier New" pitchFamily="49" charset="0"/>
              </a:rPr>
              <a:t>MONITOR: BufferMonitor</a:t>
            </a:r>
          </a:p>
          <a:p>
            <a:r>
              <a:rPr lang="en-CA" altLang="fr-FR" sz="1200" b="0" smtClean="0">
                <a:latin typeface="Courier New" pitchFamily="49" charset="0"/>
                <a:cs typeface="Courier New" pitchFamily="49" charset="0"/>
              </a:rPr>
              <a:t>	</a:t>
            </a:r>
            <a:r>
              <a:rPr lang="en-CA" altLang="fr-FR" sz="1200" smtClean="0">
                <a:latin typeface="Courier New" pitchFamily="49" charset="0"/>
                <a:cs typeface="Courier New" pitchFamily="49" charset="0"/>
              </a:rPr>
              <a:t>const</a:t>
            </a:r>
            <a:r>
              <a:rPr lang="en-CA" altLang="fr-FR" sz="1200" b="0" smtClean="0">
                <a:latin typeface="Courier New" pitchFamily="49" charset="0"/>
                <a:cs typeface="Courier New" pitchFamily="49" charset="0"/>
              </a:rPr>
              <a:t> bufferSize = 100</a:t>
            </a:r>
          </a:p>
          <a:p>
            <a:r>
              <a:rPr lang="en-CA" altLang="fr-FR" sz="1200" b="0" smtClean="0">
                <a:latin typeface="Courier New" pitchFamily="49" charset="0"/>
                <a:cs typeface="Courier New" pitchFamily="49" charset="0"/>
              </a:rPr>
              <a:t>	buffer = </a:t>
            </a:r>
            <a:r>
              <a:rPr lang="en-CA" altLang="fr-FR" sz="1200" smtClean="0">
                <a:latin typeface="Courier New" pitchFamily="49" charset="0"/>
                <a:cs typeface="Courier New" pitchFamily="49" charset="0"/>
              </a:rPr>
              <a:t>array</a:t>
            </a:r>
            <a:r>
              <a:rPr lang="en-CA" altLang="fr-FR" sz="1200" b="0" smtClean="0">
                <a:latin typeface="Courier New" pitchFamily="49" charset="0"/>
                <a:cs typeface="Courier New" pitchFamily="49" charset="0"/>
              </a:rPr>
              <a:t> [0.. bufferSize-1]</a:t>
            </a:r>
          </a:p>
          <a:p>
            <a:r>
              <a:rPr lang="en-CA" altLang="fr-FR" sz="1200" b="0" smtClean="0">
                <a:latin typeface="Courier New" pitchFamily="49" charset="0"/>
                <a:cs typeface="Courier New" pitchFamily="49" charset="0"/>
              </a:rPr>
              <a:t>	next_in = 0, next_out = 0, filled = 0</a:t>
            </a:r>
          </a:p>
          <a:p>
            <a:endParaRPr lang="en-CA" altLang="fr-FR" sz="1200" b="0" smtClean="0">
              <a:latin typeface="Courier New" pitchFamily="49" charset="0"/>
              <a:cs typeface="Courier New" pitchFamily="49" charset="0"/>
            </a:endParaRPr>
          </a:p>
          <a:p>
            <a:r>
              <a:rPr lang="en-CA" altLang="fr-FR" sz="1200" b="0" smtClean="0">
                <a:latin typeface="Courier New" pitchFamily="49" charset="0"/>
                <a:cs typeface="Courier New" pitchFamily="49" charset="0"/>
              </a:rPr>
              <a:t>	</a:t>
            </a:r>
            <a:r>
              <a:rPr lang="en-CA" altLang="fr-FR" sz="1200" smtClean="0">
                <a:latin typeface="Courier New" pitchFamily="49" charset="0"/>
                <a:cs typeface="Courier New" pitchFamily="49" charset="0"/>
              </a:rPr>
              <a:t>procedure</a:t>
            </a:r>
            <a:r>
              <a:rPr lang="en-CA" altLang="fr-FR" sz="1200" b="0" smtClean="0">
                <a:latin typeface="Courier New" pitchFamily="49" charset="0"/>
                <a:cs typeface="Courier New" pitchFamily="49" charset="0"/>
              </a:rPr>
              <a:t> void deposit (item )</a:t>
            </a:r>
          </a:p>
          <a:p>
            <a:r>
              <a:rPr lang="en-CA" altLang="fr-FR" sz="1200" b="0" smtClean="0">
                <a:latin typeface="Courier New" pitchFamily="49" charset="0"/>
                <a:cs typeface="Courier New" pitchFamily="49" charset="0"/>
              </a:rPr>
              <a:t>	</a:t>
            </a:r>
            <a:r>
              <a:rPr lang="en-CA" altLang="fr-FR" sz="1200" smtClean="0">
                <a:latin typeface="Courier New" pitchFamily="49" charset="0"/>
                <a:cs typeface="Courier New" pitchFamily="49" charset="0"/>
              </a:rPr>
              <a:t>begin</a:t>
            </a:r>
          </a:p>
          <a:p>
            <a:r>
              <a:rPr lang="en-CA" altLang="fr-FR" sz="1200" b="0" smtClean="0">
                <a:latin typeface="Courier New" pitchFamily="49" charset="0"/>
                <a:cs typeface="Courier New" pitchFamily="49" charset="0"/>
              </a:rPr>
              <a:t>	   </a:t>
            </a:r>
            <a:r>
              <a:rPr lang="en-CA" altLang="fr-FR" sz="1200" smtClean="0">
                <a:latin typeface="Courier New" pitchFamily="49" charset="0"/>
                <a:cs typeface="Courier New" pitchFamily="49" charset="0"/>
              </a:rPr>
              <a:t>while</a:t>
            </a:r>
            <a:r>
              <a:rPr lang="en-CA" altLang="fr-FR" sz="1200" b="0" smtClean="0">
                <a:latin typeface="Courier New" pitchFamily="49" charset="0"/>
                <a:cs typeface="Courier New" pitchFamily="49" charset="0"/>
              </a:rPr>
              <a:t> filled == bufferSize </a:t>
            </a:r>
            <a:r>
              <a:rPr lang="en-CA" altLang="fr-FR" sz="1200" smtClean="0">
                <a:latin typeface="Courier New" pitchFamily="49" charset="0"/>
                <a:cs typeface="Courier New" pitchFamily="49" charset="0"/>
              </a:rPr>
              <a:t>then</a:t>
            </a:r>
          </a:p>
          <a:p>
            <a:r>
              <a:rPr lang="en-CA" altLang="fr-FR" sz="1200" b="0" smtClean="0">
                <a:latin typeface="Courier New" pitchFamily="49" charset="0"/>
                <a:cs typeface="Courier New" pitchFamily="49" charset="0"/>
              </a:rPr>
              <a:t>	</a:t>
            </a:r>
            <a:r>
              <a:rPr lang="en-CA" altLang="fr-FR" sz="1200" smtClean="0">
                <a:solidFill>
                  <a:schemeClr val="tx2"/>
                </a:solidFill>
                <a:latin typeface="Courier New" pitchFamily="49" charset="0"/>
                <a:cs typeface="Courier New" pitchFamily="49" charset="0"/>
              </a:rPr>
              <a:t>      wait() </a:t>
            </a:r>
            <a:r>
              <a:rPr lang="en-CA" altLang="fr-FR" sz="1200" smtClean="0">
                <a:solidFill>
                  <a:srgbClr val="00B050"/>
                </a:solidFill>
                <a:latin typeface="Courier New" pitchFamily="49" charset="0"/>
                <a:cs typeface="Courier New" pitchFamily="49" charset="0"/>
              </a:rPr>
              <a:t>// blocks thread in the monitor</a:t>
            </a:r>
          </a:p>
          <a:p>
            <a:r>
              <a:rPr lang="en-CA" altLang="fr-FR" sz="1200" smtClean="0">
                <a:latin typeface="Courier New" pitchFamily="49" charset="0"/>
                <a:cs typeface="Courier New" pitchFamily="49" charset="0"/>
              </a:rPr>
              <a:t>   </a:t>
            </a:r>
            <a:r>
              <a:rPr lang="en-CA" altLang="fr-FR" sz="1200" b="0" smtClean="0">
                <a:latin typeface="Courier New" pitchFamily="49" charset="0"/>
                <a:cs typeface="Courier New" pitchFamily="49" charset="0"/>
              </a:rPr>
              <a:t>	   </a:t>
            </a:r>
            <a:r>
              <a:rPr lang="en-CA" altLang="fr-FR" sz="1200" smtClean="0">
                <a:latin typeface="Courier New" pitchFamily="49" charset="0"/>
                <a:cs typeface="Courier New" pitchFamily="49" charset="0"/>
              </a:rPr>
              <a:t>end</a:t>
            </a:r>
          </a:p>
          <a:p>
            <a:r>
              <a:rPr lang="en-CA" altLang="fr-FR" sz="1200" b="0" smtClean="0">
                <a:latin typeface="Courier New" pitchFamily="49" charset="0"/>
                <a:cs typeface="Courier New" pitchFamily="49" charset="0"/>
              </a:rPr>
              <a:t>	   buffer[next_in] = item</a:t>
            </a:r>
          </a:p>
          <a:p>
            <a:r>
              <a:rPr lang="en-CA" altLang="fr-FR" sz="1200" b="0" smtClean="0">
                <a:latin typeface="Courier New" pitchFamily="49" charset="0"/>
                <a:cs typeface="Courier New" pitchFamily="49" charset="0"/>
              </a:rPr>
              <a:t>	   next_in = </a:t>
            </a:r>
            <a:r>
              <a:rPr lang="en-CA" altLang="fr-FR" sz="1200" b="0" smtClean="0">
                <a:solidFill>
                  <a:srgbClr val="000000"/>
                </a:solidFill>
                <a:latin typeface="Courier New" pitchFamily="49" charset="0"/>
                <a:cs typeface="Courier New" pitchFamily="49" charset="0"/>
              </a:rPr>
              <a:t>(next_in + 1) </a:t>
            </a:r>
            <a:r>
              <a:rPr lang="en-CA" altLang="fr-FR" sz="1200" smtClean="0">
                <a:solidFill>
                  <a:srgbClr val="000000"/>
                </a:solidFill>
                <a:latin typeface="Courier New" pitchFamily="49" charset="0"/>
                <a:cs typeface="Courier New" pitchFamily="49" charset="0"/>
              </a:rPr>
              <a:t>mod </a:t>
            </a:r>
            <a:r>
              <a:rPr lang="en-CA" altLang="fr-FR" sz="1200" b="0" smtClean="0">
                <a:solidFill>
                  <a:srgbClr val="000000"/>
                </a:solidFill>
                <a:latin typeface="Courier New" pitchFamily="49" charset="0"/>
                <a:cs typeface="Courier New" pitchFamily="49" charset="0"/>
              </a:rPr>
              <a:t>bufferSize</a:t>
            </a:r>
          </a:p>
          <a:p>
            <a:r>
              <a:rPr lang="en-CA" altLang="fr-FR" sz="1200" b="0" smtClean="0">
                <a:latin typeface="Courier New" pitchFamily="49" charset="0"/>
                <a:cs typeface="Courier New" pitchFamily="49" charset="0"/>
              </a:rPr>
              <a:t>	   filled = filled + 1</a:t>
            </a:r>
          </a:p>
          <a:p>
            <a:r>
              <a:rPr lang="en-CA" altLang="fr-FR" sz="1200" b="0" smtClean="0">
                <a:latin typeface="Courier New" pitchFamily="49" charset="0"/>
                <a:cs typeface="Courier New" pitchFamily="49" charset="0"/>
              </a:rPr>
              <a:t>	   </a:t>
            </a:r>
            <a:r>
              <a:rPr lang="en-CA" altLang="fr-FR" sz="1200" smtClean="0">
                <a:solidFill>
                  <a:schemeClr val="tx2"/>
                </a:solidFill>
                <a:latin typeface="Courier New" pitchFamily="49" charset="0"/>
                <a:cs typeface="Courier New" pitchFamily="49" charset="0"/>
              </a:rPr>
              <a:t>signal() </a:t>
            </a:r>
            <a:r>
              <a:rPr lang="en-CA" altLang="fr-FR" sz="1200" smtClean="0">
                <a:solidFill>
                  <a:srgbClr val="00B050"/>
                </a:solidFill>
                <a:latin typeface="Courier New" pitchFamily="49" charset="0"/>
                <a:cs typeface="Courier New" pitchFamily="49" charset="0"/>
              </a:rPr>
              <a:t>// free a task that has been waiting on a condition</a:t>
            </a:r>
          </a:p>
          <a:p>
            <a:r>
              <a:rPr lang="en-CA" altLang="fr-FR" sz="1200" b="0" smtClean="0">
                <a:latin typeface="Courier New" pitchFamily="49" charset="0"/>
                <a:cs typeface="Courier New" pitchFamily="49" charset="0"/>
              </a:rPr>
              <a:t>	</a:t>
            </a:r>
            <a:r>
              <a:rPr lang="en-CA" altLang="fr-FR" sz="1200" smtClean="0">
                <a:latin typeface="Courier New" pitchFamily="49" charset="0"/>
                <a:cs typeface="Courier New" pitchFamily="49" charset="0"/>
              </a:rPr>
              <a:t>end procedure	</a:t>
            </a:r>
          </a:p>
          <a:p>
            <a:r>
              <a:rPr lang="en-CA" altLang="fr-FR" sz="1400" b="0" smtClean="0">
                <a:latin typeface="Courier New" pitchFamily="49" charset="0"/>
                <a:cs typeface="Courier New" pitchFamily="49" charset="0"/>
              </a:rPr>
              <a:t>	</a:t>
            </a:r>
          </a:p>
        </p:txBody>
      </p:sp>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494</a:t>
            </a:fld>
            <a:endParaRPr lang="fr-CA"/>
          </a:p>
        </p:txBody>
      </p:sp>
    </p:spTree>
    <p:extLst>
      <p:ext uri="{BB962C8B-B14F-4D97-AF65-F5344CB8AC3E}">
        <p14:creationId xmlns:p14="http://schemas.microsoft.com/office/powerpoint/2010/main" val="3842576250"/>
      </p:ext>
    </p:extLst>
  </p:cSld>
  <p:clrMapOvr>
    <a:masterClrMapping/>
  </p:clrMapOvr>
  <p:timing>
    <p:tnLst>
      <p:par>
        <p:cTn id="1" dur="indefinite" restart="never" nodeType="tmRoot"/>
      </p:par>
    </p:tnLst>
  </p:timing>
</p:sld>
</file>

<file path=ppt/slides/slide4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US" altLang="fr-FR" dirty="0" smtClean="0"/>
              <a:t>Example: A Shared Buffer</a:t>
            </a:r>
            <a:endParaRPr lang="fr-CA" dirty="0"/>
          </a:p>
        </p:txBody>
      </p:sp>
      <p:sp>
        <p:nvSpPr>
          <p:cNvPr id="34819" name="Content Placeholder 2"/>
          <p:cNvSpPr>
            <a:spLocks noGrp="1"/>
          </p:cNvSpPr>
          <p:nvPr>
            <p:ph idx="1"/>
          </p:nvPr>
        </p:nvSpPr>
        <p:spPr/>
        <p:txBody>
          <a:bodyPr/>
          <a:lstStyle/>
          <a:p>
            <a:r>
              <a:rPr lang="en-CA" altLang="fr-FR" sz="1200" b="0" smtClean="0">
                <a:solidFill>
                  <a:srgbClr val="000000"/>
                </a:solidFill>
                <a:latin typeface="Courier New" pitchFamily="49" charset="0"/>
                <a:cs typeface="Courier New" pitchFamily="49" charset="0"/>
              </a:rPr>
              <a:t>	</a:t>
            </a:r>
            <a:r>
              <a:rPr lang="en-CA" altLang="fr-FR" sz="1200" smtClean="0">
                <a:solidFill>
                  <a:srgbClr val="000000"/>
                </a:solidFill>
                <a:latin typeface="Courier New" pitchFamily="49" charset="0"/>
                <a:cs typeface="Courier New" pitchFamily="49" charset="0"/>
              </a:rPr>
              <a:t>procedure</a:t>
            </a:r>
            <a:r>
              <a:rPr lang="en-CA" altLang="fr-FR" sz="1200" b="0" smtClean="0">
                <a:solidFill>
                  <a:srgbClr val="000000"/>
                </a:solidFill>
                <a:latin typeface="Courier New" pitchFamily="49" charset="0"/>
                <a:cs typeface="Courier New" pitchFamily="49" charset="0"/>
              </a:rPr>
              <a:t> Item fetch()</a:t>
            </a:r>
          </a:p>
          <a:p>
            <a:r>
              <a:rPr lang="en-CA" altLang="fr-FR" sz="1200" b="0" smtClean="0">
                <a:solidFill>
                  <a:srgbClr val="000000"/>
                </a:solidFill>
                <a:latin typeface="Courier New" pitchFamily="49" charset="0"/>
                <a:cs typeface="Courier New" pitchFamily="49" charset="0"/>
              </a:rPr>
              <a:t>	</a:t>
            </a:r>
            <a:r>
              <a:rPr lang="en-CA" altLang="fr-FR" sz="1200" smtClean="0">
                <a:solidFill>
                  <a:srgbClr val="000000"/>
                </a:solidFill>
                <a:latin typeface="Courier New" pitchFamily="49" charset="0"/>
                <a:cs typeface="Courier New" pitchFamily="49" charset="0"/>
              </a:rPr>
              <a:t>begin</a:t>
            </a:r>
          </a:p>
          <a:p>
            <a:r>
              <a:rPr lang="en-CA" altLang="fr-FR" sz="1200" b="0" smtClean="0">
                <a:solidFill>
                  <a:srgbClr val="000000"/>
                </a:solidFill>
                <a:latin typeface="Courier New" pitchFamily="49" charset="0"/>
                <a:cs typeface="Courier New" pitchFamily="49" charset="0"/>
              </a:rPr>
              <a:t>	   </a:t>
            </a:r>
            <a:r>
              <a:rPr lang="en-CA" altLang="fr-FR" sz="1200" smtClean="0">
                <a:solidFill>
                  <a:srgbClr val="000000"/>
                </a:solidFill>
                <a:latin typeface="Courier New" pitchFamily="49" charset="0"/>
                <a:cs typeface="Courier New" pitchFamily="49" charset="0"/>
              </a:rPr>
              <a:t>while</a:t>
            </a:r>
            <a:r>
              <a:rPr lang="en-CA" altLang="fr-FR" sz="1200" b="0" smtClean="0">
                <a:solidFill>
                  <a:srgbClr val="000000"/>
                </a:solidFill>
                <a:latin typeface="Courier New" pitchFamily="49" charset="0"/>
                <a:cs typeface="Courier New" pitchFamily="49" charset="0"/>
              </a:rPr>
              <a:t> filled == 0 </a:t>
            </a:r>
            <a:r>
              <a:rPr lang="en-CA" altLang="fr-FR" sz="1200" smtClean="0">
                <a:solidFill>
                  <a:srgbClr val="000000"/>
                </a:solidFill>
                <a:latin typeface="Courier New" pitchFamily="49" charset="0"/>
                <a:cs typeface="Courier New" pitchFamily="49" charset="0"/>
              </a:rPr>
              <a:t>then</a:t>
            </a:r>
          </a:p>
          <a:p>
            <a:r>
              <a:rPr lang="en-CA" altLang="fr-FR" sz="1200" b="0" smtClean="0">
                <a:solidFill>
                  <a:srgbClr val="000000"/>
                </a:solidFill>
                <a:latin typeface="Courier New" pitchFamily="49" charset="0"/>
                <a:cs typeface="Courier New" pitchFamily="49" charset="0"/>
              </a:rPr>
              <a:t>	      </a:t>
            </a:r>
            <a:r>
              <a:rPr lang="en-CA" altLang="fr-FR" sz="1200" smtClean="0">
                <a:solidFill>
                  <a:schemeClr val="tx2"/>
                </a:solidFill>
                <a:latin typeface="Courier New" pitchFamily="49" charset="0"/>
                <a:cs typeface="Courier New" pitchFamily="49" charset="0"/>
              </a:rPr>
              <a:t>wait() </a:t>
            </a:r>
            <a:r>
              <a:rPr lang="en-CA" altLang="fr-FR" sz="1200" smtClean="0">
                <a:solidFill>
                  <a:srgbClr val="00B050"/>
                </a:solidFill>
                <a:latin typeface="Courier New" pitchFamily="49" charset="0"/>
                <a:cs typeface="Courier New" pitchFamily="49" charset="0"/>
              </a:rPr>
              <a:t>// block thread in the monitor</a:t>
            </a:r>
          </a:p>
          <a:p>
            <a:r>
              <a:rPr lang="en-CA" altLang="fr-FR" sz="1200" smtClean="0">
                <a:solidFill>
                  <a:srgbClr val="000000"/>
                </a:solidFill>
                <a:latin typeface="Courier New" pitchFamily="49" charset="0"/>
                <a:cs typeface="Courier New" pitchFamily="49" charset="0"/>
              </a:rPr>
              <a:t>   </a:t>
            </a:r>
            <a:r>
              <a:rPr lang="en-CA" altLang="fr-FR" sz="1200" b="0" smtClean="0">
                <a:solidFill>
                  <a:srgbClr val="000000"/>
                </a:solidFill>
                <a:latin typeface="Courier New" pitchFamily="49" charset="0"/>
                <a:cs typeface="Courier New" pitchFamily="49" charset="0"/>
              </a:rPr>
              <a:t>	   </a:t>
            </a:r>
            <a:r>
              <a:rPr lang="en-CA" altLang="fr-FR" sz="1200" smtClean="0">
                <a:solidFill>
                  <a:srgbClr val="000000"/>
                </a:solidFill>
                <a:latin typeface="Courier New" pitchFamily="49" charset="0"/>
                <a:cs typeface="Courier New" pitchFamily="49" charset="0"/>
              </a:rPr>
              <a:t>end</a:t>
            </a:r>
          </a:p>
          <a:p>
            <a:endParaRPr lang="en-CA" altLang="fr-FR" sz="1200" smtClean="0">
              <a:solidFill>
                <a:srgbClr val="000000"/>
              </a:solidFill>
              <a:latin typeface="Courier New" pitchFamily="49" charset="0"/>
              <a:cs typeface="Courier New" pitchFamily="49" charset="0"/>
            </a:endParaRPr>
          </a:p>
          <a:p>
            <a:r>
              <a:rPr lang="en-CA" altLang="fr-FR" sz="1200" b="0" smtClean="0">
                <a:solidFill>
                  <a:srgbClr val="000000"/>
                </a:solidFill>
                <a:latin typeface="Courier New" pitchFamily="49" charset="0"/>
                <a:cs typeface="Courier New" pitchFamily="49" charset="0"/>
              </a:rPr>
              <a:t>	   item = buffer[next_out]</a:t>
            </a:r>
          </a:p>
          <a:p>
            <a:r>
              <a:rPr lang="en-CA" altLang="fr-FR" sz="1200" b="0" smtClean="0">
                <a:solidFill>
                  <a:srgbClr val="000000"/>
                </a:solidFill>
                <a:latin typeface="Courier New" pitchFamily="49" charset="0"/>
                <a:cs typeface="Courier New" pitchFamily="49" charset="0"/>
              </a:rPr>
              <a:t>	   next_out = (next_out + 1) </a:t>
            </a:r>
            <a:r>
              <a:rPr lang="en-CA" altLang="fr-FR" sz="1200" smtClean="0">
                <a:solidFill>
                  <a:srgbClr val="000000"/>
                </a:solidFill>
                <a:latin typeface="Courier New" pitchFamily="49" charset="0"/>
                <a:cs typeface="Courier New" pitchFamily="49" charset="0"/>
              </a:rPr>
              <a:t>mod </a:t>
            </a:r>
            <a:r>
              <a:rPr lang="en-CA" altLang="fr-FR" sz="1200" b="0" smtClean="0">
                <a:solidFill>
                  <a:srgbClr val="000000"/>
                </a:solidFill>
                <a:latin typeface="Courier New" pitchFamily="49" charset="0"/>
                <a:cs typeface="Courier New" pitchFamily="49" charset="0"/>
              </a:rPr>
              <a:t>bufferSize</a:t>
            </a:r>
          </a:p>
          <a:p>
            <a:r>
              <a:rPr lang="en-CA" altLang="fr-FR" sz="1200" b="0" smtClean="0">
                <a:solidFill>
                  <a:srgbClr val="000000"/>
                </a:solidFill>
                <a:latin typeface="Courier New" pitchFamily="49" charset="0"/>
                <a:cs typeface="Courier New" pitchFamily="49" charset="0"/>
              </a:rPr>
              <a:t>	   filled = filled – 1</a:t>
            </a:r>
          </a:p>
          <a:p>
            <a:endParaRPr lang="en-CA" altLang="fr-FR" sz="1200" b="0" smtClean="0">
              <a:solidFill>
                <a:srgbClr val="000000"/>
              </a:solidFill>
              <a:latin typeface="Courier New" pitchFamily="49" charset="0"/>
              <a:cs typeface="Courier New" pitchFamily="49" charset="0"/>
            </a:endParaRPr>
          </a:p>
          <a:p>
            <a:r>
              <a:rPr lang="en-CA" altLang="fr-FR" sz="1200" b="0" smtClean="0">
                <a:solidFill>
                  <a:srgbClr val="000000"/>
                </a:solidFill>
                <a:latin typeface="Courier New" pitchFamily="49" charset="0"/>
                <a:cs typeface="Courier New" pitchFamily="49" charset="0"/>
              </a:rPr>
              <a:t>	   </a:t>
            </a:r>
            <a:r>
              <a:rPr lang="en-CA" altLang="fr-FR" sz="1200" smtClean="0">
                <a:solidFill>
                  <a:schemeClr val="tx2"/>
                </a:solidFill>
                <a:latin typeface="Courier New" pitchFamily="49" charset="0"/>
                <a:cs typeface="Courier New" pitchFamily="49" charset="0"/>
              </a:rPr>
              <a:t>signal() </a:t>
            </a:r>
            <a:r>
              <a:rPr lang="en-CA" altLang="fr-FR" sz="1200" smtClean="0">
                <a:solidFill>
                  <a:srgbClr val="00B050"/>
                </a:solidFill>
                <a:latin typeface="Courier New" pitchFamily="49" charset="0"/>
                <a:cs typeface="Courier New" pitchFamily="49" charset="0"/>
              </a:rPr>
              <a:t>// free a task that has been waiting on a condition</a:t>
            </a:r>
          </a:p>
          <a:p>
            <a:r>
              <a:rPr lang="en-CA" altLang="fr-FR" sz="1200" smtClean="0">
                <a:solidFill>
                  <a:srgbClr val="000000"/>
                </a:solidFill>
                <a:latin typeface="Courier New" pitchFamily="49" charset="0"/>
                <a:cs typeface="Courier New" pitchFamily="49" charset="0"/>
              </a:rPr>
              <a:t>	   return </a:t>
            </a:r>
            <a:r>
              <a:rPr lang="en-CA" altLang="fr-FR" sz="1200" b="0" smtClean="0">
                <a:solidFill>
                  <a:srgbClr val="000000"/>
                </a:solidFill>
                <a:latin typeface="Courier New" pitchFamily="49" charset="0"/>
                <a:cs typeface="Courier New" pitchFamily="49" charset="0"/>
              </a:rPr>
              <a:t>item</a:t>
            </a:r>
          </a:p>
          <a:p>
            <a:r>
              <a:rPr lang="en-CA" altLang="fr-FR" sz="1200" b="0" smtClean="0">
                <a:solidFill>
                  <a:srgbClr val="000000"/>
                </a:solidFill>
                <a:latin typeface="Courier New" pitchFamily="49" charset="0"/>
                <a:cs typeface="Courier New" pitchFamily="49" charset="0"/>
              </a:rPr>
              <a:t>	</a:t>
            </a:r>
            <a:r>
              <a:rPr lang="en-CA" altLang="fr-FR" sz="1200" smtClean="0">
                <a:solidFill>
                  <a:srgbClr val="000000"/>
                </a:solidFill>
                <a:latin typeface="Courier New" pitchFamily="49" charset="0"/>
                <a:cs typeface="Courier New" pitchFamily="49" charset="0"/>
              </a:rPr>
              <a:t>end procedure</a:t>
            </a:r>
            <a:endParaRPr lang="fr-CA" altLang="fr-FR" smtClean="0"/>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495</a:t>
            </a:fld>
            <a:endParaRPr lang="fr-CA"/>
          </a:p>
        </p:txBody>
      </p:sp>
    </p:spTree>
    <p:extLst>
      <p:ext uri="{BB962C8B-B14F-4D97-AF65-F5344CB8AC3E}">
        <p14:creationId xmlns:p14="http://schemas.microsoft.com/office/powerpoint/2010/main" val="1185180320"/>
      </p:ext>
    </p:extLst>
  </p:cSld>
  <p:clrMapOvr>
    <a:masterClrMapping/>
  </p:clrMapOvr>
  <p:timing>
    <p:tnLst>
      <p:par>
        <p:cTn id="1" dur="indefinite" restart="never" nodeType="tmRoot"/>
      </p:par>
    </p:tnLst>
  </p:timing>
</p:sld>
</file>

<file path=ppt/slides/slide4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p:txBody>
          <a:bodyPr/>
          <a:lstStyle/>
          <a:p>
            <a:pPr>
              <a:defRPr/>
            </a:pPr>
            <a:r>
              <a:rPr lang="en-US" altLang="fr-FR" dirty="0"/>
              <a:t>Example: A Shared Buffer</a:t>
            </a:r>
          </a:p>
        </p:txBody>
      </p:sp>
      <p:sp>
        <p:nvSpPr>
          <p:cNvPr id="3" name="Text Placeholder 2"/>
          <p:cNvSpPr>
            <a:spLocks noGrp="1"/>
          </p:cNvSpPr>
          <p:nvPr>
            <p:ph type="body" idx="1"/>
          </p:nvPr>
        </p:nvSpPr>
        <p:spPr>
          <a:xfrm>
            <a:off x="684213" y="1573213"/>
            <a:ext cx="3600450" cy="639762"/>
          </a:xfrm>
        </p:spPr>
        <p:txBody>
          <a:bodyPr/>
          <a:lstStyle/>
          <a:p>
            <a:pPr>
              <a:defRPr/>
            </a:pPr>
            <a:r>
              <a:rPr lang="en-CA" dirty="0" smtClean="0"/>
              <a:t>Producer</a:t>
            </a:r>
            <a:endParaRPr lang="fr-CA" dirty="0"/>
          </a:p>
        </p:txBody>
      </p:sp>
      <p:sp>
        <p:nvSpPr>
          <p:cNvPr id="10" name="Content Placeholder 2"/>
          <p:cNvSpPr>
            <a:spLocks noGrp="1"/>
          </p:cNvSpPr>
          <p:nvPr>
            <p:ph sz="half" idx="2"/>
          </p:nvPr>
        </p:nvSpPr>
        <p:spPr>
          <a:xfrm>
            <a:off x="684213" y="2259013"/>
            <a:ext cx="3600450" cy="2538412"/>
          </a:xfrm>
          <a:ln>
            <a:solidFill>
              <a:schemeClr val="accent5"/>
            </a:solidFill>
          </a:ln>
        </p:spPr>
        <p:txBody>
          <a:bodyPr/>
          <a:lstStyle/>
          <a:p>
            <a:pPr>
              <a:defRPr/>
            </a:pPr>
            <a:r>
              <a:rPr lang="en-CA" sz="1200" dirty="0" smtClean="0">
                <a:solidFill>
                  <a:srgbClr val="000000"/>
                </a:solidFill>
                <a:latin typeface="Courier New" panose="02070309020205020404" pitchFamily="49" charset="0"/>
                <a:cs typeface="Courier New" panose="02070309020205020404" pitchFamily="49" charset="0"/>
              </a:rPr>
              <a:t>Task </a:t>
            </a:r>
            <a:r>
              <a:rPr lang="en-CA" sz="1200" b="0" dirty="0" smtClean="0">
                <a:solidFill>
                  <a:srgbClr val="000000"/>
                </a:solidFill>
                <a:latin typeface="Courier New" panose="02070309020205020404" pitchFamily="49" charset="0"/>
                <a:cs typeface="Courier New" panose="02070309020205020404" pitchFamily="49" charset="0"/>
              </a:rPr>
              <a:t>Producer</a:t>
            </a:r>
            <a:endParaRPr lang="en-CA" sz="1200" b="0" dirty="0">
              <a:solidFill>
                <a:srgbClr val="000000"/>
              </a:solidFill>
              <a:latin typeface="Courier New" panose="02070309020205020404" pitchFamily="49" charset="0"/>
              <a:cs typeface="Courier New" panose="02070309020205020404" pitchFamily="49" charset="0"/>
            </a:endParaRPr>
          </a:p>
          <a:p>
            <a:pPr>
              <a:defRPr/>
            </a:pPr>
            <a:r>
              <a:rPr lang="en-CA" sz="1200" dirty="0" smtClean="0">
                <a:solidFill>
                  <a:srgbClr val="000000"/>
                </a:solidFill>
                <a:latin typeface="Courier New" panose="02070309020205020404" pitchFamily="49" charset="0"/>
                <a:cs typeface="Courier New" panose="02070309020205020404" pitchFamily="49" charset="0"/>
              </a:rPr>
              <a:t>begin</a:t>
            </a:r>
            <a:endParaRPr lang="en-CA" sz="1200" dirty="0">
              <a:solidFill>
                <a:srgbClr val="000000"/>
              </a:solidFill>
              <a:latin typeface="Courier New" panose="02070309020205020404" pitchFamily="49" charset="0"/>
              <a:cs typeface="Courier New" panose="02070309020205020404" pitchFamily="49" charset="0"/>
            </a:endParaRPr>
          </a:p>
          <a:p>
            <a:pPr>
              <a:defRPr/>
            </a:pPr>
            <a:r>
              <a:rPr lang="en-CA" sz="1200" b="0" dirty="0" smtClean="0">
                <a:solidFill>
                  <a:srgbClr val="000000"/>
                </a:solidFill>
                <a:latin typeface="Courier New" panose="02070309020205020404" pitchFamily="49" charset="0"/>
                <a:cs typeface="Courier New" panose="02070309020205020404" pitchFamily="49" charset="0"/>
              </a:rPr>
              <a:t>   </a:t>
            </a:r>
            <a:r>
              <a:rPr lang="en-CA" sz="1200" dirty="0" smtClean="0">
                <a:solidFill>
                  <a:srgbClr val="000000"/>
                </a:solidFill>
                <a:latin typeface="Courier New" panose="02070309020205020404" pitchFamily="49" charset="0"/>
                <a:cs typeface="Courier New" panose="02070309020205020404" pitchFamily="49" charset="0"/>
              </a:rPr>
              <a:t>Loop </a:t>
            </a:r>
            <a:r>
              <a:rPr lang="en-CA" sz="1200" b="0" dirty="0" smtClean="0">
                <a:solidFill>
                  <a:srgbClr val="000000"/>
                </a:solidFill>
                <a:latin typeface="Courier New" panose="02070309020205020404" pitchFamily="49" charset="0"/>
                <a:cs typeface="Courier New" panose="02070309020205020404" pitchFamily="49" charset="0"/>
              </a:rPr>
              <a:t>Forever</a:t>
            </a:r>
            <a:endParaRPr lang="en-CA" sz="1200" b="0" dirty="0">
              <a:solidFill>
                <a:srgbClr val="000000"/>
              </a:solidFill>
              <a:latin typeface="Courier New" panose="02070309020205020404" pitchFamily="49" charset="0"/>
              <a:cs typeface="Courier New" panose="02070309020205020404" pitchFamily="49" charset="0"/>
            </a:endParaRPr>
          </a:p>
          <a:p>
            <a:pPr>
              <a:defRPr/>
            </a:pPr>
            <a:r>
              <a:rPr lang="en-CA" sz="1200" dirty="0" smtClean="0">
                <a:solidFill>
                  <a:srgbClr val="000000"/>
                </a:solidFill>
                <a:latin typeface="Courier New" panose="02070309020205020404" pitchFamily="49" charset="0"/>
                <a:cs typeface="Courier New" panose="02070309020205020404" pitchFamily="49" charset="0"/>
              </a:rPr>
              <a:t>      // produce new item</a:t>
            </a:r>
          </a:p>
          <a:p>
            <a:pPr>
              <a:defRPr/>
            </a:pPr>
            <a:r>
              <a:rPr lang="en-CA" sz="1200" dirty="0">
                <a:solidFill>
                  <a:srgbClr val="000000"/>
                </a:solidFill>
                <a:latin typeface="Courier New" panose="02070309020205020404" pitchFamily="49" charset="0"/>
                <a:cs typeface="Courier New" panose="02070309020205020404" pitchFamily="49" charset="0"/>
              </a:rPr>
              <a:t> </a:t>
            </a:r>
            <a:r>
              <a:rPr lang="en-CA" sz="1200" dirty="0" smtClean="0">
                <a:solidFill>
                  <a:srgbClr val="000000"/>
                </a:solidFill>
                <a:latin typeface="Courier New" panose="02070309020205020404" pitchFamily="49" charset="0"/>
                <a:cs typeface="Courier New" panose="02070309020205020404" pitchFamily="49" charset="0"/>
              </a:rPr>
              <a:t>     …</a:t>
            </a:r>
          </a:p>
          <a:p>
            <a:pPr>
              <a:defRPr/>
            </a:pPr>
            <a:r>
              <a:rPr lang="en-CA" sz="1200" dirty="0">
                <a:solidFill>
                  <a:srgbClr val="000000"/>
                </a:solidFill>
                <a:latin typeface="Courier New" panose="02070309020205020404" pitchFamily="49" charset="0"/>
                <a:cs typeface="Courier New" panose="02070309020205020404" pitchFamily="49" charset="0"/>
              </a:rPr>
              <a:t> </a:t>
            </a:r>
            <a:r>
              <a:rPr lang="en-CA" sz="1200" dirty="0" smtClean="0">
                <a:solidFill>
                  <a:srgbClr val="000000"/>
                </a:solidFill>
                <a:latin typeface="Courier New" panose="02070309020205020404" pitchFamily="49" charset="0"/>
                <a:cs typeface="Courier New" panose="02070309020205020404" pitchFamily="49" charset="0"/>
              </a:rPr>
              <a:t>    </a:t>
            </a:r>
            <a:r>
              <a:rPr lang="en-CA" sz="1200" dirty="0" err="1" smtClean="0">
                <a:solidFill>
                  <a:srgbClr val="000000"/>
                </a:solidFill>
                <a:latin typeface="Courier New" panose="02070309020205020404" pitchFamily="49" charset="0"/>
                <a:cs typeface="Courier New" panose="02070309020205020404" pitchFamily="49" charset="0"/>
              </a:rPr>
              <a:t>bufferMonitor.</a:t>
            </a:r>
            <a:r>
              <a:rPr lang="en-CA" sz="1200" b="0" dirty="0" err="1" smtClean="0">
                <a:solidFill>
                  <a:srgbClr val="000000"/>
                </a:solidFill>
                <a:latin typeface="Courier New" panose="02070309020205020404" pitchFamily="49" charset="0"/>
                <a:cs typeface="Courier New" panose="02070309020205020404" pitchFamily="49" charset="0"/>
              </a:rPr>
              <a:t>deposit</a:t>
            </a:r>
            <a:r>
              <a:rPr lang="en-CA" sz="1200" b="0" dirty="0" smtClean="0">
                <a:solidFill>
                  <a:srgbClr val="000000"/>
                </a:solidFill>
                <a:latin typeface="Courier New" panose="02070309020205020404" pitchFamily="49" charset="0"/>
                <a:cs typeface="Courier New" panose="02070309020205020404" pitchFamily="49" charset="0"/>
              </a:rPr>
              <a:t>(</a:t>
            </a:r>
            <a:r>
              <a:rPr lang="en-CA" sz="1200" b="0" dirty="0" err="1" smtClean="0">
                <a:solidFill>
                  <a:srgbClr val="000000"/>
                </a:solidFill>
                <a:latin typeface="Courier New" panose="02070309020205020404" pitchFamily="49" charset="0"/>
                <a:cs typeface="Courier New" panose="02070309020205020404" pitchFamily="49" charset="0"/>
              </a:rPr>
              <a:t>newItem</a:t>
            </a:r>
            <a:r>
              <a:rPr lang="en-CA" sz="1200" b="0" dirty="0" smtClean="0">
                <a:solidFill>
                  <a:srgbClr val="000000"/>
                </a:solidFill>
                <a:latin typeface="Courier New" panose="02070309020205020404" pitchFamily="49" charset="0"/>
                <a:cs typeface="Courier New" panose="02070309020205020404" pitchFamily="49" charset="0"/>
              </a:rPr>
              <a:t>)</a:t>
            </a:r>
          </a:p>
          <a:p>
            <a:pPr>
              <a:defRPr/>
            </a:pPr>
            <a:r>
              <a:rPr lang="en-CA" sz="1200" dirty="0">
                <a:solidFill>
                  <a:srgbClr val="000000"/>
                </a:solidFill>
                <a:latin typeface="Courier New" panose="02070309020205020404" pitchFamily="49" charset="0"/>
                <a:cs typeface="Courier New" panose="02070309020205020404" pitchFamily="49" charset="0"/>
              </a:rPr>
              <a:t> </a:t>
            </a:r>
            <a:r>
              <a:rPr lang="en-CA" sz="1200" dirty="0" smtClean="0">
                <a:solidFill>
                  <a:srgbClr val="000000"/>
                </a:solidFill>
                <a:latin typeface="Courier New" panose="02070309020205020404" pitchFamily="49" charset="0"/>
                <a:cs typeface="Courier New" panose="02070309020205020404" pitchFamily="49" charset="0"/>
              </a:rPr>
              <a:t>  end</a:t>
            </a:r>
          </a:p>
          <a:p>
            <a:pPr>
              <a:defRPr/>
            </a:pPr>
            <a:r>
              <a:rPr lang="en-CA" sz="1200" dirty="0" smtClean="0">
                <a:solidFill>
                  <a:srgbClr val="000000"/>
                </a:solidFill>
                <a:latin typeface="Courier New" panose="02070309020205020404" pitchFamily="49" charset="0"/>
                <a:cs typeface="Courier New" panose="02070309020205020404" pitchFamily="49" charset="0"/>
              </a:rPr>
              <a:t>End Task</a:t>
            </a:r>
          </a:p>
          <a:p>
            <a:pPr>
              <a:defRPr/>
            </a:pPr>
            <a:endParaRPr lang="en-CA" sz="1200" dirty="0">
              <a:solidFill>
                <a:srgbClr val="000000"/>
              </a:solidFill>
              <a:latin typeface="Courier New" panose="02070309020205020404" pitchFamily="49" charset="0"/>
              <a:cs typeface="Courier New" panose="02070309020205020404" pitchFamily="49" charset="0"/>
            </a:endParaRPr>
          </a:p>
        </p:txBody>
      </p:sp>
      <p:sp>
        <p:nvSpPr>
          <p:cNvPr id="4" name="Text Placeholder 3"/>
          <p:cNvSpPr>
            <a:spLocks noGrp="1"/>
          </p:cNvSpPr>
          <p:nvPr>
            <p:ph type="body" sz="quarter" idx="3"/>
          </p:nvPr>
        </p:nvSpPr>
        <p:spPr>
          <a:xfrm>
            <a:off x="4664075" y="1573213"/>
            <a:ext cx="3652838" cy="639762"/>
          </a:xfrm>
        </p:spPr>
        <p:txBody>
          <a:bodyPr/>
          <a:lstStyle/>
          <a:p>
            <a:pPr>
              <a:defRPr/>
            </a:pPr>
            <a:r>
              <a:rPr lang="en-CA"/>
              <a:t>Consumer</a:t>
            </a:r>
            <a:endParaRPr lang="fr-CA"/>
          </a:p>
        </p:txBody>
      </p:sp>
      <p:sp>
        <p:nvSpPr>
          <p:cNvPr id="5" name="Content Placeholder 4"/>
          <p:cNvSpPr>
            <a:spLocks noGrp="1"/>
          </p:cNvSpPr>
          <p:nvPr>
            <p:ph sz="quarter" idx="4"/>
          </p:nvPr>
        </p:nvSpPr>
        <p:spPr>
          <a:xfrm>
            <a:off x="4664075" y="2259013"/>
            <a:ext cx="3652838" cy="2538412"/>
          </a:xfrm>
          <a:ln>
            <a:solidFill>
              <a:schemeClr val="accent5"/>
            </a:solidFill>
          </a:ln>
        </p:spPr>
        <p:txBody>
          <a:bodyPr/>
          <a:lstStyle/>
          <a:p>
            <a:pPr>
              <a:defRPr/>
            </a:pPr>
            <a:r>
              <a:rPr lang="en-CA" sz="1200" dirty="0" smtClean="0">
                <a:solidFill>
                  <a:srgbClr val="000000"/>
                </a:solidFill>
                <a:latin typeface="Courier New" panose="02070309020205020404" pitchFamily="49" charset="0"/>
                <a:cs typeface="Courier New" panose="02070309020205020404" pitchFamily="49" charset="0"/>
              </a:rPr>
              <a:t>Task </a:t>
            </a:r>
            <a:r>
              <a:rPr lang="en-CA" sz="1200" b="0" dirty="0" smtClean="0">
                <a:solidFill>
                  <a:srgbClr val="000000"/>
                </a:solidFill>
                <a:latin typeface="Courier New" panose="02070309020205020404" pitchFamily="49" charset="0"/>
                <a:cs typeface="Courier New" panose="02070309020205020404" pitchFamily="49" charset="0"/>
              </a:rPr>
              <a:t>Consumer</a:t>
            </a:r>
          </a:p>
          <a:p>
            <a:pPr>
              <a:defRPr/>
            </a:pPr>
            <a:r>
              <a:rPr lang="en-CA" sz="1200" dirty="0" smtClean="0">
                <a:solidFill>
                  <a:srgbClr val="000000"/>
                </a:solidFill>
                <a:latin typeface="Courier New" panose="02070309020205020404" pitchFamily="49" charset="0"/>
                <a:cs typeface="Courier New" panose="02070309020205020404" pitchFamily="49" charset="0"/>
              </a:rPr>
              <a:t>begin</a:t>
            </a:r>
            <a:endParaRPr lang="en-CA" sz="1200" dirty="0">
              <a:solidFill>
                <a:srgbClr val="000000"/>
              </a:solidFill>
              <a:latin typeface="Courier New" panose="02070309020205020404" pitchFamily="49" charset="0"/>
              <a:cs typeface="Courier New" panose="02070309020205020404" pitchFamily="49" charset="0"/>
            </a:endParaRPr>
          </a:p>
          <a:p>
            <a:pPr>
              <a:defRPr/>
            </a:pPr>
            <a:r>
              <a:rPr lang="en-CA" sz="1200" dirty="0">
                <a:solidFill>
                  <a:srgbClr val="000000"/>
                </a:solidFill>
                <a:latin typeface="Courier New" panose="02070309020205020404" pitchFamily="49" charset="0"/>
                <a:cs typeface="Courier New" panose="02070309020205020404" pitchFamily="49" charset="0"/>
              </a:rPr>
              <a:t>   Loop </a:t>
            </a:r>
            <a:r>
              <a:rPr lang="en-CA" sz="1200" b="0" dirty="0">
                <a:solidFill>
                  <a:srgbClr val="000000"/>
                </a:solidFill>
                <a:latin typeface="Courier New" panose="02070309020205020404" pitchFamily="49" charset="0"/>
                <a:cs typeface="Courier New" panose="02070309020205020404" pitchFamily="49" charset="0"/>
              </a:rPr>
              <a:t>Forever</a:t>
            </a:r>
          </a:p>
          <a:p>
            <a:pPr>
              <a:defRPr/>
            </a:pPr>
            <a:r>
              <a:rPr lang="en-CA" sz="1200" dirty="0">
                <a:solidFill>
                  <a:srgbClr val="000000"/>
                </a:solidFill>
                <a:latin typeface="Courier New" panose="02070309020205020404" pitchFamily="49" charset="0"/>
                <a:cs typeface="Courier New" panose="02070309020205020404" pitchFamily="49" charset="0"/>
              </a:rPr>
              <a:t>      </a:t>
            </a:r>
            <a:r>
              <a:rPr lang="en-CA" sz="1200" b="0" dirty="0" err="1">
                <a:solidFill>
                  <a:srgbClr val="000000"/>
                </a:solidFill>
                <a:latin typeface="Courier New" panose="02070309020205020404" pitchFamily="49" charset="0"/>
                <a:cs typeface="Courier New" panose="02070309020205020404" pitchFamily="49" charset="0"/>
              </a:rPr>
              <a:t>newItem</a:t>
            </a:r>
            <a:r>
              <a:rPr lang="en-CA" sz="1200" dirty="0">
                <a:solidFill>
                  <a:srgbClr val="000000"/>
                </a:solidFill>
                <a:latin typeface="Courier New" panose="02070309020205020404" pitchFamily="49" charset="0"/>
                <a:cs typeface="Courier New" panose="02070309020205020404" pitchFamily="49" charset="0"/>
              </a:rPr>
              <a:t> = </a:t>
            </a:r>
            <a:r>
              <a:rPr lang="en-CA" sz="1200" dirty="0" err="1">
                <a:solidFill>
                  <a:srgbClr val="000000"/>
                </a:solidFill>
                <a:latin typeface="Courier New" panose="02070309020205020404" pitchFamily="49" charset="0"/>
                <a:cs typeface="Courier New" panose="02070309020205020404" pitchFamily="49" charset="0"/>
              </a:rPr>
              <a:t>bufferMonitor.</a:t>
            </a:r>
            <a:r>
              <a:rPr lang="en-CA" sz="1200" b="0" dirty="0" err="1">
                <a:solidFill>
                  <a:srgbClr val="000000"/>
                </a:solidFill>
                <a:latin typeface="Courier New" panose="02070309020205020404" pitchFamily="49" charset="0"/>
                <a:cs typeface="Courier New" panose="02070309020205020404" pitchFamily="49" charset="0"/>
              </a:rPr>
              <a:t>fetch</a:t>
            </a:r>
            <a:r>
              <a:rPr lang="en-CA" sz="1200" b="0" dirty="0">
                <a:solidFill>
                  <a:srgbClr val="000000"/>
                </a:solidFill>
                <a:latin typeface="Courier New" panose="02070309020205020404" pitchFamily="49" charset="0"/>
                <a:cs typeface="Courier New" panose="02070309020205020404" pitchFamily="49" charset="0"/>
              </a:rPr>
              <a:t>()</a:t>
            </a:r>
          </a:p>
          <a:p>
            <a:pPr>
              <a:defRPr/>
            </a:pPr>
            <a:r>
              <a:rPr lang="en-CA" sz="1200" dirty="0">
                <a:solidFill>
                  <a:srgbClr val="000000"/>
                </a:solidFill>
                <a:latin typeface="Courier New" panose="02070309020205020404" pitchFamily="49" charset="0"/>
                <a:cs typeface="Courier New" panose="02070309020205020404" pitchFamily="49" charset="0"/>
              </a:rPr>
              <a:t>      // consume new item</a:t>
            </a:r>
          </a:p>
          <a:p>
            <a:pPr>
              <a:defRPr/>
            </a:pPr>
            <a:r>
              <a:rPr lang="en-CA" sz="1200" dirty="0">
                <a:solidFill>
                  <a:srgbClr val="000000"/>
                </a:solidFill>
                <a:latin typeface="Courier New" panose="02070309020205020404" pitchFamily="49" charset="0"/>
                <a:cs typeface="Courier New" panose="02070309020205020404" pitchFamily="49" charset="0"/>
              </a:rPr>
              <a:t>      …</a:t>
            </a:r>
          </a:p>
          <a:p>
            <a:pPr>
              <a:defRPr/>
            </a:pPr>
            <a:r>
              <a:rPr lang="en-CA" sz="1200" dirty="0">
                <a:solidFill>
                  <a:srgbClr val="000000"/>
                </a:solidFill>
                <a:latin typeface="Courier New" panose="02070309020205020404" pitchFamily="49" charset="0"/>
                <a:cs typeface="Courier New" panose="02070309020205020404" pitchFamily="49" charset="0"/>
              </a:rPr>
              <a:t>end</a:t>
            </a:r>
          </a:p>
          <a:p>
            <a:pPr>
              <a:defRPr/>
            </a:pPr>
            <a:r>
              <a:rPr lang="en-CA" sz="1200" dirty="0">
                <a:solidFill>
                  <a:srgbClr val="000000"/>
                </a:solidFill>
                <a:latin typeface="Courier New" panose="02070309020205020404" pitchFamily="49" charset="0"/>
                <a:cs typeface="Courier New" panose="02070309020205020404" pitchFamily="49" charset="0"/>
              </a:rPr>
              <a:t>End Task</a:t>
            </a:r>
          </a:p>
          <a:p>
            <a:pPr>
              <a:defRPr/>
            </a:pPr>
            <a:endParaRPr lang="fr-CA" dirty="0"/>
          </a:p>
        </p:txBody>
      </p:sp>
      <p:sp>
        <p:nvSpPr>
          <p:cNvPr id="8" name="Slide Number Placeholder 7"/>
          <p:cNvSpPr>
            <a:spLocks noGrp="1"/>
          </p:cNvSpPr>
          <p:nvPr>
            <p:ph type="sldNum" sz="quarter" idx="11"/>
          </p:nvPr>
        </p:nvSpPr>
        <p:spPr/>
        <p:txBody>
          <a:bodyPr/>
          <a:lstStyle/>
          <a:p>
            <a:pPr>
              <a:defRPr/>
            </a:pPr>
            <a:fld id="{4C190817-7CDD-4B5D-ADBA-083F34B74062}" type="slidenum">
              <a:rPr lang="fr-CA" smtClean="0"/>
              <a:pPr>
                <a:defRPr/>
              </a:pPr>
              <a:t>496</a:t>
            </a:fld>
            <a:endParaRPr lang="fr-CA"/>
          </a:p>
        </p:txBody>
      </p:sp>
    </p:spTree>
    <p:extLst>
      <p:ext uri="{BB962C8B-B14F-4D97-AF65-F5344CB8AC3E}">
        <p14:creationId xmlns:p14="http://schemas.microsoft.com/office/powerpoint/2010/main" val="3315139277"/>
      </p:ext>
    </p:extLst>
  </p:cSld>
  <p:clrMapOvr>
    <a:masterClrMapping/>
  </p:clrMapOvr>
  <p:timing>
    <p:tnLst>
      <p:par>
        <p:cTn id="1" dur="indefinite" restart="never" nodeType="tmRoot"/>
      </p:par>
    </p:tnLst>
  </p:timing>
</p:sld>
</file>

<file path=ppt/slides/slide4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2"/>
          <p:cNvSpPr>
            <a:spLocks noGrp="1" noChangeArrowheads="1"/>
          </p:cNvSpPr>
          <p:nvPr>
            <p:ph type="title"/>
          </p:nvPr>
        </p:nvSpPr>
        <p:spPr>
          <a:xfrm>
            <a:off x="457200" y="152400"/>
            <a:ext cx="6934200" cy="1371600"/>
          </a:xfrm>
        </p:spPr>
        <p:txBody>
          <a:bodyPr/>
          <a:lstStyle/>
          <a:p>
            <a:pPr>
              <a:defRPr/>
            </a:pPr>
            <a:r>
              <a:rPr lang="en-US" altLang="fr-FR" dirty="0" smtClean="0"/>
              <a:t>Message </a:t>
            </a:r>
            <a:r>
              <a:rPr lang="en-US" altLang="fr-FR" dirty="0"/>
              <a:t>Passing</a:t>
            </a:r>
          </a:p>
        </p:txBody>
      </p:sp>
      <p:sp>
        <p:nvSpPr>
          <p:cNvPr id="23555" name="Rectangle 3"/>
          <p:cNvSpPr>
            <a:spLocks noGrp="1" noChangeArrowheads="1"/>
          </p:cNvSpPr>
          <p:nvPr>
            <p:ph idx="1"/>
          </p:nvPr>
        </p:nvSpPr>
        <p:spPr/>
        <p:txBody>
          <a:bodyPr/>
          <a:lstStyle/>
          <a:p>
            <a:pPr>
              <a:spcBef>
                <a:spcPts val="500"/>
              </a:spcBef>
              <a:spcAft>
                <a:spcPts val="500"/>
              </a:spcAft>
              <a:defRPr/>
            </a:pPr>
            <a:r>
              <a:rPr lang="en-US" altLang="fr-FR" dirty="0" smtClean="0"/>
              <a:t>Message passing means that one process sends a message to another process and then continues its local processing</a:t>
            </a:r>
          </a:p>
          <a:p>
            <a:pPr lvl="1">
              <a:spcBef>
                <a:spcPts val="500"/>
              </a:spcBef>
              <a:spcAft>
                <a:spcPts val="500"/>
              </a:spcAft>
              <a:defRPr/>
            </a:pPr>
            <a:r>
              <a:rPr lang="en-US" altLang="fr-FR" dirty="0" smtClean="0"/>
              <a:t>The message may take some time to get to the other process </a:t>
            </a:r>
            <a:endParaRPr lang="en-US" altLang="fr-FR" dirty="0"/>
          </a:p>
          <a:p>
            <a:pPr indent="-182563">
              <a:spcBef>
                <a:spcPts val="500"/>
              </a:spcBef>
              <a:spcAft>
                <a:spcPts val="500"/>
              </a:spcAft>
              <a:defRPr/>
            </a:pPr>
            <a:endParaRPr lang="en-US" altLang="fr-FR" dirty="0" smtClean="0"/>
          </a:p>
          <a:p>
            <a:pPr indent="-182563">
              <a:spcBef>
                <a:spcPts val="500"/>
              </a:spcBef>
              <a:spcAft>
                <a:spcPts val="500"/>
              </a:spcAft>
              <a:defRPr/>
            </a:pPr>
            <a:r>
              <a:rPr lang="en-US" altLang="fr-FR" dirty="0" smtClean="0"/>
              <a:t>The message may be stored in the input queue of the destination process</a:t>
            </a:r>
          </a:p>
          <a:p>
            <a:pPr lvl="1">
              <a:spcBef>
                <a:spcPts val="500"/>
              </a:spcBef>
              <a:spcAft>
                <a:spcPts val="500"/>
              </a:spcAft>
              <a:defRPr/>
            </a:pPr>
            <a:r>
              <a:rPr lang="en-US" altLang="fr-FR" dirty="0" smtClean="0"/>
              <a:t>If the latter is not immediately ready to receive the message</a:t>
            </a:r>
          </a:p>
        </p:txBody>
      </p:sp>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497</a:t>
            </a:fld>
            <a:endParaRPr lang="fr-CA"/>
          </a:p>
        </p:txBody>
      </p:sp>
    </p:spTree>
    <p:extLst>
      <p:ext uri="{BB962C8B-B14F-4D97-AF65-F5344CB8AC3E}">
        <p14:creationId xmlns:p14="http://schemas.microsoft.com/office/powerpoint/2010/main" val="977816714"/>
      </p:ext>
    </p:extLst>
  </p:cSld>
  <p:clrMapOvr>
    <a:masterClrMapping/>
  </p:clrMapOvr>
  <p:timing>
    <p:tnLst>
      <p:par>
        <p:cTn id="1" dur="indefinite" restart="never" nodeType="tmRoot"/>
      </p:par>
    </p:tnLst>
  </p:timing>
</p:sld>
</file>

<file path=ppt/slides/slide4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2"/>
          <p:cNvSpPr>
            <a:spLocks noGrp="1" noChangeArrowheads="1"/>
          </p:cNvSpPr>
          <p:nvPr>
            <p:ph type="title"/>
          </p:nvPr>
        </p:nvSpPr>
        <p:spPr>
          <a:xfrm>
            <a:off x="457200" y="152400"/>
            <a:ext cx="6934200" cy="1371600"/>
          </a:xfrm>
        </p:spPr>
        <p:txBody>
          <a:bodyPr/>
          <a:lstStyle/>
          <a:p>
            <a:pPr>
              <a:defRPr/>
            </a:pPr>
            <a:r>
              <a:rPr lang="en-US" altLang="fr-FR" dirty="0" smtClean="0"/>
              <a:t>Message </a:t>
            </a:r>
            <a:r>
              <a:rPr lang="en-US" altLang="fr-FR" dirty="0"/>
              <a:t>Passing</a:t>
            </a:r>
          </a:p>
        </p:txBody>
      </p:sp>
      <p:sp>
        <p:nvSpPr>
          <p:cNvPr id="23555" name="Rectangle 3"/>
          <p:cNvSpPr>
            <a:spLocks noGrp="1" noChangeArrowheads="1"/>
          </p:cNvSpPr>
          <p:nvPr>
            <p:ph idx="1"/>
          </p:nvPr>
        </p:nvSpPr>
        <p:spPr/>
        <p:txBody>
          <a:bodyPr/>
          <a:lstStyle/>
          <a:p>
            <a:pPr>
              <a:spcBef>
                <a:spcPts val="500"/>
              </a:spcBef>
              <a:spcAft>
                <a:spcPts val="500"/>
              </a:spcAft>
            </a:pPr>
            <a:r>
              <a:rPr lang="en-US" altLang="fr-FR" smtClean="0"/>
              <a:t>The message is received by the destination process, when:</a:t>
            </a:r>
          </a:p>
          <a:p>
            <a:pPr lvl="1">
              <a:spcBef>
                <a:spcPts val="500"/>
              </a:spcBef>
              <a:spcAft>
                <a:spcPts val="500"/>
              </a:spcAft>
            </a:pPr>
            <a:r>
              <a:rPr lang="en-US" altLang="fr-FR" smtClean="0"/>
              <a:t>The latter arrives at a point in its local processing where it is ready to receive messages.</a:t>
            </a:r>
            <a:r>
              <a:rPr lang="en-US" altLang="fr-FR" sz="1800" smtClean="0"/>
              <a:t> </a:t>
            </a:r>
          </a:p>
          <a:p>
            <a:pPr>
              <a:spcBef>
                <a:spcPts val="500"/>
              </a:spcBef>
              <a:spcAft>
                <a:spcPts val="500"/>
              </a:spcAft>
            </a:pPr>
            <a:r>
              <a:rPr lang="en-US" altLang="fr-FR" smtClean="0"/>
              <a:t>This is known as asynchronous message passing (because sending and receiving is not at the same time)</a:t>
            </a:r>
          </a:p>
          <a:p>
            <a:pPr>
              <a:spcBef>
                <a:spcPts val="500"/>
              </a:spcBef>
              <a:spcAft>
                <a:spcPts val="500"/>
              </a:spcAft>
            </a:pPr>
            <a:endParaRPr lang="en-US" altLang="fr-FR" sz="1800" smtClean="0"/>
          </a:p>
          <a:p>
            <a:pPr>
              <a:spcBef>
                <a:spcPts val="500"/>
              </a:spcBef>
              <a:spcAft>
                <a:spcPts val="500"/>
              </a:spcAft>
            </a:pPr>
            <a:r>
              <a:rPr lang="en-US" altLang="fr-FR" sz="1800" smtClean="0"/>
              <a:t>E-mail communication is a form of message passing… </a:t>
            </a:r>
          </a:p>
        </p:txBody>
      </p:sp>
      <p:pic>
        <p:nvPicPr>
          <p:cNvPr id="75778" name="Picture 2" descr="http://northvalleynews.org/wp-content/uploads/2012/05/email-cartoon.png"/>
          <p:cNvPicPr>
            <a:picLocks noChangeAspect="1" noChangeArrowheads="1"/>
          </p:cNvPicPr>
          <p:nvPr/>
        </p:nvPicPr>
        <p:blipFill>
          <a:blip r:embed="rId3">
            <a:extLst>
              <a:ext uri="{28A0092B-C50C-407E-A947-70E740481C1C}">
                <a14:useLocalDpi xmlns:a14="http://schemas.microsoft.com/office/drawing/2010/main" val="0"/>
              </a:ext>
            </a:extLst>
          </a:blip>
          <a:srcRect b="50000"/>
          <a:stretch>
            <a:fillRect/>
          </a:stretch>
        </p:blipFill>
        <p:spPr bwMode="auto">
          <a:xfrm>
            <a:off x="884238" y="4581525"/>
            <a:ext cx="3241675" cy="1677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2" descr="http://northvalleynews.org/wp-content/uploads/2012/05/email-cartoon.png"/>
          <p:cNvPicPr>
            <a:picLocks noChangeAspect="1" noChangeArrowheads="1"/>
          </p:cNvPicPr>
          <p:nvPr/>
        </p:nvPicPr>
        <p:blipFill>
          <a:blip r:embed="rId3">
            <a:extLst>
              <a:ext uri="{28A0092B-C50C-407E-A947-70E740481C1C}">
                <a14:useLocalDpi xmlns:a14="http://schemas.microsoft.com/office/drawing/2010/main" val="0"/>
              </a:ext>
            </a:extLst>
          </a:blip>
          <a:srcRect t="50021" b="-21"/>
          <a:stretch>
            <a:fillRect/>
          </a:stretch>
        </p:blipFill>
        <p:spPr bwMode="auto">
          <a:xfrm>
            <a:off x="4572000" y="4557713"/>
            <a:ext cx="3240088" cy="167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498</a:t>
            </a:fld>
            <a:endParaRPr lang="fr-CA"/>
          </a:p>
        </p:txBody>
      </p:sp>
    </p:spTree>
    <p:extLst>
      <p:ext uri="{BB962C8B-B14F-4D97-AF65-F5344CB8AC3E}">
        <p14:creationId xmlns:p14="http://schemas.microsoft.com/office/powerpoint/2010/main" val="31574170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75778"/>
                                        </p:tgtEl>
                                        <p:attrNameLst>
                                          <p:attrName>style.visibility</p:attrName>
                                        </p:attrNameLst>
                                      </p:cBhvr>
                                      <p:to>
                                        <p:strVal val="visible"/>
                                      </p:to>
                                    </p:set>
                                    <p:animEffect transition="in" filter="fade">
                                      <p:cBhvr>
                                        <p:cTn id="7" dur="500"/>
                                        <p:tgtEl>
                                          <p:spTgt spid="75778"/>
                                        </p:tgtEl>
                                      </p:cBhvr>
                                    </p:animEffect>
                                  </p:childTnLst>
                                </p:cTn>
                              </p:par>
                              <p:par>
                                <p:cTn id="8" presetID="10" presetClass="entr" presetSubtype="0" fill="hold"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500"/>
                                        <p:tgtEl>
                                          <p:spTgt spid="7"/>
                                        </p:tgtEl>
                                      </p:cBhvr>
                                    </p:animEffect>
                                  </p:childTnLst>
                                </p:cTn>
                              </p:par>
                              <p:par>
                                <p:cTn id="11" presetID="10" presetClass="entr" presetSubtype="0" fill="hold" nodeType="withEffect">
                                  <p:stCondLst>
                                    <p:cond delay="0"/>
                                  </p:stCondLst>
                                  <p:childTnLst>
                                    <p:set>
                                      <p:cBhvr>
                                        <p:cTn id="12" dur="1" fill="hold">
                                          <p:stCondLst>
                                            <p:cond delay="0"/>
                                          </p:stCondLst>
                                        </p:cTn>
                                        <p:tgtEl>
                                          <p:spTgt spid="23555">
                                            <p:txEl>
                                              <p:pRg st="4" end="4"/>
                                            </p:txEl>
                                          </p:spTgt>
                                        </p:tgtEl>
                                        <p:attrNameLst>
                                          <p:attrName>style.visibility</p:attrName>
                                        </p:attrNameLst>
                                      </p:cBhvr>
                                      <p:to>
                                        <p:strVal val="visible"/>
                                      </p:to>
                                    </p:set>
                                    <p:animEffect transition="in" filter="fade">
                                      <p:cBhvr>
                                        <p:cTn id="13" dur="500"/>
                                        <p:tgtEl>
                                          <p:spTgt spid="2355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ChangeArrowheads="1"/>
          </p:cNvSpPr>
          <p:nvPr>
            <p:ph type="title"/>
          </p:nvPr>
        </p:nvSpPr>
        <p:spPr>
          <a:xfrm>
            <a:off x="457200" y="152400"/>
            <a:ext cx="6934200" cy="1371600"/>
          </a:xfrm>
        </p:spPr>
        <p:txBody>
          <a:bodyPr/>
          <a:lstStyle/>
          <a:p>
            <a:pPr>
              <a:defRPr/>
            </a:pPr>
            <a:r>
              <a:rPr lang="en-US" altLang="fr-FR"/>
              <a:t>Asynchronous Message Passing</a:t>
            </a:r>
          </a:p>
        </p:txBody>
      </p:sp>
      <p:sp>
        <p:nvSpPr>
          <p:cNvPr id="38915" name="Rectangle 3"/>
          <p:cNvSpPr>
            <a:spLocks noGrp="1" noChangeArrowheads="1"/>
          </p:cNvSpPr>
          <p:nvPr>
            <p:ph idx="1"/>
          </p:nvPr>
        </p:nvSpPr>
        <p:spPr/>
        <p:txBody>
          <a:bodyPr/>
          <a:lstStyle/>
          <a:p>
            <a:pPr>
              <a:spcBef>
                <a:spcPts val="500"/>
              </a:spcBef>
              <a:spcAft>
                <a:spcPts val="500"/>
              </a:spcAft>
            </a:pPr>
            <a:r>
              <a:rPr lang="en-US" altLang="fr-FR" smtClean="0"/>
              <a:t>Blocking send and receive operations:</a:t>
            </a:r>
            <a:r>
              <a:rPr lang="en-US" altLang="fr-FR" sz="1800" smtClean="0"/>
              <a:t> </a:t>
            </a:r>
          </a:p>
          <a:p>
            <a:pPr lvl="1">
              <a:spcBef>
                <a:spcPts val="500"/>
              </a:spcBef>
              <a:spcAft>
                <a:spcPts val="500"/>
              </a:spcAft>
            </a:pPr>
            <a:endParaRPr lang="en-US" altLang="fr-FR" sz="1800" smtClean="0"/>
          </a:p>
          <a:p>
            <a:pPr lvl="1">
              <a:spcBef>
                <a:spcPts val="500"/>
              </a:spcBef>
              <a:spcAft>
                <a:spcPts val="500"/>
              </a:spcAft>
            </a:pPr>
            <a:r>
              <a:rPr lang="en-US" altLang="fr-FR" sz="1800" smtClean="0"/>
              <a:t>A receiver will be blocked if it arrives at the point where it may receive messages and no message is waiting. </a:t>
            </a:r>
          </a:p>
          <a:p>
            <a:pPr lvl="1">
              <a:spcBef>
                <a:spcPts val="500"/>
              </a:spcBef>
              <a:spcAft>
                <a:spcPts val="500"/>
              </a:spcAft>
            </a:pPr>
            <a:endParaRPr lang="en-US" altLang="fr-FR" sz="1800" smtClean="0"/>
          </a:p>
          <a:p>
            <a:pPr lvl="1">
              <a:spcBef>
                <a:spcPts val="500"/>
              </a:spcBef>
              <a:spcAft>
                <a:spcPts val="500"/>
              </a:spcAft>
            </a:pPr>
            <a:r>
              <a:rPr lang="en-US" altLang="fr-FR" sz="1800" smtClean="0"/>
              <a:t>A sender may get blocked if there is no room in the message queue between the sender and the receiver</a:t>
            </a:r>
          </a:p>
          <a:p>
            <a:pPr lvl="2">
              <a:spcBef>
                <a:spcPts val="500"/>
              </a:spcBef>
              <a:spcAft>
                <a:spcPts val="500"/>
              </a:spcAft>
            </a:pPr>
            <a:r>
              <a:rPr lang="en-US" altLang="fr-FR" sz="1600" smtClean="0"/>
              <a:t>However, in many cases, one assumes arbitrary long queues, which means that the sender will </a:t>
            </a:r>
            <a:r>
              <a:rPr lang="en-US" altLang="fr-FR" sz="1600" smtClean="0">
                <a:solidFill>
                  <a:schemeClr val="tx2"/>
                </a:solidFill>
              </a:rPr>
              <a:t>almost</a:t>
            </a:r>
            <a:r>
              <a:rPr lang="en-US" altLang="fr-FR" sz="1600" smtClean="0"/>
              <a:t> never be blocked</a:t>
            </a:r>
          </a:p>
        </p:txBody>
      </p:sp>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499</a:t>
            </a:fld>
            <a:endParaRPr lang="fr-CA"/>
          </a:p>
        </p:txBody>
      </p:sp>
    </p:spTree>
    <p:extLst>
      <p:ext uri="{BB962C8B-B14F-4D97-AF65-F5344CB8AC3E}">
        <p14:creationId xmlns:p14="http://schemas.microsoft.com/office/powerpoint/2010/main" val="2413985920"/>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hangingPunct="1">
              <a:defRPr/>
            </a:pPr>
            <a:r>
              <a:rPr lang="en-CA" dirty="0" smtClean="0"/>
              <a:t>Course Information</a:t>
            </a:r>
            <a:endParaRPr lang="fr-CA" dirty="0"/>
          </a:p>
        </p:txBody>
      </p:sp>
      <p:sp>
        <p:nvSpPr>
          <p:cNvPr id="11267" name="Content Placeholder 2"/>
          <p:cNvSpPr>
            <a:spLocks noGrp="1"/>
          </p:cNvSpPr>
          <p:nvPr>
            <p:ph idx="1"/>
          </p:nvPr>
        </p:nvSpPr>
        <p:spPr/>
        <p:txBody>
          <a:bodyPr/>
          <a:lstStyle/>
          <a:p>
            <a:pPr eaLnBrk="1" hangingPunct="1"/>
            <a:r>
              <a:rPr lang="en-CA" altLang="fr-FR" sz="2800" smtClean="0"/>
              <a:t>Instructor: </a:t>
            </a:r>
            <a:r>
              <a:rPr lang="en-CA" altLang="fr-FR" sz="2800" b="0" smtClean="0"/>
              <a:t>Hussein Al Osman</a:t>
            </a:r>
          </a:p>
          <a:p>
            <a:pPr eaLnBrk="1" hangingPunct="1"/>
            <a:r>
              <a:rPr lang="en-CA" altLang="fr-FR" sz="2800" smtClean="0"/>
              <a:t>E-mail: </a:t>
            </a:r>
            <a:r>
              <a:rPr lang="en-CA" altLang="fr-FR" sz="2800" b="0" smtClean="0">
                <a:solidFill>
                  <a:schemeClr val="tx2"/>
                </a:solidFill>
                <a:hlinkClick r:id="rId2"/>
              </a:rPr>
              <a:t>halosman@uottawa.ca</a:t>
            </a:r>
            <a:endParaRPr lang="en-CA" altLang="fr-FR" sz="2800" b="0" smtClean="0">
              <a:solidFill>
                <a:schemeClr val="tx2"/>
              </a:solidFill>
            </a:endParaRPr>
          </a:p>
          <a:p>
            <a:pPr eaLnBrk="1" hangingPunct="1"/>
            <a:r>
              <a:rPr lang="en-CA" altLang="fr-FR" sz="2800" smtClean="0"/>
              <a:t>Office: </a:t>
            </a:r>
            <a:r>
              <a:rPr lang="en-CA" altLang="fr-FR" sz="2800" b="0" smtClean="0"/>
              <a:t>SITE4043</a:t>
            </a:r>
          </a:p>
          <a:p>
            <a:pPr eaLnBrk="1" hangingPunct="1"/>
            <a:r>
              <a:rPr lang="en-CA" altLang="fr-FR" sz="2800" smtClean="0"/>
              <a:t>Office Hours:</a:t>
            </a:r>
            <a:r>
              <a:rPr lang="en-CA" altLang="fr-FR" sz="2800" b="0" smtClean="0"/>
              <a:t> TBD</a:t>
            </a:r>
          </a:p>
          <a:p>
            <a:pPr eaLnBrk="1" hangingPunct="1"/>
            <a:r>
              <a:rPr lang="en-CA" altLang="fr-FR" sz="2800" smtClean="0"/>
              <a:t>Web Site: </a:t>
            </a:r>
            <a:r>
              <a:rPr lang="en-CA" altLang="fr-FR" sz="2800" b="0" smtClean="0"/>
              <a:t>Virtual Campus </a:t>
            </a:r>
            <a:r>
              <a:rPr lang="en-CA" altLang="fr-FR" b="0" smtClean="0"/>
              <a:t>(</a:t>
            </a:r>
            <a:r>
              <a:rPr lang="en-CA" altLang="fr-FR" b="0" u="sng" smtClean="0">
                <a:hlinkClick r:id="rId3"/>
              </a:rPr>
              <a:t>https://maestro.uottawa.ca</a:t>
            </a:r>
            <a:r>
              <a:rPr lang="en-CA" altLang="fr-FR" b="0" u="sng" smtClean="0"/>
              <a:t>)</a:t>
            </a:r>
          </a:p>
          <a:p>
            <a:pPr eaLnBrk="1" hangingPunct="1"/>
            <a:endParaRPr lang="en-CA" altLang="fr-FR" b="0" smtClean="0"/>
          </a:p>
        </p:txBody>
      </p:sp>
      <p:sp>
        <p:nvSpPr>
          <p:cNvPr id="6" name="Slide Number Placeholder 5"/>
          <p:cNvSpPr>
            <a:spLocks noGrp="1"/>
          </p:cNvSpPr>
          <p:nvPr>
            <p:ph type="sldNum" sz="quarter" idx="11"/>
          </p:nvPr>
        </p:nvSpPr>
        <p:spPr/>
        <p:txBody>
          <a:bodyPr/>
          <a:lstStyle/>
          <a:p>
            <a:pPr>
              <a:defRPr/>
            </a:pPr>
            <a:fld id="{DC563831-073D-43A4-875A-4D5DAB7DBFA7}" type="slidenum">
              <a:rPr lang="fr-CA" smtClean="0">
                <a:solidFill>
                  <a:srgbClr val="000000">
                    <a:tint val="75000"/>
                  </a:srgbClr>
                </a:solidFill>
              </a:rPr>
              <a:pPr>
                <a:defRPr/>
              </a:pPr>
              <a:t>5</a:t>
            </a:fld>
            <a:endParaRPr lang="fr-CA">
              <a:solidFill>
                <a:srgbClr val="000000">
                  <a:tint val="75000"/>
                </a:srgbClr>
              </a:solidFill>
            </a:endParaRPr>
          </a:p>
        </p:txBody>
      </p:sp>
      <p:graphicFrame>
        <p:nvGraphicFramePr>
          <p:cNvPr id="3" name="Table 2"/>
          <p:cNvGraphicFramePr>
            <a:graphicFrameLocks noGrp="1"/>
          </p:cNvGraphicFramePr>
          <p:nvPr/>
        </p:nvGraphicFramePr>
        <p:xfrm>
          <a:off x="457200" y="4648200"/>
          <a:ext cx="7391400" cy="1962912"/>
        </p:xfrm>
        <a:graphic>
          <a:graphicData uri="http://schemas.openxmlformats.org/drawingml/2006/table">
            <a:tbl>
              <a:tblPr>
                <a:tableStyleId>{5C22544A-7EE6-4342-B048-85BDC9FD1C3A}</a:tableStyleId>
              </a:tblPr>
              <a:tblGrid>
                <a:gridCol w="2076235"/>
                <a:gridCol w="1619464"/>
                <a:gridCol w="1887166"/>
                <a:gridCol w="1808535"/>
              </a:tblGrid>
              <a:tr h="490538">
                <a:tc>
                  <a:txBody>
                    <a:bodyPr/>
                    <a:lstStyle/>
                    <a:p>
                      <a:pPr>
                        <a:lnSpc>
                          <a:spcPct val="115000"/>
                        </a:lnSpc>
                        <a:spcAft>
                          <a:spcPts val="0"/>
                        </a:spcAft>
                      </a:pPr>
                      <a:r>
                        <a:rPr lang="en-CA" sz="2800" b="1" dirty="0">
                          <a:effectLst/>
                        </a:rPr>
                        <a:t>Lectures:</a:t>
                      </a:r>
                      <a:endParaRPr lang="fr-CA" sz="2800" b="1" dirty="0">
                        <a:effectLst/>
                        <a:latin typeface="Calibri"/>
                        <a:ea typeface="Calibri"/>
                        <a:cs typeface="Arial"/>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229870" indent="-229870">
                        <a:lnSpc>
                          <a:spcPct val="115000"/>
                        </a:lnSpc>
                        <a:spcAft>
                          <a:spcPts val="0"/>
                        </a:spcAft>
                      </a:pPr>
                      <a:r>
                        <a:rPr lang="en-US" sz="1600" dirty="0">
                          <a:effectLst/>
                        </a:rPr>
                        <a:t>Wednesday</a:t>
                      </a:r>
                      <a:endParaRPr lang="fr-CA" sz="1600" dirty="0">
                        <a:effectLst/>
                        <a:latin typeface="Calibri"/>
                        <a:ea typeface="Calibri"/>
                        <a:cs typeface="Arial"/>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15000"/>
                        </a:lnSpc>
                        <a:spcAft>
                          <a:spcPts val="0"/>
                        </a:spcAft>
                      </a:pPr>
                      <a:r>
                        <a:rPr lang="en-US" sz="1600" dirty="0">
                          <a:effectLst/>
                        </a:rPr>
                        <a:t>13:00 - 14:30</a:t>
                      </a:r>
                      <a:endParaRPr lang="fr-CA" sz="1600" dirty="0">
                        <a:effectLst/>
                        <a:latin typeface="Calibri"/>
                        <a:ea typeface="Calibri"/>
                        <a:cs typeface="Arial"/>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latinLnBrk="0" hangingPunct="1">
                        <a:lnSpc>
                          <a:spcPct val="115000"/>
                        </a:lnSpc>
                        <a:spcAft>
                          <a:spcPts val="0"/>
                        </a:spcAft>
                      </a:pPr>
                      <a:r>
                        <a:rPr lang="en-US" sz="1600" kern="1200" dirty="0">
                          <a:solidFill>
                            <a:schemeClr val="dk1"/>
                          </a:solidFill>
                          <a:effectLst/>
                          <a:latin typeface="+mn-lt"/>
                          <a:ea typeface="+mn-ea"/>
                          <a:cs typeface="+mn-cs"/>
                        </a:rPr>
                        <a:t>STE C0136</a:t>
                      </a:r>
                      <a:endParaRPr lang="fr-CA" sz="1600" kern="1200" dirty="0">
                        <a:solidFill>
                          <a:schemeClr val="dk1"/>
                        </a:solidFill>
                        <a:effectLst/>
                        <a:latin typeface="+mn-lt"/>
                        <a:ea typeface="+mn-ea"/>
                        <a:cs typeface="+mn-cs"/>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490538">
                <a:tc>
                  <a:txBody>
                    <a:bodyPr/>
                    <a:lstStyle/>
                    <a:p>
                      <a:pPr>
                        <a:lnSpc>
                          <a:spcPct val="115000"/>
                        </a:lnSpc>
                        <a:spcAft>
                          <a:spcPts val="0"/>
                        </a:spcAft>
                      </a:pPr>
                      <a:r>
                        <a:rPr lang="en-US" sz="2800" dirty="0">
                          <a:effectLst/>
                        </a:rPr>
                        <a:t> </a:t>
                      </a:r>
                      <a:endParaRPr lang="fr-CA" sz="2800" dirty="0">
                        <a:effectLst/>
                        <a:latin typeface="Calibri"/>
                        <a:ea typeface="Calibri"/>
                        <a:cs typeface="Arial"/>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229870" indent="-229870">
                        <a:lnSpc>
                          <a:spcPct val="115000"/>
                        </a:lnSpc>
                        <a:spcAft>
                          <a:spcPts val="0"/>
                        </a:spcAft>
                      </a:pPr>
                      <a:r>
                        <a:rPr lang="en-US" sz="1600" dirty="0">
                          <a:effectLst/>
                        </a:rPr>
                        <a:t>Friday</a:t>
                      </a:r>
                      <a:endParaRPr lang="fr-CA" sz="1600" dirty="0">
                        <a:effectLst/>
                        <a:latin typeface="Calibri"/>
                        <a:ea typeface="Calibri"/>
                        <a:cs typeface="Arial"/>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15000"/>
                        </a:lnSpc>
                        <a:spcAft>
                          <a:spcPts val="0"/>
                        </a:spcAft>
                      </a:pPr>
                      <a:r>
                        <a:rPr lang="en-US" sz="1600" dirty="0">
                          <a:effectLst/>
                        </a:rPr>
                        <a:t>13:00 - 14:30</a:t>
                      </a:r>
                      <a:endParaRPr lang="fr-CA" sz="1600" dirty="0">
                        <a:effectLst/>
                        <a:latin typeface="Calibri"/>
                        <a:ea typeface="Calibri"/>
                        <a:cs typeface="Arial"/>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latinLnBrk="0" hangingPunct="1">
                        <a:lnSpc>
                          <a:spcPct val="115000"/>
                        </a:lnSpc>
                        <a:spcAft>
                          <a:spcPts val="0"/>
                        </a:spcAft>
                      </a:pPr>
                      <a:r>
                        <a:rPr lang="en-US" sz="1600" kern="1200" dirty="0">
                          <a:solidFill>
                            <a:schemeClr val="dk1"/>
                          </a:solidFill>
                          <a:effectLst/>
                          <a:latin typeface="+mn-lt"/>
                          <a:ea typeface="+mn-ea"/>
                          <a:cs typeface="+mn-cs"/>
                        </a:rPr>
                        <a:t>MRT 211</a:t>
                      </a:r>
                      <a:endParaRPr lang="fr-CA" sz="1600" kern="1200" dirty="0">
                        <a:solidFill>
                          <a:schemeClr val="dk1"/>
                        </a:solidFill>
                        <a:effectLst/>
                        <a:latin typeface="+mn-lt"/>
                        <a:ea typeface="+mn-ea"/>
                        <a:cs typeface="+mn-cs"/>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490538">
                <a:tc>
                  <a:txBody>
                    <a:bodyPr/>
                    <a:lstStyle/>
                    <a:p>
                      <a:pPr>
                        <a:lnSpc>
                          <a:spcPct val="115000"/>
                        </a:lnSpc>
                        <a:spcAft>
                          <a:spcPts val="0"/>
                        </a:spcAft>
                      </a:pPr>
                      <a:r>
                        <a:rPr lang="en-CA" sz="2800" b="1" dirty="0" smtClean="0">
                          <a:effectLst/>
                          <a:latin typeface="Calibri"/>
                          <a:ea typeface="Calibri"/>
                          <a:cs typeface="Arial"/>
                        </a:rPr>
                        <a:t>Labs:</a:t>
                      </a:r>
                      <a:endParaRPr lang="fr-CA" sz="2800" b="1" dirty="0">
                        <a:effectLst/>
                        <a:latin typeface="Calibri"/>
                        <a:ea typeface="Calibri"/>
                        <a:cs typeface="Arial"/>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229870" indent="-229870">
                        <a:lnSpc>
                          <a:spcPct val="115000"/>
                        </a:lnSpc>
                        <a:spcAft>
                          <a:spcPts val="0"/>
                        </a:spcAft>
                      </a:pPr>
                      <a:r>
                        <a:rPr lang="en-CA" sz="1600" dirty="0" smtClean="0">
                          <a:effectLst/>
                          <a:latin typeface="Calibri"/>
                          <a:ea typeface="Calibri"/>
                          <a:cs typeface="Arial"/>
                        </a:rPr>
                        <a:t>Monday</a:t>
                      </a:r>
                      <a:endParaRPr lang="fr-CA" sz="1600" dirty="0">
                        <a:effectLst/>
                        <a:latin typeface="Calibri"/>
                        <a:ea typeface="Calibri"/>
                        <a:cs typeface="Arial"/>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15000"/>
                        </a:lnSpc>
                        <a:spcAft>
                          <a:spcPts val="0"/>
                        </a:spcAft>
                      </a:pPr>
                      <a:r>
                        <a:rPr lang="fr-CA" sz="1600" b="0" i="0" kern="1200" dirty="0" smtClean="0">
                          <a:solidFill>
                            <a:schemeClr val="dk1"/>
                          </a:solidFill>
                          <a:effectLst/>
                          <a:latin typeface="+mn-lt"/>
                          <a:ea typeface="+mn-ea"/>
                          <a:cs typeface="+mn-cs"/>
                        </a:rPr>
                        <a:t>17:30 - 20:30</a:t>
                      </a:r>
                      <a:endParaRPr lang="fr-CA" sz="1600" dirty="0">
                        <a:effectLst/>
                        <a:latin typeface="Calibri"/>
                        <a:ea typeface="Calibri"/>
                        <a:cs typeface="Arial"/>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latinLnBrk="0" hangingPunct="1">
                        <a:lnSpc>
                          <a:spcPct val="115000"/>
                        </a:lnSpc>
                        <a:spcAft>
                          <a:spcPts val="0"/>
                        </a:spcAft>
                      </a:pPr>
                      <a:r>
                        <a:rPr lang="fr-CA" sz="1600" b="0" i="0" u="none" kern="1200" dirty="0" smtClean="0">
                          <a:solidFill>
                            <a:schemeClr val="dk1"/>
                          </a:solidFill>
                          <a:effectLst/>
                          <a:latin typeface="+mn-lt"/>
                          <a:ea typeface="+mn-ea"/>
                          <a:cs typeface="+mn-cs"/>
                        </a:rPr>
                        <a:t>STE 2052</a:t>
                      </a:r>
                      <a:endParaRPr lang="fr-CA" sz="1600" u="none" kern="1200" dirty="0">
                        <a:solidFill>
                          <a:schemeClr val="dk1"/>
                        </a:solidFill>
                        <a:effectLst/>
                        <a:latin typeface="+mn-lt"/>
                        <a:ea typeface="+mn-ea"/>
                        <a:cs typeface="+mn-cs"/>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490538">
                <a:tc>
                  <a:txBody>
                    <a:bodyPr/>
                    <a:lstStyle/>
                    <a:p>
                      <a:pPr>
                        <a:lnSpc>
                          <a:spcPct val="115000"/>
                        </a:lnSpc>
                        <a:spcAft>
                          <a:spcPts val="0"/>
                        </a:spcAft>
                      </a:pPr>
                      <a:endParaRPr lang="fr-CA" sz="2800" dirty="0">
                        <a:effectLst/>
                        <a:latin typeface="Calibri"/>
                        <a:ea typeface="Calibri"/>
                        <a:cs typeface="Arial"/>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229870" indent="-229870">
                        <a:lnSpc>
                          <a:spcPct val="115000"/>
                        </a:lnSpc>
                        <a:spcAft>
                          <a:spcPts val="0"/>
                        </a:spcAft>
                      </a:pPr>
                      <a:r>
                        <a:rPr lang="fr-CA" sz="1600" b="0" i="0" kern="1200" dirty="0" smtClean="0">
                          <a:solidFill>
                            <a:schemeClr val="dk1"/>
                          </a:solidFill>
                          <a:effectLst/>
                          <a:latin typeface="+mn-lt"/>
                          <a:ea typeface="+mn-ea"/>
                          <a:cs typeface="+mn-cs"/>
                        </a:rPr>
                        <a:t>Tuesday </a:t>
                      </a:r>
                      <a:endParaRPr lang="fr-CA" sz="1600" dirty="0">
                        <a:effectLst/>
                        <a:latin typeface="Calibri"/>
                        <a:ea typeface="Calibri"/>
                        <a:cs typeface="Arial"/>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15000"/>
                        </a:lnSpc>
                        <a:spcAft>
                          <a:spcPts val="0"/>
                        </a:spcAft>
                      </a:pPr>
                      <a:r>
                        <a:rPr lang="fr-CA" sz="1600" b="0" i="0" kern="1200" dirty="0" smtClean="0">
                          <a:solidFill>
                            <a:schemeClr val="dk1"/>
                          </a:solidFill>
                          <a:effectLst/>
                          <a:latin typeface="+mn-lt"/>
                          <a:ea typeface="+mn-ea"/>
                          <a:cs typeface="+mn-cs"/>
                        </a:rPr>
                        <a:t>19:00 - 22:00</a:t>
                      </a:r>
                      <a:endParaRPr lang="fr-CA" sz="1600" dirty="0">
                        <a:effectLst/>
                        <a:latin typeface="Calibri"/>
                        <a:ea typeface="Calibri"/>
                        <a:cs typeface="Arial"/>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defTabSz="914400" rtl="0" eaLnBrk="1" latinLnBrk="0" hangingPunct="1">
                        <a:lnSpc>
                          <a:spcPct val="115000"/>
                        </a:lnSpc>
                        <a:spcAft>
                          <a:spcPts val="0"/>
                        </a:spcAft>
                      </a:pPr>
                      <a:r>
                        <a:rPr lang="fr-CA" sz="1600" b="0" i="0" u="none" kern="1200" dirty="0" smtClean="0">
                          <a:solidFill>
                            <a:schemeClr val="dk1"/>
                          </a:solidFill>
                          <a:effectLst/>
                          <a:latin typeface="+mn-lt"/>
                          <a:ea typeface="+mn-ea"/>
                          <a:cs typeface="+mn-cs"/>
                        </a:rPr>
                        <a:t>STE 0131</a:t>
                      </a:r>
                      <a:endParaRPr lang="fr-CA" sz="1600" u="none" kern="1200" dirty="0">
                        <a:solidFill>
                          <a:schemeClr val="dk1"/>
                        </a:solidFill>
                        <a:effectLst/>
                        <a:latin typeface="+mn-lt"/>
                        <a:ea typeface="+mn-ea"/>
                        <a:cs typeface="+mn-cs"/>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526545394"/>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ctrTitle"/>
          </p:nvPr>
        </p:nvSpPr>
        <p:spPr>
          <a:xfrm>
            <a:off x="457200" y="228600"/>
            <a:ext cx="7772400" cy="3200400"/>
          </a:xfrm>
        </p:spPr>
        <p:txBody>
          <a:bodyPr/>
          <a:lstStyle/>
          <a:p>
            <a:pPr>
              <a:defRPr/>
            </a:pPr>
            <a:r>
              <a:rPr lang="en-CA" dirty="0" smtClean="0"/>
              <a:t>Topic 1</a:t>
            </a:r>
            <a:endParaRPr lang="en-CA" dirty="0"/>
          </a:p>
        </p:txBody>
      </p:sp>
      <p:sp>
        <p:nvSpPr>
          <p:cNvPr id="7" name="Subtitle 6"/>
          <p:cNvSpPr>
            <a:spLocks noGrp="1"/>
          </p:cNvSpPr>
          <p:nvPr>
            <p:ph type="subTitle" idx="1"/>
          </p:nvPr>
        </p:nvSpPr>
        <p:spPr/>
        <p:txBody>
          <a:bodyPr/>
          <a:lstStyle/>
          <a:p>
            <a:pPr>
              <a:defRPr/>
            </a:pPr>
            <a:r>
              <a:rPr lang="en-CA" dirty="0" smtClean="0"/>
              <a:t>Requirements</a:t>
            </a:r>
            <a:endParaRPr lang="en-CA" dirty="0"/>
          </a:p>
        </p:txBody>
      </p:sp>
    </p:spTree>
    <p:extLst>
      <p:ext uri="{BB962C8B-B14F-4D97-AF65-F5344CB8AC3E}">
        <p14:creationId xmlns:p14="http://schemas.microsoft.com/office/powerpoint/2010/main" val="3898568129"/>
      </p:ext>
    </p:extLst>
  </p:cSld>
  <p:clrMapOvr>
    <a:masterClrMapping/>
  </p:clrMapOvr>
  <p:timing>
    <p:tnLst>
      <p:par>
        <p:cTn id="1" dur="indefinite" restart="never" nodeType="tmRoot"/>
      </p:par>
    </p:tnLst>
  </p:timing>
</p:sld>
</file>

<file path=ppt/slides/slide5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ChangeArrowheads="1"/>
          </p:cNvSpPr>
          <p:nvPr>
            <p:ph type="title"/>
          </p:nvPr>
        </p:nvSpPr>
        <p:spPr>
          <a:xfrm>
            <a:off x="457200" y="152400"/>
            <a:ext cx="6934200" cy="1371600"/>
          </a:xfrm>
        </p:spPr>
        <p:txBody>
          <a:bodyPr/>
          <a:lstStyle/>
          <a:p>
            <a:pPr>
              <a:defRPr/>
            </a:pPr>
            <a:r>
              <a:rPr lang="en-US" altLang="fr-FR"/>
              <a:t>Asynchronous Message Passing</a:t>
            </a:r>
          </a:p>
        </p:txBody>
      </p:sp>
      <p:sp>
        <p:nvSpPr>
          <p:cNvPr id="39939" name="Rectangle 3"/>
          <p:cNvSpPr>
            <a:spLocks noGrp="1" noChangeArrowheads="1"/>
          </p:cNvSpPr>
          <p:nvPr>
            <p:ph idx="1"/>
          </p:nvPr>
        </p:nvSpPr>
        <p:spPr/>
        <p:txBody>
          <a:bodyPr/>
          <a:lstStyle/>
          <a:p>
            <a:pPr>
              <a:spcBef>
                <a:spcPts val="500"/>
              </a:spcBef>
              <a:spcAft>
                <a:spcPts val="500"/>
              </a:spcAft>
            </a:pPr>
            <a:r>
              <a:rPr lang="en-US" altLang="fr-FR" smtClean="0"/>
              <a:t>Non-blocking send and receive operations: </a:t>
            </a:r>
          </a:p>
          <a:p>
            <a:pPr lvl="1">
              <a:spcBef>
                <a:spcPts val="500"/>
              </a:spcBef>
              <a:spcAft>
                <a:spcPts val="500"/>
              </a:spcAft>
              <a:buFont typeface="Symbol" pitchFamily="18" charset="2"/>
              <a:buChar char="·"/>
            </a:pPr>
            <a:endParaRPr lang="en-US" altLang="fr-FR" sz="1800" smtClean="0"/>
          </a:p>
          <a:p>
            <a:pPr lvl="1">
              <a:spcBef>
                <a:spcPts val="500"/>
              </a:spcBef>
              <a:spcAft>
                <a:spcPts val="500"/>
              </a:spcAft>
              <a:buFont typeface="Symbol" pitchFamily="18" charset="2"/>
              <a:buChar char="·"/>
            </a:pPr>
            <a:r>
              <a:rPr lang="en-US" altLang="fr-FR" sz="1800" smtClean="0"/>
              <a:t>Send and receive operations always return immediately</a:t>
            </a:r>
          </a:p>
          <a:p>
            <a:pPr lvl="2">
              <a:spcBef>
                <a:spcPts val="500"/>
              </a:spcBef>
              <a:spcAft>
                <a:spcPts val="500"/>
              </a:spcAft>
              <a:buFont typeface="Symbol" pitchFamily="18" charset="2"/>
              <a:buChar char="·"/>
            </a:pPr>
            <a:r>
              <a:rPr lang="en-US" altLang="fr-FR" sz="1600" smtClean="0"/>
              <a:t>They return a status value which could indicate that no message has arrived at the receiver</a:t>
            </a:r>
          </a:p>
          <a:p>
            <a:pPr lvl="2">
              <a:spcBef>
                <a:spcPts val="500"/>
              </a:spcBef>
              <a:spcAft>
                <a:spcPts val="500"/>
              </a:spcAft>
              <a:buFont typeface="Symbol" pitchFamily="18" charset="2"/>
              <a:buChar char="·"/>
            </a:pPr>
            <a:endParaRPr lang="en-US" altLang="fr-FR" sz="1600" smtClean="0"/>
          </a:p>
          <a:p>
            <a:pPr lvl="1">
              <a:spcBef>
                <a:spcPts val="500"/>
              </a:spcBef>
              <a:spcAft>
                <a:spcPts val="500"/>
              </a:spcAft>
              <a:buFont typeface="Symbol" pitchFamily="18" charset="2"/>
              <a:buChar char="·"/>
            </a:pPr>
            <a:r>
              <a:rPr lang="en-US" altLang="fr-FR" sz="1800" smtClean="0"/>
              <a:t>The receiver may test whether a message is waiting and possibly do some other processing. </a:t>
            </a:r>
          </a:p>
        </p:txBody>
      </p:sp>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500</a:t>
            </a:fld>
            <a:endParaRPr lang="fr-CA"/>
          </a:p>
        </p:txBody>
      </p:sp>
    </p:spTree>
    <p:extLst>
      <p:ext uri="{BB962C8B-B14F-4D97-AF65-F5344CB8AC3E}">
        <p14:creationId xmlns:p14="http://schemas.microsoft.com/office/powerpoint/2010/main" val="3256797667"/>
      </p:ext>
    </p:extLst>
  </p:cSld>
  <p:clrMapOvr>
    <a:masterClrMapping/>
  </p:clrMapOvr>
  <p:timing>
    <p:tnLst>
      <p:par>
        <p:cTn id="1" dur="indefinite" restart="never" nodeType="tmRoot"/>
      </p:par>
    </p:tnLst>
  </p:timing>
</p:sld>
</file>

<file path=ppt/slides/slide5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ChangeArrowheads="1"/>
          </p:cNvSpPr>
          <p:nvPr>
            <p:ph type="title"/>
          </p:nvPr>
        </p:nvSpPr>
        <p:spPr>
          <a:xfrm>
            <a:off x="457200" y="152400"/>
            <a:ext cx="6934200" cy="1371600"/>
          </a:xfrm>
        </p:spPr>
        <p:txBody>
          <a:bodyPr/>
          <a:lstStyle/>
          <a:p>
            <a:pPr>
              <a:defRPr/>
            </a:pPr>
            <a:r>
              <a:rPr lang="en-US" altLang="fr-FR"/>
              <a:t>Synchronous Message Passing</a:t>
            </a:r>
          </a:p>
        </p:txBody>
      </p:sp>
      <p:sp>
        <p:nvSpPr>
          <p:cNvPr id="25603" name="Rectangle 3"/>
          <p:cNvSpPr>
            <a:spLocks noGrp="1" noChangeArrowheads="1"/>
          </p:cNvSpPr>
          <p:nvPr>
            <p:ph idx="1"/>
          </p:nvPr>
        </p:nvSpPr>
        <p:spPr/>
        <p:txBody>
          <a:bodyPr/>
          <a:lstStyle/>
          <a:p>
            <a:pPr>
              <a:spcBef>
                <a:spcPts val="500"/>
              </a:spcBef>
              <a:spcAft>
                <a:spcPts val="500"/>
              </a:spcAft>
              <a:defRPr/>
            </a:pPr>
            <a:r>
              <a:rPr lang="en-US" altLang="fr-FR" dirty="0" smtClean="0"/>
              <a:t>One assumes that sending and receiving takes place at the same time</a:t>
            </a:r>
          </a:p>
          <a:p>
            <a:pPr lvl="1">
              <a:spcBef>
                <a:spcPts val="500"/>
              </a:spcBef>
              <a:spcAft>
                <a:spcPts val="500"/>
              </a:spcAft>
              <a:defRPr/>
            </a:pPr>
            <a:r>
              <a:rPr lang="en-US" altLang="fr-FR" dirty="0" smtClean="0"/>
              <a:t>There is often no need for an intermediate buffer</a:t>
            </a:r>
            <a:endParaRPr lang="en-US" altLang="fr-FR" dirty="0"/>
          </a:p>
          <a:p>
            <a:pPr marL="274637" lvl="1" indent="0">
              <a:spcBef>
                <a:spcPts val="500"/>
              </a:spcBef>
              <a:spcAft>
                <a:spcPts val="500"/>
              </a:spcAft>
              <a:buFont typeface="Arial" charset="0"/>
              <a:buNone/>
              <a:defRPr/>
            </a:pPr>
            <a:endParaRPr lang="en-US" altLang="fr-FR" sz="1800" dirty="0" smtClean="0"/>
          </a:p>
          <a:p>
            <a:pPr>
              <a:spcBef>
                <a:spcPts val="500"/>
              </a:spcBef>
              <a:spcAft>
                <a:spcPts val="500"/>
              </a:spcAft>
              <a:defRPr/>
            </a:pPr>
            <a:r>
              <a:rPr lang="en-US" altLang="fr-FR" dirty="0" smtClean="0"/>
              <a:t>This is also called rendezvous and implies closer synchronization: </a:t>
            </a:r>
          </a:p>
          <a:p>
            <a:pPr lvl="1">
              <a:spcBef>
                <a:spcPts val="500"/>
              </a:spcBef>
              <a:spcAft>
                <a:spcPts val="500"/>
              </a:spcAft>
              <a:defRPr/>
            </a:pPr>
            <a:r>
              <a:rPr lang="en-US" altLang="fr-FR" dirty="0" smtClean="0"/>
              <a:t>The combined send-and-receive operation can only occur if both parties are ready to do their part.</a:t>
            </a:r>
            <a:r>
              <a:rPr lang="en-US" altLang="fr-FR" sz="1800" dirty="0" smtClean="0"/>
              <a:t> </a:t>
            </a:r>
          </a:p>
          <a:p>
            <a:pPr>
              <a:spcBef>
                <a:spcPts val="500"/>
              </a:spcBef>
              <a:spcAft>
                <a:spcPts val="500"/>
              </a:spcAft>
              <a:defRPr/>
            </a:pPr>
            <a:endParaRPr lang="en-US" altLang="fr-FR" dirty="0" smtClean="0"/>
          </a:p>
          <a:p>
            <a:pPr>
              <a:spcBef>
                <a:spcPts val="500"/>
              </a:spcBef>
              <a:spcAft>
                <a:spcPts val="500"/>
              </a:spcAft>
              <a:defRPr/>
            </a:pPr>
            <a:r>
              <a:rPr lang="en-US" altLang="fr-FR" dirty="0" smtClean="0"/>
              <a:t>The sending process may have to wait for the receiving process, or the receiving process may have to wait for the sending one.</a:t>
            </a:r>
            <a:r>
              <a:rPr lang="en-US" altLang="fr-FR" sz="1800" dirty="0" smtClean="0"/>
              <a:t> </a:t>
            </a:r>
          </a:p>
        </p:txBody>
      </p:sp>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501</a:t>
            </a:fld>
            <a:endParaRPr lang="fr-CA"/>
          </a:p>
        </p:txBody>
      </p:sp>
    </p:spTree>
    <p:extLst>
      <p:ext uri="{BB962C8B-B14F-4D97-AF65-F5344CB8AC3E}">
        <p14:creationId xmlns:p14="http://schemas.microsoft.com/office/powerpoint/2010/main" val="795807068"/>
      </p:ext>
    </p:extLst>
  </p:cSld>
  <p:clrMapOvr>
    <a:masterClrMapping/>
  </p:clrMapOvr>
  <p:timing>
    <p:tnLst>
      <p:par>
        <p:cTn id="1" dur="indefinite" restart="never" nodeType="tmRoot"/>
      </p:par>
    </p:tnLst>
  </p:timing>
</p:sld>
</file>

<file path=ppt/slides/slide5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2"/>
          <p:cNvSpPr>
            <a:spLocks noGrp="1" noChangeArrowheads="1"/>
          </p:cNvSpPr>
          <p:nvPr>
            <p:ph type="title"/>
          </p:nvPr>
        </p:nvSpPr>
        <p:spPr>
          <a:xfrm>
            <a:off x="457200" y="152400"/>
            <a:ext cx="6934200" cy="1371600"/>
          </a:xfrm>
        </p:spPr>
        <p:txBody>
          <a:bodyPr/>
          <a:lstStyle/>
          <a:p>
            <a:pPr>
              <a:defRPr/>
            </a:pPr>
            <a:r>
              <a:rPr lang="en-US" altLang="fr-FR" dirty="0" smtClean="0"/>
              <a:t>Rendezvous </a:t>
            </a:r>
            <a:br>
              <a:rPr lang="en-US" altLang="fr-FR" dirty="0" smtClean="0"/>
            </a:br>
            <a:r>
              <a:rPr lang="en-US" altLang="fr-FR" sz="1600" dirty="0" smtClean="0"/>
              <a:t>(Not as romantic as it sounds!)</a:t>
            </a:r>
            <a:endParaRPr lang="en-US" altLang="fr-FR" dirty="0"/>
          </a:p>
        </p:txBody>
      </p:sp>
      <p:pic>
        <p:nvPicPr>
          <p:cNvPr id="26627" name="Picture 4"/>
          <p:cNvPicPr>
            <a:picLocks noGrp="1" noChangeAspect="1" noChangeArrowheads="1"/>
          </p:cNvPicPr>
          <p:nvPr>
            <p:ph idx="1"/>
          </p:nvPr>
        </p:nvPicPr>
        <p:blipFill rotWithShape="1">
          <a:blip r:embed="rId3"/>
          <a:srcRect t="-1912" b="-1406"/>
          <a:stretch/>
        </p:blipFill>
        <p:spPr>
          <a:xfrm>
            <a:off x="1712913" y="1863725"/>
            <a:ext cx="5108575" cy="4519613"/>
          </a:xfrm>
          <a:effectLst>
            <a:outerShdw blurRad="292100" dist="139700" dir="2700000" algn="tl" rotWithShape="0">
              <a:srgbClr val="333333">
                <a:alpha val="65000"/>
              </a:srgbClr>
            </a:outerShdw>
          </a:effectLst>
        </p:spPr>
      </p:pic>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502</a:t>
            </a:fld>
            <a:endParaRPr lang="fr-CA"/>
          </a:p>
        </p:txBody>
      </p:sp>
    </p:spTree>
    <p:extLst>
      <p:ext uri="{BB962C8B-B14F-4D97-AF65-F5344CB8AC3E}">
        <p14:creationId xmlns:p14="http://schemas.microsoft.com/office/powerpoint/2010/main" val="384526184"/>
      </p:ext>
    </p:extLst>
  </p:cSld>
  <p:clrMapOvr>
    <a:masterClrMapping/>
  </p:clrMapOvr>
  <p:timing>
    <p:tnLst>
      <p:par>
        <p:cTn id="1" dur="indefinite" restart="never" nodeType="tmRoot"/>
      </p:par>
    </p:tnLst>
  </p:timing>
</p:sld>
</file>

<file path=ppt/slides/slide5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Java Threads</a:t>
            </a:r>
            <a:endParaRPr lang="fr-CA" dirty="0"/>
          </a:p>
        </p:txBody>
      </p:sp>
      <p:pic>
        <p:nvPicPr>
          <p:cNvPr id="43013" name="Picture 2" descr="http://sellmic.com/blog/wp-content/uploads/2011/10/java-duke-indiana-jones-diamond.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51050" y="1773238"/>
            <a:ext cx="4321175" cy="445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503</a:t>
            </a:fld>
            <a:endParaRPr lang="fr-CA"/>
          </a:p>
        </p:txBody>
      </p:sp>
    </p:spTree>
    <p:extLst>
      <p:ext uri="{BB962C8B-B14F-4D97-AF65-F5344CB8AC3E}">
        <p14:creationId xmlns:p14="http://schemas.microsoft.com/office/powerpoint/2010/main" val="2554366712"/>
      </p:ext>
    </p:extLst>
  </p:cSld>
  <p:clrMapOvr>
    <a:masterClrMapping/>
  </p:clrMapOvr>
  <p:timing>
    <p:tnLst>
      <p:par>
        <p:cTn id="1" dur="indefinite" restart="never" nodeType="tmRoot"/>
      </p:par>
    </p:tnLst>
  </p:timing>
</p:sld>
</file>

<file path=ppt/slides/slide5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p:cNvSpPr>
            <a:spLocks noGrp="1" noChangeArrowheads="1"/>
          </p:cNvSpPr>
          <p:nvPr>
            <p:ph type="title"/>
          </p:nvPr>
        </p:nvSpPr>
        <p:spPr>
          <a:xfrm>
            <a:off x="457200" y="152400"/>
            <a:ext cx="6934200" cy="1371600"/>
          </a:xfrm>
        </p:spPr>
        <p:txBody>
          <a:bodyPr/>
          <a:lstStyle/>
          <a:p>
            <a:pPr>
              <a:defRPr/>
            </a:pPr>
            <a:r>
              <a:rPr lang="en-US" altLang="fr-FR"/>
              <a:t>Multiple Threads</a:t>
            </a:r>
          </a:p>
        </p:txBody>
      </p:sp>
      <p:sp>
        <p:nvSpPr>
          <p:cNvPr id="44035" name="Rectangle 5"/>
          <p:cNvSpPr>
            <a:spLocks noGrp="1" noChangeArrowheads="1"/>
          </p:cNvSpPr>
          <p:nvPr>
            <p:ph idx="1"/>
          </p:nvPr>
        </p:nvSpPr>
        <p:spPr/>
        <p:txBody>
          <a:bodyPr/>
          <a:lstStyle/>
          <a:p>
            <a:r>
              <a:rPr lang="en-US" altLang="fr-FR" sz="1600" smtClean="0"/>
              <a:t>A thread is a flow of execution, with a beginning and an end, of a task in a program</a:t>
            </a:r>
          </a:p>
          <a:p>
            <a:r>
              <a:rPr lang="en-US" altLang="fr-FR" sz="1600" smtClean="0"/>
              <a:t>With Java, multiple threads from a program can be launched concurrently</a:t>
            </a:r>
          </a:p>
          <a:p>
            <a:r>
              <a:rPr lang="en-US" altLang="fr-FR" sz="1600" smtClean="0"/>
              <a:t>Multiple threads can be executed in multiprocessor systems, and single-processor systems</a:t>
            </a:r>
          </a:p>
          <a:p>
            <a:r>
              <a:rPr lang="en-US" altLang="fr-FR" sz="1600" smtClean="0"/>
              <a:t>Multithreading can make program more responsive, interactive, as well as enhance performance</a:t>
            </a:r>
          </a:p>
        </p:txBody>
      </p:sp>
      <p:pic>
        <p:nvPicPr>
          <p:cNvPr id="44038" name="Picture 11"/>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23850" y="4308475"/>
            <a:ext cx="4103688" cy="2051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4039" name="Picture 12"/>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284663" y="4308475"/>
            <a:ext cx="3959225" cy="2051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504</a:t>
            </a:fld>
            <a:endParaRPr lang="fr-CA"/>
          </a:p>
        </p:txBody>
      </p:sp>
    </p:spTree>
    <p:extLst>
      <p:ext uri="{BB962C8B-B14F-4D97-AF65-F5344CB8AC3E}">
        <p14:creationId xmlns:p14="http://schemas.microsoft.com/office/powerpoint/2010/main" val="4276970034"/>
      </p:ext>
    </p:extLst>
  </p:cSld>
  <p:clrMapOvr>
    <a:masterClrMapping/>
  </p:clrMapOvr>
  <p:timing>
    <p:tnLst>
      <p:par>
        <p:cTn id="1" dur="indefinite" restart="never" nodeType="tmRoot"/>
      </p:par>
    </p:tnLst>
  </p:timing>
</p:sld>
</file>

<file path=ppt/slides/slide5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2"/>
          <p:cNvSpPr>
            <a:spLocks noGrp="1" noChangeArrowheads="1"/>
          </p:cNvSpPr>
          <p:nvPr>
            <p:ph type="title"/>
          </p:nvPr>
        </p:nvSpPr>
        <p:spPr>
          <a:xfrm>
            <a:off x="457200" y="152400"/>
            <a:ext cx="6934200" cy="1371600"/>
          </a:xfrm>
        </p:spPr>
        <p:txBody>
          <a:bodyPr/>
          <a:lstStyle/>
          <a:p>
            <a:pPr>
              <a:defRPr/>
            </a:pPr>
            <a:r>
              <a:rPr lang="en-US" altLang="fr-FR"/>
              <a:t>Thread States</a:t>
            </a:r>
          </a:p>
        </p:txBody>
      </p:sp>
      <p:pic>
        <p:nvPicPr>
          <p:cNvPr id="45061"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5650" y="1871663"/>
            <a:ext cx="7651750" cy="4251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505</a:t>
            </a:fld>
            <a:endParaRPr lang="fr-CA"/>
          </a:p>
        </p:txBody>
      </p:sp>
    </p:spTree>
    <p:extLst>
      <p:ext uri="{BB962C8B-B14F-4D97-AF65-F5344CB8AC3E}">
        <p14:creationId xmlns:p14="http://schemas.microsoft.com/office/powerpoint/2010/main" val="2797349664"/>
      </p:ext>
    </p:extLst>
  </p:cSld>
  <p:clrMapOvr>
    <a:masterClrMapping/>
  </p:clrMapOvr>
  <p:timing>
    <p:tnLst>
      <p:par>
        <p:cTn id="1" dur="indefinite" restart="never" nodeType="tmRoot"/>
      </p:par>
    </p:tnLst>
  </p:timing>
</p:sld>
</file>

<file path=ppt/slides/slide5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2"/>
          <p:cNvSpPr>
            <a:spLocks noGrp="1" noChangeArrowheads="1"/>
          </p:cNvSpPr>
          <p:nvPr>
            <p:ph type="title"/>
          </p:nvPr>
        </p:nvSpPr>
        <p:spPr>
          <a:xfrm>
            <a:off x="457200" y="152400"/>
            <a:ext cx="6934200" cy="1371600"/>
          </a:xfrm>
        </p:spPr>
        <p:txBody>
          <a:bodyPr>
            <a:normAutofit fontScale="90000"/>
          </a:bodyPr>
          <a:lstStyle/>
          <a:p>
            <a:pPr>
              <a:defRPr/>
            </a:pPr>
            <a:r>
              <a:rPr lang="en-US" altLang="fr-FR" sz="3200"/>
              <a:t>Creating threads </a:t>
            </a:r>
            <a:br>
              <a:rPr lang="en-US" altLang="fr-FR" sz="3200"/>
            </a:br>
            <a:r>
              <a:rPr lang="en-US" altLang="fr-FR" sz="3200"/>
              <a:t>by extending the thread class</a:t>
            </a:r>
            <a:endParaRPr lang="en-US" altLang="fr-FR"/>
          </a:p>
        </p:txBody>
      </p:sp>
      <p:pic>
        <p:nvPicPr>
          <p:cNvPr id="46085" name="Picture 11"/>
          <p:cNvPicPr>
            <a:picLocks noChangeAspect="1" noChangeArrowheads="1"/>
          </p:cNvPicPr>
          <p:nvPr/>
        </p:nvPicPr>
        <p:blipFill>
          <a:blip r:embed="rId3">
            <a:extLst>
              <a:ext uri="{28A0092B-C50C-407E-A947-70E740481C1C}">
                <a14:useLocalDpi xmlns:a14="http://schemas.microsoft.com/office/drawing/2010/main" val="0"/>
              </a:ext>
            </a:extLst>
          </a:blip>
          <a:srcRect r="2814"/>
          <a:stretch>
            <a:fillRect/>
          </a:stretch>
        </p:blipFill>
        <p:spPr bwMode="auto">
          <a:xfrm>
            <a:off x="146050" y="2133600"/>
            <a:ext cx="8640763" cy="34686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24" name="Straight Arrow Connector 23"/>
          <p:cNvCxnSpPr/>
          <p:nvPr/>
        </p:nvCxnSpPr>
        <p:spPr>
          <a:xfrm>
            <a:off x="3851275" y="2565400"/>
            <a:ext cx="1008063" cy="1301750"/>
          </a:xfrm>
          <a:prstGeom prst="straightConnector1">
            <a:avLst/>
          </a:prstGeom>
          <a:ln>
            <a:solidFill>
              <a:schemeClr val="accent5"/>
            </a:solidFill>
            <a:prstDash val="dash"/>
            <a:tailEnd type="arrow"/>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506</a:t>
            </a:fld>
            <a:endParaRPr lang="fr-CA"/>
          </a:p>
        </p:txBody>
      </p:sp>
    </p:spTree>
    <p:extLst>
      <p:ext uri="{BB962C8B-B14F-4D97-AF65-F5344CB8AC3E}">
        <p14:creationId xmlns:p14="http://schemas.microsoft.com/office/powerpoint/2010/main" val="1154873479"/>
      </p:ext>
    </p:extLst>
  </p:cSld>
  <p:clrMapOvr>
    <a:masterClrMapping/>
  </p:clrMapOvr>
  <p:timing>
    <p:tnLst>
      <p:par>
        <p:cTn id="1" dur="indefinite" restart="never" nodeType="tmRoot"/>
      </p:par>
    </p:tnLst>
  </p:timing>
</p:sld>
</file>

<file path=ppt/slides/slide5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a:xfrm>
            <a:off x="457200" y="152400"/>
            <a:ext cx="6934200" cy="1371600"/>
          </a:xfrm>
        </p:spPr>
        <p:txBody>
          <a:bodyPr>
            <a:normAutofit fontScale="90000"/>
          </a:bodyPr>
          <a:lstStyle/>
          <a:p>
            <a:pPr>
              <a:defRPr/>
            </a:pPr>
            <a:r>
              <a:rPr lang="en-US" altLang="fr-FR" sz="3200"/>
              <a:t>Creating threads </a:t>
            </a:r>
            <a:br>
              <a:rPr lang="en-US" altLang="fr-FR" sz="3200"/>
            </a:br>
            <a:r>
              <a:rPr lang="en-US" altLang="fr-FR" sz="3200"/>
              <a:t>by implementing the runnable interface</a:t>
            </a:r>
            <a:endParaRPr lang="en-US" altLang="fr-FR"/>
          </a:p>
        </p:txBody>
      </p:sp>
      <p:pic>
        <p:nvPicPr>
          <p:cNvPr id="47109" name="Picture 8"/>
          <p:cNvPicPr>
            <a:picLocks noChangeAspect="1" noChangeArrowheads="1"/>
          </p:cNvPicPr>
          <p:nvPr/>
        </p:nvPicPr>
        <p:blipFill>
          <a:blip r:embed="rId3">
            <a:extLst>
              <a:ext uri="{28A0092B-C50C-407E-A947-70E740481C1C}">
                <a14:useLocalDpi xmlns:a14="http://schemas.microsoft.com/office/drawing/2010/main" val="0"/>
              </a:ext>
            </a:extLst>
          </a:blip>
          <a:srcRect l="1456" r="-2"/>
          <a:stretch>
            <a:fillRect/>
          </a:stretch>
        </p:blipFill>
        <p:spPr bwMode="auto">
          <a:xfrm>
            <a:off x="130175" y="2095500"/>
            <a:ext cx="8769350" cy="37814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12" name="Straight Arrow Connector 11"/>
          <p:cNvCxnSpPr/>
          <p:nvPr/>
        </p:nvCxnSpPr>
        <p:spPr>
          <a:xfrm>
            <a:off x="2555875" y="2565400"/>
            <a:ext cx="2303463" cy="1079500"/>
          </a:xfrm>
          <a:prstGeom prst="straightConnector1">
            <a:avLst/>
          </a:prstGeom>
          <a:ln>
            <a:solidFill>
              <a:schemeClr val="accent5"/>
            </a:solidFill>
            <a:prstDash val="dash"/>
            <a:tailEnd type="arrow"/>
          </a:ln>
        </p:spPr>
        <p:style>
          <a:lnRef idx="1">
            <a:schemeClr val="accent1"/>
          </a:lnRef>
          <a:fillRef idx="0">
            <a:schemeClr val="accent1"/>
          </a:fillRef>
          <a:effectRef idx="0">
            <a:schemeClr val="accent1"/>
          </a:effectRef>
          <a:fontRef idx="minor">
            <a:schemeClr val="tx1"/>
          </a:fontRef>
        </p:style>
      </p:cxnSp>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507</a:t>
            </a:fld>
            <a:endParaRPr lang="fr-CA"/>
          </a:p>
        </p:txBody>
      </p:sp>
    </p:spTree>
    <p:extLst>
      <p:ext uri="{BB962C8B-B14F-4D97-AF65-F5344CB8AC3E}">
        <p14:creationId xmlns:p14="http://schemas.microsoft.com/office/powerpoint/2010/main" val="3697361171"/>
      </p:ext>
    </p:extLst>
  </p:cSld>
  <p:clrMapOvr>
    <a:masterClrMapping/>
  </p:clrMapOvr>
  <p:timing>
    <p:tnLst>
      <p:par>
        <p:cTn id="1" dur="indefinite" restart="never" nodeType="tmRoot"/>
      </p:par>
    </p:tnLst>
  </p:timing>
</p:sld>
</file>

<file path=ppt/slides/slide5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a:xfrm>
            <a:off x="457200" y="152400"/>
            <a:ext cx="6934200" cy="1371600"/>
          </a:xfrm>
        </p:spPr>
        <p:txBody>
          <a:bodyPr/>
          <a:lstStyle/>
          <a:p>
            <a:pPr>
              <a:defRPr/>
            </a:pPr>
            <a:r>
              <a:rPr lang="en-US" altLang="fr-FR"/>
              <a:t>Thread Groups</a:t>
            </a:r>
          </a:p>
        </p:txBody>
      </p:sp>
      <p:sp>
        <p:nvSpPr>
          <p:cNvPr id="48131" name="Rectangle 3"/>
          <p:cNvSpPr>
            <a:spLocks noGrp="1" noChangeArrowheads="1"/>
          </p:cNvSpPr>
          <p:nvPr>
            <p:ph idx="1"/>
          </p:nvPr>
        </p:nvSpPr>
        <p:spPr/>
        <p:txBody>
          <a:bodyPr/>
          <a:lstStyle/>
          <a:p>
            <a:r>
              <a:rPr lang="en-US" altLang="fr-FR" smtClean="0"/>
              <a:t>A thread group is a set of threads</a:t>
            </a:r>
          </a:p>
          <a:p>
            <a:endParaRPr lang="en-US" altLang="fr-FR" smtClean="0"/>
          </a:p>
          <a:p>
            <a:r>
              <a:rPr lang="en-US" altLang="fr-FR" smtClean="0"/>
              <a:t>Some programs contain quite a few threads with similar functionality</a:t>
            </a:r>
          </a:p>
          <a:p>
            <a:pPr lvl="1"/>
            <a:r>
              <a:rPr lang="en-US" altLang="fr-FR" smtClean="0"/>
              <a:t>We can group them together and perform operations in the entire group</a:t>
            </a:r>
          </a:p>
          <a:p>
            <a:r>
              <a:rPr lang="en-US" altLang="fr-FR" smtClean="0"/>
              <a:t>E.g., we can suspend or resume all of the threads in a group at the same time.</a:t>
            </a:r>
          </a:p>
        </p:txBody>
      </p:sp>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508</a:t>
            </a:fld>
            <a:endParaRPr lang="fr-CA"/>
          </a:p>
        </p:txBody>
      </p:sp>
    </p:spTree>
    <p:extLst>
      <p:ext uri="{BB962C8B-B14F-4D97-AF65-F5344CB8AC3E}">
        <p14:creationId xmlns:p14="http://schemas.microsoft.com/office/powerpoint/2010/main" val="2812224753"/>
      </p:ext>
    </p:extLst>
  </p:cSld>
  <p:clrMapOvr>
    <a:masterClrMapping/>
  </p:clrMapOvr>
  <p:timing>
    <p:tnLst>
      <p:par>
        <p:cTn id="1" dur="indefinite" restart="never" nodeType="tmRoot"/>
      </p:par>
    </p:tnLst>
  </p:timing>
</p:sld>
</file>

<file path=ppt/slides/slide5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1026"/>
          <p:cNvSpPr>
            <a:spLocks noGrp="1" noChangeArrowheads="1"/>
          </p:cNvSpPr>
          <p:nvPr>
            <p:ph type="title"/>
          </p:nvPr>
        </p:nvSpPr>
        <p:spPr>
          <a:xfrm>
            <a:off x="457200" y="152400"/>
            <a:ext cx="6934200" cy="1371600"/>
          </a:xfrm>
        </p:spPr>
        <p:txBody>
          <a:bodyPr/>
          <a:lstStyle/>
          <a:p>
            <a:pPr>
              <a:defRPr/>
            </a:pPr>
            <a:r>
              <a:rPr lang="en-US" altLang="fr-FR"/>
              <a:t>Using Thread Groups</a:t>
            </a:r>
          </a:p>
        </p:txBody>
      </p:sp>
      <p:sp>
        <p:nvSpPr>
          <p:cNvPr id="49155" name="Rectangle 1027"/>
          <p:cNvSpPr>
            <a:spLocks noGrp="1" noChangeArrowheads="1"/>
          </p:cNvSpPr>
          <p:nvPr>
            <p:ph idx="1"/>
          </p:nvPr>
        </p:nvSpPr>
        <p:spPr/>
        <p:txBody>
          <a:bodyPr/>
          <a:lstStyle/>
          <a:p>
            <a:r>
              <a:rPr lang="en-US" altLang="fr-FR" smtClean="0"/>
              <a:t>Construct a thread group:</a:t>
            </a:r>
          </a:p>
          <a:p>
            <a:pPr lvl="1">
              <a:buFontTx/>
              <a:buNone/>
            </a:pPr>
            <a:r>
              <a:rPr lang="en-US" altLang="fr-FR" smtClean="0">
                <a:latin typeface="Courier New" pitchFamily="49" charset="0"/>
              </a:rPr>
              <a:t>ThreadGroup g = new ThreadGroup(“thread group”);</a:t>
            </a:r>
          </a:p>
          <a:p>
            <a:r>
              <a:rPr lang="en-US" altLang="fr-FR" smtClean="0"/>
              <a:t>Place a thread in a thread group:</a:t>
            </a:r>
          </a:p>
          <a:p>
            <a:pPr lvl="1">
              <a:buFontTx/>
              <a:buNone/>
            </a:pPr>
            <a:r>
              <a:rPr lang="en-US" altLang="fr-FR" smtClean="0">
                <a:latin typeface="Courier New" pitchFamily="49" charset="0"/>
              </a:rPr>
              <a:t>Thread t = new Thread(g, new ThreadClass(),”this thread”);</a:t>
            </a:r>
          </a:p>
          <a:p>
            <a:r>
              <a:rPr lang="en-US" altLang="fr-FR" smtClean="0"/>
              <a:t>Find out how many threads in a group are currently running:</a:t>
            </a:r>
          </a:p>
          <a:p>
            <a:pPr lvl="1">
              <a:buFontTx/>
              <a:buNone/>
            </a:pPr>
            <a:r>
              <a:rPr lang="en-US" altLang="fr-FR" smtClean="0">
                <a:latin typeface="Courier New" pitchFamily="49" charset="0"/>
              </a:rPr>
              <a:t>System.out.println(“the number of runnable threads in the group “ + g.activeCount());</a:t>
            </a:r>
            <a:endParaRPr lang="en-US" altLang="fr-FR" sz="1800" smtClean="0"/>
          </a:p>
          <a:p>
            <a:r>
              <a:rPr lang="en-US" altLang="fr-FR" smtClean="0"/>
              <a:t>Find which group a thread belongs to:</a:t>
            </a:r>
          </a:p>
          <a:p>
            <a:pPr lvl="1">
              <a:spcBef>
                <a:spcPts val="500"/>
              </a:spcBef>
              <a:spcAft>
                <a:spcPts val="500"/>
              </a:spcAft>
              <a:buFontTx/>
              <a:buNone/>
            </a:pPr>
            <a:r>
              <a:rPr lang="en-US" altLang="fr-FR" sz="1800" smtClean="0">
                <a:latin typeface="Courier New" pitchFamily="49" charset="0"/>
              </a:rPr>
              <a:t>theGroup = myThread.getThreadGroup();</a:t>
            </a:r>
            <a:endParaRPr lang="en-US" altLang="fr-FR" sz="1800" smtClean="0"/>
          </a:p>
        </p:txBody>
      </p:sp>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509</a:t>
            </a:fld>
            <a:endParaRPr lang="fr-CA"/>
          </a:p>
        </p:txBody>
      </p:sp>
    </p:spTree>
    <p:extLst>
      <p:ext uri="{BB962C8B-B14F-4D97-AF65-F5344CB8AC3E}">
        <p14:creationId xmlns:p14="http://schemas.microsoft.com/office/powerpoint/2010/main" val="1120840140"/>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Requirements</a:t>
            </a:r>
            <a:endParaRPr lang="en-CA" dirty="0"/>
          </a:p>
        </p:txBody>
      </p:sp>
      <p:sp>
        <p:nvSpPr>
          <p:cNvPr id="12291" name="Content Placeholder 2"/>
          <p:cNvSpPr>
            <a:spLocks noGrp="1"/>
          </p:cNvSpPr>
          <p:nvPr>
            <p:ph idx="1"/>
          </p:nvPr>
        </p:nvSpPr>
        <p:spPr/>
        <p:txBody>
          <a:bodyPr/>
          <a:lstStyle/>
          <a:p>
            <a:r>
              <a:rPr lang="en-CA" altLang="fr-FR" smtClean="0"/>
              <a:t>We will describe three types of requirements:</a:t>
            </a:r>
          </a:p>
          <a:p>
            <a:pPr lvl="1"/>
            <a:r>
              <a:rPr lang="en-CA" altLang="fr-FR" smtClean="0"/>
              <a:t>Customer requirements (a.k.a informal or business requirements)</a:t>
            </a:r>
          </a:p>
          <a:p>
            <a:pPr lvl="1"/>
            <a:r>
              <a:rPr lang="en-CA" altLang="fr-FR" smtClean="0"/>
              <a:t>Functional requirements</a:t>
            </a:r>
          </a:p>
          <a:p>
            <a:pPr lvl="1"/>
            <a:r>
              <a:rPr lang="en-CA" altLang="fr-FR" smtClean="0"/>
              <a:t>Non-functional requirements</a:t>
            </a:r>
          </a:p>
          <a:p>
            <a:pPr lvl="1"/>
            <a:endParaRPr lang="en-CA" altLang="fr-FR" smtClean="0"/>
          </a:p>
          <a:p>
            <a:pPr lvl="1"/>
            <a:endParaRPr lang="en-CA" altLang="fr-FR" smtClean="0"/>
          </a:p>
        </p:txBody>
      </p:sp>
    </p:spTree>
    <p:extLst>
      <p:ext uri="{BB962C8B-B14F-4D97-AF65-F5344CB8AC3E}">
        <p14:creationId xmlns:p14="http://schemas.microsoft.com/office/powerpoint/2010/main" val="1421944537"/>
      </p:ext>
    </p:extLst>
  </p:cSld>
  <p:clrMapOvr>
    <a:masterClrMapping/>
  </p:clrMapOvr>
  <p:timing>
    <p:tnLst>
      <p:par>
        <p:cTn id="1" dur="indefinite" restart="never" nodeType="tmRoot"/>
      </p:par>
    </p:tnLst>
  </p:timing>
</p:sld>
</file>

<file path=ppt/slides/slide5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2"/>
          <p:cNvSpPr>
            <a:spLocks noGrp="1" noChangeArrowheads="1"/>
          </p:cNvSpPr>
          <p:nvPr>
            <p:ph type="title"/>
          </p:nvPr>
        </p:nvSpPr>
        <p:spPr>
          <a:xfrm>
            <a:off x="457200" y="152400"/>
            <a:ext cx="6934200" cy="1371600"/>
          </a:xfrm>
        </p:spPr>
        <p:txBody>
          <a:bodyPr/>
          <a:lstStyle/>
          <a:p>
            <a:pPr>
              <a:defRPr/>
            </a:pPr>
            <a:r>
              <a:rPr lang="en-US" altLang="fr-FR"/>
              <a:t>Priorities</a:t>
            </a:r>
          </a:p>
        </p:txBody>
      </p:sp>
      <p:sp>
        <p:nvSpPr>
          <p:cNvPr id="50179" name="Rectangle 3"/>
          <p:cNvSpPr>
            <a:spLocks noGrp="1" noChangeArrowheads="1"/>
          </p:cNvSpPr>
          <p:nvPr>
            <p:ph idx="1"/>
          </p:nvPr>
        </p:nvSpPr>
        <p:spPr/>
        <p:txBody>
          <a:bodyPr/>
          <a:lstStyle/>
          <a:p>
            <a:r>
              <a:rPr lang="en-US" altLang="fr-FR" smtClean="0"/>
              <a:t>The priories of threads need not all be the same</a:t>
            </a:r>
          </a:p>
          <a:p>
            <a:r>
              <a:rPr lang="en-US" altLang="fr-FR" smtClean="0"/>
              <a:t>The default thread priority is:</a:t>
            </a:r>
          </a:p>
          <a:p>
            <a:pPr lvl="1"/>
            <a:r>
              <a:rPr lang="en-US" altLang="fr-FR" smtClean="0"/>
              <a:t>NORM_PRIORITY(5)</a:t>
            </a:r>
          </a:p>
          <a:p>
            <a:endParaRPr lang="en-US" altLang="fr-FR" smtClean="0"/>
          </a:p>
          <a:p>
            <a:r>
              <a:rPr lang="en-US" altLang="fr-FR" smtClean="0"/>
              <a:t>The priority is an integer number between 1 and 10, where:</a:t>
            </a:r>
          </a:p>
          <a:p>
            <a:pPr lvl="1"/>
            <a:r>
              <a:rPr lang="en-US" altLang="fr-FR" smtClean="0"/>
              <a:t>MAX_PRIORITY(10) </a:t>
            </a:r>
          </a:p>
          <a:p>
            <a:pPr lvl="1"/>
            <a:r>
              <a:rPr lang="en-US" altLang="fr-FR" smtClean="0"/>
              <a:t>MIN_PRIORITY(1)</a:t>
            </a:r>
          </a:p>
          <a:p>
            <a:r>
              <a:rPr lang="en-US" altLang="fr-FR" smtClean="0"/>
              <a:t>You can use:</a:t>
            </a:r>
          </a:p>
          <a:p>
            <a:pPr lvl="1"/>
            <a:r>
              <a:rPr lang="en-US" altLang="fr-FR" smtClean="0">
                <a:latin typeface="Courier New" pitchFamily="49" charset="0"/>
              </a:rPr>
              <a:t>setPriority(int)</a:t>
            </a:r>
            <a:r>
              <a:rPr lang="en-US" altLang="fr-FR" smtClean="0"/>
              <a:t>: change the priority of this thread</a:t>
            </a:r>
          </a:p>
          <a:p>
            <a:pPr lvl="1"/>
            <a:r>
              <a:rPr lang="en-US" altLang="fr-FR" smtClean="0">
                <a:latin typeface="Courier New" pitchFamily="49" charset="0"/>
              </a:rPr>
              <a:t>getPriority()</a:t>
            </a:r>
            <a:r>
              <a:rPr lang="en-US" altLang="fr-FR" smtClean="0"/>
              <a:t>: return this thread’s priority</a:t>
            </a:r>
          </a:p>
        </p:txBody>
      </p:sp>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510</a:t>
            </a:fld>
            <a:endParaRPr lang="fr-CA"/>
          </a:p>
        </p:txBody>
      </p:sp>
    </p:spTree>
    <p:extLst>
      <p:ext uri="{BB962C8B-B14F-4D97-AF65-F5344CB8AC3E}">
        <p14:creationId xmlns:p14="http://schemas.microsoft.com/office/powerpoint/2010/main" val="2017200789"/>
      </p:ext>
    </p:extLst>
  </p:cSld>
  <p:clrMapOvr>
    <a:masterClrMapping/>
  </p:clrMapOvr>
  <p:timing>
    <p:tnLst>
      <p:par>
        <p:cTn id="1" dur="indefinite" restart="never" nodeType="tmRoot"/>
      </p:par>
    </p:tnLst>
  </p:timing>
</p:sld>
</file>

<file path=ppt/slides/slide5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457200" y="228600"/>
            <a:ext cx="7772400" cy="3200400"/>
          </a:xfrm>
        </p:spPr>
        <p:txBody>
          <a:bodyPr/>
          <a:lstStyle/>
          <a:p>
            <a:pPr>
              <a:defRPr/>
            </a:pPr>
            <a:r>
              <a:rPr lang="en-CA" dirty="0" smtClean="0"/>
              <a:t>Section 16</a:t>
            </a:r>
            <a:endParaRPr lang="en-CA" dirty="0"/>
          </a:p>
        </p:txBody>
      </p:sp>
      <p:sp>
        <p:nvSpPr>
          <p:cNvPr id="3" name="Subtitle 2"/>
          <p:cNvSpPr>
            <a:spLocks noGrp="1"/>
          </p:cNvSpPr>
          <p:nvPr>
            <p:ph type="subTitle" idx="1"/>
          </p:nvPr>
        </p:nvSpPr>
        <p:spPr/>
        <p:txBody>
          <a:bodyPr/>
          <a:lstStyle/>
          <a:p>
            <a:pPr>
              <a:defRPr/>
            </a:pPr>
            <a:r>
              <a:rPr lang="en-CA" dirty="0" smtClean="0"/>
              <a:t>Java Concurrency</a:t>
            </a:r>
            <a:endParaRPr lang="en-CA" dirty="0"/>
          </a:p>
        </p:txBody>
      </p:sp>
      <p:sp>
        <p:nvSpPr>
          <p:cNvPr id="5" name="Slide Number Placeholder 4"/>
          <p:cNvSpPr>
            <a:spLocks noGrp="1"/>
          </p:cNvSpPr>
          <p:nvPr>
            <p:ph type="sldNum" sz="quarter" idx="11"/>
          </p:nvPr>
        </p:nvSpPr>
        <p:spPr/>
        <p:txBody>
          <a:bodyPr/>
          <a:lstStyle/>
          <a:p>
            <a:pPr>
              <a:defRPr/>
            </a:pPr>
            <a:fld id="{C3FDC44F-EA9B-4A31-BD30-47595989B55D}" type="slidenum">
              <a:rPr lang="fr-CA" smtClean="0"/>
              <a:pPr>
                <a:defRPr/>
              </a:pPr>
              <a:t>511</a:t>
            </a:fld>
            <a:endParaRPr lang="fr-CA"/>
          </a:p>
        </p:txBody>
      </p:sp>
    </p:spTree>
    <p:extLst>
      <p:ext uri="{BB962C8B-B14F-4D97-AF65-F5344CB8AC3E}">
        <p14:creationId xmlns:p14="http://schemas.microsoft.com/office/powerpoint/2010/main" val="628168815"/>
      </p:ext>
    </p:extLst>
  </p:cSld>
  <p:clrMapOvr>
    <a:masterClrMapping/>
  </p:clrMapOvr>
  <p:timing>
    <p:tnLst>
      <p:par>
        <p:cTn id="1" dur="indefinite" restart="never" nodeType="tmRoot"/>
      </p:par>
    </p:tnLst>
  </p:timing>
</p:sld>
</file>

<file path=ppt/slides/slide5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Topics</a:t>
            </a:r>
            <a:endParaRPr lang="en-CA" dirty="0"/>
          </a:p>
        </p:txBody>
      </p:sp>
      <p:sp>
        <p:nvSpPr>
          <p:cNvPr id="14339" name="Content Placeholder 2"/>
          <p:cNvSpPr>
            <a:spLocks noGrp="1"/>
          </p:cNvSpPr>
          <p:nvPr>
            <p:ph idx="1"/>
          </p:nvPr>
        </p:nvSpPr>
        <p:spPr/>
        <p:txBody>
          <a:bodyPr/>
          <a:lstStyle/>
          <a:p>
            <a:r>
              <a:rPr lang="en-CA" altLang="fr-FR" smtClean="0"/>
              <a:t>More on Java Threads Basics</a:t>
            </a:r>
          </a:p>
          <a:p>
            <a:pPr lvl="1"/>
            <a:r>
              <a:rPr lang="en-CA" altLang="fr-FR" smtClean="0"/>
              <a:t>Sleep</a:t>
            </a:r>
          </a:p>
          <a:p>
            <a:pPr lvl="1"/>
            <a:r>
              <a:rPr lang="en-CA" altLang="fr-FR" smtClean="0"/>
              <a:t>Join</a:t>
            </a:r>
          </a:p>
          <a:p>
            <a:pPr lvl="1"/>
            <a:r>
              <a:rPr lang="en-CA" altLang="fr-FR" smtClean="0"/>
              <a:t>Interrupt</a:t>
            </a:r>
          </a:p>
          <a:p>
            <a:r>
              <a:rPr lang="en-CA" altLang="fr-FR" smtClean="0"/>
              <a:t>Java Semaphores</a:t>
            </a:r>
          </a:p>
          <a:p>
            <a:r>
              <a:rPr lang="en-CA" altLang="fr-FR" smtClean="0"/>
              <a:t>Java Intrinsic Locks</a:t>
            </a:r>
          </a:p>
          <a:p>
            <a:r>
              <a:rPr lang="en-CA" altLang="fr-FR" smtClean="0"/>
              <a:t>Monitors Implemented with Intrinsic Locks</a:t>
            </a:r>
          </a:p>
          <a:p>
            <a:r>
              <a:rPr lang="en-CA" altLang="fr-FR" smtClean="0"/>
              <a:t>Monitors Implemented with Lock and Condition Interfaces</a:t>
            </a:r>
          </a:p>
          <a:p>
            <a:r>
              <a:rPr lang="en-CA" altLang="fr-FR" smtClean="0"/>
              <a:t>Atomic Variables</a:t>
            </a:r>
          </a:p>
          <a:p>
            <a:endParaRPr lang="en-CA" altLang="fr-FR" smtClean="0"/>
          </a:p>
        </p:txBody>
      </p:sp>
      <p:sp>
        <p:nvSpPr>
          <p:cNvPr id="4" name="Slide Number Placeholder 3"/>
          <p:cNvSpPr>
            <a:spLocks noGrp="1"/>
          </p:cNvSpPr>
          <p:nvPr>
            <p:ph type="sldNum" sz="quarter" idx="11"/>
          </p:nvPr>
        </p:nvSpPr>
        <p:spPr/>
        <p:txBody>
          <a:bodyPr/>
          <a:lstStyle/>
          <a:p>
            <a:pPr>
              <a:defRPr/>
            </a:pPr>
            <a:fld id="{C0F85434-72BD-456E-A883-0F005E178622}" type="slidenum">
              <a:rPr lang="fr-CA" smtClean="0"/>
              <a:pPr>
                <a:defRPr/>
              </a:pPr>
              <a:t>512</a:t>
            </a:fld>
            <a:endParaRPr lang="fr-CA"/>
          </a:p>
        </p:txBody>
      </p:sp>
    </p:spTree>
    <p:extLst>
      <p:ext uri="{BB962C8B-B14F-4D97-AF65-F5344CB8AC3E}">
        <p14:creationId xmlns:p14="http://schemas.microsoft.com/office/powerpoint/2010/main" val="2264034154"/>
      </p:ext>
    </p:extLst>
  </p:cSld>
  <p:clrMapOvr>
    <a:masterClrMapping/>
  </p:clrMapOvr>
  <p:timing>
    <p:tnLst>
      <p:par>
        <p:cTn id="1" dur="indefinite" restart="never" nodeType="tmRoot"/>
      </p:par>
    </p:tnLst>
  </p:timing>
</p:sld>
</file>

<file path=ppt/slides/slide5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Java Thread Basics</a:t>
            </a:r>
            <a:endParaRPr lang="fr-CA" dirty="0"/>
          </a:p>
        </p:txBody>
      </p:sp>
      <p:sp>
        <p:nvSpPr>
          <p:cNvPr id="3" name="Content Placeholder 2"/>
          <p:cNvSpPr>
            <a:spLocks noGrp="1"/>
          </p:cNvSpPr>
          <p:nvPr>
            <p:ph idx="1"/>
          </p:nvPr>
        </p:nvSpPr>
        <p:spPr/>
        <p:txBody>
          <a:bodyPr/>
          <a:lstStyle/>
          <a:p>
            <a:pPr>
              <a:defRPr/>
            </a:pPr>
            <a:r>
              <a:rPr lang="en-CA" dirty="0" smtClean="0"/>
              <a:t>Making a thread sleep for a number of milliseconds</a:t>
            </a:r>
          </a:p>
          <a:p>
            <a:pPr lvl="1">
              <a:defRPr/>
            </a:pPr>
            <a:r>
              <a:rPr lang="en-CA" dirty="0" smtClean="0"/>
              <a:t>Very popular with gaming applications (2D or 3D animation)</a:t>
            </a:r>
          </a:p>
          <a:p>
            <a:pPr marL="960437" lvl="2" indent="0">
              <a:buFont typeface="Arial" charset="0"/>
              <a:buNone/>
              <a:defRPr/>
            </a:pPr>
            <a:r>
              <a:rPr lang="en-CA" dirty="0" err="1" smtClean="0">
                <a:latin typeface="Courier New" panose="02070309020205020404" pitchFamily="49" charset="0"/>
                <a:cs typeface="Courier New" panose="02070309020205020404" pitchFamily="49" charset="0"/>
              </a:rPr>
              <a:t>Thread.sleep</a:t>
            </a:r>
            <a:r>
              <a:rPr lang="en-CA" dirty="0" smtClean="0">
                <a:latin typeface="Courier New" panose="02070309020205020404" pitchFamily="49" charset="0"/>
                <a:cs typeface="Courier New" panose="02070309020205020404" pitchFamily="49" charset="0"/>
              </a:rPr>
              <a:t>(1000);</a:t>
            </a:r>
          </a:p>
          <a:p>
            <a:pPr marL="960437" lvl="2" indent="0">
              <a:buFont typeface="Arial" charset="0"/>
              <a:buNone/>
              <a:defRPr/>
            </a:pPr>
            <a:r>
              <a:rPr lang="en-CA" dirty="0" err="1" smtClean="0">
                <a:latin typeface="Courier New" panose="02070309020205020404" pitchFamily="49" charset="0"/>
                <a:cs typeface="Courier New" panose="02070309020205020404" pitchFamily="49" charset="0"/>
              </a:rPr>
              <a:t>Thread.sleep</a:t>
            </a:r>
            <a:r>
              <a:rPr lang="en-CA" dirty="0" smtClean="0">
                <a:latin typeface="Courier New" panose="02070309020205020404" pitchFamily="49" charset="0"/>
                <a:cs typeface="Courier New" panose="02070309020205020404" pitchFamily="49" charset="0"/>
              </a:rPr>
              <a:t>(1000, 1000); </a:t>
            </a:r>
            <a:r>
              <a:rPr lang="en-CA" dirty="0" smtClean="0">
                <a:cs typeface="Courier New" panose="02070309020205020404" pitchFamily="49" charset="0"/>
              </a:rPr>
              <a:t>(accuracy depends on system)</a:t>
            </a:r>
          </a:p>
          <a:p>
            <a:pPr marL="617537" lvl="1" indent="-342900">
              <a:buFont typeface="Arial" panose="020B0604020202020204" pitchFamily="34" charset="0"/>
              <a:buChar char="•"/>
              <a:defRPr/>
            </a:pPr>
            <a:r>
              <a:rPr lang="en-CA" dirty="0" smtClean="0">
                <a:cs typeface="Courier New" panose="02070309020205020404" pitchFamily="49" charset="0"/>
              </a:rPr>
              <a:t>Notice that these methods are static</a:t>
            </a:r>
          </a:p>
          <a:p>
            <a:pPr marL="617537" lvl="1" indent="-342900">
              <a:buFont typeface="Arial" panose="020B0604020202020204" pitchFamily="34" charset="0"/>
              <a:buChar char="•"/>
              <a:defRPr/>
            </a:pPr>
            <a:r>
              <a:rPr lang="en-CA" dirty="0" smtClean="0">
                <a:cs typeface="Courier New" panose="02070309020205020404" pitchFamily="49" charset="0"/>
              </a:rPr>
              <a:t>They thrown an </a:t>
            </a:r>
            <a:r>
              <a:rPr lang="en-CA" dirty="0" err="1">
                <a:latin typeface="Courier New" panose="02070309020205020404" pitchFamily="49" charset="0"/>
                <a:cs typeface="Courier New" panose="02070309020205020404" pitchFamily="49" charset="0"/>
              </a:rPr>
              <a:t>InterruptedException</a:t>
            </a:r>
            <a:endParaRPr lang="en-CA" dirty="0">
              <a:latin typeface="Courier New" panose="02070309020205020404" pitchFamily="49" charset="0"/>
              <a:cs typeface="Courier New" panose="02070309020205020404" pitchFamily="49" charset="0"/>
            </a:endParaRPr>
          </a:p>
        </p:txBody>
      </p:sp>
      <p:sp>
        <p:nvSpPr>
          <p:cNvPr id="7" name="Slide Number Placeholder 6"/>
          <p:cNvSpPr>
            <a:spLocks noGrp="1"/>
          </p:cNvSpPr>
          <p:nvPr>
            <p:ph type="sldNum" sz="quarter" idx="11"/>
          </p:nvPr>
        </p:nvSpPr>
        <p:spPr/>
        <p:txBody>
          <a:bodyPr/>
          <a:lstStyle/>
          <a:p>
            <a:pPr>
              <a:defRPr/>
            </a:pPr>
            <a:fld id="{C0F85434-72BD-456E-A883-0F005E178622}" type="slidenum">
              <a:rPr lang="fr-CA" smtClean="0"/>
              <a:pPr>
                <a:defRPr/>
              </a:pPr>
              <a:t>513</a:t>
            </a:fld>
            <a:endParaRPr lang="fr-CA"/>
          </a:p>
        </p:txBody>
      </p:sp>
    </p:spTree>
    <p:extLst>
      <p:ext uri="{BB962C8B-B14F-4D97-AF65-F5344CB8AC3E}">
        <p14:creationId xmlns:p14="http://schemas.microsoft.com/office/powerpoint/2010/main" val="1528453572"/>
      </p:ext>
    </p:extLst>
  </p:cSld>
  <p:clrMapOvr>
    <a:masterClrMapping/>
  </p:clrMapOvr>
  <p:timing>
    <p:tnLst>
      <p:par>
        <p:cTn id="1" dur="indefinite" restart="never" nodeType="tmRoot"/>
      </p:par>
    </p:tnLst>
  </p:timing>
</p:sld>
</file>

<file path=ppt/slides/slide5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Java Thread Basics</a:t>
            </a:r>
            <a:endParaRPr lang="fr-CA" dirty="0"/>
          </a:p>
        </p:txBody>
      </p:sp>
      <p:sp>
        <p:nvSpPr>
          <p:cNvPr id="16387" name="Content Placeholder 2"/>
          <p:cNvSpPr>
            <a:spLocks noGrp="1"/>
          </p:cNvSpPr>
          <p:nvPr>
            <p:ph idx="1"/>
          </p:nvPr>
        </p:nvSpPr>
        <p:spPr/>
        <p:txBody>
          <a:bodyPr/>
          <a:lstStyle/>
          <a:p>
            <a:r>
              <a:rPr lang="en-CA" altLang="fr-FR" smtClean="0"/>
              <a:t>If you create several threads, each one is responsible for some computations</a:t>
            </a:r>
          </a:p>
          <a:p>
            <a:r>
              <a:rPr lang="en-CA" altLang="fr-FR" smtClean="0"/>
              <a:t>You can wait for the threads to </a:t>
            </a:r>
            <a:r>
              <a:rPr lang="en-CA" altLang="fr-FR" smtClean="0">
                <a:solidFill>
                  <a:schemeClr val="tx2"/>
                </a:solidFill>
              </a:rPr>
              <a:t>die </a:t>
            </a:r>
          </a:p>
          <a:p>
            <a:pPr lvl="1"/>
            <a:r>
              <a:rPr lang="en-CA" altLang="fr-FR" smtClean="0"/>
              <a:t>Before putting together the results from these threads</a:t>
            </a:r>
          </a:p>
          <a:p>
            <a:endParaRPr lang="en-CA" altLang="fr-FR" smtClean="0"/>
          </a:p>
          <a:p>
            <a:r>
              <a:rPr lang="en-CA" altLang="fr-FR" smtClean="0"/>
              <a:t>To do that, we use the join method defined in the Thread class</a:t>
            </a:r>
          </a:p>
          <a:p>
            <a:r>
              <a:rPr lang="en-CA" altLang="fr-FR" sz="1800" b="0" smtClean="0">
                <a:latin typeface="Courier New" pitchFamily="49" charset="0"/>
                <a:cs typeface="Courier New" pitchFamily="49" charset="0"/>
              </a:rPr>
              <a:t>try {thread.join();} </a:t>
            </a:r>
          </a:p>
          <a:p>
            <a:r>
              <a:rPr lang="en-CA" altLang="fr-FR" sz="1800" b="0" smtClean="0">
                <a:latin typeface="Courier New" pitchFamily="49" charset="0"/>
                <a:cs typeface="Courier New" pitchFamily="49" charset="0"/>
              </a:rPr>
              <a:t>catch (InterruptedException e){e.printStackTrace();}</a:t>
            </a:r>
          </a:p>
          <a:p>
            <a:r>
              <a:rPr lang="en-CA" altLang="fr-FR" smtClean="0"/>
              <a:t>Exception is thrown if another thread has interrupted the current thread</a:t>
            </a:r>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514</a:t>
            </a:fld>
            <a:endParaRPr lang="fr-CA"/>
          </a:p>
        </p:txBody>
      </p:sp>
    </p:spTree>
    <p:extLst>
      <p:ext uri="{BB962C8B-B14F-4D97-AF65-F5344CB8AC3E}">
        <p14:creationId xmlns:p14="http://schemas.microsoft.com/office/powerpoint/2010/main" val="1132679910"/>
      </p:ext>
    </p:extLst>
  </p:cSld>
  <p:clrMapOvr>
    <a:masterClrMapping/>
  </p:clrMapOvr>
  <p:timing>
    <p:tnLst>
      <p:par>
        <p:cTn id="1" dur="indefinite" restart="never" nodeType="tmRoot"/>
      </p:par>
    </p:tnLst>
  </p:timing>
</p:sld>
</file>

<file path=ppt/slides/slide5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Join Example</a:t>
            </a:r>
            <a:endParaRPr lang="fr-CA" dirty="0"/>
          </a:p>
        </p:txBody>
      </p:sp>
      <p:sp>
        <p:nvSpPr>
          <p:cNvPr id="3" name="Content Placeholder 2"/>
          <p:cNvSpPr>
            <a:spLocks noGrp="1"/>
          </p:cNvSpPr>
          <p:nvPr>
            <p:ph idx="1"/>
          </p:nvPr>
        </p:nvSpPr>
        <p:spPr>
          <a:xfrm>
            <a:off x="179388" y="1752600"/>
            <a:ext cx="8496300" cy="4373563"/>
          </a:xfrm>
        </p:spPr>
        <p:txBody>
          <a:bodyPr/>
          <a:lstStyle/>
          <a:p>
            <a:pPr defTabSz="358775"/>
            <a:r>
              <a:rPr lang="en-CA" altLang="fr-FR" sz="1400" smtClean="0">
                <a:latin typeface="Courier New" pitchFamily="49" charset="0"/>
                <a:cs typeface="Courier New" pitchFamily="49" charset="0"/>
              </a:rPr>
              <a:t>public</a:t>
            </a:r>
            <a:r>
              <a:rPr lang="en-CA" altLang="fr-FR" sz="1400" b="0" smtClean="0">
                <a:latin typeface="Courier New" pitchFamily="49" charset="0"/>
                <a:cs typeface="Courier New" pitchFamily="49" charset="0"/>
              </a:rPr>
              <a:t> </a:t>
            </a:r>
            <a:r>
              <a:rPr lang="en-CA" altLang="fr-FR" sz="1400" smtClean="0">
                <a:latin typeface="Courier New" pitchFamily="49" charset="0"/>
                <a:cs typeface="Courier New" pitchFamily="49" charset="0"/>
              </a:rPr>
              <a:t>class</a:t>
            </a:r>
            <a:r>
              <a:rPr lang="en-CA" altLang="fr-FR" sz="1400" b="0" smtClean="0">
                <a:latin typeface="Courier New" pitchFamily="49" charset="0"/>
                <a:cs typeface="Courier New" pitchFamily="49" charset="0"/>
              </a:rPr>
              <a:t> JoinThread {</a:t>
            </a:r>
          </a:p>
          <a:p>
            <a:pPr defTabSz="358775"/>
            <a:r>
              <a:rPr lang="en-CA" altLang="fr-FR" sz="1400" b="0" smtClean="0">
                <a:latin typeface="Courier New" pitchFamily="49" charset="0"/>
                <a:cs typeface="Courier New" pitchFamily="49" charset="0"/>
              </a:rPr>
              <a:t>	</a:t>
            </a:r>
            <a:r>
              <a:rPr lang="en-CA" altLang="fr-FR" sz="1400" smtClean="0">
                <a:latin typeface="Courier New" pitchFamily="49" charset="0"/>
                <a:cs typeface="Courier New" pitchFamily="49" charset="0"/>
              </a:rPr>
              <a:t>public</a:t>
            </a:r>
            <a:r>
              <a:rPr lang="en-CA" altLang="fr-FR" sz="1400" b="0" smtClean="0">
                <a:latin typeface="Courier New" pitchFamily="49" charset="0"/>
                <a:cs typeface="Courier New" pitchFamily="49" charset="0"/>
              </a:rPr>
              <a:t> </a:t>
            </a:r>
            <a:r>
              <a:rPr lang="en-CA" altLang="fr-FR" sz="1400" smtClean="0">
                <a:latin typeface="Courier New" pitchFamily="49" charset="0"/>
                <a:cs typeface="Courier New" pitchFamily="49" charset="0"/>
              </a:rPr>
              <a:t>static</a:t>
            </a:r>
            <a:r>
              <a:rPr lang="en-CA" altLang="fr-FR" sz="1400" b="0" smtClean="0">
                <a:latin typeface="Courier New" pitchFamily="49" charset="0"/>
                <a:cs typeface="Courier New" pitchFamily="49" charset="0"/>
              </a:rPr>
              <a:t> </a:t>
            </a:r>
            <a:r>
              <a:rPr lang="en-CA" altLang="fr-FR" sz="1400" smtClean="0">
                <a:latin typeface="Courier New" pitchFamily="49" charset="0"/>
                <a:cs typeface="Courier New" pitchFamily="49" charset="0"/>
              </a:rPr>
              <a:t>void</a:t>
            </a:r>
            <a:r>
              <a:rPr lang="en-CA" altLang="fr-FR" sz="1400" b="0" smtClean="0">
                <a:latin typeface="Courier New" pitchFamily="49" charset="0"/>
                <a:cs typeface="Courier New" pitchFamily="49" charset="0"/>
              </a:rPr>
              <a:t> main(String[] args) {</a:t>
            </a:r>
          </a:p>
          <a:p>
            <a:pPr defTabSz="358775"/>
            <a:r>
              <a:rPr lang="en-CA" altLang="fr-FR" sz="1400" b="0" smtClean="0">
                <a:latin typeface="Courier New" pitchFamily="49" charset="0"/>
                <a:cs typeface="Courier New" pitchFamily="49" charset="0"/>
              </a:rPr>
              <a:t>		Thread thread2 = </a:t>
            </a:r>
            <a:r>
              <a:rPr lang="en-CA" altLang="fr-FR" sz="1400" smtClean="0">
                <a:latin typeface="Courier New" pitchFamily="49" charset="0"/>
                <a:cs typeface="Courier New" pitchFamily="49" charset="0"/>
              </a:rPr>
              <a:t>new</a:t>
            </a:r>
            <a:r>
              <a:rPr lang="en-CA" altLang="fr-FR" sz="1400" b="0" smtClean="0">
                <a:latin typeface="Courier New" pitchFamily="49" charset="0"/>
                <a:cs typeface="Courier New" pitchFamily="49" charset="0"/>
              </a:rPr>
              <a:t> Thread(new WaitRunnable());</a:t>
            </a:r>
          </a:p>
          <a:p>
            <a:pPr defTabSz="358775"/>
            <a:r>
              <a:rPr lang="en-CA" altLang="fr-FR" sz="1400" b="0" smtClean="0">
                <a:latin typeface="Courier New" pitchFamily="49" charset="0"/>
                <a:cs typeface="Courier New" pitchFamily="49" charset="0"/>
              </a:rPr>
              <a:t>		Thread thread3 = </a:t>
            </a:r>
            <a:r>
              <a:rPr lang="en-CA" altLang="fr-FR" sz="1400" smtClean="0">
                <a:latin typeface="Courier New" pitchFamily="49" charset="0"/>
                <a:cs typeface="Courier New" pitchFamily="49" charset="0"/>
              </a:rPr>
              <a:t>new</a:t>
            </a:r>
            <a:r>
              <a:rPr lang="en-CA" altLang="fr-FR" sz="1400" b="0" smtClean="0">
                <a:latin typeface="Courier New" pitchFamily="49" charset="0"/>
                <a:cs typeface="Courier New" pitchFamily="49" charset="0"/>
              </a:rPr>
              <a:t> Thread(new WaitRunnable());</a:t>
            </a:r>
          </a:p>
          <a:p>
            <a:pPr defTabSz="358775"/>
            <a:endParaRPr lang="en-CA" altLang="fr-FR" sz="1400" b="0" smtClean="0">
              <a:latin typeface="Courier New" pitchFamily="49" charset="0"/>
              <a:cs typeface="Courier New" pitchFamily="49" charset="0"/>
            </a:endParaRPr>
          </a:p>
          <a:p>
            <a:pPr defTabSz="358775"/>
            <a:r>
              <a:rPr lang="en-CA" altLang="fr-FR" sz="1400" b="0" smtClean="0">
                <a:latin typeface="Courier New" pitchFamily="49" charset="0"/>
                <a:cs typeface="Courier New" pitchFamily="49" charset="0"/>
              </a:rPr>
              <a:t>		thread2.start();</a:t>
            </a:r>
          </a:p>
          <a:p>
            <a:pPr defTabSz="358775"/>
            <a:r>
              <a:rPr lang="en-CA" altLang="fr-FR" sz="1200" b="0" smtClean="0">
                <a:latin typeface="Courier New" pitchFamily="49" charset="0"/>
                <a:cs typeface="Courier New" pitchFamily="49" charset="0"/>
              </a:rPr>
              <a:t>		</a:t>
            </a:r>
            <a:r>
              <a:rPr lang="en-CA" altLang="fr-FR" sz="1200" smtClean="0">
                <a:latin typeface="Courier New" pitchFamily="49" charset="0"/>
                <a:cs typeface="Courier New" pitchFamily="49" charset="0"/>
              </a:rPr>
              <a:t>try</a:t>
            </a:r>
            <a:r>
              <a:rPr lang="en-CA" altLang="fr-FR" sz="1200" b="0" smtClean="0">
                <a:latin typeface="Courier New" pitchFamily="49" charset="0"/>
                <a:cs typeface="Courier New" pitchFamily="49" charset="0"/>
              </a:rPr>
              <a:t> {</a:t>
            </a:r>
            <a:r>
              <a:rPr lang="en-CA" altLang="fr-FR" sz="1400" smtClean="0">
                <a:solidFill>
                  <a:schemeClr val="tx2"/>
                </a:solidFill>
                <a:latin typeface="Courier New" pitchFamily="49" charset="0"/>
                <a:cs typeface="Courier New" pitchFamily="49" charset="0"/>
              </a:rPr>
              <a:t>thread2.join();</a:t>
            </a:r>
            <a:r>
              <a:rPr lang="en-CA" altLang="fr-FR" sz="1200" b="0" smtClean="0">
                <a:latin typeface="Courier New" pitchFamily="49" charset="0"/>
                <a:cs typeface="Courier New" pitchFamily="49" charset="0"/>
              </a:rPr>
              <a:t>} </a:t>
            </a:r>
            <a:r>
              <a:rPr lang="en-CA" altLang="fr-FR" sz="1200" smtClean="0">
                <a:latin typeface="Courier New" pitchFamily="49" charset="0"/>
                <a:cs typeface="Courier New" pitchFamily="49" charset="0"/>
              </a:rPr>
              <a:t>catch</a:t>
            </a:r>
            <a:r>
              <a:rPr lang="en-CA" altLang="fr-FR" sz="1200" b="0" smtClean="0">
                <a:latin typeface="Courier New" pitchFamily="49" charset="0"/>
                <a:cs typeface="Courier New" pitchFamily="49" charset="0"/>
              </a:rPr>
              <a:t> (InterruptedException e) {e.printStackTrace();}</a:t>
            </a:r>
          </a:p>
          <a:p>
            <a:pPr defTabSz="358775"/>
            <a:r>
              <a:rPr lang="en-CA" altLang="fr-FR" sz="1400" b="0" smtClean="0">
                <a:latin typeface="Courier New" pitchFamily="49" charset="0"/>
                <a:cs typeface="Courier New" pitchFamily="49" charset="0"/>
              </a:rPr>
              <a:t>		</a:t>
            </a:r>
          </a:p>
          <a:p>
            <a:pPr defTabSz="358775"/>
            <a:r>
              <a:rPr lang="en-CA" altLang="fr-FR" sz="1400" b="0" smtClean="0">
                <a:latin typeface="Courier New" pitchFamily="49" charset="0"/>
                <a:cs typeface="Courier New" pitchFamily="49" charset="0"/>
              </a:rPr>
              <a:t>		thread3.start();</a:t>
            </a:r>
          </a:p>
          <a:p>
            <a:pPr defTabSz="358775"/>
            <a:r>
              <a:rPr lang="en-CA" altLang="fr-FR" sz="1200" b="0" smtClean="0">
                <a:latin typeface="Courier New" pitchFamily="49" charset="0"/>
                <a:cs typeface="Courier New" pitchFamily="49" charset="0"/>
              </a:rPr>
              <a:t>		</a:t>
            </a:r>
            <a:r>
              <a:rPr lang="en-CA" altLang="fr-FR" sz="1200" smtClean="0">
                <a:latin typeface="Courier New" pitchFamily="49" charset="0"/>
                <a:cs typeface="Courier New" pitchFamily="49" charset="0"/>
              </a:rPr>
              <a:t>try</a:t>
            </a:r>
            <a:r>
              <a:rPr lang="en-CA" altLang="fr-FR" sz="1200" b="0" smtClean="0">
                <a:latin typeface="Courier New" pitchFamily="49" charset="0"/>
                <a:cs typeface="Courier New" pitchFamily="49" charset="0"/>
              </a:rPr>
              <a:t> {</a:t>
            </a:r>
            <a:r>
              <a:rPr lang="en-CA" altLang="fr-FR" sz="1400" smtClean="0">
                <a:solidFill>
                  <a:schemeClr val="tx2"/>
                </a:solidFill>
                <a:latin typeface="Courier New" pitchFamily="49" charset="0"/>
                <a:cs typeface="Courier New" pitchFamily="49" charset="0"/>
              </a:rPr>
              <a:t>thread3.join(1000);</a:t>
            </a:r>
            <a:r>
              <a:rPr lang="en-CA" altLang="fr-FR" sz="1200" b="0" smtClean="0">
                <a:latin typeface="Courier New" pitchFamily="49" charset="0"/>
                <a:cs typeface="Courier New" pitchFamily="49" charset="0"/>
              </a:rPr>
              <a:t>} </a:t>
            </a:r>
            <a:r>
              <a:rPr lang="en-CA" altLang="fr-FR" sz="1200" smtClean="0">
                <a:latin typeface="Courier New" pitchFamily="49" charset="0"/>
                <a:cs typeface="Courier New" pitchFamily="49" charset="0"/>
              </a:rPr>
              <a:t>catch</a:t>
            </a:r>
            <a:r>
              <a:rPr lang="en-CA" altLang="fr-FR" sz="1200" b="0" smtClean="0">
                <a:latin typeface="Courier New" pitchFamily="49" charset="0"/>
                <a:cs typeface="Courier New" pitchFamily="49" charset="0"/>
              </a:rPr>
              <a:t> (InterruptedException e) {e.printStackTrace();}</a:t>
            </a:r>
          </a:p>
          <a:p>
            <a:pPr defTabSz="358775"/>
            <a:r>
              <a:rPr lang="en-CA" altLang="fr-FR" sz="1400" b="0" smtClean="0">
                <a:latin typeface="Courier New" pitchFamily="49" charset="0"/>
                <a:cs typeface="Courier New" pitchFamily="49" charset="0"/>
              </a:rPr>
              <a:t>	}</a:t>
            </a:r>
          </a:p>
          <a:p>
            <a:pPr defTabSz="358775"/>
            <a:r>
              <a:rPr lang="en-CA" altLang="fr-FR" sz="1400" b="0" smtClean="0">
                <a:latin typeface="Courier New" pitchFamily="49" charset="0"/>
                <a:cs typeface="Courier New" pitchFamily="49" charset="0"/>
              </a:rPr>
              <a:t>}</a:t>
            </a:r>
          </a:p>
        </p:txBody>
      </p:sp>
      <p:sp>
        <p:nvSpPr>
          <p:cNvPr id="7" name="Slide Number Placeholder 6"/>
          <p:cNvSpPr>
            <a:spLocks noGrp="1"/>
          </p:cNvSpPr>
          <p:nvPr>
            <p:ph type="sldNum" sz="quarter" idx="11"/>
          </p:nvPr>
        </p:nvSpPr>
        <p:spPr/>
        <p:txBody>
          <a:bodyPr/>
          <a:lstStyle/>
          <a:p>
            <a:pPr>
              <a:defRPr/>
            </a:pPr>
            <a:fld id="{C0F85434-72BD-456E-A883-0F005E178622}" type="slidenum">
              <a:rPr lang="fr-CA" smtClean="0"/>
              <a:pPr>
                <a:defRPr/>
              </a:pPr>
              <a:t>515</a:t>
            </a:fld>
            <a:endParaRPr lang="fr-CA"/>
          </a:p>
        </p:txBody>
      </p:sp>
    </p:spTree>
    <p:extLst>
      <p:ext uri="{BB962C8B-B14F-4D97-AF65-F5344CB8AC3E}">
        <p14:creationId xmlns:p14="http://schemas.microsoft.com/office/powerpoint/2010/main" val="126474598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fade">
                                      <p:cBhvr>
                                        <p:cTn id="10" dur="500"/>
                                        <p:tgtEl>
                                          <p:spTgt spid="3">
                                            <p:txEl>
                                              <p:pRg st="1" end="1"/>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3">
                                            <p:txEl>
                                              <p:pRg st="10" end="10"/>
                                            </p:txEl>
                                          </p:spTgt>
                                        </p:tgtEl>
                                        <p:attrNameLst>
                                          <p:attrName>style.visibility</p:attrName>
                                        </p:attrNameLst>
                                      </p:cBhvr>
                                      <p:to>
                                        <p:strVal val="visible"/>
                                      </p:to>
                                    </p:set>
                                    <p:animEffect transition="in" filter="fade">
                                      <p:cBhvr>
                                        <p:cTn id="13" dur="500"/>
                                        <p:tgtEl>
                                          <p:spTgt spid="3">
                                            <p:txEl>
                                              <p:pRg st="10" end="10"/>
                                            </p:txEl>
                                          </p:spTgt>
                                        </p:tgtEl>
                                      </p:cBhvr>
                                    </p:animEffect>
                                  </p:childTnLst>
                                </p:cTn>
                              </p:par>
                              <p:par>
                                <p:cTn id="14" presetID="10" presetClass="entr" presetSubtype="0" fill="hold" nodeType="withEffect">
                                  <p:stCondLst>
                                    <p:cond delay="0"/>
                                  </p:stCondLst>
                                  <p:childTnLst>
                                    <p:set>
                                      <p:cBhvr>
                                        <p:cTn id="15" dur="1" fill="hold">
                                          <p:stCondLst>
                                            <p:cond delay="0"/>
                                          </p:stCondLst>
                                        </p:cTn>
                                        <p:tgtEl>
                                          <p:spTgt spid="3">
                                            <p:txEl>
                                              <p:pRg st="11" end="11"/>
                                            </p:txEl>
                                          </p:spTgt>
                                        </p:tgtEl>
                                        <p:attrNameLst>
                                          <p:attrName>style.visibility</p:attrName>
                                        </p:attrNameLst>
                                      </p:cBhvr>
                                      <p:to>
                                        <p:strVal val="visible"/>
                                      </p:to>
                                    </p:set>
                                    <p:animEffect transition="in" filter="fade">
                                      <p:cBhvr>
                                        <p:cTn id="16" dur="500"/>
                                        <p:tgtEl>
                                          <p:spTgt spid="3">
                                            <p:txEl>
                                              <p:pRg st="11" end="11"/>
                                            </p:txEl>
                                          </p:spTgt>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ntr" presetSubtype="0" fill="hold"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Effect transition="in" filter="fade">
                                      <p:cBhvr>
                                        <p:cTn id="21" dur="500"/>
                                        <p:tgtEl>
                                          <p:spTgt spid="3">
                                            <p:txEl>
                                              <p:pRg st="2" end="2"/>
                                            </p:txEl>
                                          </p:spTgt>
                                        </p:tgtEl>
                                      </p:cBhvr>
                                    </p:animEffect>
                                  </p:childTnLst>
                                </p:cTn>
                              </p:par>
                              <p:par>
                                <p:cTn id="22" presetID="10" presetClass="entr" presetSubtype="0" fill="hold" nodeType="withEffect">
                                  <p:stCondLst>
                                    <p:cond delay="0"/>
                                  </p:stCondLst>
                                  <p:childTnLst>
                                    <p:set>
                                      <p:cBhvr>
                                        <p:cTn id="23" dur="1" fill="hold">
                                          <p:stCondLst>
                                            <p:cond delay="0"/>
                                          </p:stCondLst>
                                        </p:cTn>
                                        <p:tgtEl>
                                          <p:spTgt spid="3">
                                            <p:txEl>
                                              <p:pRg st="3" end="3"/>
                                            </p:txEl>
                                          </p:spTgt>
                                        </p:tgtEl>
                                        <p:attrNameLst>
                                          <p:attrName>style.visibility</p:attrName>
                                        </p:attrNameLst>
                                      </p:cBhvr>
                                      <p:to>
                                        <p:strVal val="visible"/>
                                      </p:to>
                                    </p:set>
                                    <p:animEffect transition="in" filter="fade">
                                      <p:cBhvr>
                                        <p:cTn id="24" dur="500"/>
                                        <p:tgtEl>
                                          <p:spTgt spid="3">
                                            <p:txEl>
                                              <p:pRg st="3" end="3"/>
                                            </p:txEl>
                                          </p:spTgt>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0" presetClass="entr" presetSubtype="0" fill="hold" nodeType="clickEffect">
                                  <p:stCondLst>
                                    <p:cond delay="0"/>
                                  </p:stCondLst>
                                  <p:childTnLst>
                                    <p:set>
                                      <p:cBhvr>
                                        <p:cTn id="28" dur="1" fill="hold">
                                          <p:stCondLst>
                                            <p:cond delay="0"/>
                                          </p:stCondLst>
                                        </p:cTn>
                                        <p:tgtEl>
                                          <p:spTgt spid="3">
                                            <p:txEl>
                                              <p:pRg st="5" end="5"/>
                                            </p:txEl>
                                          </p:spTgt>
                                        </p:tgtEl>
                                        <p:attrNameLst>
                                          <p:attrName>style.visibility</p:attrName>
                                        </p:attrNameLst>
                                      </p:cBhvr>
                                      <p:to>
                                        <p:strVal val="visible"/>
                                      </p:to>
                                    </p:set>
                                    <p:animEffect transition="in" filter="fade">
                                      <p:cBhvr>
                                        <p:cTn id="29" dur="500"/>
                                        <p:tgtEl>
                                          <p:spTgt spid="3">
                                            <p:txEl>
                                              <p:pRg st="5" end="5"/>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3">
                                            <p:txEl>
                                              <p:pRg st="6" end="6"/>
                                            </p:txEl>
                                          </p:spTgt>
                                        </p:tgtEl>
                                        <p:attrNameLst>
                                          <p:attrName>style.visibility</p:attrName>
                                        </p:attrNameLst>
                                      </p:cBhvr>
                                      <p:to>
                                        <p:strVal val="visible"/>
                                      </p:to>
                                    </p:set>
                                    <p:animEffect transition="in" filter="fade">
                                      <p:cBhvr>
                                        <p:cTn id="32" dur="500"/>
                                        <p:tgtEl>
                                          <p:spTgt spid="3">
                                            <p:txEl>
                                              <p:pRg st="6" end="6"/>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nodeType="clickEffect">
                                  <p:stCondLst>
                                    <p:cond delay="0"/>
                                  </p:stCondLst>
                                  <p:childTnLst>
                                    <p:set>
                                      <p:cBhvr>
                                        <p:cTn id="36" dur="1" fill="hold">
                                          <p:stCondLst>
                                            <p:cond delay="0"/>
                                          </p:stCondLst>
                                        </p:cTn>
                                        <p:tgtEl>
                                          <p:spTgt spid="3">
                                            <p:txEl>
                                              <p:pRg st="8" end="8"/>
                                            </p:txEl>
                                          </p:spTgt>
                                        </p:tgtEl>
                                        <p:attrNameLst>
                                          <p:attrName>style.visibility</p:attrName>
                                        </p:attrNameLst>
                                      </p:cBhvr>
                                      <p:to>
                                        <p:strVal val="visible"/>
                                      </p:to>
                                    </p:set>
                                    <p:animEffect transition="in" filter="fade">
                                      <p:cBhvr>
                                        <p:cTn id="37" dur="500"/>
                                        <p:tgtEl>
                                          <p:spTgt spid="3">
                                            <p:txEl>
                                              <p:pRg st="8" end="8"/>
                                            </p:txEl>
                                          </p:spTgt>
                                        </p:tgtEl>
                                      </p:cBhvr>
                                    </p:animEffect>
                                  </p:childTnLst>
                                </p:cTn>
                              </p:par>
                              <p:par>
                                <p:cTn id="38" presetID="10" presetClass="entr" presetSubtype="0" fill="hold" nodeType="withEffect">
                                  <p:stCondLst>
                                    <p:cond delay="0"/>
                                  </p:stCondLst>
                                  <p:childTnLst>
                                    <p:set>
                                      <p:cBhvr>
                                        <p:cTn id="39" dur="1" fill="hold">
                                          <p:stCondLst>
                                            <p:cond delay="0"/>
                                          </p:stCondLst>
                                        </p:cTn>
                                        <p:tgtEl>
                                          <p:spTgt spid="3">
                                            <p:txEl>
                                              <p:pRg st="9" end="9"/>
                                            </p:txEl>
                                          </p:spTgt>
                                        </p:tgtEl>
                                        <p:attrNameLst>
                                          <p:attrName>style.visibility</p:attrName>
                                        </p:attrNameLst>
                                      </p:cBhvr>
                                      <p:to>
                                        <p:strVal val="visible"/>
                                      </p:to>
                                    </p:set>
                                    <p:animEffect transition="in" filter="fade">
                                      <p:cBhvr>
                                        <p:cTn id="40" dur="500"/>
                                        <p:tgtEl>
                                          <p:spTgt spid="3">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Join Example</a:t>
            </a:r>
            <a:endParaRPr lang="fr-CA" dirty="0"/>
          </a:p>
        </p:txBody>
      </p:sp>
      <p:sp>
        <p:nvSpPr>
          <p:cNvPr id="18435" name="Content Placeholder 2"/>
          <p:cNvSpPr>
            <a:spLocks noGrp="1"/>
          </p:cNvSpPr>
          <p:nvPr>
            <p:ph idx="1"/>
          </p:nvPr>
        </p:nvSpPr>
        <p:spPr/>
        <p:txBody>
          <a:bodyPr/>
          <a:lstStyle/>
          <a:p>
            <a:pPr defTabSz="358775"/>
            <a:r>
              <a:rPr lang="en-CA" altLang="fr-FR" sz="1400" smtClean="0">
                <a:latin typeface="Courier New" pitchFamily="49" charset="0"/>
                <a:cs typeface="Courier New" pitchFamily="49" charset="0"/>
              </a:rPr>
              <a:t>public</a:t>
            </a:r>
            <a:r>
              <a:rPr lang="en-CA" altLang="fr-FR" sz="1400" b="0" smtClean="0">
                <a:latin typeface="Courier New" pitchFamily="49" charset="0"/>
                <a:cs typeface="Courier New" pitchFamily="49" charset="0"/>
              </a:rPr>
              <a:t> </a:t>
            </a:r>
            <a:r>
              <a:rPr lang="en-CA" altLang="fr-FR" sz="1400" smtClean="0">
                <a:latin typeface="Courier New" pitchFamily="49" charset="0"/>
                <a:cs typeface="Courier New" pitchFamily="49" charset="0"/>
              </a:rPr>
              <a:t>class</a:t>
            </a:r>
            <a:r>
              <a:rPr lang="en-CA" altLang="fr-FR" sz="1400" b="0" smtClean="0">
                <a:latin typeface="Courier New" pitchFamily="49" charset="0"/>
                <a:cs typeface="Courier New" pitchFamily="49" charset="0"/>
              </a:rPr>
              <a:t> WaitRunnable </a:t>
            </a:r>
            <a:r>
              <a:rPr lang="en-CA" altLang="fr-FR" sz="1400" smtClean="0">
                <a:latin typeface="Courier New" pitchFamily="49" charset="0"/>
                <a:cs typeface="Courier New" pitchFamily="49" charset="0"/>
              </a:rPr>
              <a:t>implements</a:t>
            </a:r>
            <a:r>
              <a:rPr lang="en-CA" altLang="fr-FR" sz="1400" b="0" smtClean="0">
                <a:latin typeface="Courier New" pitchFamily="49" charset="0"/>
                <a:cs typeface="Courier New" pitchFamily="49" charset="0"/>
              </a:rPr>
              <a:t> Runnable {</a:t>
            </a:r>
          </a:p>
          <a:p>
            <a:pPr defTabSz="358775"/>
            <a:r>
              <a:rPr lang="en-CA" altLang="fr-FR" sz="1400" b="0" smtClean="0">
                <a:latin typeface="Courier New" pitchFamily="49" charset="0"/>
                <a:cs typeface="Courier New" pitchFamily="49" charset="0"/>
              </a:rPr>
              <a:t>		</a:t>
            </a:r>
            <a:r>
              <a:rPr lang="en-CA" altLang="fr-FR" sz="1400" smtClean="0">
                <a:latin typeface="Courier New" pitchFamily="49" charset="0"/>
                <a:cs typeface="Courier New" pitchFamily="49" charset="0"/>
              </a:rPr>
              <a:t>@Override</a:t>
            </a:r>
          </a:p>
          <a:p>
            <a:pPr defTabSz="358775"/>
            <a:r>
              <a:rPr lang="en-CA" altLang="fr-FR" sz="1400" b="0" smtClean="0">
                <a:latin typeface="Courier New" pitchFamily="49" charset="0"/>
                <a:cs typeface="Courier New" pitchFamily="49" charset="0"/>
              </a:rPr>
              <a:t>		</a:t>
            </a:r>
            <a:r>
              <a:rPr lang="en-CA" altLang="fr-FR" sz="1400" smtClean="0">
                <a:latin typeface="Courier New" pitchFamily="49" charset="0"/>
                <a:cs typeface="Courier New" pitchFamily="49" charset="0"/>
              </a:rPr>
              <a:t>public</a:t>
            </a:r>
            <a:r>
              <a:rPr lang="en-CA" altLang="fr-FR" sz="1400" b="0" smtClean="0">
                <a:latin typeface="Courier New" pitchFamily="49" charset="0"/>
                <a:cs typeface="Courier New" pitchFamily="49" charset="0"/>
              </a:rPr>
              <a:t> </a:t>
            </a:r>
            <a:r>
              <a:rPr lang="en-CA" altLang="fr-FR" sz="1400" smtClean="0">
                <a:latin typeface="Courier New" pitchFamily="49" charset="0"/>
                <a:cs typeface="Courier New" pitchFamily="49" charset="0"/>
              </a:rPr>
              <a:t>void</a:t>
            </a:r>
            <a:r>
              <a:rPr lang="en-CA" altLang="fr-FR" sz="1400" b="0" smtClean="0">
                <a:latin typeface="Courier New" pitchFamily="49" charset="0"/>
                <a:cs typeface="Courier New" pitchFamily="49" charset="0"/>
              </a:rPr>
              <a:t> run() {</a:t>
            </a:r>
          </a:p>
          <a:p>
            <a:pPr defTabSz="358775"/>
            <a:r>
              <a:rPr lang="en-CA" altLang="fr-FR" sz="1400" b="0" smtClean="0">
                <a:latin typeface="Courier New" pitchFamily="49" charset="0"/>
                <a:cs typeface="Courier New" pitchFamily="49" charset="0"/>
              </a:rPr>
              <a:t>			</a:t>
            </a:r>
            <a:r>
              <a:rPr lang="en-CA" altLang="fr-FR" sz="1400" smtClean="0">
                <a:latin typeface="Courier New" pitchFamily="49" charset="0"/>
                <a:cs typeface="Courier New" pitchFamily="49" charset="0"/>
              </a:rPr>
              <a:t>try</a:t>
            </a:r>
            <a:r>
              <a:rPr lang="en-CA" altLang="fr-FR" sz="1400" b="0" smtClean="0">
                <a:latin typeface="Courier New" pitchFamily="49" charset="0"/>
                <a:cs typeface="Courier New" pitchFamily="49" charset="0"/>
              </a:rPr>
              <a:t> {</a:t>
            </a:r>
          </a:p>
          <a:p>
            <a:pPr defTabSz="358775"/>
            <a:r>
              <a:rPr lang="en-CA" altLang="fr-FR" sz="1400" b="0" smtClean="0">
                <a:latin typeface="Courier New" pitchFamily="49" charset="0"/>
                <a:cs typeface="Courier New" pitchFamily="49" charset="0"/>
              </a:rPr>
              <a:t>				Thread.sleep(</a:t>
            </a:r>
            <a:r>
              <a:rPr lang="en-CA" altLang="fr-FR" sz="1400" b="0" smtClean="0">
                <a:solidFill>
                  <a:srgbClr val="00B050"/>
                </a:solidFill>
                <a:latin typeface="Courier New" pitchFamily="49" charset="0"/>
                <a:cs typeface="Courier New" pitchFamily="49" charset="0"/>
              </a:rPr>
              <a:t>5000</a:t>
            </a:r>
            <a:r>
              <a:rPr lang="en-CA" altLang="fr-FR" sz="1400" b="0" smtClean="0">
                <a:latin typeface="Courier New" pitchFamily="49" charset="0"/>
                <a:cs typeface="Courier New" pitchFamily="49" charset="0"/>
              </a:rPr>
              <a:t>);</a:t>
            </a:r>
          </a:p>
          <a:p>
            <a:pPr defTabSz="358775"/>
            <a:r>
              <a:rPr lang="en-CA" altLang="fr-FR" sz="1400" b="0" smtClean="0">
                <a:latin typeface="Courier New" pitchFamily="49" charset="0"/>
                <a:cs typeface="Courier New" pitchFamily="49" charset="0"/>
              </a:rPr>
              <a:t>			} </a:t>
            </a:r>
            <a:r>
              <a:rPr lang="en-CA" altLang="fr-FR" sz="1400" smtClean="0">
                <a:latin typeface="Courier New" pitchFamily="49" charset="0"/>
                <a:cs typeface="Courier New" pitchFamily="49" charset="0"/>
              </a:rPr>
              <a:t>catch</a:t>
            </a:r>
            <a:r>
              <a:rPr lang="en-CA" altLang="fr-FR" sz="1400" b="0" smtClean="0">
                <a:latin typeface="Courier New" pitchFamily="49" charset="0"/>
                <a:cs typeface="Courier New" pitchFamily="49" charset="0"/>
              </a:rPr>
              <a:t> (InterruptedException e) {</a:t>
            </a:r>
          </a:p>
          <a:p>
            <a:pPr defTabSz="358775"/>
            <a:r>
              <a:rPr lang="en-CA" altLang="fr-FR" sz="1400" b="0" smtClean="0">
                <a:latin typeface="Courier New" pitchFamily="49" charset="0"/>
                <a:cs typeface="Courier New" pitchFamily="49" charset="0"/>
              </a:rPr>
              <a:t>				e.printStackTrace();</a:t>
            </a:r>
          </a:p>
          <a:p>
            <a:pPr defTabSz="358775"/>
            <a:r>
              <a:rPr lang="en-CA" altLang="fr-FR" sz="1400" b="0" smtClean="0">
                <a:latin typeface="Courier New" pitchFamily="49" charset="0"/>
                <a:cs typeface="Courier New" pitchFamily="49" charset="0"/>
              </a:rPr>
              <a:t>			}</a:t>
            </a:r>
          </a:p>
          <a:p>
            <a:pPr defTabSz="358775"/>
            <a:r>
              <a:rPr lang="en-CA" altLang="fr-FR" sz="1400" b="0" smtClean="0">
                <a:latin typeface="Courier New" pitchFamily="49" charset="0"/>
                <a:cs typeface="Courier New" pitchFamily="49" charset="0"/>
              </a:rPr>
              <a:t>		}</a:t>
            </a:r>
          </a:p>
          <a:p>
            <a:pPr defTabSz="358775"/>
            <a:r>
              <a:rPr lang="en-CA" altLang="fr-FR" sz="1400" b="0" smtClean="0">
                <a:latin typeface="Courier New" pitchFamily="49" charset="0"/>
                <a:cs typeface="Courier New" pitchFamily="49" charset="0"/>
              </a:rPr>
              <a:t>}</a:t>
            </a:r>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516</a:t>
            </a:fld>
            <a:endParaRPr lang="fr-CA"/>
          </a:p>
        </p:txBody>
      </p:sp>
    </p:spTree>
    <p:extLst>
      <p:ext uri="{BB962C8B-B14F-4D97-AF65-F5344CB8AC3E}">
        <p14:creationId xmlns:p14="http://schemas.microsoft.com/office/powerpoint/2010/main" val="3834290995"/>
      </p:ext>
    </p:extLst>
  </p:cSld>
  <p:clrMapOvr>
    <a:masterClrMapping/>
  </p:clrMapOvr>
  <p:timing>
    <p:tnLst>
      <p:par>
        <p:cTn id="1" dur="indefinite" restart="never" nodeType="tmRoot"/>
      </p:par>
    </p:tnLst>
  </p:timing>
</p:sld>
</file>

<file path=ppt/slides/slide5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Interrupting Threads</a:t>
            </a:r>
            <a:endParaRPr lang="fr-CA" dirty="0"/>
          </a:p>
        </p:txBody>
      </p:sp>
      <p:sp>
        <p:nvSpPr>
          <p:cNvPr id="19459" name="Content Placeholder 2"/>
          <p:cNvSpPr>
            <a:spLocks noGrp="1"/>
          </p:cNvSpPr>
          <p:nvPr>
            <p:ph idx="1"/>
          </p:nvPr>
        </p:nvSpPr>
        <p:spPr/>
        <p:txBody>
          <a:bodyPr/>
          <a:lstStyle/>
          <a:p>
            <a:r>
              <a:rPr lang="en-CA" altLang="fr-FR" smtClean="0"/>
              <a:t>In Java, you have no way to force a Thread to stop</a:t>
            </a:r>
          </a:p>
          <a:p>
            <a:pPr lvl="1"/>
            <a:r>
              <a:rPr lang="en-CA" altLang="fr-FR" smtClean="0"/>
              <a:t>If the Thread is not correctly implemented, it can continue its execution indefinitely (</a:t>
            </a:r>
            <a:r>
              <a:rPr lang="en-CA" altLang="fr-FR" i="1" smtClean="0"/>
              <a:t>rogue thread!</a:t>
            </a:r>
            <a:r>
              <a:rPr lang="en-CA" altLang="fr-FR" smtClean="0"/>
              <a:t>)</a:t>
            </a:r>
          </a:p>
          <a:p>
            <a:endParaRPr lang="en-CA" altLang="fr-FR" smtClean="0"/>
          </a:p>
          <a:p>
            <a:r>
              <a:rPr lang="en-CA" altLang="fr-FR" smtClean="0"/>
              <a:t>But you can interrupt a Thread with the </a:t>
            </a:r>
            <a:r>
              <a:rPr lang="en-CA" altLang="fr-FR" smtClean="0">
                <a:latin typeface="Courier New" pitchFamily="49" charset="0"/>
                <a:cs typeface="Courier New" pitchFamily="49" charset="0"/>
              </a:rPr>
              <a:t>interrupt() </a:t>
            </a:r>
            <a:r>
              <a:rPr lang="en-CA" altLang="fr-FR" smtClean="0"/>
              <a:t>method</a:t>
            </a:r>
          </a:p>
          <a:p>
            <a:pPr lvl="1"/>
            <a:r>
              <a:rPr lang="en-CA" altLang="fr-FR" smtClean="0"/>
              <a:t> If the thread is sleeping or joining an other Thread, an </a:t>
            </a:r>
            <a:r>
              <a:rPr lang="en-CA" altLang="fr-FR" smtClean="0">
                <a:latin typeface="Courier New" pitchFamily="49" charset="0"/>
                <a:cs typeface="Courier New" pitchFamily="49" charset="0"/>
              </a:rPr>
              <a:t>InterruptedException</a:t>
            </a:r>
            <a:r>
              <a:rPr lang="en-CA" altLang="fr-FR" smtClean="0"/>
              <a:t> is thrown</a:t>
            </a:r>
          </a:p>
          <a:p>
            <a:pPr lvl="1"/>
            <a:r>
              <a:rPr lang="en-CA" altLang="fr-FR" smtClean="0"/>
              <a:t>In this case, the interrupted status of the thread is cleared</a:t>
            </a:r>
          </a:p>
          <a:p>
            <a:endParaRPr lang="fr-CA" altLang="fr-FR" smtClean="0"/>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517</a:t>
            </a:fld>
            <a:endParaRPr lang="fr-CA"/>
          </a:p>
        </p:txBody>
      </p:sp>
    </p:spTree>
    <p:extLst>
      <p:ext uri="{BB962C8B-B14F-4D97-AF65-F5344CB8AC3E}">
        <p14:creationId xmlns:p14="http://schemas.microsoft.com/office/powerpoint/2010/main" val="1709912508"/>
      </p:ext>
    </p:extLst>
  </p:cSld>
  <p:clrMapOvr>
    <a:masterClrMapping/>
  </p:clrMapOvr>
  <p:timing>
    <p:tnLst>
      <p:par>
        <p:cTn id="1" dur="indefinite" restart="never" nodeType="tmRoot"/>
      </p:par>
    </p:tnLst>
  </p:timing>
</p:sld>
</file>

<file path=ppt/slides/slide5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Interrupt Example</a:t>
            </a:r>
            <a:endParaRPr lang="fr-CA" dirty="0"/>
          </a:p>
        </p:txBody>
      </p:sp>
      <p:sp>
        <p:nvSpPr>
          <p:cNvPr id="20483" name="Content Placeholder 2"/>
          <p:cNvSpPr>
            <a:spLocks noGrp="1"/>
          </p:cNvSpPr>
          <p:nvPr>
            <p:ph idx="1"/>
          </p:nvPr>
        </p:nvSpPr>
        <p:spPr/>
        <p:txBody>
          <a:bodyPr/>
          <a:lstStyle/>
          <a:p>
            <a:pPr defTabSz="215900"/>
            <a:r>
              <a:rPr lang="fr-CA" altLang="fr-FR" sz="1400" smtClean="0">
                <a:latin typeface="Courier New" pitchFamily="49" charset="0"/>
                <a:cs typeface="Courier New" pitchFamily="49" charset="0"/>
              </a:rPr>
              <a:t>public</a:t>
            </a:r>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class</a:t>
            </a:r>
            <a:r>
              <a:rPr lang="fr-CA" altLang="fr-FR" sz="1400" b="0" smtClean="0">
                <a:latin typeface="Courier New" pitchFamily="49" charset="0"/>
                <a:cs typeface="Courier New" pitchFamily="49" charset="0"/>
              </a:rPr>
              <a:t> InterruptThread {</a:t>
            </a:r>
          </a:p>
          <a:p>
            <a:pPr defTabSz="215900"/>
            <a:r>
              <a:rPr lang="fr-CA" altLang="fr-FR" sz="1400" b="0" smtClean="0">
                <a:latin typeface="Courier New" pitchFamily="49" charset="0"/>
                <a:cs typeface="Courier New" pitchFamily="49" charset="0"/>
              </a:rPr>
              <a:t>	</a:t>
            </a:r>
          </a:p>
          <a:p>
            <a:pPr defTabSz="215900"/>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public</a:t>
            </a:r>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static</a:t>
            </a:r>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void</a:t>
            </a:r>
            <a:r>
              <a:rPr lang="fr-CA" altLang="fr-FR" sz="1400" b="0" smtClean="0">
                <a:latin typeface="Courier New" pitchFamily="49" charset="0"/>
                <a:cs typeface="Courier New" pitchFamily="49" charset="0"/>
              </a:rPr>
              <a:t> main(String[] args) {</a:t>
            </a:r>
          </a:p>
          <a:p>
            <a:pPr defTabSz="215900"/>
            <a:endParaRPr lang="fr-CA" altLang="fr-FR" sz="1400" b="0" smtClean="0">
              <a:latin typeface="Courier New" pitchFamily="49" charset="0"/>
              <a:cs typeface="Courier New" pitchFamily="49" charset="0"/>
            </a:endParaRPr>
          </a:p>
          <a:p>
            <a:pPr defTabSz="215900"/>
            <a:r>
              <a:rPr lang="fr-CA" altLang="fr-FR" sz="1400" b="0" smtClean="0">
                <a:latin typeface="Courier New" pitchFamily="49" charset="0"/>
                <a:cs typeface="Courier New" pitchFamily="49" charset="0"/>
              </a:rPr>
              <a:t>		Thread thread1 = </a:t>
            </a:r>
            <a:r>
              <a:rPr lang="fr-CA" altLang="fr-FR" sz="1400" smtClean="0">
                <a:latin typeface="Courier New" pitchFamily="49" charset="0"/>
                <a:cs typeface="Courier New" pitchFamily="49" charset="0"/>
              </a:rPr>
              <a:t>new</a:t>
            </a:r>
            <a:r>
              <a:rPr lang="fr-CA" altLang="fr-FR" sz="1400" b="0" smtClean="0">
                <a:latin typeface="Courier New" pitchFamily="49" charset="0"/>
                <a:cs typeface="Courier New" pitchFamily="49" charset="0"/>
              </a:rPr>
              <a:t> Thread(new WaitRunnable());</a:t>
            </a:r>
          </a:p>
          <a:p>
            <a:pPr defTabSz="215900"/>
            <a:r>
              <a:rPr lang="fr-CA" altLang="fr-FR" sz="1400" b="0" smtClean="0">
                <a:latin typeface="Courier New" pitchFamily="49" charset="0"/>
                <a:cs typeface="Courier New" pitchFamily="49" charset="0"/>
              </a:rPr>
              <a:t>		thread1.start();</a:t>
            </a:r>
          </a:p>
          <a:p>
            <a:pPr defTabSz="215900"/>
            <a:endParaRPr lang="fr-CA" altLang="fr-FR" sz="1400" b="0" smtClean="0">
              <a:latin typeface="Courier New" pitchFamily="49" charset="0"/>
              <a:cs typeface="Courier New" pitchFamily="49" charset="0"/>
            </a:endParaRPr>
          </a:p>
          <a:p>
            <a:pPr defTabSz="215900"/>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try</a:t>
            </a:r>
            <a:r>
              <a:rPr lang="fr-CA" altLang="fr-FR" sz="1400" b="0" smtClean="0">
                <a:latin typeface="Courier New" pitchFamily="49" charset="0"/>
                <a:cs typeface="Courier New" pitchFamily="49" charset="0"/>
              </a:rPr>
              <a:t> {Thread.sleep(</a:t>
            </a:r>
            <a:r>
              <a:rPr lang="fr-CA" altLang="fr-FR" sz="1400" b="0" smtClean="0">
                <a:solidFill>
                  <a:srgbClr val="00B050"/>
                </a:solidFill>
                <a:latin typeface="Courier New" pitchFamily="49" charset="0"/>
                <a:cs typeface="Courier New" pitchFamily="49" charset="0"/>
              </a:rPr>
              <a:t>1000</a:t>
            </a:r>
            <a:r>
              <a:rPr lang="fr-CA" altLang="fr-FR" sz="1400" b="0" smtClean="0">
                <a:latin typeface="Courier New" pitchFamily="49" charset="0"/>
                <a:cs typeface="Courier New" pitchFamily="49" charset="0"/>
              </a:rPr>
              <a:t>);}</a:t>
            </a:r>
          </a:p>
          <a:p>
            <a:pPr defTabSz="215900"/>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catch</a:t>
            </a:r>
            <a:r>
              <a:rPr lang="fr-CA" altLang="fr-FR" sz="1400" b="0" smtClean="0">
                <a:latin typeface="Courier New" pitchFamily="49" charset="0"/>
                <a:cs typeface="Courier New" pitchFamily="49" charset="0"/>
              </a:rPr>
              <a:t> (InterruptedException e){e.printStackTrace();}</a:t>
            </a:r>
          </a:p>
          <a:p>
            <a:pPr defTabSz="215900"/>
            <a:r>
              <a:rPr lang="fr-CA" altLang="fr-FR" sz="1400" b="0" smtClean="0">
                <a:latin typeface="Courier New" pitchFamily="49" charset="0"/>
                <a:cs typeface="Courier New" pitchFamily="49" charset="0"/>
              </a:rPr>
              <a:t>		thread1.interrupt();</a:t>
            </a:r>
          </a:p>
          <a:p>
            <a:pPr defTabSz="215900"/>
            <a:r>
              <a:rPr lang="fr-CA" altLang="fr-FR" sz="1400" b="0" smtClean="0">
                <a:latin typeface="Courier New" pitchFamily="49" charset="0"/>
                <a:cs typeface="Courier New" pitchFamily="49" charset="0"/>
              </a:rPr>
              <a:t>	}</a:t>
            </a:r>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518</a:t>
            </a:fld>
            <a:endParaRPr lang="fr-CA"/>
          </a:p>
        </p:txBody>
      </p:sp>
    </p:spTree>
    <p:extLst>
      <p:ext uri="{BB962C8B-B14F-4D97-AF65-F5344CB8AC3E}">
        <p14:creationId xmlns:p14="http://schemas.microsoft.com/office/powerpoint/2010/main" val="2700230719"/>
      </p:ext>
    </p:extLst>
  </p:cSld>
  <p:clrMapOvr>
    <a:masterClrMapping/>
  </p:clrMapOvr>
  <p:timing>
    <p:tnLst>
      <p:par>
        <p:cTn id="1" dur="indefinite" restart="never" nodeType="tmRoot"/>
      </p:par>
    </p:tnLst>
  </p:timing>
</p:sld>
</file>

<file path=ppt/slides/slide5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Interrupt Example</a:t>
            </a:r>
            <a:endParaRPr lang="fr-CA" dirty="0"/>
          </a:p>
        </p:txBody>
      </p:sp>
      <p:sp>
        <p:nvSpPr>
          <p:cNvPr id="3" name="Content Placeholder 2"/>
          <p:cNvSpPr>
            <a:spLocks noGrp="1"/>
          </p:cNvSpPr>
          <p:nvPr>
            <p:ph idx="1"/>
          </p:nvPr>
        </p:nvSpPr>
        <p:spPr>
          <a:xfrm>
            <a:off x="0" y="1752600"/>
            <a:ext cx="9144000" cy="3476625"/>
          </a:xfrm>
        </p:spPr>
        <p:txBody>
          <a:bodyPr/>
          <a:lstStyle/>
          <a:p>
            <a:pPr defTabSz="216000">
              <a:defRPr/>
            </a:pPr>
            <a:r>
              <a:rPr lang="fr-CA" sz="1400" b="0" dirty="0" smtClean="0">
                <a:latin typeface="Courier New" panose="02070309020205020404" pitchFamily="49" charset="0"/>
                <a:cs typeface="Courier New" panose="02070309020205020404" pitchFamily="49" charset="0"/>
              </a:rPr>
              <a:t>	</a:t>
            </a:r>
            <a:r>
              <a:rPr lang="fr-CA" sz="1400" dirty="0" err="1" smtClean="0">
                <a:latin typeface="Courier New" panose="02070309020205020404" pitchFamily="49" charset="0"/>
                <a:cs typeface="Courier New" panose="02070309020205020404" pitchFamily="49" charset="0"/>
              </a:rPr>
              <a:t>private</a:t>
            </a:r>
            <a:r>
              <a:rPr lang="fr-CA" sz="1400" b="0" dirty="0" smtClean="0">
                <a:latin typeface="Courier New" panose="02070309020205020404" pitchFamily="49" charset="0"/>
                <a:cs typeface="Courier New" panose="02070309020205020404" pitchFamily="49" charset="0"/>
              </a:rPr>
              <a:t> </a:t>
            </a:r>
            <a:r>
              <a:rPr lang="fr-CA" sz="1400" dirty="0" err="1" smtClean="0">
                <a:latin typeface="Courier New" panose="02070309020205020404" pitchFamily="49" charset="0"/>
                <a:cs typeface="Courier New" panose="02070309020205020404" pitchFamily="49" charset="0"/>
              </a:rPr>
              <a:t>static</a:t>
            </a:r>
            <a:r>
              <a:rPr lang="fr-CA" sz="1400" b="0" dirty="0" smtClean="0">
                <a:latin typeface="Courier New" panose="02070309020205020404" pitchFamily="49" charset="0"/>
                <a:cs typeface="Courier New" panose="02070309020205020404" pitchFamily="49" charset="0"/>
              </a:rPr>
              <a:t> </a:t>
            </a:r>
            <a:r>
              <a:rPr lang="fr-CA" sz="1400" dirty="0" smtClean="0">
                <a:latin typeface="Courier New" panose="02070309020205020404" pitchFamily="49" charset="0"/>
                <a:cs typeface="Courier New" panose="02070309020205020404" pitchFamily="49" charset="0"/>
              </a:rPr>
              <a:t>class</a:t>
            </a:r>
            <a:r>
              <a:rPr lang="fr-CA" sz="1400" b="0" dirty="0" smtClean="0">
                <a:latin typeface="Courier New" panose="02070309020205020404" pitchFamily="49" charset="0"/>
                <a:cs typeface="Courier New" panose="02070309020205020404" pitchFamily="49" charset="0"/>
              </a:rPr>
              <a:t> </a:t>
            </a:r>
            <a:r>
              <a:rPr lang="fr-CA" sz="1400" b="0" dirty="0" err="1" smtClean="0">
                <a:latin typeface="Courier New" panose="02070309020205020404" pitchFamily="49" charset="0"/>
                <a:cs typeface="Courier New" panose="02070309020205020404" pitchFamily="49" charset="0"/>
              </a:rPr>
              <a:t>WaitRunnable</a:t>
            </a:r>
            <a:r>
              <a:rPr lang="fr-CA" sz="1400" b="0" dirty="0" smtClean="0">
                <a:latin typeface="Courier New" panose="02070309020205020404" pitchFamily="49" charset="0"/>
                <a:cs typeface="Courier New" panose="02070309020205020404" pitchFamily="49" charset="0"/>
              </a:rPr>
              <a:t> </a:t>
            </a:r>
            <a:r>
              <a:rPr lang="fr-CA" sz="1400" dirty="0" err="1" smtClean="0">
                <a:latin typeface="Courier New" panose="02070309020205020404" pitchFamily="49" charset="0"/>
                <a:cs typeface="Courier New" panose="02070309020205020404" pitchFamily="49" charset="0"/>
              </a:rPr>
              <a:t>implements</a:t>
            </a:r>
            <a:r>
              <a:rPr lang="fr-CA" sz="1400" b="0" dirty="0" smtClean="0">
                <a:latin typeface="Courier New" panose="02070309020205020404" pitchFamily="49" charset="0"/>
                <a:cs typeface="Courier New" panose="02070309020205020404" pitchFamily="49" charset="0"/>
              </a:rPr>
              <a:t> </a:t>
            </a:r>
            <a:r>
              <a:rPr lang="fr-CA" sz="1400" b="0" dirty="0" err="1" smtClean="0">
                <a:latin typeface="Courier New" panose="02070309020205020404" pitchFamily="49" charset="0"/>
                <a:cs typeface="Courier New" panose="02070309020205020404" pitchFamily="49" charset="0"/>
              </a:rPr>
              <a:t>Runnable</a:t>
            </a:r>
            <a:r>
              <a:rPr lang="fr-CA" sz="1400" b="0" dirty="0" smtClean="0">
                <a:latin typeface="Courier New" panose="02070309020205020404" pitchFamily="49" charset="0"/>
                <a:cs typeface="Courier New" panose="02070309020205020404" pitchFamily="49" charset="0"/>
              </a:rPr>
              <a:t> {</a:t>
            </a:r>
          </a:p>
          <a:p>
            <a:pPr defTabSz="216000">
              <a:defRPr/>
            </a:pPr>
            <a:r>
              <a:rPr lang="fr-CA" sz="1400" dirty="0" smtClean="0">
                <a:latin typeface="Courier New" panose="02070309020205020404" pitchFamily="49" charset="0"/>
                <a:cs typeface="Courier New" panose="02070309020205020404" pitchFamily="49" charset="0"/>
              </a:rPr>
              <a:t>		@</a:t>
            </a:r>
            <a:r>
              <a:rPr lang="fr-CA" sz="1400" dirty="0" err="1" smtClean="0">
                <a:latin typeface="Courier New" panose="02070309020205020404" pitchFamily="49" charset="0"/>
                <a:cs typeface="Courier New" panose="02070309020205020404" pitchFamily="49" charset="0"/>
              </a:rPr>
              <a:t>Override</a:t>
            </a:r>
            <a:endParaRPr lang="fr-CA" sz="1400" dirty="0" smtClean="0">
              <a:latin typeface="Courier New" panose="02070309020205020404" pitchFamily="49" charset="0"/>
              <a:cs typeface="Courier New" panose="02070309020205020404" pitchFamily="49" charset="0"/>
            </a:endParaRPr>
          </a:p>
          <a:p>
            <a:pPr defTabSz="216000">
              <a:defRPr/>
            </a:pPr>
            <a:r>
              <a:rPr lang="fr-CA" sz="1400" b="0" dirty="0" smtClean="0">
                <a:latin typeface="Courier New" panose="02070309020205020404" pitchFamily="49" charset="0"/>
                <a:cs typeface="Courier New" panose="02070309020205020404" pitchFamily="49" charset="0"/>
              </a:rPr>
              <a:t>		</a:t>
            </a:r>
            <a:r>
              <a:rPr lang="fr-CA" sz="1400" dirty="0" smtClean="0">
                <a:latin typeface="Courier New" panose="02070309020205020404" pitchFamily="49" charset="0"/>
                <a:cs typeface="Courier New" panose="02070309020205020404" pitchFamily="49" charset="0"/>
              </a:rPr>
              <a:t>public</a:t>
            </a:r>
            <a:r>
              <a:rPr lang="fr-CA" sz="1400" b="0" dirty="0" smtClean="0">
                <a:latin typeface="Courier New" panose="02070309020205020404" pitchFamily="49" charset="0"/>
                <a:cs typeface="Courier New" panose="02070309020205020404" pitchFamily="49" charset="0"/>
              </a:rPr>
              <a:t> </a:t>
            </a:r>
            <a:r>
              <a:rPr lang="fr-CA" sz="1400" dirty="0" err="1" smtClean="0">
                <a:latin typeface="Courier New" panose="02070309020205020404" pitchFamily="49" charset="0"/>
                <a:cs typeface="Courier New" panose="02070309020205020404" pitchFamily="49" charset="0"/>
              </a:rPr>
              <a:t>void</a:t>
            </a:r>
            <a:r>
              <a:rPr lang="fr-CA" sz="1400" b="0" dirty="0" smtClean="0">
                <a:latin typeface="Courier New" panose="02070309020205020404" pitchFamily="49" charset="0"/>
                <a:cs typeface="Courier New" panose="02070309020205020404" pitchFamily="49" charset="0"/>
              </a:rPr>
              <a:t> </a:t>
            </a:r>
            <a:r>
              <a:rPr lang="fr-CA" sz="1400" b="0" dirty="0" err="1" smtClean="0">
                <a:latin typeface="Courier New" panose="02070309020205020404" pitchFamily="49" charset="0"/>
                <a:cs typeface="Courier New" panose="02070309020205020404" pitchFamily="49" charset="0"/>
              </a:rPr>
              <a:t>run</a:t>
            </a:r>
            <a:r>
              <a:rPr lang="fr-CA" sz="1400" b="0" dirty="0" smtClean="0">
                <a:latin typeface="Courier New" panose="02070309020205020404" pitchFamily="49" charset="0"/>
                <a:cs typeface="Courier New" panose="02070309020205020404" pitchFamily="49" charset="0"/>
              </a:rPr>
              <a:t>() {</a:t>
            </a:r>
          </a:p>
          <a:p>
            <a:pPr defTabSz="216000">
              <a:defRPr/>
            </a:pPr>
            <a:r>
              <a:rPr lang="fr-CA" sz="1400" b="0" dirty="0" smtClean="0">
                <a:latin typeface="Courier New" panose="02070309020205020404" pitchFamily="49" charset="0"/>
                <a:cs typeface="Courier New" panose="02070309020205020404" pitchFamily="49" charset="0"/>
              </a:rPr>
              <a:t>			</a:t>
            </a:r>
            <a:r>
              <a:rPr lang="fr-CA" sz="1400" b="0" dirty="0" err="1" smtClean="0">
                <a:latin typeface="Courier New" panose="02070309020205020404" pitchFamily="49" charset="0"/>
                <a:cs typeface="Courier New" panose="02070309020205020404" pitchFamily="49" charset="0"/>
              </a:rPr>
              <a:t>System.out.println</a:t>
            </a:r>
            <a:r>
              <a:rPr lang="fr-CA" sz="1400" b="0" dirty="0" smtClean="0">
                <a:latin typeface="Courier New" panose="02070309020205020404" pitchFamily="49" charset="0"/>
                <a:cs typeface="Courier New" panose="02070309020205020404" pitchFamily="49" charset="0"/>
              </a:rPr>
              <a:t>(</a:t>
            </a:r>
            <a:r>
              <a:rPr lang="fr-CA" sz="1400" b="0" dirty="0" smtClean="0">
                <a:solidFill>
                  <a:schemeClr val="accent3"/>
                </a:solidFill>
                <a:latin typeface="Courier New" panose="02070309020205020404" pitchFamily="49" charset="0"/>
                <a:cs typeface="Courier New" panose="02070309020205020404" pitchFamily="49" charset="0"/>
              </a:rPr>
              <a:t>"</a:t>
            </a:r>
            <a:r>
              <a:rPr lang="fr-CA" sz="1400" dirty="0" err="1" smtClean="0">
                <a:solidFill>
                  <a:schemeClr val="accent3"/>
                </a:solidFill>
                <a:latin typeface="Courier New" panose="02070309020205020404" pitchFamily="49" charset="0"/>
                <a:cs typeface="Courier New" panose="02070309020205020404" pitchFamily="49" charset="0"/>
              </a:rPr>
              <a:t>Current</a:t>
            </a:r>
            <a:r>
              <a:rPr lang="fr-CA" sz="1400" dirty="0" smtClean="0">
                <a:solidFill>
                  <a:schemeClr val="accent3"/>
                </a:solidFill>
                <a:latin typeface="Courier New" panose="02070309020205020404" pitchFamily="49" charset="0"/>
                <a:cs typeface="Courier New" panose="02070309020205020404" pitchFamily="49" charset="0"/>
              </a:rPr>
              <a:t> time </a:t>
            </a:r>
            <a:r>
              <a:rPr lang="fr-CA" sz="1400" dirty="0" err="1" smtClean="0">
                <a:solidFill>
                  <a:schemeClr val="accent3"/>
                </a:solidFill>
                <a:latin typeface="Courier New" panose="02070309020205020404" pitchFamily="49" charset="0"/>
                <a:cs typeface="Courier New" panose="02070309020205020404" pitchFamily="49" charset="0"/>
              </a:rPr>
              <a:t>millis</a:t>
            </a:r>
            <a:r>
              <a:rPr lang="fr-CA" sz="1400" dirty="0" smtClean="0">
                <a:solidFill>
                  <a:schemeClr val="accent3"/>
                </a:solidFill>
                <a:latin typeface="Courier New" panose="02070309020205020404" pitchFamily="49" charset="0"/>
                <a:cs typeface="Courier New" panose="02070309020205020404" pitchFamily="49" charset="0"/>
              </a:rPr>
              <a:t>: </a:t>
            </a:r>
            <a:r>
              <a:rPr lang="fr-CA" sz="1400" b="0" dirty="0" smtClean="0">
                <a:solidFill>
                  <a:schemeClr val="accent3"/>
                </a:solidFill>
                <a:latin typeface="Courier New" panose="02070309020205020404" pitchFamily="49" charset="0"/>
                <a:cs typeface="Courier New" panose="02070309020205020404" pitchFamily="49" charset="0"/>
              </a:rPr>
              <a:t>" </a:t>
            </a:r>
            <a:r>
              <a:rPr lang="fr-CA" sz="1400" b="0" dirty="0" smtClean="0">
                <a:latin typeface="Courier New" panose="02070309020205020404" pitchFamily="49" charset="0"/>
                <a:cs typeface="Courier New" panose="02070309020205020404" pitchFamily="49" charset="0"/>
              </a:rPr>
              <a:t>+ </a:t>
            </a:r>
            <a:r>
              <a:rPr lang="fr-CA" sz="1400" b="0" dirty="0" err="1" smtClean="0">
                <a:latin typeface="Courier New" panose="02070309020205020404" pitchFamily="49" charset="0"/>
                <a:cs typeface="Courier New" panose="02070309020205020404" pitchFamily="49" charset="0"/>
              </a:rPr>
              <a:t>System.currentTimeMillis</a:t>
            </a:r>
            <a:r>
              <a:rPr lang="fr-CA" sz="1400" b="0" dirty="0" smtClean="0">
                <a:latin typeface="Courier New" panose="02070309020205020404" pitchFamily="49" charset="0"/>
                <a:cs typeface="Courier New" panose="02070309020205020404" pitchFamily="49" charset="0"/>
              </a:rPr>
              <a:t>());</a:t>
            </a:r>
          </a:p>
          <a:p>
            <a:pPr defTabSz="216000">
              <a:defRPr/>
            </a:pPr>
            <a:r>
              <a:rPr lang="fr-CA" sz="1400" b="0" dirty="0" smtClean="0">
                <a:latin typeface="Courier New" panose="02070309020205020404" pitchFamily="49" charset="0"/>
                <a:cs typeface="Courier New" panose="02070309020205020404" pitchFamily="49" charset="0"/>
              </a:rPr>
              <a:t>			</a:t>
            </a:r>
            <a:r>
              <a:rPr lang="fr-CA" sz="1400" dirty="0" err="1" smtClean="0">
                <a:latin typeface="Courier New" panose="02070309020205020404" pitchFamily="49" charset="0"/>
                <a:cs typeface="Courier New" panose="02070309020205020404" pitchFamily="49" charset="0"/>
              </a:rPr>
              <a:t>try</a:t>
            </a:r>
            <a:r>
              <a:rPr lang="fr-CA" sz="1400" b="0" dirty="0" smtClean="0">
                <a:latin typeface="Courier New" panose="02070309020205020404" pitchFamily="49" charset="0"/>
                <a:cs typeface="Courier New" panose="02070309020205020404" pitchFamily="49" charset="0"/>
              </a:rPr>
              <a:t> {</a:t>
            </a:r>
            <a:r>
              <a:rPr lang="fr-CA" sz="1400" b="0" dirty="0" err="1" smtClean="0">
                <a:latin typeface="Courier New" panose="02070309020205020404" pitchFamily="49" charset="0"/>
                <a:cs typeface="Courier New" panose="02070309020205020404" pitchFamily="49" charset="0"/>
              </a:rPr>
              <a:t>Thread.sleep</a:t>
            </a:r>
            <a:r>
              <a:rPr lang="fr-CA" sz="1400" b="0" dirty="0" smtClean="0">
                <a:latin typeface="Courier New" panose="02070309020205020404" pitchFamily="49" charset="0"/>
                <a:cs typeface="Courier New" panose="02070309020205020404" pitchFamily="49" charset="0"/>
              </a:rPr>
              <a:t>(</a:t>
            </a:r>
            <a:r>
              <a:rPr lang="fr-CA" sz="1400" b="0" dirty="0" smtClean="0">
                <a:solidFill>
                  <a:srgbClr val="00B050"/>
                </a:solidFill>
                <a:latin typeface="Courier New" panose="02070309020205020404" pitchFamily="49" charset="0"/>
                <a:cs typeface="Courier New" panose="02070309020205020404" pitchFamily="49" charset="0"/>
              </a:rPr>
              <a:t>5000</a:t>
            </a:r>
            <a:r>
              <a:rPr lang="fr-CA" sz="1400" b="0" dirty="0" smtClean="0">
                <a:latin typeface="Courier New" panose="02070309020205020404" pitchFamily="49" charset="0"/>
                <a:cs typeface="Courier New" panose="02070309020205020404" pitchFamily="49" charset="0"/>
              </a:rPr>
              <a:t>);} </a:t>
            </a:r>
          </a:p>
          <a:p>
            <a:pPr defTabSz="216000">
              <a:defRPr/>
            </a:pPr>
            <a:r>
              <a:rPr lang="fr-CA" sz="1400" b="0" dirty="0">
                <a:latin typeface="Courier New" panose="02070309020205020404" pitchFamily="49" charset="0"/>
                <a:cs typeface="Courier New" panose="02070309020205020404" pitchFamily="49" charset="0"/>
              </a:rPr>
              <a:t>	</a:t>
            </a:r>
            <a:r>
              <a:rPr lang="fr-CA" sz="1400" b="0" dirty="0" smtClean="0">
                <a:latin typeface="Courier New" panose="02070309020205020404" pitchFamily="49" charset="0"/>
                <a:cs typeface="Courier New" panose="02070309020205020404" pitchFamily="49" charset="0"/>
              </a:rPr>
              <a:t>		</a:t>
            </a:r>
            <a:r>
              <a:rPr lang="fr-CA" sz="1400" dirty="0" smtClean="0">
                <a:latin typeface="Courier New" panose="02070309020205020404" pitchFamily="49" charset="0"/>
                <a:cs typeface="Courier New" panose="02070309020205020404" pitchFamily="49" charset="0"/>
              </a:rPr>
              <a:t>catch</a:t>
            </a:r>
            <a:r>
              <a:rPr lang="fr-CA" sz="1400" b="0" dirty="0" smtClean="0">
                <a:latin typeface="Courier New" panose="02070309020205020404" pitchFamily="49" charset="0"/>
                <a:cs typeface="Courier New" panose="02070309020205020404" pitchFamily="49" charset="0"/>
              </a:rPr>
              <a:t> (</a:t>
            </a:r>
            <a:r>
              <a:rPr lang="fr-CA" sz="1400" b="0" dirty="0" err="1" smtClean="0">
                <a:latin typeface="Courier New" panose="02070309020205020404" pitchFamily="49" charset="0"/>
                <a:cs typeface="Courier New" panose="02070309020205020404" pitchFamily="49" charset="0"/>
              </a:rPr>
              <a:t>InterruptedException</a:t>
            </a:r>
            <a:r>
              <a:rPr lang="fr-CA" sz="1400" b="0" dirty="0" smtClean="0">
                <a:latin typeface="Courier New" panose="02070309020205020404" pitchFamily="49" charset="0"/>
                <a:cs typeface="Courier New" panose="02070309020205020404" pitchFamily="49" charset="0"/>
              </a:rPr>
              <a:t> e) {</a:t>
            </a:r>
          </a:p>
          <a:p>
            <a:pPr defTabSz="216000">
              <a:defRPr/>
            </a:pPr>
            <a:r>
              <a:rPr lang="fr-CA" sz="1400" b="0" dirty="0" smtClean="0">
                <a:latin typeface="Courier New" panose="02070309020205020404" pitchFamily="49" charset="0"/>
                <a:cs typeface="Courier New" panose="02070309020205020404" pitchFamily="49" charset="0"/>
              </a:rPr>
              <a:t>				</a:t>
            </a:r>
            <a:r>
              <a:rPr lang="fr-CA" sz="1400" b="0" dirty="0" err="1" smtClean="0">
                <a:latin typeface="Courier New" panose="02070309020205020404" pitchFamily="49" charset="0"/>
                <a:cs typeface="Courier New" panose="02070309020205020404" pitchFamily="49" charset="0"/>
              </a:rPr>
              <a:t>System.out.println</a:t>
            </a:r>
            <a:r>
              <a:rPr lang="fr-CA" sz="1400" b="0" dirty="0" smtClean="0">
                <a:latin typeface="Courier New" panose="02070309020205020404" pitchFamily="49" charset="0"/>
                <a:cs typeface="Courier New" panose="02070309020205020404" pitchFamily="49" charset="0"/>
              </a:rPr>
              <a:t>(</a:t>
            </a:r>
            <a:r>
              <a:rPr lang="fr-CA" sz="1400" b="0" dirty="0" smtClean="0">
                <a:solidFill>
                  <a:schemeClr val="accent3"/>
                </a:solidFill>
                <a:latin typeface="Courier New" panose="02070309020205020404" pitchFamily="49" charset="0"/>
                <a:cs typeface="Courier New" panose="02070309020205020404" pitchFamily="49" charset="0"/>
              </a:rPr>
              <a:t>"</a:t>
            </a:r>
            <a:r>
              <a:rPr lang="fr-CA" sz="1400" dirty="0" smtClean="0">
                <a:solidFill>
                  <a:schemeClr val="accent3"/>
                </a:solidFill>
                <a:latin typeface="Courier New" panose="02070309020205020404" pitchFamily="49" charset="0"/>
                <a:cs typeface="Courier New" panose="02070309020205020404" pitchFamily="49" charset="0"/>
              </a:rPr>
              <a:t>The thread has been </a:t>
            </a:r>
            <a:r>
              <a:rPr lang="fr-CA" sz="1400" dirty="0" err="1" smtClean="0">
                <a:solidFill>
                  <a:schemeClr val="accent3"/>
                </a:solidFill>
                <a:latin typeface="Courier New" panose="02070309020205020404" pitchFamily="49" charset="0"/>
                <a:cs typeface="Courier New" panose="02070309020205020404" pitchFamily="49" charset="0"/>
              </a:rPr>
              <a:t>interrupted</a:t>
            </a:r>
            <a:r>
              <a:rPr lang="fr-CA" sz="1400" b="0" dirty="0" smtClean="0">
                <a:solidFill>
                  <a:schemeClr val="accent3"/>
                </a:solidFill>
                <a:latin typeface="Courier New" panose="02070309020205020404" pitchFamily="49" charset="0"/>
                <a:cs typeface="Courier New" panose="02070309020205020404" pitchFamily="49" charset="0"/>
              </a:rPr>
              <a:t>"</a:t>
            </a:r>
            <a:r>
              <a:rPr lang="fr-CA" sz="1400" b="0" dirty="0" smtClean="0">
                <a:latin typeface="Courier New" panose="02070309020205020404" pitchFamily="49" charset="0"/>
                <a:cs typeface="Courier New" panose="02070309020205020404" pitchFamily="49" charset="0"/>
              </a:rPr>
              <a:t>);</a:t>
            </a:r>
          </a:p>
          <a:p>
            <a:pPr defTabSz="216000">
              <a:defRPr/>
            </a:pPr>
            <a:r>
              <a:rPr lang="fr-CA" sz="1400" b="0" dirty="0" smtClean="0">
                <a:latin typeface="Courier New" panose="02070309020205020404" pitchFamily="49" charset="0"/>
                <a:cs typeface="Courier New" panose="02070309020205020404" pitchFamily="49" charset="0"/>
              </a:rPr>
              <a:t>				</a:t>
            </a:r>
            <a:r>
              <a:rPr lang="fr-CA" sz="1100" b="0" dirty="0" err="1" smtClean="0">
                <a:latin typeface="Courier New" panose="02070309020205020404" pitchFamily="49" charset="0"/>
                <a:cs typeface="Courier New" panose="02070309020205020404" pitchFamily="49" charset="0"/>
              </a:rPr>
              <a:t>System.out.println</a:t>
            </a:r>
            <a:r>
              <a:rPr lang="fr-CA" sz="1100" b="0" dirty="0" smtClean="0">
                <a:latin typeface="Courier New" panose="02070309020205020404" pitchFamily="49" charset="0"/>
                <a:cs typeface="Courier New" panose="02070309020205020404" pitchFamily="49" charset="0"/>
              </a:rPr>
              <a:t>(</a:t>
            </a:r>
            <a:r>
              <a:rPr lang="fr-CA" sz="1100" dirty="0" smtClean="0">
                <a:solidFill>
                  <a:schemeClr val="accent3"/>
                </a:solidFill>
                <a:latin typeface="Courier New" panose="02070309020205020404" pitchFamily="49" charset="0"/>
                <a:cs typeface="Courier New" panose="02070309020205020404" pitchFamily="49" charset="0"/>
              </a:rPr>
              <a:t>"The thread </a:t>
            </a:r>
            <a:r>
              <a:rPr lang="fr-CA" sz="1100" dirty="0" err="1" smtClean="0">
                <a:solidFill>
                  <a:schemeClr val="accent3"/>
                </a:solidFill>
                <a:latin typeface="Courier New" panose="02070309020205020404" pitchFamily="49" charset="0"/>
                <a:cs typeface="Courier New" panose="02070309020205020404" pitchFamily="49" charset="0"/>
              </a:rPr>
              <a:t>is</a:t>
            </a:r>
            <a:r>
              <a:rPr lang="fr-CA" sz="1100" dirty="0" smtClean="0">
                <a:solidFill>
                  <a:schemeClr val="accent3"/>
                </a:solidFill>
                <a:latin typeface="Courier New" panose="02070309020205020404" pitchFamily="49" charset="0"/>
                <a:cs typeface="Courier New" panose="02070309020205020404" pitchFamily="49" charset="0"/>
              </a:rPr>
              <a:t> </a:t>
            </a:r>
            <a:r>
              <a:rPr lang="fr-CA" sz="1100" dirty="0" err="1" smtClean="0">
                <a:solidFill>
                  <a:schemeClr val="accent3"/>
                </a:solidFill>
                <a:latin typeface="Courier New" panose="02070309020205020404" pitchFamily="49" charset="0"/>
                <a:cs typeface="Courier New" panose="02070309020205020404" pitchFamily="49" charset="0"/>
              </a:rPr>
              <a:t>interrupted</a:t>
            </a:r>
            <a:r>
              <a:rPr lang="fr-CA" sz="1100" dirty="0" smtClean="0">
                <a:solidFill>
                  <a:schemeClr val="accent3"/>
                </a:solidFill>
                <a:latin typeface="Courier New" panose="02070309020205020404" pitchFamily="49" charset="0"/>
                <a:cs typeface="Courier New" panose="02070309020205020404" pitchFamily="49" charset="0"/>
              </a:rPr>
              <a:t>: "</a:t>
            </a:r>
            <a:r>
              <a:rPr lang="fr-CA" sz="1100" b="0" dirty="0" smtClean="0">
                <a:latin typeface="Courier New" panose="02070309020205020404" pitchFamily="49" charset="0"/>
                <a:cs typeface="Courier New" panose="02070309020205020404" pitchFamily="49" charset="0"/>
              </a:rPr>
              <a:t>+</a:t>
            </a:r>
            <a:r>
              <a:rPr lang="fr-CA" sz="1100" b="0" dirty="0" err="1" smtClean="0">
                <a:latin typeface="Courier New" panose="02070309020205020404" pitchFamily="49" charset="0"/>
                <a:cs typeface="Courier New" panose="02070309020205020404" pitchFamily="49" charset="0"/>
              </a:rPr>
              <a:t>Thread.currentThread</a:t>
            </a:r>
            <a:r>
              <a:rPr lang="fr-CA" sz="1100" b="0" dirty="0" smtClean="0">
                <a:latin typeface="Courier New" panose="02070309020205020404" pitchFamily="49" charset="0"/>
                <a:cs typeface="Courier New" panose="02070309020205020404" pitchFamily="49" charset="0"/>
              </a:rPr>
              <a:t>().</a:t>
            </a:r>
            <a:r>
              <a:rPr lang="fr-CA" sz="1100" dirty="0" err="1" smtClean="0">
                <a:latin typeface="Courier New" panose="02070309020205020404" pitchFamily="49" charset="0"/>
                <a:cs typeface="Courier New" panose="02070309020205020404" pitchFamily="49" charset="0"/>
              </a:rPr>
              <a:t>isInterrupted</a:t>
            </a:r>
            <a:r>
              <a:rPr lang="fr-CA" sz="1100" dirty="0" smtClean="0">
                <a:latin typeface="Courier New" panose="02070309020205020404" pitchFamily="49" charset="0"/>
                <a:cs typeface="Courier New" panose="02070309020205020404" pitchFamily="49" charset="0"/>
              </a:rPr>
              <a:t>()</a:t>
            </a:r>
            <a:r>
              <a:rPr lang="fr-CA" sz="1100" b="0" dirty="0" smtClean="0">
                <a:latin typeface="Courier New" panose="02070309020205020404" pitchFamily="49" charset="0"/>
                <a:cs typeface="Courier New" panose="02070309020205020404" pitchFamily="49" charset="0"/>
              </a:rPr>
              <a:t>);</a:t>
            </a:r>
          </a:p>
          <a:p>
            <a:pPr defTabSz="216000">
              <a:defRPr/>
            </a:pPr>
            <a:r>
              <a:rPr lang="fr-CA" sz="1400" b="0" dirty="0" smtClean="0">
                <a:latin typeface="Courier New" panose="02070309020205020404" pitchFamily="49" charset="0"/>
                <a:cs typeface="Courier New" panose="02070309020205020404" pitchFamily="49" charset="0"/>
              </a:rPr>
              <a:t>			}</a:t>
            </a:r>
          </a:p>
          <a:p>
            <a:pPr defTabSz="216000">
              <a:defRPr/>
            </a:pPr>
            <a:r>
              <a:rPr lang="fr-CA" sz="1400" b="0" dirty="0" smtClean="0">
                <a:latin typeface="Courier New" panose="02070309020205020404" pitchFamily="49" charset="0"/>
                <a:cs typeface="Courier New" panose="02070309020205020404" pitchFamily="49" charset="0"/>
              </a:rPr>
              <a:t>			</a:t>
            </a:r>
            <a:r>
              <a:rPr lang="fr-CA" sz="1400" b="0" dirty="0" err="1" smtClean="0">
                <a:latin typeface="Courier New" panose="02070309020205020404" pitchFamily="49" charset="0"/>
                <a:cs typeface="Courier New" panose="02070309020205020404" pitchFamily="49" charset="0"/>
              </a:rPr>
              <a:t>System.out.println</a:t>
            </a:r>
            <a:r>
              <a:rPr lang="fr-CA" sz="1400" b="0" dirty="0" smtClean="0">
                <a:latin typeface="Courier New" panose="02070309020205020404" pitchFamily="49" charset="0"/>
                <a:cs typeface="Courier New" panose="02070309020205020404" pitchFamily="49" charset="0"/>
              </a:rPr>
              <a:t>(</a:t>
            </a:r>
            <a:r>
              <a:rPr lang="fr-CA" sz="1400" b="0" dirty="0" smtClean="0">
                <a:solidFill>
                  <a:schemeClr val="accent3"/>
                </a:solidFill>
                <a:latin typeface="Courier New" panose="02070309020205020404" pitchFamily="49" charset="0"/>
                <a:cs typeface="Courier New" panose="02070309020205020404" pitchFamily="49" charset="0"/>
              </a:rPr>
              <a:t>"</a:t>
            </a:r>
            <a:r>
              <a:rPr lang="fr-CA" sz="1400" dirty="0" err="1" smtClean="0">
                <a:solidFill>
                  <a:schemeClr val="accent3"/>
                </a:solidFill>
                <a:latin typeface="Courier New" panose="02070309020205020404" pitchFamily="49" charset="0"/>
                <a:cs typeface="Courier New" panose="02070309020205020404" pitchFamily="49" charset="0"/>
              </a:rPr>
              <a:t>Current</a:t>
            </a:r>
            <a:r>
              <a:rPr lang="fr-CA" sz="1400" dirty="0" smtClean="0">
                <a:solidFill>
                  <a:schemeClr val="accent3"/>
                </a:solidFill>
                <a:latin typeface="Courier New" panose="02070309020205020404" pitchFamily="49" charset="0"/>
                <a:cs typeface="Courier New" panose="02070309020205020404" pitchFamily="49" charset="0"/>
              </a:rPr>
              <a:t> time </a:t>
            </a:r>
            <a:r>
              <a:rPr lang="fr-CA" sz="1400" dirty="0" err="1" smtClean="0">
                <a:solidFill>
                  <a:schemeClr val="accent3"/>
                </a:solidFill>
                <a:latin typeface="Courier New" panose="02070309020205020404" pitchFamily="49" charset="0"/>
                <a:cs typeface="Courier New" panose="02070309020205020404" pitchFamily="49" charset="0"/>
              </a:rPr>
              <a:t>millis</a:t>
            </a:r>
            <a:r>
              <a:rPr lang="fr-CA" sz="1400" dirty="0" smtClean="0">
                <a:solidFill>
                  <a:schemeClr val="accent3"/>
                </a:solidFill>
                <a:latin typeface="Courier New" panose="02070309020205020404" pitchFamily="49" charset="0"/>
                <a:cs typeface="Courier New" panose="02070309020205020404" pitchFamily="49" charset="0"/>
              </a:rPr>
              <a:t>: </a:t>
            </a:r>
            <a:r>
              <a:rPr lang="fr-CA" sz="1400" b="0" dirty="0" smtClean="0">
                <a:solidFill>
                  <a:schemeClr val="accent3"/>
                </a:solidFill>
                <a:latin typeface="Courier New" panose="02070309020205020404" pitchFamily="49" charset="0"/>
                <a:cs typeface="Courier New" panose="02070309020205020404" pitchFamily="49" charset="0"/>
              </a:rPr>
              <a:t>" </a:t>
            </a:r>
            <a:r>
              <a:rPr lang="fr-CA" sz="1400" b="0" dirty="0" smtClean="0">
                <a:latin typeface="Courier New" panose="02070309020205020404" pitchFamily="49" charset="0"/>
                <a:cs typeface="Courier New" panose="02070309020205020404" pitchFamily="49" charset="0"/>
              </a:rPr>
              <a:t>+ </a:t>
            </a:r>
            <a:r>
              <a:rPr lang="fr-CA" sz="1400" b="0" dirty="0" err="1" smtClean="0">
                <a:latin typeface="Courier New" panose="02070309020205020404" pitchFamily="49" charset="0"/>
                <a:cs typeface="Courier New" panose="02070309020205020404" pitchFamily="49" charset="0"/>
              </a:rPr>
              <a:t>System.currentTimeMillis</a:t>
            </a:r>
            <a:r>
              <a:rPr lang="fr-CA" sz="1400" b="0" dirty="0" smtClean="0">
                <a:latin typeface="Courier New" panose="02070309020205020404" pitchFamily="49" charset="0"/>
                <a:cs typeface="Courier New" panose="02070309020205020404" pitchFamily="49" charset="0"/>
              </a:rPr>
              <a:t>());</a:t>
            </a:r>
          </a:p>
          <a:p>
            <a:pPr defTabSz="216000">
              <a:defRPr/>
            </a:pPr>
            <a:r>
              <a:rPr lang="fr-CA" sz="1400" b="0" dirty="0" smtClean="0">
                <a:latin typeface="Courier New" panose="02070309020205020404" pitchFamily="49" charset="0"/>
                <a:cs typeface="Courier New" panose="02070309020205020404" pitchFamily="49" charset="0"/>
              </a:rPr>
              <a:t>		}</a:t>
            </a:r>
          </a:p>
          <a:p>
            <a:pPr defTabSz="216000">
              <a:defRPr/>
            </a:pPr>
            <a:r>
              <a:rPr lang="fr-CA" sz="1400" b="0" dirty="0" smtClean="0">
                <a:latin typeface="Courier New" panose="02070309020205020404" pitchFamily="49" charset="0"/>
                <a:cs typeface="Courier New" panose="02070309020205020404" pitchFamily="49" charset="0"/>
              </a:rPr>
              <a:t>}</a:t>
            </a:r>
            <a:endParaRPr lang="fr-CA" sz="1400" b="0" dirty="0">
              <a:latin typeface="Courier New" panose="02070309020205020404" pitchFamily="49" charset="0"/>
              <a:cs typeface="Courier New" panose="02070309020205020404" pitchFamily="49" charset="0"/>
            </a:endParaRPr>
          </a:p>
        </p:txBody>
      </p:sp>
      <p:sp>
        <p:nvSpPr>
          <p:cNvPr id="6" name="TextBox 5"/>
          <p:cNvSpPr txBox="1"/>
          <p:nvPr/>
        </p:nvSpPr>
        <p:spPr>
          <a:xfrm>
            <a:off x="3779838" y="5373688"/>
            <a:ext cx="3268662" cy="1322387"/>
          </a:xfrm>
          <a:prstGeom prst="rect">
            <a:avLst/>
          </a:prstGeom>
          <a:noFill/>
          <a:ln w="28575">
            <a:solidFill>
              <a:schemeClr val="accent5"/>
            </a:solidFill>
          </a:ln>
        </p:spPr>
        <p:txBody>
          <a:bodyPr>
            <a:spAutoFit/>
          </a:bodyPr>
          <a:lstStyle/>
          <a:p>
            <a:pPr>
              <a:defRPr/>
            </a:pPr>
            <a:r>
              <a:rPr lang="en-CA" sz="1600" b="1" dirty="0"/>
              <a:t>Sample Output:</a:t>
            </a:r>
          </a:p>
          <a:p>
            <a:pPr>
              <a:defRPr/>
            </a:pPr>
            <a:r>
              <a:rPr lang="en-CA" sz="1600" dirty="0">
                <a:latin typeface="Arial Narrow" panose="020B0606020202030204" pitchFamily="34" charset="0"/>
              </a:rPr>
              <a:t>Current time </a:t>
            </a:r>
            <a:r>
              <a:rPr lang="en-CA" sz="1600" dirty="0" err="1">
                <a:latin typeface="Arial Narrow" panose="020B0606020202030204" pitchFamily="34" charset="0"/>
              </a:rPr>
              <a:t>millis</a:t>
            </a:r>
            <a:r>
              <a:rPr lang="en-CA" sz="1600" dirty="0">
                <a:latin typeface="Arial Narrow" panose="020B0606020202030204" pitchFamily="34" charset="0"/>
              </a:rPr>
              <a:t> : 1274017633151 </a:t>
            </a:r>
          </a:p>
          <a:p>
            <a:pPr>
              <a:defRPr/>
            </a:pPr>
            <a:r>
              <a:rPr lang="en-CA" sz="1600" b="1" dirty="0">
                <a:latin typeface="Arial Narrow" panose="020B0606020202030204" pitchFamily="34" charset="0"/>
              </a:rPr>
              <a:t>The thread has been interrupted </a:t>
            </a:r>
          </a:p>
          <a:p>
            <a:pPr>
              <a:defRPr/>
            </a:pPr>
            <a:r>
              <a:rPr lang="en-CA" sz="1600" b="1" dirty="0">
                <a:latin typeface="Arial Narrow" panose="020B0606020202030204" pitchFamily="34" charset="0"/>
              </a:rPr>
              <a:t>The thread is interrupted : false </a:t>
            </a:r>
          </a:p>
          <a:p>
            <a:pPr>
              <a:defRPr/>
            </a:pPr>
            <a:r>
              <a:rPr lang="en-CA" sz="1600" dirty="0">
                <a:latin typeface="Arial Narrow" panose="020B0606020202030204" pitchFamily="34" charset="0"/>
              </a:rPr>
              <a:t>Current time </a:t>
            </a:r>
            <a:r>
              <a:rPr lang="en-CA" sz="1600" dirty="0" err="1">
                <a:latin typeface="Arial Narrow" panose="020B0606020202030204" pitchFamily="34" charset="0"/>
              </a:rPr>
              <a:t>millis</a:t>
            </a:r>
            <a:r>
              <a:rPr lang="en-CA" sz="1600" dirty="0">
                <a:latin typeface="Arial Narrow" panose="020B0606020202030204" pitchFamily="34" charset="0"/>
              </a:rPr>
              <a:t> : 1274017634151</a:t>
            </a:r>
            <a:endParaRPr lang="fr-CA" sz="1600" dirty="0">
              <a:latin typeface="Arial Narrow" panose="020B0606020202030204" pitchFamily="34" charset="0"/>
            </a:endParaRPr>
          </a:p>
        </p:txBody>
      </p:sp>
      <p:sp>
        <p:nvSpPr>
          <p:cNvPr id="8" name="Slide Number Placeholder 7"/>
          <p:cNvSpPr>
            <a:spLocks noGrp="1"/>
          </p:cNvSpPr>
          <p:nvPr>
            <p:ph type="sldNum" sz="quarter" idx="11"/>
          </p:nvPr>
        </p:nvSpPr>
        <p:spPr/>
        <p:txBody>
          <a:bodyPr/>
          <a:lstStyle/>
          <a:p>
            <a:pPr>
              <a:defRPr/>
            </a:pPr>
            <a:fld id="{C0F85434-72BD-456E-A883-0F005E178622}" type="slidenum">
              <a:rPr lang="fr-CA" smtClean="0"/>
              <a:pPr>
                <a:defRPr/>
              </a:pPr>
              <a:t>519</a:t>
            </a:fld>
            <a:endParaRPr lang="fr-CA"/>
          </a:p>
        </p:txBody>
      </p:sp>
    </p:spTree>
    <p:extLst>
      <p:ext uri="{BB962C8B-B14F-4D97-AF65-F5344CB8AC3E}">
        <p14:creationId xmlns:p14="http://schemas.microsoft.com/office/powerpoint/2010/main" val="375132865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Customer Requirements</a:t>
            </a:r>
            <a:endParaRPr lang="en-CA" dirty="0"/>
          </a:p>
        </p:txBody>
      </p:sp>
      <p:sp>
        <p:nvSpPr>
          <p:cNvPr id="13315" name="Content Placeholder 2"/>
          <p:cNvSpPr>
            <a:spLocks noGrp="1"/>
          </p:cNvSpPr>
          <p:nvPr>
            <p:ph idx="1"/>
          </p:nvPr>
        </p:nvSpPr>
        <p:spPr/>
        <p:txBody>
          <a:bodyPr/>
          <a:lstStyle/>
          <a:p>
            <a:r>
              <a:rPr lang="en-CA" altLang="fr-FR" smtClean="0"/>
              <a:t>We have completed the domain analysis, we are ready to get our hands dirty</a:t>
            </a:r>
          </a:p>
          <a:p>
            <a:r>
              <a:rPr lang="en-CA" altLang="fr-FR" smtClean="0"/>
              <a:t>We need to figure out exactly what the customer wants: Customer Requirements</a:t>
            </a:r>
          </a:p>
          <a:p>
            <a:pPr lvl="1"/>
            <a:r>
              <a:rPr lang="en-CA" altLang="fr-FR" smtClean="0"/>
              <a:t>This is where the expectations of the customer are captured</a:t>
            </a:r>
          </a:p>
          <a:p>
            <a:endParaRPr lang="en-CA" altLang="fr-FR" smtClean="0"/>
          </a:p>
          <a:p>
            <a:r>
              <a:rPr lang="en-CA" altLang="fr-FR" smtClean="0"/>
              <a:t>Composed typically of high level, non-technical statements</a:t>
            </a:r>
          </a:p>
          <a:p>
            <a:r>
              <a:rPr lang="en-CA" altLang="fr-FR" smtClean="0"/>
              <a:t>Example</a:t>
            </a:r>
          </a:p>
          <a:p>
            <a:pPr lvl="1"/>
            <a:r>
              <a:rPr lang="en-CA" altLang="fr-FR" smtClean="0"/>
              <a:t>Requirement 1: “We need to develop an online customer portal”</a:t>
            </a:r>
          </a:p>
          <a:p>
            <a:pPr lvl="1"/>
            <a:r>
              <a:rPr lang="en-CA" altLang="fr-FR" smtClean="0"/>
              <a:t>Requirement 2: “The portal must list all our products”</a:t>
            </a:r>
          </a:p>
          <a:p>
            <a:pPr lvl="1"/>
            <a:r>
              <a:rPr lang="en-CA" altLang="fr-FR" smtClean="0"/>
              <a:t>…</a:t>
            </a:r>
          </a:p>
        </p:txBody>
      </p:sp>
    </p:spTree>
    <p:extLst>
      <p:ext uri="{BB962C8B-B14F-4D97-AF65-F5344CB8AC3E}">
        <p14:creationId xmlns:p14="http://schemas.microsoft.com/office/powerpoint/2010/main" val="2335100361"/>
      </p:ext>
    </p:extLst>
  </p:cSld>
  <p:clrMapOvr>
    <a:masterClrMapping/>
  </p:clrMapOvr>
  <p:timing>
    <p:tnLst>
      <p:par>
        <p:cTn id="1" dur="indefinite" restart="never" nodeType="tmRoot"/>
      </p:par>
    </p:tnLst>
  </p:timing>
</p:sld>
</file>

<file path=ppt/slides/slide5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Java Semaphores</a:t>
            </a:r>
            <a:endParaRPr lang="fr-CA" dirty="0"/>
          </a:p>
        </p:txBody>
      </p:sp>
      <p:sp>
        <p:nvSpPr>
          <p:cNvPr id="22531" name="Content Placeholder 2"/>
          <p:cNvSpPr>
            <a:spLocks noGrp="1"/>
          </p:cNvSpPr>
          <p:nvPr>
            <p:ph idx="1"/>
          </p:nvPr>
        </p:nvSpPr>
        <p:spPr/>
        <p:txBody>
          <a:bodyPr/>
          <a:lstStyle/>
          <a:p>
            <a:r>
              <a:rPr lang="en-CA" altLang="fr-FR" smtClean="0"/>
              <a:t>Java defines a semaphore class:</a:t>
            </a:r>
            <a:r>
              <a:rPr lang="fr-CA" altLang="fr-FR" smtClean="0"/>
              <a:t> </a:t>
            </a:r>
            <a:r>
              <a:rPr lang="fr-CA" altLang="fr-FR" b="0" smtClean="0">
                <a:latin typeface="Courier New" pitchFamily="49" charset="0"/>
                <a:cs typeface="Courier New" pitchFamily="49" charset="0"/>
              </a:rPr>
              <a:t>java.util.concurrent.Semaphore</a:t>
            </a:r>
          </a:p>
          <a:p>
            <a:endParaRPr lang="en-CA" altLang="fr-FR" smtClean="0">
              <a:cs typeface="Courier New" pitchFamily="49" charset="0"/>
            </a:endParaRPr>
          </a:p>
          <a:p>
            <a:r>
              <a:rPr lang="en-CA" altLang="fr-FR" smtClean="0">
                <a:cs typeface="Courier New" pitchFamily="49" charset="0"/>
              </a:rPr>
              <a:t>Creating a counting semaphore:</a:t>
            </a:r>
          </a:p>
          <a:p>
            <a:r>
              <a:rPr lang="fr-CA" altLang="fr-FR" b="0" smtClean="0">
                <a:latin typeface="Courier New" pitchFamily="49" charset="0"/>
                <a:cs typeface="Courier New" pitchFamily="49" charset="0"/>
              </a:rPr>
              <a:t>Semaphore available = new Semaphore(</a:t>
            </a:r>
            <a:r>
              <a:rPr lang="fr-CA" altLang="fr-FR" b="0" smtClean="0">
                <a:solidFill>
                  <a:srgbClr val="00B050"/>
                </a:solidFill>
                <a:latin typeface="Courier New" pitchFamily="49" charset="0"/>
                <a:cs typeface="Courier New" pitchFamily="49" charset="0"/>
              </a:rPr>
              <a:t>100</a:t>
            </a:r>
            <a:r>
              <a:rPr lang="fr-CA" altLang="fr-FR" b="0" smtClean="0">
                <a:latin typeface="Courier New" pitchFamily="49" charset="0"/>
                <a:cs typeface="Courier New" pitchFamily="49" charset="0"/>
              </a:rPr>
              <a:t>);</a:t>
            </a:r>
          </a:p>
          <a:p>
            <a:r>
              <a:rPr lang="en-CA" altLang="fr-FR" smtClean="0">
                <a:cs typeface="Courier New" pitchFamily="49" charset="0"/>
              </a:rPr>
              <a:t>Creating a binary semaphore:</a:t>
            </a:r>
          </a:p>
          <a:p>
            <a:r>
              <a:rPr lang="fr-CA" altLang="fr-FR" b="0" smtClean="0">
                <a:latin typeface="Courier New" pitchFamily="49" charset="0"/>
                <a:cs typeface="Courier New" pitchFamily="49" charset="0"/>
              </a:rPr>
              <a:t>Semaphore available = new Semaphore(</a:t>
            </a:r>
            <a:r>
              <a:rPr lang="fr-CA" altLang="fr-FR" b="0" smtClean="0">
                <a:solidFill>
                  <a:srgbClr val="00B050"/>
                </a:solidFill>
                <a:latin typeface="Courier New" pitchFamily="49" charset="0"/>
                <a:cs typeface="Courier New" pitchFamily="49" charset="0"/>
              </a:rPr>
              <a:t>1</a:t>
            </a:r>
            <a:r>
              <a:rPr lang="fr-CA" altLang="fr-FR" b="0" smtClean="0">
                <a:latin typeface="Courier New" pitchFamily="49" charset="0"/>
                <a:cs typeface="Courier New" pitchFamily="49" charset="0"/>
              </a:rPr>
              <a:t>);</a:t>
            </a:r>
          </a:p>
          <a:p>
            <a:endParaRPr lang="en-CA" altLang="fr-FR" b="0" smtClean="0">
              <a:latin typeface="Courier New" pitchFamily="49" charset="0"/>
              <a:cs typeface="Courier New" pitchFamily="49" charset="0"/>
            </a:endParaRPr>
          </a:p>
          <a:p>
            <a:r>
              <a:rPr lang="en-CA" altLang="fr-FR" smtClean="0"/>
              <a:t>We will later implement our own Sempahore class</a:t>
            </a:r>
            <a:endParaRPr lang="fr-CA" altLang="fr-FR" smtClean="0"/>
          </a:p>
          <a:p>
            <a:endParaRPr lang="fr-CA" altLang="fr-FR" b="0" smtClean="0">
              <a:latin typeface="Courier New" pitchFamily="49" charset="0"/>
              <a:cs typeface="Courier New" pitchFamily="49" charset="0"/>
            </a:endParaRPr>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520</a:t>
            </a:fld>
            <a:endParaRPr lang="fr-CA"/>
          </a:p>
        </p:txBody>
      </p:sp>
    </p:spTree>
    <p:extLst>
      <p:ext uri="{BB962C8B-B14F-4D97-AF65-F5344CB8AC3E}">
        <p14:creationId xmlns:p14="http://schemas.microsoft.com/office/powerpoint/2010/main" val="3947789874"/>
      </p:ext>
    </p:extLst>
  </p:cSld>
  <p:clrMapOvr>
    <a:masterClrMapping/>
  </p:clrMapOvr>
  <p:timing>
    <p:tnLst>
      <p:par>
        <p:cTn id="1" dur="indefinite" restart="never" nodeType="tmRoot"/>
      </p:par>
    </p:tnLst>
  </p:timing>
</p:sld>
</file>

<file path=ppt/slides/slide5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Semaphore Example</a:t>
            </a:r>
            <a:endParaRPr lang="fr-CA" dirty="0"/>
          </a:p>
        </p:txBody>
      </p:sp>
      <p:sp>
        <p:nvSpPr>
          <p:cNvPr id="23555" name="Content Placeholder 2"/>
          <p:cNvSpPr>
            <a:spLocks noGrp="1"/>
          </p:cNvSpPr>
          <p:nvPr>
            <p:ph idx="1"/>
          </p:nvPr>
        </p:nvSpPr>
        <p:spPr/>
        <p:txBody>
          <a:bodyPr/>
          <a:lstStyle/>
          <a:p>
            <a:pPr defTabSz="215900"/>
            <a:r>
              <a:rPr lang="fr-CA" altLang="fr-FR" sz="1400" smtClean="0">
                <a:latin typeface="Courier New" pitchFamily="49" charset="0"/>
                <a:cs typeface="Courier New" pitchFamily="49" charset="0"/>
              </a:rPr>
              <a:t>public</a:t>
            </a:r>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class</a:t>
            </a:r>
            <a:r>
              <a:rPr lang="fr-CA" altLang="fr-FR" sz="1400" b="0" smtClean="0">
                <a:latin typeface="Courier New" pitchFamily="49" charset="0"/>
                <a:cs typeface="Courier New" pitchFamily="49" charset="0"/>
              </a:rPr>
              <a:t> Example {</a:t>
            </a:r>
          </a:p>
          <a:p>
            <a:pPr defTabSz="215900"/>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private</a:t>
            </a:r>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int</a:t>
            </a:r>
            <a:r>
              <a:rPr lang="fr-CA" altLang="fr-FR" sz="1400" b="0" smtClean="0">
                <a:latin typeface="Courier New" pitchFamily="49" charset="0"/>
                <a:cs typeface="Courier New" pitchFamily="49" charset="0"/>
              </a:rPr>
              <a:t> counter= 0;</a:t>
            </a:r>
          </a:p>
          <a:p>
            <a:pPr defTabSz="215900"/>
            <a:r>
              <a:rPr lang="fr-CA" altLang="fr-FR" sz="1400" b="0" smtClean="0">
                <a:latin typeface="Courier New" pitchFamily="49" charset="0"/>
                <a:cs typeface="Courier New" pitchFamily="49" charset="0"/>
              </a:rPr>
              <a:t> </a:t>
            </a:r>
          </a:p>
          <a:p>
            <a:pPr defTabSz="215900"/>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private</a:t>
            </a:r>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final</a:t>
            </a:r>
            <a:r>
              <a:rPr lang="fr-CA" altLang="fr-FR" sz="1400" b="0" smtClean="0">
                <a:latin typeface="Courier New" pitchFamily="49" charset="0"/>
                <a:cs typeface="Courier New" pitchFamily="49" charset="0"/>
              </a:rPr>
              <a:t> Semaphore mutex = new Semaphore(</a:t>
            </a:r>
            <a:r>
              <a:rPr lang="fr-CA" altLang="fr-FR" sz="1400" b="0" smtClean="0">
                <a:solidFill>
                  <a:srgbClr val="00B050"/>
                </a:solidFill>
                <a:latin typeface="Courier New" pitchFamily="49" charset="0"/>
                <a:cs typeface="Courier New" pitchFamily="49" charset="0"/>
              </a:rPr>
              <a:t>1</a:t>
            </a:r>
            <a:r>
              <a:rPr lang="fr-CA" altLang="fr-FR" sz="1400" b="0" smtClean="0">
                <a:latin typeface="Courier New" pitchFamily="49" charset="0"/>
                <a:cs typeface="Courier New" pitchFamily="49" charset="0"/>
              </a:rPr>
              <a:t>)</a:t>
            </a:r>
          </a:p>
          <a:p>
            <a:pPr defTabSz="215900"/>
            <a:r>
              <a:rPr lang="fr-CA" altLang="fr-FR" sz="1400" b="0" smtClean="0">
                <a:latin typeface="Courier New" pitchFamily="49" charset="0"/>
                <a:cs typeface="Courier New" pitchFamily="49" charset="0"/>
              </a:rPr>
              <a:t> </a:t>
            </a:r>
          </a:p>
          <a:p>
            <a:pPr defTabSz="215900"/>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public</a:t>
            </a:r>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int</a:t>
            </a:r>
            <a:r>
              <a:rPr lang="fr-CA" altLang="fr-FR" sz="1400" b="0" smtClean="0">
                <a:latin typeface="Courier New" pitchFamily="49" charset="0"/>
                <a:cs typeface="Courier New" pitchFamily="49" charset="0"/>
              </a:rPr>
              <a:t> getNextCount() </a:t>
            </a:r>
            <a:r>
              <a:rPr lang="fr-CA" altLang="fr-FR" sz="1400" smtClean="0">
                <a:latin typeface="Courier New" pitchFamily="49" charset="0"/>
                <a:cs typeface="Courier New" pitchFamily="49" charset="0"/>
              </a:rPr>
              <a:t>throws</a:t>
            </a:r>
            <a:r>
              <a:rPr lang="fr-CA" altLang="fr-FR" sz="1400" b="0" smtClean="0">
                <a:latin typeface="Courier New" pitchFamily="49" charset="0"/>
                <a:cs typeface="Courier New" pitchFamily="49" charset="0"/>
              </a:rPr>
              <a:t> InterruptedException {</a:t>
            </a:r>
          </a:p>
          <a:p>
            <a:pPr defTabSz="215900"/>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try</a:t>
            </a:r>
            <a:r>
              <a:rPr lang="fr-CA" altLang="fr-FR" sz="1400" b="0" smtClean="0">
                <a:latin typeface="Courier New" pitchFamily="49" charset="0"/>
                <a:cs typeface="Courier New" pitchFamily="49" charset="0"/>
              </a:rPr>
              <a:t> {</a:t>
            </a:r>
          </a:p>
          <a:p>
            <a:pPr defTabSz="215900"/>
            <a:r>
              <a:rPr lang="fr-CA" altLang="fr-FR" sz="1400" b="0" smtClean="0">
                <a:latin typeface="Courier New" pitchFamily="49" charset="0"/>
                <a:cs typeface="Courier New" pitchFamily="49" charset="0"/>
              </a:rPr>
              <a:t>            mutex.acquire();</a:t>
            </a:r>
          </a:p>
          <a:p>
            <a:pPr defTabSz="215900"/>
            <a:r>
              <a:rPr lang="fr-CA" altLang="fr-FR" sz="1400" b="0" smtClean="0">
                <a:latin typeface="Courier New" pitchFamily="49" charset="0"/>
                <a:cs typeface="Courier New" pitchFamily="49" charset="0"/>
              </a:rPr>
              <a:t>            return ++counter;</a:t>
            </a:r>
          </a:p>
          <a:p>
            <a:pPr defTabSz="215900"/>
            <a:r>
              <a:rPr lang="fr-CA" altLang="fr-FR" sz="1400" b="0" smtClean="0">
                <a:latin typeface="Courier New" pitchFamily="49" charset="0"/>
                <a:cs typeface="Courier New" pitchFamily="49" charset="0"/>
              </a:rPr>
              <a:t>        } </a:t>
            </a:r>
            <a:r>
              <a:rPr lang="fr-CA" altLang="fr-FR" sz="1400" smtClean="0">
                <a:latin typeface="Courier New" pitchFamily="49" charset="0"/>
                <a:cs typeface="Courier New" pitchFamily="49" charset="0"/>
              </a:rPr>
              <a:t>finally</a:t>
            </a:r>
            <a:r>
              <a:rPr lang="fr-CA" altLang="fr-FR" sz="1400" b="0" smtClean="0">
                <a:latin typeface="Courier New" pitchFamily="49" charset="0"/>
                <a:cs typeface="Courier New" pitchFamily="49" charset="0"/>
              </a:rPr>
              <a:t> {</a:t>
            </a:r>
          </a:p>
          <a:p>
            <a:pPr defTabSz="215900"/>
            <a:r>
              <a:rPr lang="fr-CA" altLang="fr-FR" sz="1400" b="0" smtClean="0">
                <a:latin typeface="Courier New" pitchFamily="49" charset="0"/>
                <a:cs typeface="Courier New" pitchFamily="49" charset="0"/>
              </a:rPr>
              <a:t>            mutex.release();</a:t>
            </a:r>
          </a:p>
          <a:p>
            <a:pPr defTabSz="215900"/>
            <a:r>
              <a:rPr lang="fr-CA" altLang="fr-FR" sz="1400" b="0" smtClean="0">
                <a:latin typeface="Courier New" pitchFamily="49" charset="0"/>
                <a:cs typeface="Courier New" pitchFamily="49" charset="0"/>
              </a:rPr>
              <a:t>        }</a:t>
            </a:r>
          </a:p>
          <a:p>
            <a:pPr defTabSz="215900"/>
            <a:r>
              <a:rPr lang="fr-CA" altLang="fr-FR" sz="1400" b="0" smtClean="0">
                <a:latin typeface="Courier New" pitchFamily="49" charset="0"/>
                <a:cs typeface="Courier New" pitchFamily="49" charset="0"/>
              </a:rPr>
              <a:t>    }</a:t>
            </a:r>
          </a:p>
          <a:p>
            <a:pPr defTabSz="215900"/>
            <a:r>
              <a:rPr lang="fr-CA" altLang="fr-FR" sz="1400" b="0" smtClean="0">
                <a:latin typeface="Courier New" pitchFamily="49" charset="0"/>
                <a:cs typeface="Courier New" pitchFamily="49" charset="0"/>
              </a:rPr>
              <a:t>}</a:t>
            </a:r>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521</a:t>
            </a:fld>
            <a:endParaRPr lang="fr-CA"/>
          </a:p>
        </p:txBody>
      </p:sp>
    </p:spTree>
    <p:extLst>
      <p:ext uri="{BB962C8B-B14F-4D97-AF65-F5344CB8AC3E}">
        <p14:creationId xmlns:p14="http://schemas.microsoft.com/office/powerpoint/2010/main" val="1851397632"/>
      </p:ext>
    </p:extLst>
  </p:cSld>
  <p:clrMapOvr>
    <a:masterClrMapping/>
  </p:clrMapOvr>
  <p:timing>
    <p:tnLst>
      <p:par>
        <p:cTn id="1" dur="indefinite" restart="never" nodeType="tmRoot"/>
      </p:par>
    </p:tnLst>
  </p:timing>
</p:sld>
</file>

<file path=ppt/slides/slide5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US" dirty="0" smtClean="0"/>
              <a:t>Question??</a:t>
            </a:r>
            <a:endParaRPr lang="fr-CA" dirty="0"/>
          </a:p>
        </p:txBody>
      </p:sp>
      <p:sp>
        <p:nvSpPr>
          <p:cNvPr id="3" name="Content Placeholder 2"/>
          <p:cNvSpPr>
            <a:spLocks noGrp="1"/>
          </p:cNvSpPr>
          <p:nvPr>
            <p:ph idx="1"/>
          </p:nvPr>
        </p:nvSpPr>
        <p:spPr/>
        <p:txBody>
          <a:bodyPr/>
          <a:lstStyle/>
          <a:p>
            <a:pPr algn="ctr"/>
            <a:endParaRPr lang="en-US" altLang="fr-FR" sz="2800" smtClean="0">
              <a:solidFill>
                <a:schemeClr val="tx2"/>
              </a:solidFill>
            </a:endParaRPr>
          </a:p>
          <a:p>
            <a:pPr algn="ctr"/>
            <a:r>
              <a:rPr lang="en-US" altLang="fr-FR" sz="2800" i="1" smtClean="0">
                <a:solidFill>
                  <a:schemeClr val="tx2"/>
                </a:solidFill>
              </a:rPr>
              <a:t>Why do we need the try-finally construct in the previous example?</a:t>
            </a:r>
            <a:endParaRPr lang="fr-CA" altLang="fr-FR" sz="2800" i="1" smtClean="0">
              <a:solidFill>
                <a:schemeClr val="tx2"/>
              </a:solidFill>
            </a:endParaRPr>
          </a:p>
        </p:txBody>
      </p:sp>
      <p:pic>
        <p:nvPicPr>
          <p:cNvPr id="24582" name="Picture 2" descr="http://en.hdyo.org/assets/ask-question-1-ca45a12e5206bae44014e11cd3ced9f1.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76600" y="3500438"/>
            <a:ext cx="4032250" cy="3049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Slide Number Placeholder 6"/>
          <p:cNvSpPr>
            <a:spLocks noGrp="1"/>
          </p:cNvSpPr>
          <p:nvPr>
            <p:ph type="sldNum" sz="quarter" idx="11"/>
          </p:nvPr>
        </p:nvSpPr>
        <p:spPr/>
        <p:txBody>
          <a:bodyPr/>
          <a:lstStyle/>
          <a:p>
            <a:pPr>
              <a:defRPr/>
            </a:pPr>
            <a:fld id="{C0F85434-72BD-456E-A883-0F005E178622}" type="slidenum">
              <a:rPr lang="fr-CA" smtClean="0"/>
              <a:pPr>
                <a:defRPr/>
              </a:pPr>
              <a:t>522</a:t>
            </a:fld>
            <a:endParaRPr lang="fr-CA"/>
          </a:p>
        </p:txBody>
      </p:sp>
    </p:spTree>
    <p:extLst>
      <p:ext uri="{BB962C8B-B14F-4D97-AF65-F5344CB8AC3E}">
        <p14:creationId xmlns:p14="http://schemas.microsoft.com/office/powerpoint/2010/main" val="288229455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16"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 calcmode="lin" valueType="num">
                                      <p:cBhvr>
                                        <p:cTn id="7"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8"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9"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Intrinsic Locks</a:t>
            </a:r>
            <a:endParaRPr lang="fr-CA" dirty="0"/>
          </a:p>
        </p:txBody>
      </p:sp>
      <p:sp>
        <p:nvSpPr>
          <p:cNvPr id="25603" name="Content Placeholder 2"/>
          <p:cNvSpPr>
            <a:spLocks noGrp="1"/>
          </p:cNvSpPr>
          <p:nvPr>
            <p:ph idx="1"/>
          </p:nvPr>
        </p:nvSpPr>
        <p:spPr/>
        <p:txBody>
          <a:bodyPr/>
          <a:lstStyle/>
          <a:p>
            <a:r>
              <a:rPr lang="en-CA" altLang="fr-FR" sz="1800" smtClean="0"/>
              <a:t>Any piece of code that can be simultaneously modified by several threads must be made </a:t>
            </a:r>
            <a:r>
              <a:rPr lang="en-CA" altLang="fr-FR" sz="1800" smtClean="0">
                <a:solidFill>
                  <a:schemeClr val="tx2"/>
                </a:solidFill>
              </a:rPr>
              <a:t>Thread Safe</a:t>
            </a:r>
          </a:p>
          <a:p>
            <a:endParaRPr lang="en-CA" altLang="fr-FR" sz="1800" smtClean="0"/>
          </a:p>
          <a:p>
            <a:r>
              <a:rPr lang="en-CA" altLang="fr-FR" sz="1800" smtClean="0"/>
              <a:t>Consider the following simple piece of code:</a:t>
            </a:r>
          </a:p>
          <a:p>
            <a:pPr marL="1371600" lvl="3" indent="0">
              <a:buFont typeface="Arial" charset="0"/>
              <a:buNone/>
            </a:pPr>
            <a:r>
              <a:rPr lang="en-CA" altLang="fr-FR" sz="1600" b="1" smtClean="0">
                <a:latin typeface="Courier New" pitchFamily="49" charset="0"/>
                <a:cs typeface="Courier New" pitchFamily="49" charset="0"/>
              </a:rPr>
              <a:t>public</a:t>
            </a:r>
            <a:r>
              <a:rPr lang="en-CA" altLang="fr-FR" sz="1600" smtClean="0">
                <a:latin typeface="Courier New" pitchFamily="49" charset="0"/>
                <a:cs typeface="Courier New" pitchFamily="49" charset="0"/>
              </a:rPr>
              <a:t> </a:t>
            </a:r>
            <a:r>
              <a:rPr lang="en-CA" altLang="fr-FR" sz="1600" b="1" smtClean="0">
                <a:latin typeface="Courier New" pitchFamily="49" charset="0"/>
                <a:cs typeface="Courier New" pitchFamily="49" charset="0"/>
              </a:rPr>
              <a:t>int</a:t>
            </a:r>
            <a:r>
              <a:rPr lang="en-CA" altLang="fr-FR" sz="1600" smtClean="0">
                <a:latin typeface="Courier New" pitchFamily="49" charset="0"/>
                <a:cs typeface="Courier New" pitchFamily="49" charset="0"/>
              </a:rPr>
              <a:t> getNextCount(){</a:t>
            </a:r>
          </a:p>
          <a:p>
            <a:pPr marL="1371600" lvl="3" indent="0">
              <a:buFont typeface="Arial" charset="0"/>
              <a:buNone/>
            </a:pPr>
            <a:r>
              <a:rPr lang="en-CA" altLang="fr-FR" sz="1600" smtClean="0">
                <a:latin typeface="Courier New" pitchFamily="49" charset="0"/>
                <a:cs typeface="Courier New" pitchFamily="49" charset="0"/>
              </a:rPr>
              <a:t>  return ++counter;</a:t>
            </a:r>
          </a:p>
          <a:p>
            <a:pPr marL="1371600" lvl="3" indent="0">
              <a:buFont typeface="Arial" charset="0"/>
              <a:buNone/>
            </a:pPr>
            <a:r>
              <a:rPr lang="en-CA" altLang="fr-FR" sz="1600" smtClean="0">
                <a:latin typeface="Courier New" pitchFamily="49" charset="0"/>
                <a:cs typeface="Courier New" pitchFamily="49" charset="0"/>
              </a:rPr>
              <a:t>}</a:t>
            </a:r>
          </a:p>
          <a:p>
            <a:endParaRPr lang="en-CA" altLang="fr-FR" sz="1800" smtClean="0"/>
          </a:p>
          <a:p>
            <a:r>
              <a:rPr lang="en-CA" altLang="fr-FR" sz="1800" smtClean="0"/>
              <a:t>An increment like this, is not an </a:t>
            </a:r>
            <a:r>
              <a:rPr lang="en-CA" altLang="fr-FR" sz="1800" smtClean="0">
                <a:solidFill>
                  <a:schemeClr val="tx2"/>
                </a:solidFill>
              </a:rPr>
              <a:t>atomic</a:t>
            </a:r>
            <a:r>
              <a:rPr lang="en-CA" altLang="fr-FR" sz="1800" smtClean="0"/>
              <a:t> action, it involves:</a:t>
            </a:r>
          </a:p>
          <a:p>
            <a:pPr lvl="1"/>
            <a:r>
              <a:rPr lang="en-CA" altLang="fr-FR" sz="1800" smtClean="0"/>
              <a:t>Reading the current value of </a:t>
            </a:r>
            <a:r>
              <a:rPr lang="en-CA" altLang="fr-FR" sz="1800" smtClean="0">
                <a:latin typeface="Courier New" pitchFamily="49" charset="0"/>
                <a:cs typeface="Courier New" pitchFamily="49" charset="0"/>
              </a:rPr>
              <a:t>counter</a:t>
            </a:r>
          </a:p>
          <a:p>
            <a:pPr lvl="1"/>
            <a:r>
              <a:rPr lang="en-CA" altLang="fr-FR" sz="1800" smtClean="0"/>
              <a:t>Adding one to its current value</a:t>
            </a:r>
          </a:p>
          <a:p>
            <a:pPr lvl="1"/>
            <a:r>
              <a:rPr lang="en-CA" altLang="fr-FR" sz="1800" smtClean="0"/>
              <a:t>Storing the result back to memory</a:t>
            </a:r>
          </a:p>
          <a:p>
            <a:endParaRPr lang="fr-CA" altLang="fr-FR" sz="1400" smtClean="0">
              <a:latin typeface="Courier New" pitchFamily="49" charset="0"/>
              <a:cs typeface="Courier New" pitchFamily="49" charset="0"/>
            </a:endParaRPr>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523</a:t>
            </a:fld>
            <a:endParaRPr lang="fr-CA"/>
          </a:p>
        </p:txBody>
      </p:sp>
    </p:spTree>
    <p:extLst>
      <p:ext uri="{BB962C8B-B14F-4D97-AF65-F5344CB8AC3E}">
        <p14:creationId xmlns:p14="http://schemas.microsoft.com/office/powerpoint/2010/main" val="2064102343"/>
      </p:ext>
    </p:extLst>
  </p:cSld>
  <p:clrMapOvr>
    <a:masterClrMapping/>
  </p:clrMapOvr>
  <p:timing>
    <p:tnLst>
      <p:par>
        <p:cTn id="1" dur="indefinite" restart="never" nodeType="tmRoot"/>
      </p:par>
    </p:tnLst>
  </p:timing>
</p:sld>
</file>

<file path=ppt/slides/slide5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Intrinsic Locks</a:t>
            </a:r>
            <a:endParaRPr lang="fr-CA" dirty="0"/>
          </a:p>
        </p:txBody>
      </p:sp>
      <p:sp>
        <p:nvSpPr>
          <p:cNvPr id="26627" name="Content Placeholder 2"/>
          <p:cNvSpPr>
            <a:spLocks noGrp="1"/>
          </p:cNvSpPr>
          <p:nvPr>
            <p:ph idx="1"/>
          </p:nvPr>
        </p:nvSpPr>
        <p:spPr/>
        <p:txBody>
          <a:bodyPr/>
          <a:lstStyle/>
          <a:p>
            <a:r>
              <a:rPr lang="en-CA" altLang="fr-FR" sz="1800" smtClean="0"/>
              <a:t>If you have two threads invoking </a:t>
            </a:r>
            <a:r>
              <a:rPr lang="en-CA" altLang="fr-FR" sz="1800" smtClean="0">
                <a:latin typeface="Courier New" pitchFamily="49" charset="0"/>
                <a:cs typeface="Courier New" pitchFamily="49" charset="0"/>
              </a:rPr>
              <a:t>getNextCount()</a:t>
            </a:r>
            <a:r>
              <a:rPr lang="en-CA" altLang="fr-FR" sz="1800" smtClean="0">
                <a:cs typeface="Courier New" pitchFamily="49" charset="0"/>
              </a:rPr>
              <a:t>, the following sequence of events might occur (among many possible scenarios):</a:t>
            </a:r>
          </a:p>
          <a:p>
            <a:endParaRPr lang="en-CA" altLang="fr-FR" sz="1400" b="0" i="1" smtClean="0"/>
          </a:p>
          <a:p>
            <a:endParaRPr lang="en-CA" altLang="fr-FR" sz="1400" b="0" i="1" smtClean="0"/>
          </a:p>
          <a:p>
            <a:r>
              <a:rPr lang="en-CA" altLang="fr-FR" sz="1400" i="1" smtClean="0"/>
              <a:t/>
            </a:r>
            <a:br>
              <a:rPr lang="en-CA" altLang="fr-FR" sz="1400" i="1" smtClean="0"/>
            </a:br>
            <a:r>
              <a:rPr lang="en-CA" altLang="fr-FR" sz="1800" smtClean="0"/>
              <a:t>Therefore, we must use a lock on access to the “value”</a:t>
            </a:r>
          </a:p>
          <a:p>
            <a:r>
              <a:rPr lang="en-CA" altLang="fr-FR" sz="1800" smtClean="0"/>
              <a:t>You can add such lock to a method by simply using the keyword: </a:t>
            </a:r>
            <a:r>
              <a:rPr lang="en-CA" altLang="fr-FR" sz="1800" smtClean="0">
                <a:solidFill>
                  <a:schemeClr val="tx2"/>
                </a:solidFill>
                <a:latin typeface="Courier New" pitchFamily="49" charset="0"/>
                <a:cs typeface="Courier New" pitchFamily="49" charset="0"/>
              </a:rPr>
              <a:t>synchronized</a:t>
            </a:r>
          </a:p>
          <a:p>
            <a:pPr marL="914400" lvl="2" indent="0">
              <a:buFont typeface="Arial" charset="0"/>
              <a:buNone/>
            </a:pPr>
            <a:r>
              <a:rPr lang="en-CA" altLang="fr-FR" sz="1400" b="1" smtClean="0">
                <a:latin typeface="Courier New" pitchFamily="49" charset="0"/>
                <a:cs typeface="Courier New" pitchFamily="49" charset="0"/>
              </a:rPr>
              <a:t>public</a:t>
            </a:r>
            <a:r>
              <a:rPr lang="en-CA" altLang="fr-FR" sz="1400" smtClean="0">
                <a:latin typeface="Courier New" pitchFamily="49" charset="0"/>
                <a:cs typeface="Courier New" pitchFamily="49" charset="0"/>
              </a:rPr>
              <a:t> </a:t>
            </a:r>
            <a:r>
              <a:rPr lang="en-CA" altLang="fr-FR" sz="1400" b="1" smtClean="0">
                <a:solidFill>
                  <a:schemeClr val="tx2"/>
                </a:solidFill>
                <a:latin typeface="Courier New" pitchFamily="49" charset="0"/>
                <a:cs typeface="Courier New" pitchFamily="49" charset="0"/>
              </a:rPr>
              <a:t>synchronized</a:t>
            </a:r>
            <a:r>
              <a:rPr lang="en-CA" altLang="fr-FR" sz="1400" smtClean="0">
                <a:latin typeface="Courier New" pitchFamily="49" charset="0"/>
                <a:cs typeface="Courier New" pitchFamily="49" charset="0"/>
              </a:rPr>
              <a:t> </a:t>
            </a:r>
            <a:r>
              <a:rPr lang="en-CA" altLang="fr-FR" sz="1400" b="1" smtClean="0">
                <a:latin typeface="Courier New" pitchFamily="49" charset="0"/>
                <a:cs typeface="Courier New" pitchFamily="49" charset="0"/>
              </a:rPr>
              <a:t>int</a:t>
            </a:r>
            <a:r>
              <a:rPr lang="en-CA" altLang="fr-FR" sz="1400" smtClean="0">
                <a:latin typeface="Courier New" pitchFamily="49" charset="0"/>
                <a:cs typeface="Courier New" pitchFamily="49" charset="0"/>
              </a:rPr>
              <a:t> getNextCount(){</a:t>
            </a:r>
          </a:p>
          <a:p>
            <a:pPr marL="914400" lvl="2" indent="0">
              <a:buFont typeface="Arial" charset="0"/>
              <a:buNone/>
            </a:pPr>
            <a:r>
              <a:rPr lang="en-CA" altLang="fr-FR" sz="1400" smtClean="0">
                <a:latin typeface="Courier New" pitchFamily="49" charset="0"/>
                <a:cs typeface="Courier New" pitchFamily="49" charset="0"/>
              </a:rPr>
              <a:t>   return ++counter;</a:t>
            </a:r>
          </a:p>
          <a:p>
            <a:pPr marL="914400" lvl="2" indent="0">
              <a:buFont typeface="Arial" charset="0"/>
              <a:buNone/>
            </a:pPr>
            <a:r>
              <a:rPr lang="en-CA" altLang="fr-FR" sz="1400" smtClean="0">
                <a:latin typeface="Courier New" pitchFamily="49" charset="0"/>
                <a:cs typeface="Courier New" pitchFamily="49" charset="0"/>
              </a:rPr>
              <a:t>}</a:t>
            </a:r>
          </a:p>
          <a:p>
            <a:r>
              <a:rPr lang="en-CA" altLang="fr-FR" sz="1800" smtClean="0"/>
              <a:t>This guarantees that only one thread executes the method</a:t>
            </a:r>
          </a:p>
          <a:p>
            <a:r>
              <a:rPr lang="en-CA" altLang="fr-FR" sz="1800" smtClean="0"/>
              <a:t>If you have several methods with the synchronized keyword, only one method can be executed at a time</a:t>
            </a:r>
          </a:p>
          <a:p>
            <a:pPr lvl="1"/>
            <a:r>
              <a:rPr lang="en-CA" altLang="fr-FR" sz="1800" smtClean="0"/>
              <a:t>This is called an </a:t>
            </a:r>
            <a:r>
              <a:rPr lang="en-CA" altLang="fr-FR" sz="1800" b="1" smtClean="0">
                <a:solidFill>
                  <a:schemeClr val="tx2"/>
                </a:solidFill>
              </a:rPr>
              <a:t>Intrinsic Lock</a:t>
            </a:r>
            <a:endParaRPr lang="fr-CA" altLang="fr-FR" sz="1800" b="1" smtClean="0">
              <a:solidFill>
                <a:schemeClr val="tx2"/>
              </a:solidFill>
            </a:endParaRPr>
          </a:p>
          <a:p>
            <a:endParaRPr lang="en-CA" altLang="fr-FR" sz="1200" smtClean="0">
              <a:latin typeface="Courier New" pitchFamily="49" charset="0"/>
              <a:cs typeface="Courier New" pitchFamily="49" charset="0"/>
            </a:endParaRPr>
          </a:p>
          <a:p>
            <a:endParaRPr lang="en-CA" altLang="fr-FR" sz="1800" smtClean="0"/>
          </a:p>
          <a:p>
            <a:pPr lvl="1"/>
            <a:endParaRPr lang="fr-CA" altLang="fr-FR" sz="1800" smtClean="0">
              <a:cs typeface="Courier New" pitchFamily="49" charset="0"/>
            </a:endParaRPr>
          </a:p>
        </p:txBody>
      </p:sp>
      <p:graphicFrame>
        <p:nvGraphicFramePr>
          <p:cNvPr id="6" name="Table 5"/>
          <p:cNvGraphicFramePr>
            <a:graphicFrameLocks noGrp="1"/>
          </p:cNvGraphicFramePr>
          <p:nvPr/>
        </p:nvGraphicFramePr>
        <p:xfrm>
          <a:off x="611188" y="2565400"/>
          <a:ext cx="7489825" cy="589146"/>
        </p:xfrm>
        <a:graphic>
          <a:graphicData uri="http://schemas.openxmlformats.org/drawingml/2006/table">
            <a:tbl>
              <a:tblPr firstRow="1" bandRow="1">
                <a:tableStyleId>{5C22544A-7EE6-4342-B048-85BDC9FD1C3A}</a:tableStyleId>
              </a:tblPr>
              <a:tblGrid>
                <a:gridCol w="302383"/>
                <a:gridCol w="3442529"/>
                <a:gridCol w="264793"/>
                <a:gridCol w="3480120"/>
              </a:tblGrid>
              <a:tr h="273899">
                <a:tc>
                  <a:txBody>
                    <a:bodyPr/>
                    <a:lstStyle/>
                    <a:p>
                      <a:pPr marL="0" algn="l" defTabSz="914400" rtl="0" eaLnBrk="1" latinLnBrk="0" hangingPunct="1"/>
                      <a:r>
                        <a:rPr lang="en-CA" sz="1200" kern="1200" dirty="0" smtClean="0">
                          <a:solidFill>
                            <a:schemeClr val="tx1"/>
                          </a:solidFill>
                          <a:latin typeface="Arial Narrow" panose="020B0606020202030204" pitchFamily="34" charset="0"/>
                          <a:ea typeface="+mn-ea"/>
                          <a:cs typeface="+mn-cs"/>
                        </a:rPr>
                        <a:t>1</a:t>
                      </a:r>
                      <a:endParaRPr lang="fr-CA" sz="1200" kern="1200" dirty="0">
                        <a:solidFill>
                          <a:schemeClr val="tx1"/>
                        </a:solidFill>
                        <a:latin typeface="Arial Narrow" panose="020B0606020202030204" pitchFamily="34" charset="0"/>
                        <a:ea typeface="+mn-ea"/>
                        <a:cs typeface="+mn-cs"/>
                      </a:endParaRPr>
                    </a:p>
                  </a:txBody>
                  <a:tcPr marL="91465" marR="91465" marT="45601" marB="4560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0" lang="en-CA" sz="1200" b="1" i="1" u="none" strike="noStrike" kern="1200" cap="none" spc="0" normalizeH="0" baseline="0" noProof="0" dirty="0" smtClean="0">
                          <a:ln>
                            <a:noFill/>
                          </a:ln>
                          <a:solidFill>
                            <a:schemeClr val="tx2"/>
                          </a:solidFill>
                          <a:effectLst/>
                          <a:uLnTx/>
                          <a:uFillTx/>
                          <a:latin typeface="Arial Narrow" panose="020B0606020202030204" pitchFamily="34" charset="0"/>
                        </a:rPr>
                        <a:t>Thread 1 : </a:t>
                      </a:r>
                      <a:r>
                        <a:rPr kumimoji="0" lang="en-CA" sz="1200" b="0" i="1" u="none" strike="noStrike" kern="1200" cap="none" spc="0" normalizeH="0" baseline="0" noProof="0" dirty="0" smtClean="0">
                          <a:ln>
                            <a:noFill/>
                          </a:ln>
                          <a:solidFill>
                            <a:schemeClr val="tx1"/>
                          </a:solidFill>
                          <a:effectLst/>
                          <a:uLnTx/>
                          <a:uFillTx/>
                          <a:latin typeface="Arial Narrow" panose="020B0606020202030204" pitchFamily="34" charset="0"/>
                        </a:rPr>
                        <a:t>reads counter, gets </a:t>
                      </a:r>
                      <a:r>
                        <a:rPr kumimoji="0" lang="en-CA" sz="1200" b="1" i="1" u="none" strike="noStrike" kern="1200" cap="none" spc="0" normalizeH="0" baseline="0" noProof="0" dirty="0" smtClean="0">
                          <a:ln>
                            <a:noFill/>
                          </a:ln>
                          <a:solidFill>
                            <a:schemeClr val="tx1"/>
                          </a:solidFill>
                          <a:effectLst/>
                          <a:uLnTx/>
                          <a:uFillTx/>
                          <a:latin typeface="Arial Narrow" panose="020B0606020202030204" pitchFamily="34" charset="0"/>
                        </a:rPr>
                        <a:t>0</a:t>
                      </a:r>
                      <a:r>
                        <a:rPr kumimoji="0" lang="en-CA" sz="1200" b="0" i="1" u="none" strike="noStrike" kern="1200" cap="none" spc="0" normalizeH="0" baseline="0" noProof="0" dirty="0" smtClean="0">
                          <a:ln>
                            <a:noFill/>
                          </a:ln>
                          <a:solidFill>
                            <a:schemeClr val="tx1"/>
                          </a:solidFill>
                          <a:effectLst/>
                          <a:uLnTx/>
                          <a:uFillTx/>
                          <a:latin typeface="Arial Narrow" panose="020B0606020202030204" pitchFamily="34" charset="0"/>
                        </a:rPr>
                        <a:t>, adds </a:t>
                      </a:r>
                      <a:r>
                        <a:rPr kumimoji="0" lang="en-CA" sz="1200" b="1" i="1" u="none" strike="noStrike" kern="1200" cap="none" spc="0" normalizeH="0" baseline="0" noProof="0" dirty="0" smtClean="0">
                          <a:ln>
                            <a:noFill/>
                          </a:ln>
                          <a:solidFill>
                            <a:schemeClr val="tx1"/>
                          </a:solidFill>
                          <a:effectLst/>
                          <a:uLnTx/>
                          <a:uFillTx/>
                          <a:latin typeface="Arial Narrow" panose="020B0606020202030204" pitchFamily="34" charset="0"/>
                        </a:rPr>
                        <a:t>1</a:t>
                      </a:r>
                      <a:r>
                        <a:rPr kumimoji="0" lang="en-CA" sz="1200" b="0" i="1" u="none" strike="noStrike" kern="1200" cap="none" spc="0" normalizeH="0" baseline="0" noProof="0" dirty="0" smtClean="0">
                          <a:ln>
                            <a:noFill/>
                          </a:ln>
                          <a:solidFill>
                            <a:schemeClr val="tx1"/>
                          </a:solidFill>
                          <a:effectLst/>
                          <a:uLnTx/>
                          <a:uFillTx/>
                          <a:latin typeface="Arial Narrow" panose="020B0606020202030204" pitchFamily="34" charset="0"/>
                        </a:rPr>
                        <a:t>, so </a:t>
                      </a:r>
                      <a:r>
                        <a:rPr kumimoji="0" lang="en-CA" sz="1200" b="1" i="1" u="none" strike="noStrike" kern="1200" cap="none" spc="0" normalizeH="0" baseline="0" noProof="0" dirty="0" smtClean="0">
                          <a:ln>
                            <a:noFill/>
                          </a:ln>
                          <a:solidFill>
                            <a:schemeClr val="tx1"/>
                          </a:solidFill>
                          <a:effectLst/>
                          <a:uLnTx/>
                          <a:uFillTx/>
                          <a:latin typeface="Arial Narrow" panose="020B0606020202030204" pitchFamily="34" charset="0"/>
                        </a:rPr>
                        <a:t>counter = 1</a:t>
                      </a:r>
                      <a:endParaRPr lang="fr-CA" sz="1200" b="1" dirty="0">
                        <a:solidFill>
                          <a:schemeClr val="tx1"/>
                        </a:solidFill>
                        <a:latin typeface="Arial Narrow" panose="020B0606020202030204" pitchFamily="34" charset="0"/>
                      </a:endParaRPr>
                    </a:p>
                  </a:txBody>
                  <a:tcPr marL="91465" marR="91465" marT="45601" marB="4560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l" defTabSz="914400" rtl="0" eaLnBrk="1" latinLnBrk="0" hangingPunct="1"/>
                      <a:r>
                        <a:rPr lang="en-CA" sz="1200" b="1" kern="1200" dirty="0" smtClean="0">
                          <a:solidFill>
                            <a:schemeClr val="tx1"/>
                          </a:solidFill>
                          <a:latin typeface="Arial Narrow" panose="020B0606020202030204" pitchFamily="34" charset="0"/>
                          <a:ea typeface="+mn-ea"/>
                          <a:cs typeface="+mn-cs"/>
                        </a:rPr>
                        <a:t>2</a:t>
                      </a:r>
                      <a:endParaRPr lang="fr-CA" sz="1200" b="1" kern="1200" dirty="0">
                        <a:solidFill>
                          <a:schemeClr val="tx1"/>
                        </a:solidFill>
                        <a:latin typeface="Arial Narrow" panose="020B0606020202030204" pitchFamily="34" charset="0"/>
                        <a:ea typeface="+mn-ea"/>
                        <a:cs typeface="+mn-cs"/>
                      </a:endParaRPr>
                    </a:p>
                  </a:txBody>
                  <a:tcPr marL="91465" marR="91465" marT="45601" marB="4560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0" lang="en-CA" sz="1200" b="1" i="1" u="none" strike="noStrike" kern="1200" cap="none" spc="0" normalizeH="0" baseline="0" noProof="0" dirty="0" smtClean="0">
                          <a:ln>
                            <a:noFill/>
                          </a:ln>
                          <a:solidFill>
                            <a:schemeClr val="tx2"/>
                          </a:solidFill>
                          <a:effectLst/>
                          <a:uLnTx/>
                          <a:uFillTx/>
                          <a:latin typeface="Arial Narrow" panose="020B0606020202030204" pitchFamily="34" charset="0"/>
                        </a:rPr>
                        <a:t>Thread 2 :</a:t>
                      </a:r>
                      <a:r>
                        <a:rPr kumimoji="0" lang="en-CA" sz="1200" b="0" i="1" u="none" strike="noStrike" kern="1200" cap="none" spc="0" normalizeH="0" baseline="0" noProof="0" dirty="0" smtClean="0">
                          <a:ln>
                            <a:noFill/>
                          </a:ln>
                          <a:solidFill>
                            <a:schemeClr val="tx1"/>
                          </a:solidFill>
                          <a:effectLst/>
                          <a:uLnTx/>
                          <a:uFillTx/>
                          <a:latin typeface="Arial Narrow" panose="020B0606020202030204" pitchFamily="34" charset="0"/>
                        </a:rPr>
                        <a:t> reads counter, gets </a:t>
                      </a:r>
                      <a:r>
                        <a:rPr kumimoji="0" lang="en-CA" sz="1200" b="1" i="1" u="none" strike="noStrike" kern="1200" cap="none" spc="0" normalizeH="0" baseline="0" noProof="0" dirty="0" smtClean="0">
                          <a:ln>
                            <a:noFill/>
                          </a:ln>
                          <a:solidFill>
                            <a:schemeClr val="tx1"/>
                          </a:solidFill>
                          <a:effectLst/>
                          <a:uLnTx/>
                          <a:uFillTx/>
                          <a:latin typeface="Arial Narrow" panose="020B0606020202030204" pitchFamily="34" charset="0"/>
                        </a:rPr>
                        <a:t>0</a:t>
                      </a:r>
                      <a:r>
                        <a:rPr kumimoji="0" lang="en-CA" sz="1200" b="0" i="1" u="none" strike="noStrike" kern="1200" cap="none" spc="0" normalizeH="0" baseline="0" noProof="0" dirty="0" smtClean="0">
                          <a:ln>
                            <a:noFill/>
                          </a:ln>
                          <a:solidFill>
                            <a:schemeClr val="tx1"/>
                          </a:solidFill>
                          <a:effectLst/>
                          <a:uLnTx/>
                          <a:uFillTx/>
                          <a:latin typeface="Arial Narrow" panose="020B0606020202030204" pitchFamily="34" charset="0"/>
                        </a:rPr>
                        <a:t>, adds </a:t>
                      </a:r>
                      <a:r>
                        <a:rPr kumimoji="0" lang="en-CA" sz="1200" b="1" i="1" u="none" strike="noStrike" kern="1200" cap="none" spc="0" normalizeH="0" baseline="0" noProof="0" dirty="0" smtClean="0">
                          <a:ln>
                            <a:noFill/>
                          </a:ln>
                          <a:solidFill>
                            <a:schemeClr val="tx1"/>
                          </a:solidFill>
                          <a:effectLst/>
                          <a:uLnTx/>
                          <a:uFillTx/>
                          <a:latin typeface="Arial Narrow" panose="020B0606020202030204" pitchFamily="34" charset="0"/>
                        </a:rPr>
                        <a:t>1</a:t>
                      </a:r>
                      <a:r>
                        <a:rPr kumimoji="0" lang="en-CA" sz="1200" b="0" i="1" u="none" strike="noStrike" kern="1200" cap="none" spc="0" normalizeH="0" baseline="0" noProof="0" dirty="0" smtClean="0">
                          <a:ln>
                            <a:noFill/>
                          </a:ln>
                          <a:solidFill>
                            <a:schemeClr val="tx1"/>
                          </a:solidFill>
                          <a:effectLst/>
                          <a:uLnTx/>
                          <a:uFillTx/>
                          <a:latin typeface="Arial Narrow" panose="020B0606020202030204" pitchFamily="34" charset="0"/>
                        </a:rPr>
                        <a:t>, so </a:t>
                      </a:r>
                      <a:r>
                        <a:rPr kumimoji="0" lang="en-CA" sz="1200" b="1" i="1" u="none" strike="noStrike" kern="1200" cap="none" spc="0" normalizeH="0" baseline="0" noProof="0" dirty="0" smtClean="0">
                          <a:ln>
                            <a:noFill/>
                          </a:ln>
                          <a:solidFill>
                            <a:schemeClr val="tx1"/>
                          </a:solidFill>
                          <a:effectLst/>
                          <a:uLnTx/>
                          <a:uFillTx/>
                          <a:latin typeface="Arial Narrow" panose="020B0606020202030204" pitchFamily="34" charset="0"/>
                        </a:rPr>
                        <a:t>counter = 1</a:t>
                      </a:r>
                      <a:endParaRPr lang="fr-CA" sz="1200" b="1" dirty="0">
                        <a:solidFill>
                          <a:schemeClr val="tx1"/>
                        </a:solidFill>
                        <a:latin typeface="Arial Narrow" panose="020B0606020202030204" pitchFamily="34" charset="0"/>
                      </a:endParaRPr>
                    </a:p>
                  </a:txBody>
                  <a:tcPr marL="91465" marR="91465" marT="45601" marB="45601">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r>
              <a:tr h="315064">
                <a:tc>
                  <a:txBody>
                    <a:bodyPr/>
                    <a:lstStyle/>
                    <a:p>
                      <a:r>
                        <a:rPr lang="en-CA" sz="1200" b="1" dirty="0" smtClean="0">
                          <a:solidFill>
                            <a:schemeClr val="tx1"/>
                          </a:solidFill>
                          <a:latin typeface="Arial Narrow" panose="020B0606020202030204" pitchFamily="34" charset="0"/>
                        </a:rPr>
                        <a:t>3</a:t>
                      </a:r>
                      <a:endParaRPr lang="fr-CA" sz="1200" b="1" dirty="0">
                        <a:solidFill>
                          <a:schemeClr val="tx1"/>
                        </a:solidFill>
                        <a:latin typeface="Arial Narrow" panose="020B0606020202030204" pitchFamily="34" charset="0"/>
                      </a:endParaRPr>
                    </a:p>
                  </a:txBody>
                  <a:tcPr marL="91465" marR="91465" marT="45601" marB="4560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en-CA" sz="1200" b="1" i="1" dirty="0" smtClean="0">
                          <a:solidFill>
                            <a:schemeClr val="tx2"/>
                          </a:solidFill>
                          <a:latin typeface="Arial Narrow" panose="020B0606020202030204" pitchFamily="34" charset="0"/>
                        </a:rPr>
                        <a:t>Thread 1 :</a:t>
                      </a:r>
                      <a:r>
                        <a:rPr lang="en-CA" sz="1200" b="0" i="1" dirty="0" smtClean="0">
                          <a:solidFill>
                            <a:schemeClr val="tx1"/>
                          </a:solidFill>
                          <a:latin typeface="Arial Narrow" panose="020B0606020202030204" pitchFamily="34" charset="0"/>
                        </a:rPr>
                        <a:t> writes </a:t>
                      </a:r>
                      <a:r>
                        <a:rPr lang="en-CA" sz="1200" b="1" i="1" dirty="0" smtClean="0">
                          <a:solidFill>
                            <a:schemeClr val="tx1"/>
                          </a:solidFill>
                          <a:latin typeface="Arial Narrow" panose="020B0606020202030204" pitchFamily="34" charset="0"/>
                        </a:rPr>
                        <a:t>1</a:t>
                      </a:r>
                      <a:r>
                        <a:rPr lang="en-CA" sz="1200" b="0" i="1" dirty="0" smtClean="0">
                          <a:solidFill>
                            <a:schemeClr val="tx1"/>
                          </a:solidFill>
                          <a:latin typeface="Arial Narrow" panose="020B0606020202030204" pitchFamily="34" charset="0"/>
                        </a:rPr>
                        <a:t> to the counter field and </a:t>
                      </a:r>
                      <a:r>
                        <a:rPr lang="en-CA" sz="1200" b="1" i="1" dirty="0" smtClean="0">
                          <a:solidFill>
                            <a:schemeClr val="tx1"/>
                          </a:solidFill>
                          <a:latin typeface="Arial Narrow" panose="020B0606020202030204" pitchFamily="34" charset="0"/>
                        </a:rPr>
                        <a:t>returns 1</a:t>
                      </a:r>
                      <a:endParaRPr lang="fr-CA" sz="1200" b="1" dirty="0">
                        <a:solidFill>
                          <a:schemeClr val="tx1"/>
                        </a:solidFill>
                        <a:latin typeface="Arial Narrow" panose="020B0606020202030204" pitchFamily="34" charset="0"/>
                      </a:endParaRPr>
                    </a:p>
                  </a:txBody>
                  <a:tcPr marL="91465" marR="91465" marT="45601" marB="4560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base" latinLnBrk="0" hangingPunct="1">
                        <a:lnSpc>
                          <a:spcPct val="100000"/>
                        </a:lnSpc>
                        <a:spcBef>
                          <a:spcPct val="20000"/>
                        </a:spcBef>
                        <a:spcAft>
                          <a:spcPts val="600"/>
                        </a:spcAft>
                        <a:buClrTx/>
                        <a:buSzTx/>
                        <a:buFont typeface="Arial" charset="0"/>
                        <a:buNone/>
                        <a:tabLst/>
                        <a:defRPr/>
                      </a:pPr>
                      <a:r>
                        <a:rPr lang="en-CA" sz="1200" b="1" kern="1200" noProof="0" dirty="0" smtClean="0">
                          <a:solidFill>
                            <a:schemeClr val="tx1"/>
                          </a:solidFill>
                          <a:latin typeface="Arial Narrow" panose="020B0606020202030204" pitchFamily="34" charset="0"/>
                          <a:ea typeface="+mn-ea"/>
                          <a:cs typeface="+mn-cs"/>
                        </a:rPr>
                        <a:t>4</a:t>
                      </a:r>
                    </a:p>
                  </a:txBody>
                  <a:tcPr marL="91465" marR="91465" marT="45601" marB="4560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0" fontAlgn="base" latinLnBrk="0" hangingPunct="0">
                        <a:lnSpc>
                          <a:spcPct val="100000"/>
                        </a:lnSpc>
                        <a:spcBef>
                          <a:spcPct val="20000"/>
                        </a:spcBef>
                        <a:spcAft>
                          <a:spcPts val="600"/>
                        </a:spcAft>
                        <a:buClrTx/>
                        <a:buSzTx/>
                        <a:buFont typeface="Arial" charset="0"/>
                        <a:buNone/>
                        <a:tabLst/>
                        <a:defRPr/>
                      </a:pPr>
                      <a:r>
                        <a:rPr kumimoji="0" lang="en-CA" sz="1200" b="1" i="1" u="none" strike="noStrike" kern="1200" cap="none" spc="0" normalizeH="0" baseline="0" noProof="0" dirty="0" smtClean="0">
                          <a:ln>
                            <a:noFill/>
                          </a:ln>
                          <a:solidFill>
                            <a:schemeClr val="tx2"/>
                          </a:solidFill>
                          <a:effectLst/>
                          <a:uLnTx/>
                          <a:uFillTx/>
                          <a:latin typeface="Arial Narrow" panose="020B0606020202030204" pitchFamily="34" charset="0"/>
                        </a:rPr>
                        <a:t>Thread 2 :</a:t>
                      </a:r>
                      <a:r>
                        <a:rPr kumimoji="0" lang="en-CA" sz="1200" b="0" i="1" u="none" strike="noStrike" kern="1200" cap="none" spc="0" normalizeH="0" baseline="0" noProof="0" dirty="0" smtClean="0">
                          <a:ln>
                            <a:noFill/>
                          </a:ln>
                          <a:solidFill>
                            <a:schemeClr val="tx1"/>
                          </a:solidFill>
                          <a:effectLst/>
                          <a:uLnTx/>
                          <a:uFillTx/>
                          <a:latin typeface="Arial Narrow" panose="020B0606020202030204" pitchFamily="34" charset="0"/>
                        </a:rPr>
                        <a:t> writes </a:t>
                      </a:r>
                      <a:r>
                        <a:rPr kumimoji="0" lang="en-CA" sz="1200" b="1" i="1" u="none" strike="noStrike" kern="1200" cap="none" spc="0" normalizeH="0" baseline="0" noProof="0" dirty="0" smtClean="0">
                          <a:ln>
                            <a:noFill/>
                          </a:ln>
                          <a:solidFill>
                            <a:schemeClr val="tx1"/>
                          </a:solidFill>
                          <a:effectLst/>
                          <a:uLnTx/>
                          <a:uFillTx/>
                          <a:latin typeface="Arial Narrow" panose="020B0606020202030204" pitchFamily="34" charset="0"/>
                        </a:rPr>
                        <a:t>1</a:t>
                      </a:r>
                      <a:r>
                        <a:rPr kumimoji="0" lang="en-CA" sz="1200" b="0" i="1" u="none" strike="noStrike" kern="1200" cap="none" spc="0" normalizeH="0" baseline="0" noProof="0" dirty="0" smtClean="0">
                          <a:ln>
                            <a:noFill/>
                          </a:ln>
                          <a:solidFill>
                            <a:schemeClr val="tx1"/>
                          </a:solidFill>
                          <a:effectLst/>
                          <a:uLnTx/>
                          <a:uFillTx/>
                          <a:latin typeface="Arial Narrow" panose="020B0606020202030204" pitchFamily="34" charset="0"/>
                        </a:rPr>
                        <a:t> to the counter field and </a:t>
                      </a:r>
                      <a:r>
                        <a:rPr kumimoji="0" lang="en-CA" sz="1200" b="1" i="1" u="none" strike="noStrike" kern="1200" cap="none" spc="0" normalizeH="0" baseline="0" noProof="0" dirty="0" smtClean="0">
                          <a:ln>
                            <a:noFill/>
                          </a:ln>
                          <a:solidFill>
                            <a:schemeClr val="tx1"/>
                          </a:solidFill>
                          <a:effectLst/>
                          <a:uLnTx/>
                          <a:uFillTx/>
                          <a:latin typeface="Arial Narrow" panose="020B0606020202030204" pitchFamily="34" charset="0"/>
                        </a:rPr>
                        <a:t>returns 1</a:t>
                      </a:r>
                    </a:p>
                  </a:txBody>
                  <a:tcPr marL="91465" marR="91465" marT="45601" marB="45601">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r>
            </a:tbl>
          </a:graphicData>
        </a:graphic>
      </p:graphicFrame>
      <p:sp>
        <p:nvSpPr>
          <p:cNvPr id="7" name="Slide Number Placeholder 6"/>
          <p:cNvSpPr>
            <a:spLocks noGrp="1"/>
          </p:cNvSpPr>
          <p:nvPr>
            <p:ph type="sldNum" sz="quarter" idx="11"/>
          </p:nvPr>
        </p:nvSpPr>
        <p:spPr/>
        <p:txBody>
          <a:bodyPr/>
          <a:lstStyle/>
          <a:p>
            <a:pPr>
              <a:defRPr/>
            </a:pPr>
            <a:fld id="{C0F85434-72BD-456E-A883-0F005E178622}" type="slidenum">
              <a:rPr lang="fr-CA" smtClean="0"/>
              <a:pPr>
                <a:defRPr/>
              </a:pPr>
              <a:t>524</a:t>
            </a:fld>
            <a:endParaRPr lang="fr-CA"/>
          </a:p>
        </p:txBody>
      </p:sp>
    </p:spTree>
    <p:extLst>
      <p:ext uri="{BB962C8B-B14F-4D97-AF65-F5344CB8AC3E}">
        <p14:creationId xmlns:p14="http://schemas.microsoft.com/office/powerpoint/2010/main" val="2854748893"/>
      </p:ext>
    </p:extLst>
  </p:cSld>
  <p:clrMapOvr>
    <a:masterClrMapping/>
  </p:clrMapOvr>
  <p:timing>
    <p:tnLst>
      <p:par>
        <p:cTn id="1" dur="indefinite" restart="never" nodeType="tmRoot"/>
      </p:par>
    </p:tnLst>
  </p:timing>
</p:sld>
</file>

<file path=ppt/slides/slide5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Intrinsic Locks</a:t>
            </a:r>
            <a:endParaRPr lang="fr-CA" dirty="0"/>
          </a:p>
        </p:txBody>
      </p:sp>
      <p:sp>
        <p:nvSpPr>
          <p:cNvPr id="3" name="Content Placeholder 2"/>
          <p:cNvSpPr>
            <a:spLocks noGrp="1"/>
          </p:cNvSpPr>
          <p:nvPr>
            <p:ph idx="1"/>
          </p:nvPr>
        </p:nvSpPr>
        <p:spPr/>
        <p:txBody>
          <a:bodyPr/>
          <a:lstStyle/>
          <a:p>
            <a:pPr>
              <a:defRPr/>
            </a:pPr>
            <a:r>
              <a:rPr lang="en-CA" sz="1800" dirty="0" smtClean="0"/>
              <a:t>Each Java object has an intrinsic lock associated with it (sometimes simply referred to as monitor)</a:t>
            </a:r>
          </a:p>
          <a:p>
            <a:pPr>
              <a:defRPr/>
            </a:pPr>
            <a:r>
              <a:rPr lang="en-CA" sz="1800" dirty="0" smtClean="0"/>
              <a:t>In the last example, we used that lock to synch access to a method</a:t>
            </a:r>
          </a:p>
          <a:p>
            <a:pPr lvl="1">
              <a:defRPr/>
            </a:pPr>
            <a:r>
              <a:rPr lang="en-CA" sz="1800" dirty="0" smtClean="0"/>
              <a:t>But instead, we can elect to synch access to a block (or segment) of code</a:t>
            </a:r>
          </a:p>
          <a:p>
            <a:pPr marL="914400" lvl="2" indent="0">
              <a:buFont typeface="Arial" charset="0"/>
              <a:buNone/>
              <a:defRPr/>
            </a:pPr>
            <a:r>
              <a:rPr lang="en-CA" sz="1600" b="1" dirty="0" smtClean="0">
                <a:latin typeface="Courier New" panose="02070309020205020404" pitchFamily="49" charset="0"/>
                <a:cs typeface="Courier New" panose="02070309020205020404" pitchFamily="49" charset="0"/>
              </a:rPr>
              <a:t>public</a:t>
            </a:r>
            <a:r>
              <a:rPr lang="en-CA" sz="1600" dirty="0" smtClean="0">
                <a:latin typeface="Courier New" panose="02070309020205020404" pitchFamily="49" charset="0"/>
                <a:cs typeface="Courier New" panose="02070309020205020404" pitchFamily="49" charset="0"/>
              </a:rPr>
              <a:t> </a:t>
            </a:r>
            <a:r>
              <a:rPr lang="en-CA" sz="1600" b="1" dirty="0" err="1" smtClean="0">
                <a:latin typeface="Courier New" panose="02070309020205020404" pitchFamily="49" charset="0"/>
                <a:cs typeface="Courier New" panose="02070309020205020404" pitchFamily="49" charset="0"/>
              </a:rPr>
              <a:t>int</a:t>
            </a:r>
            <a:r>
              <a:rPr lang="en-CA" sz="1600" dirty="0" smtClean="0">
                <a:latin typeface="Courier New" panose="02070309020205020404" pitchFamily="49" charset="0"/>
                <a:cs typeface="Courier New" panose="02070309020205020404" pitchFamily="49" charset="0"/>
              </a:rPr>
              <a:t> </a:t>
            </a:r>
            <a:r>
              <a:rPr lang="en-CA" sz="1600" dirty="0" err="1" smtClean="0">
                <a:latin typeface="Courier New" panose="02070309020205020404" pitchFamily="49" charset="0"/>
                <a:cs typeface="Courier New" panose="02070309020205020404" pitchFamily="49" charset="0"/>
              </a:rPr>
              <a:t>getNextValue</a:t>
            </a:r>
            <a:r>
              <a:rPr lang="en-CA" sz="1600" dirty="0" smtClean="0">
                <a:latin typeface="Courier New" panose="02070309020205020404" pitchFamily="49" charset="0"/>
                <a:cs typeface="Courier New" panose="02070309020205020404" pitchFamily="49" charset="0"/>
              </a:rPr>
              <a:t>() {</a:t>
            </a:r>
          </a:p>
          <a:p>
            <a:pPr marL="960437" lvl="2" indent="0">
              <a:buFont typeface="Arial" charset="0"/>
              <a:buNone/>
              <a:defRPr/>
            </a:pPr>
            <a:r>
              <a:rPr lang="en-CA" sz="1600" dirty="0" smtClean="0">
                <a:latin typeface="Courier New" panose="02070309020205020404" pitchFamily="49" charset="0"/>
                <a:cs typeface="Courier New" panose="02070309020205020404" pitchFamily="49" charset="0"/>
              </a:rPr>
              <a:t>      synchronized (this) {return value++;}</a:t>
            </a:r>
          </a:p>
          <a:p>
            <a:pPr marL="960437" lvl="2" indent="0">
              <a:buFont typeface="Arial" charset="0"/>
              <a:buNone/>
              <a:defRPr/>
            </a:pPr>
            <a:r>
              <a:rPr lang="en-CA" sz="1600" dirty="0" smtClean="0">
                <a:latin typeface="Courier New" panose="02070309020205020404" pitchFamily="49" charset="0"/>
                <a:cs typeface="Courier New" panose="02070309020205020404" pitchFamily="49" charset="0"/>
              </a:rPr>
              <a:t>}</a:t>
            </a:r>
          </a:p>
          <a:p>
            <a:pPr marL="560387" lvl="1" indent="-285750">
              <a:defRPr/>
            </a:pPr>
            <a:r>
              <a:rPr lang="en-CA" sz="1800" dirty="0"/>
              <a:t>Or </a:t>
            </a:r>
            <a:r>
              <a:rPr lang="en-CA" sz="1800" dirty="0" smtClean="0"/>
              <a:t>alternatively</a:t>
            </a:r>
            <a:r>
              <a:rPr lang="en-CA" sz="1800" dirty="0"/>
              <a:t>, use the lock of another </a:t>
            </a:r>
            <a:r>
              <a:rPr lang="en-CA" sz="1800" dirty="0" smtClean="0"/>
              <a:t>object</a:t>
            </a:r>
          </a:p>
          <a:p>
            <a:pPr marL="960437" lvl="2" indent="0">
              <a:buFont typeface="Arial" charset="0"/>
              <a:buNone/>
              <a:defRPr/>
            </a:pPr>
            <a:r>
              <a:rPr lang="en-CA" sz="1600" dirty="0">
                <a:latin typeface="Courier New" panose="02070309020205020404" pitchFamily="49" charset="0"/>
                <a:cs typeface="Courier New" panose="02070309020205020404" pitchFamily="49" charset="0"/>
              </a:rPr>
              <a:t> </a:t>
            </a:r>
            <a:r>
              <a:rPr lang="en-CA" sz="1600" b="1" dirty="0">
                <a:latin typeface="Courier New" panose="02070309020205020404" pitchFamily="49" charset="0"/>
                <a:cs typeface="Courier New" panose="02070309020205020404" pitchFamily="49" charset="0"/>
              </a:rPr>
              <a:t>public</a:t>
            </a:r>
            <a:r>
              <a:rPr lang="en-CA" sz="1600" dirty="0">
                <a:latin typeface="Courier New" panose="02070309020205020404" pitchFamily="49" charset="0"/>
                <a:cs typeface="Courier New" panose="02070309020205020404" pitchFamily="49" charset="0"/>
              </a:rPr>
              <a:t> </a:t>
            </a:r>
            <a:r>
              <a:rPr lang="en-CA" sz="1600" b="1" dirty="0" err="1">
                <a:latin typeface="Courier New" panose="02070309020205020404" pitchFamily="49" charset="0"/>
                <a:cs typeface="Courier New" panose="02070309020205020404" pitchFamily="49" charset="0"/>
              </a:rPr>
              <a:t>int</a:t>
            </a:r>
            <a:r>
              <a:rPr lang="en-CA" sz="1600" dirty="0">
                <a:latin typeface="Courier New" panose="02070309020205020404" pitchFamily="49" charset="0"/>
                <a:cs typeface="Courier New" panose="02070309020205020404" pitchFamily="49" charset="0"/>
              </a:rPr>
              <a:t> </a:t>
            </a:r>
            <a:r>
              <a:rPr lang="en-CA" sz="1600" dirty="0" err="1">
                <a:latin typeface="Courier New" panose="02070309020205020404" pitchFamily="49" charset="0"/>
                <a:cs typeface="Courier New" panose="02070309020205020404" pitchFamily="49" charset="0"/>
              </a:rPr>
              <a:t>getNextValue</a:t>
            </a:r>
            <a:r>
              <a:rPr lang="en-CA" sz="1600" dirty="0">
                <a:latin typeface="Courier New" panose="02070309020205020404" pitchFamily="49" charset="0"/>
                <a:cs typeface="Courier New" panose="02070309020205020404" pitchFamily="49" charset="0"/>
              </a:rPr>
              <a:t>() {</a:t>
            </a:r>
          </a:p>
          <a:p>
            <a:pPr marL="960437" lvl="2" indent="0">
              <a:buFont typeface="Arial" charset="0"/>
              <a:buNone/>
              <a:defRPr/>
            </a:pPr>
            <a:r>
              <a:rPr lang="en-CA" sz="1600" dirty="0">
                <a:latin typeface="Courier New" panose="02070309020205020404" pitchFamily="49" charset="0"/>
                <a:cs typeface="Courier New" panose="02070309020205020404" pitchFamily="49" charset="0"/>
              </a:rPr>
              <a:t>        synchronized (lock) </a:t>
            </a:r>
            <a:r>
              <a:rPr lang="en-CA" sz="1600" dirty="0" smtClean="0">
                <a:latin typeface="Courier New" panose="02070309020205020404" pitchFamily="49" charset="0"/>
                <a:cs typeface="Courier New" panose="02070309020205020404" pitchFamily="49" charset="0"/>
              </a:rPr>
              <a:t>{return </a:t>
            </a:r>
            <a:r>
              <a:rPr lang="en-CA" sz="1600" dirty="0">
                <a:latin typeface="Courier New" panose="02070309020205020404" pitchFamily="49" charset="0"/>
                <a:cs typeface="Courier New" panose="02070309020205020404" pitchFamily="49" charset="0"/>
              </a:rPr>
              <a:t>value</a:t>
            </a:r>
            <a:r>
              <a:rPr lang="en-CA" sz="1600" dirty="0" smtClean="0">
                <a:latin typeface="Courier New" panose="02070309020205020404" pitchFamily="49" charset="0"/>
                <a:cs typeface="Courier New" panose="02070309020205020404" pitchFamily="49" charset="0"/>
              </a:rPr>
              <a:t>++;}</a:t>
            </a:r>
            <a:endParaRPr lang="en-CA" sz="1600" dirty="0">
              <a:latin typeface="Courier New" panose="02070309020205020404" pitchFamily="49" charset="0"/>
              <a:cs typeface="Courier New" panose="02070309020205020404" pitchFamily="49" charset="0"/>
            </a:endParaRPr>
          </a:p>
          <a:p>
            <a:pPr marL="960437" lvl="2" indent="0">
              <a:buFont typeface="Arial" charset="0"/>
              <a:buNone/>
              <a:defRPr/>
            </a:pPr>
            <a:r>
              <a:rPr lang="en-CA" sz="1600" dirty="0" smtClean="0">
                <a:latin typeface="Courier New" panose="02070309020205020404" pitchFamily="49" charset="0"/>
                <a:cs typeface="Courier New" panose="02070309020205020404" pitchFamily="49" charset="0"/>
              </a:rPr>
              <a:t>}</a:t>
            </a:r>
          </a:p>
          <a:p>
            <a:pPr lvl="1">
              <a:defRPr/>
            </a:pPr>
            <a:r>
              <a:rPr lang="en-CA" sz="1800" dirty="0"/>
              <a:t>The latter is useful since it allows you to use several locks for thread safety in a single class</a:t>
            </a:r>
          </a:p>
        </p:txBody>
      </p:sp>
      <p:sp>
        <p:nvSpPr>
          <p:cNvPr id="7" name="Slide Number Placeholder 6"/>
          <p:cNvSpPr>
            <a:spLocks noGrp="1"/>
          </p:cNvSpPr>
          <p:nvPr>
            <p:ph type="sldNum" sz="quarter" idx="11"/>
          </p:nvPr>
        </p:nvSpPr>
        <p:spPr/>
        <p:txBody>
          <a:bodyPr/>
          <a:lstStyle/>
          <a:p>
            <a:pPr>
              <a:defRPr/>
            </a:pPr>
            <a:fld id="{C0F85434-72BD-456E-A883-0F005E178622}" type="slidenum">
              <a:rPr lang="fr-CA" smtClean="0"/>
              <a:pPr>
                <a:defRPr/>
              </a:pPr>
              <a:t>525</a:t>
            </a:fld>
            <a:endParaRPr lang="fr-CA"/>
          </a:p>
        </p:txBody>
      </p:sp>
    </p:spTree>
    <p:extLst>
      <p:ext uri="{BB962C8B-B14F-4D97-AF65-F5344CB8AC3E}">
        <p14:creationId xmlns:p14="http://schemas.microsoft.com/office/powerpoint/2010/main" val="1954868170"/>
      </p:ext>
    </p:extLst>
  </p:cSld>
  <p:clrMapOvr>
    <a:masterClrMapping/>
  </p:clrMapOvr>
  <p:timing>
    <p:tnLst>
      <p:par>
        <p:cTn id="1" dur="indefinite" restart="never" nodeType="tmRoot"/>
      </p:par>
    </p:tnLst>
  </p:timing>
</p:sld>
</file>

<file path=ppt/slides/slide5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Intrinsic Locks</a:t>
            </a:r>
            <a:endParaRPr lang="fr-CA" dirty="0"/>
          </a:p>
        </p:txBody>
      </p:sp>
      <p:sp>
        <p:nvSpPr>
          <p:cNvPr id="28675" name="Content Placeholder 2"/>
          <p:cNvSpPr>
            <a:spLocks noGrp="1"/>
          </p:cNvSpPr>
          <p:nvPr>
            <p:ph idx="1"/>
          </p:nvPr>
        </p:nvSpPr>
        <p:spPr/>
        <p:txBody>
          <a:bodyPr/>
          <a:lstStyle/>
          <a:p>
            <a:r>
              <a:rPr lang="en-CA" altLang="fr-FR" smtClean="0"/>
              <a:t>So we mentioned that each Java object has an intrinsic lock associated with it</a:t>
            </a:r>
          </a:p>
          <a:p>
            <a:endParaRPr lang="en-CA" altLang="fr-FR" smtClean="0"/>
          </a:p>
          <a:p>
            <a:r>
              <a:rPr lang="en-CA" altLang="fr-FR" smtClean="0"/>
              <a:t>What about static methods that are not associated with a particular object?</a:t>
            </a:r>
          </a:p>
          <a:p>
            <a:pPr lvl="1"/>
            <a:r>
              <a:rPr lang="en-CA" altLang="fr-FR" smtClean="0"/>
              <a:t>There is also an intrinsic lock associated with the class</a:t>
            </a:r>
          </a:p>
          <a:p>
            <a:pPr lvl="1"/>
            <a:endParaRPr lang="en-CA" altLang="fr-FR" smtClean="0"/>
          </a:p>
          <a:p>
            <a:pPr lvl="1"/>
            <a:r>
              <a:rPr lang="en-CA" altLang="fr-FR" smtClean="0"/>
              <a:t>Only used for synchronized class (static) methods</a:t>
            </a:r>
          </a:p>
          <a:p>
            <a:pPr lvl="1"/>
            <a:endParaRPr lang="fr-CA" altLang="fr-FR" smtClean="0"/>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526</a:t>
            </a:fld>
            <a:endParaRPr lang="fr-CA"/>
          </a:p>
        </p:txBody>
      </p:sp>
    </p:spTree>
    <p:extLst>
      <p:ext uri="{BB962C8B-B14F-4D97-AF65-F5344CB8AC3E}">
        <p14:creationId xmlns:p14="http://schemas.microsoft.com/office/powerpoint/2010/main" val="3354869995"/>
      </p:ext>
    </p:extLst>
  </p:cSld>
  <p:clrMapOvr>
    <a:masterClrMapping/>
  </p:clrMapOvr>
  <p:timing>
    <p:tnLst>
      <p:par>
        <p:cTn id="1" dur="indefinite" restart="never" nodeType="tmRoot"/>
      </p:par>
    </p:tnLst>
  </p:timing>
</p:sld>
</file>

<file path=ppt/slides/slide5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Java Monitors</a:t>
            </a:r>
            <a:endParaRPr lang="fr-CA" dirty="0"/>
          </a:p>
        </p:txBody>
      </p:sp>
      <p:sp>
        <p:nvSpPr>
          <p:cNvPr id="3" name="Content Placeholder 2"/>
          <p:cNvSpPr>
            <a:spLocks noGrp="1"/>
          </p:cNvSpPr>
          <p:nvPr>
            <p:ph idx="1"/>
          </p:nvPr>
        </p:nvSpPr>
        <p:spPr/>
        <p:txBody>
          <a:bodyPr/>
          <a:lstStyle/>
          <a:p>
            <a:pPr>
              <a:defRPr/>
            </a:pPr>
            <a:r>
              <a:rPr lang="en-CA" altLang="fr-FR" dirty="0" smtClean="0">
                <a:solidFill>
                  <a:schemeClr val="tx2"/>
                </a:solidFill>
              </a:rPr>
              <a:t>Bad news: </a:t>
            </a:r>
            <a:r>
              <a:rPr lang="en-CA" altLang="fr-FR" dirty="0" smtClean="0"/>
              <a:t>In Java, there is no keyword to directly create a monitor</a:t>
            </a:r>
          </a:p>
          <a:p>
            <a:pPr>
              <a:defRPr/>
            </a:pPr>
            <a:endParaRPr lang="fr-CA" altLang="fr-FR" dirty="0" smtClean="0"/>
          </a:p>
          <a:p>
            <a:pPr lvl="1">
              <a:defRPr/>
            </a:pPr>
            <a:endParaRPr lang="en-CA" altLang="fr-FR" dirty="0" smtClean="0"/>
          </a:p>
          <a:p>
            <a:pPr indent="-182563">
              <a:defRPr/>
            </a:pPr>
            <a:r>
              <a:rPr lang="en-CA" altLang="fr-FR" dirty="0" smtClean="0">
                <a:solidFill>
                  <a:schemeClr val="tx2"/>
                </a:solidFill>
              </a:rPr>
              <a:t>Good news: </a:t>
            </a:r>
            <a:r>
              <a:rPr lang="en-CA" altLang="fr-FR" dirty="0" smtClean="0"/>
              <a:t>there are several mechanisms to create monitors</a:t>
            </a:r>
          </a:p>
          <a:p>
            <a:pPr lvl="1">
              <a:defRPr/>
            </a:pPr>
            <a:endParaRPr lang="en-CA" altLang="fr-FR" dirty="0" smtClean="0"/>
          </a:p>
          <a:p>
            <a:pPr lvl="1">
              <a:defRPr/>
            </a:pPr>
            <a:r>
              <a:rPr lang="en-CA" altLang="fr-FR" dirty="0" smtClean="0"/>
              <a:t>The simplest one, uses the knowledge that we have already gathered regarding the </a:t>
            </a:r>
            <a:r>
              <a:rPr lang="en-CA" altLang="fr-FR" dirty="0" smtClean="0">
                <a:solidFill>
                  <a:schemeClr val="tx2"/>
                </a:solidFill>
              </a:rPr>
              <a:t>intrinsic locks</a:t>
            </a:r>
          </a:p>
        </p:txBody>
      </p:sp>
      <p:sp>
        <p:nvSpPr>
          <p:cNvPr id="7" name="Slide Number Placeholder 6"/>
          <p:cNvSpPr>
            <a:spLocks noGrp="1"/>
          </p:cNvSpPr>
          <p:nvPr>
            <p:ph type="sldNum" sz="quarter" idx="11"/>
          </p:nvPr>
        </p:nvSpPr>
        <p:spPr/>
        <p:txBody>
          <a:bodyPr/>
          <a:lstStyle/>
          <a:p>
            <a:pPr>
              <a:defRPr/>
            </a:pPr>
            <a:fld id="{C0F85434-72BD-456E-A883-0F005E178622}" type="slidenum">
              <a:rPr lang="fr-CA" smtClean="0"/>
              <a:pPr>
                <a:defRPr/>
              </a:pPr>
              <a:t>527</a:t>
            </a:fld>
            <a:endParaRPr lang="fr-CA"/>
          </a:p>
        </p:txBody>
      </p:sp>
    </p:spTree>
    <p:extLst>
      <p:ext uri="{BB962C8B-B14F-4D97-AF65-F5344CB8AC3E}">
        <p14:creationId xmlns:p14="http://schemas.microsoft.com/office/powerpoint/2010/main" val="303692149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animEffect transition="in" filter="fade">
                                      <p:cBhvr>
                                        <p:cTn id="7" dur="500"/>
                                        <p:tgtEl>
                                          <p:spTgt spid="3">
                                            <p:txEl>
                                              <p:pRg st="3" end="3"/>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3">
                                            <p:txEl>
                                              <p:pRg st="5" end="5"/>
                                            </p:txEl>
                                          </p:spTgt>
                                        </p:tgtEl>
                                        <p:attrNameLst>
                                          <p:attrName>style.visibility</p:attrName>
                                        </p:attrNameLst>
                                      </p:cBhvr>
                                      <p:to>
                                        <p:strVal val="visible"/>
                                      </p:to>
                                    </p:set>
                                    <p:animEffect transition="in" filter="fade">
                                      <p:cBhvr>
                                        <p:cTn id="10" dur="5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Java Monitors</a:t>
            </a:r>
            <a:endParaRPr lang="fr-CA" dirty="0"/>
          </a:p>
        </p:txBody>
      </p:sp>
      <p:sp>
        <p:nvSpPr>
          <p:cNvPr id="3" name="Content Placeholder 2"/>
          <p:cNvSpPr>
            <a:spLocks noGrp="1"/>
          </p:cNvSpPr>
          <p:nvPr>
            <p:ph idx="1"/>
          </p:nvPr>
        </p:nvSpPr>
        <p:spPr/>
        <p:txBody>
          <a:bodyPr/>
          <a:lstStyle/>
          <a:p>
            <a:pPr>
              <a:defRPr/>
            </a:pPr>
            <a:r>
              <a:rPr lang="en-CA" dirty="0" smtClean="0"/>
              <a:t>The intrinsic locks can be effectively used for mutual exclusion (</a:t>
            </a:r>
            <a:r>
              <a:rPr lang="en-CA" dirty="0" smtClean="0">
                <a:solidFill>
                  <a:schemeClr val="tx2"/>
                </a:solidFill>
              </a:rPr>
              <a:t>competition synchronization</a:t>
            </a:r>
            <a:r>
              <a:rPr lang="en-CA" dirty="0" smtClean="0"/>
              <a:t>)</a:t>
            </a:r>
          </a:p>
          <a:p>
            <a:pPr>
              <a:defRPr/>
            </a:pPr>
            <a:r>
              <a:rPr lang="en-CA" dirty="0" smtClean="0"/>
              <a:t>We need a mechanism to implement </a:t>
            </a:r>
            <a:r>
              <a:rPr lang="en-CA" dirty="0" smtClean="0">
                <a:solidFill>
                  <a:schemeClr val="tx2"/>
                </a:solidFill>
              </a:rPr>
              <a:t>cooperation synchronization</a:t>
            </a:r>
          </a:p>
          <a:p>
            <a:pPr lvl="1">
              <a:defRPr/>
            </a:pPr>
            <a:r>
              <a:rPr lang="en-CA" dirty="0" smtClean="0"/>
              <a:t>In particular, we need to allow threads to suspend themselves if a condition prevents their execution in a monitor</a:t>
            </a:r>
          </a:p>
          <a:p>
            <a:pPr lvl="1">
              <a:defRPr/>
            </a:pPr>
            <a:r>
              <a:rPr lang="en-CA" dirty="0" smtClean="0"/>
              <a:t>This is handled by the </a:t>
            </a:r>
            <a:r>
              <a:rPr lang="en-CA" dirty="0">
                <a:solidFill>
                  <a:schemeClr val="tx2"/>
                </a:solidFill>
                <a:latin typeface="Courier New" panose="02070309020205020404" pitchFamily="49" charset="0"/>
                <a:cs typeface="Courier New" panose="02070309020205020404" pitchFamily="49" charset="0"/>
              </a:rPr>
              <a:t>wait() </a:t>
            </a:r>
            <a:r>
              <a:rPr lang="en-CA" dirty="0" smtClean="0"/>
              <a:t>and </a:t>
            </a:r>
            <a:r>
              <a:rPr lang="en-CA" dirty="0" smtClean="0">
                <a:solidFill>
                  <a:schemeClr val="tx2"/>
                </a:solidFill>
                <a:latin typeface="Courier New" panose="02070309020205020404" pitchFamily="49" charset="0"/>
                <a:cs typeface="Courier New" panose="02070309020205020404" pitchFamily="49" charset="0"/>
              </a:rPr>
              <a:t>notify()</a:t>
            </a:r>
            <a:r>
              <a:rPr lang="en-CA" dirty="0" smtClean="0">
                <a:solidFill>
                  <a:schemeClr val="tx2"/>
                </a:solidFill>
              </a:rPr>
              <a:t> </a:t>
            </a:r>
            <a:r>
              <a:rPr lang="en-CA" dirty="0" smtClean="0"/>
              <a:t>methods</a:t>
            </a:r>
          </a:p>
          <a:p>
            <a:pPr lvl="1">
              <a:defRPr/>
            </a:pPr>
            <a:endParaRPr lang="en-CA" dirty="0"/>
          </a:p>
          <a:p>
            <a:pPr marL="274637" lvl="1" indent="0" algn="ctr">
              <a:buFont typeface="Arial" charset="0"/>
              <a:buNone/>
              <a:defRPr/>
            </a:pPr>
            <a:r>
              <a:rPr lang="en-CA" dirty="0" smtClean="0">
                <a:solidFill>
                  <a:schemeClr val="tx2"/>
                </a:solidFill>
              </a:rPr>
              <a:t>These two methods are so important, they have been defined in the Object class…</a:t>
            </a:r>
          </a:p>
        </p:txBody>
      </p:sp>
      <p:sp>
        <p:nvSpPr>
          <p:cNvPr id="7" name="Slide Number Placeholder 6"/>
          <p:cNvSpPr>
            <a:spLocks noGrp="1"/>
          </p:cNvSpPr>
          <p:nvPr>
            <p:ph type="sldNum" sz="quarter" idx="11"/>
          </p:nvPr>
        </p:nvSpPr>
        <p:spPr/>
        <p:txBody>
          <a:bodyPr/>
          <a:lstStyle/>
          <a:p>
            <a:pPr>
              <a:defRPr/>
            </a:pPr>
            <a:fld id="{C0F85434-72BD-456E-A883-0F005E178622}" type="slidenum">
              <a:rPr lang="fr-CA" smtClean="0"/>
              <a:pPr>
                <a:defRPr/>
              </a:pPr>
              <a:t>528</a:t>
            </a:fld>
            <a:endParaRPr lang="fr-CA"/>
          </a:p>
        </p:txBody>
      </p:sp>
    </p:spTree>
    <p:extLst>
      <p:ext uri="{BB962C8B-B14F-4D97-AF65-F5344CB8AC3E}">
        <p14:creationId xmlns:p14="http://schemas.microsoft.com/office/powerpoint/2010/main" val="197070043"/>
      </p:ext>
    </p:extLst>
  </p:cSld>
  <p:clrMapOvr>
    <a:masterClrMapping/>
  </p:clrMapOvr>
  <p:timing>
    <p:tnLst>
      <p:par>
        <p:cTn id="1" dur="indefinite" restart="never" nodeType="tmRoot"/>
      </p:par>
    </p:tnLst>
  </p:timing>
</p:sld>
</file>

<file path=ppt/slides/slide5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US" dirty="0" smtClean="0"/>
              <a:t>“Wait” Operations</a:t>
            </a:r>
            <a:endParaRPr lang="en-US" dirty="0"/>
          </a:p>
        </p:txBody>
      </p:sp>
      <p:sp>
        <p:nvSpPr>
          <p:cNvPr id="3" name="Content Placeholder 2"/>
          <p:cNvSpPr>
            <a:spLocks noGrp="1"/>
          </p:cNvSpPr>
          <p:nvPr>
            <p:ph idx="1"/>
          </p:nvPr>
        </p:nvSpPr>
        <p:spPr>
          <a:xfrm>
            <a:off x="457200" y="2133600"/>
            <a:ext cx="7620000" cy="1100138"/>
          </a:xfrm>
          <a:ln>
            <a:solidFill>
              <a:schemeClr val="tx2"/>
            </a:solidFill>
            <a:miter lim="800000"/>
            <a:headEnd/>
            <a:tailEnd/>
          </a:ln>
        </p:spPr>
        <p:txBody>
          <a:bodyPr/>
          <a:lstStyle/>
          <a:p>
            <a:r>
              <a:rPr lang="en-CA" altLang="fr-FR" smtClean="0">
                <a:solidFill>
                  <a:schemeClr val="tx2"/>
                </a:solidFill>
                <a:latin typeface="Courier New" pitchFamily="49" charset="0"/>
                <a:cs typeface="Courier New" pitchFamily="49" charset="0"/>
              </a:rPr>
              <a:t>wait() </a:t>
            </a:r>
          </a:p>
          <a:p>
            <a:r>
              <a:rPr lang="en-CA" altLang="fr-FR" sz="1800" b="0" smtClean="0"/>
              <a:t>Tells the calling thread to give up the monitor and </a:t>
            </a:r>
            <a:r>
              <a:rPr lang="en-CA" altLang="fr-FR" sz="1800" smtClean="0"/>
              <a:t>wait </a:t>
            </a:r>
            <a:r>
              <a:rPr lang="en-CA" altLang="fr-FR" sz="1800" b="0" smtClean="0"/>
              <a:t>until some other thread enters the same monitor and calls </a:t>
            </a:r>
            <a:r>
              <a:rPr lang="en-CA" altLang="fr-FR" sz="1800" smtClean="0">
                <a:solidFill>
                  <a:schemeClr val="tx2"/>
                </a:solidFill>
                <a:latin typeface="Courier New" pitchFamily="49" charset="0"/>
                <a:cs typeface="Courier New" pitchFamily="49" charset="0"/>
              </a:rPr>
              <a:t>notify()or notifyAll()</a:t>
            </a:r>
          </a:p>
        </p:txBody>
      </p:sp>
      <p:sp>
        <p:nvSpPr>
          <p:cNvPr id="7" name="Content Placeholder 2"/>
          <p:cNvSpPr txBox="1">
            <a:spLocks/>
          </p:cNvSpPr>
          <p:nvPr/>
        </p:nvSpPr>
        <p:spPr bwMode="auto">
          <a:xfrm>
            <a:off x="468313" y="4025900"/>
            <a:ext cx="7620000" cy="1439863"/>
          </a:xfrm>
          <a:prstGeom prst="rect">
            <a:avLst/>
          </a:prstGeom>
          <a:noFill/>
          <a:ln w="9525">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r>
              <a:rPr lang="en-CA" altLang="fr-FR">
                <a:solidFill>
                  <a:schemeClr val="tx2"/>
                </a:solidFill>
                <a:latin typeface="Courier New" pitchFamily="49" charset="0"/>
                <a:cs typeface="Courier New" pitchFamily="49" charset="0"/>
              </a:rPr>
              <a:t>wait(long timeout)</a:t>
            </a:r>
          </a:p>
          <a:p>
            <a:pPr algn="just"/>
            <a:r>
              <a:rPr lang="en-CA" altLang="fr-FR" sz="1800" b="0"/>
              <a:t>Causes the current thread to wait until another thread invokes the </a:t>
            </a:r>
            <a:r>
              <a:rPr lang="en-CA" altLang="fr-FR" sz="1800">
                <a:solidFill>
                  <a:schemeClr val="tx2"/>
                </a:solidFill>
                <a:latin typeface="Courier New" pitchFamily="49" charset="0"/>
                <a:cs typeface="Courier New" pitchFamily="49" charset="0"/>
              </a:rPr>
              <a:t>notify() or notifyAll() </a:t>
            </a:r>
            <a:r>
              <a:rPr lang="en-CA" altLang="fr-FR" sz="1800" b="0"/>
              <a:t>method, or the specified amount of time elapses</a:t>
            </a:r>
          </a:p>
        </p:txBody>
      </p:sp>
      <p:sp>
        <p:nvSpPr>
          <p:cNvPr id="8" name="Slide Number Placeholder 7"/>
          <p:cNvSpPr>
            <a:spLocks noGrp="1"/>
          </p:cNvSpPr>
          <p:nvPr>
            <p:ph type="sldNum" sz="quarter" idx="11"/>
          </p:nvPr>
        </p:nvSpPr>
        <p:spPr/>
        <p:txBody>
          <a:bodyPr/>
          <a:lstStyle/>
          <a:p>
            <a:pPr>
              <a:defRPr/>
            </a:pPr>
            <a:fld id="{C0F85434-72BD-456E-A883-0F005E178622}" type="slidenum">
              <a:rPr lang="fr-CA" smtClean="0"/>
              <a:pPr>
                <a:defRPr/>
              </a:pPr>
              <a:t>529</a:t>
            </a:fld>
            <a:endParaRPr lang="fr-CA"/>
          </a:p>
        </p:txBody>
      </p:sp>
    </p:spTree>
    <p:extLst>
      <p:ext uri="{BB962C8B-B14F-4D97-AF65-F5344CB8AC3E}">
        <p14:creationId xmlns:p14="http://schemas.microsoft.com/office/powerpoint/2010/main" val="154183497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500"/>
                                        <p:tgtEl>
                                          <p:spTgt spid="3">
                                            <p:txEl>
                                              <p:pRg st="1" end="1"/>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7">
                                            <p:txEl>
                                              <p:pRg st="1" end="1"/>
                                            </p:txEl>
                                          </p:spTgt>
                                        </p:tgtEl>
                                        <p:attrNameLst>
                                          <p:attrName>style.visibility</p:attrName>
                                        </p:attrNameLst>
                                      </p:cBhvr>
                                      <p:to>
                                        <p:strVal val="visible"/>
                                      </p:to>
                                    </p:set>
                                    <p:animEffect transition="in" filter="fade">
                                      <p:cBhvr>
                                        <p:cTn id="12" dur="500"/>
                                        <p:tgtEl>
                                          <p:spTgt spid="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Functional Requirements</a:t>
            </a:r>
            <a:endParaRPr lang="en-CA" dirty="0"/>
          </a:p>
        </p:txBody>
      </p:sp>
      <p:sp>
        <p:nvSpPr>
          <p:cNvPr id="3" name="Content Placeholder 2"/>
          <p:cNvSpPr>
            <a:spLocks noGrp="1"/>
          </p:cNvSpPr>
          <p:nvPr>
            <p:ph idx="1"/>
          </p:nvPr>
        </p:nvSpPr>
        <p:spPr/>
        <p:txBody>
          <a:bodyPr/>
          <a:lstStyle/>
          <a:p>
            <a:pPr>
              <a:defRPr/>
            </a:pPr>
            <a:r>
              <a:rPr lang="en-CA" dirty="0" smtClean="0"/>
              <a:t>Capture the intended behavior of the system</a:t>
            </a:r>
          </a:p>
          <a:p>
            <a:pPr marL="800100" lvl="1" indent="-342900">
              <a:buFont typeface="Arial" panose="020B0604020202020204" pitchFamily="34" charset="0"/>
              <a:buChar char="•"/>
              <a:defRPr/>
            </a:pPr>
            <a:r>
              <a:rPr lang="en-CA" dirty="0" smtClean="0"/>
              <a:t>May be expressed as services, tasks or functions the system performs</a:t>
            </a:r>
          </a:p>
          <a:p>
            <a:pPr marL="800100" lvl="1" indent="-342900">
              <a:buFont typeface="Arial" panose="020B0604020202020204" pitchFamily="34" charset="0"/>
              <a:buChar char="•"/>
              <a:defRPr/>
            </a:pPr>
            <a:endParaRPr lang="en-CA" dirty="0" smtClean="0"/>
          </a:p>
          <a:p>
            <a:pPr>
              <a:defRPr/>
            </a:pPr>
            <a:r>
              <a:rPr lang="en-CA" dirty="0" smtClean="0"/>
              <a:t>Use cases have quickly become a widespread practice for capturing functional requirements</a:t>
            </a:r>
          </a:p>
          <a:p>
            <a:pPr lvl="1">
              <a:defRPr/>
            </a:pPr>
            <a:r>
              <a:rPr lang="en-CA" dirty="0" smtClean="0"/>
              <a:t>This is especially true in the object-oriented community where they originated</a:t>
            </a:r>
          </a:p>
          <a:p>
            <a:pPr lvl="1">
              <a:defRPr/>
            </a:pPr>
            <a:r>
              <a:rPr lang="en-CA" dirty="0" smtClean="0"/>
              <a:t>Their applicability is not limited to object-oriented systems</a:t>
            </a:r>
          </a:p>
          <a:p>
            <a:pPr>
              <a:defRPr/>
            </a:pPr>
            <a:endParaRPr lang="en-CA" dirty="0"/>
          </a:p>
        </p:txBody>
      </p:sp>
    </p:spTree>
    <p:extLst>
      <p:ext uri="{BB962C8B-B14F-4D97-AF65-F5344CB8AC3E}">
        <p14:creationId xmlns:p14="http://schemas.microsoft.com/office/powerpoint/2010/main" val="143108651"/>
      </p:ext>
    </p:extLst>
  </p:cSld>
  <p:clrMapOvr>
    <a:masterClrMapping/>
  </p:clrMapOvr>
  <p:timing>
    <p:tnLst>
      <p:par>
        <p:cTn id="1" dur="indefinite" restart="never" nodeType="tmRoot"/>
      </p:par>
    </p:tnLst>
  </p:timing>
</p:sld>
</file>

<file path=ppt/slides/slide5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US" dirty="0" smtClean="0"/>
              <a:t>“Notify” Operations</a:t>
            </a:r>
            <a:endParaRPr lang="en-US" dirty="0"/>
          </a:p>
        </p:txBody>
      </p:sp>
      <p:sp>
        <p:nvSpPr>
          <p:cNvPr id="7" name="Content Placeholder 2"/>
          <p:cNvSpPr txBox="1">
            <a:spLocks/>
          </p:cNvSpPr>
          <p:nvPr/>
        </p:nvSpPr>
        <p:spPr bwMode="auto">
          <a:xfrm>
            <a:off x="457200" y="1752600"/>
            <a:ext cx="7620000" cy="2016125"/>
          </a:xfrm>
          <a:prstGeom prst="rect">
            <a:avLst/>
          </a:prstGeom>
          <a:noFill/>
          <a:ln w="9525">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r>
              <a:rPr lang="en-CA" altLang="fr-FR">
                <a:solidFill>
                  <a:schemeClr val="tx2"/>
                </a:solidFill>
                <a:latin typeface="Courier New" pitchFamily="49" charset="0"/>
                <a:cs typeface="Courier New" pitchFamily="49" charset="0"/>
              </a:rPr>
              <a:t>notify() </a:t>
            </a:r>
          </a:p>
          <a:p>
            <a:r>
              <a:rPr lang="en-CA" altLang="fr-FR" sz="1800" b="0"/>
              <a:t>Wakes up a single thread that is waiting on this object's monitor (intrinsic lock). </a:t>
            </a:r>
            <a:r>
              <a:rPr lang="en-CA" altLang="fr-FR" sz="1800" b="0" u="sng">
                <a:solidFill>
                  <a:schemeClr val="tx2"/>
                </a:solidFill>
              </a:rPr>
              <a:t>If more than a single thread is waiting, the choice is arbitrary </a:t>
            </a:r>
            <a:r>
              <a:rPr lang="en-CA" altLang="fr-FR" sz="1800" b="0"/>
              <a:t>(</a:t>
            </a:r>
            <a:r>
              <a:rPr lang="en-CA" altLang="fr-FR" sz="1800" b="0" i="1"/>
              <a:t>is this fair?</a:t>
            </a:r>
            <a:r>
              <a:rPr lang="en-CA" altLang="fr-FR" sz="1800" b="0"/>
              <a:t>)</a:t>
            </a:r>
          </a:p>
          <a:p>
            <a:r>
              <a:rPr lang="en-CA" altLang="fr-FR" sz="1800" b="0"/>
              <a:t>The awakened thread will not be able to proceed until the current thread relinquishes the lock.</a:t>
            </a:r>
          </a:p>
        </p:txBody>
      </p:sp>
      <p:sp>
        <p:nvSpPr>
          <p:cNvPr id="8" name="Content Placeholder 2"/>
          <p:cNvSpPr txBox="1">
            <a:spLocks/>
          </p:cNvSpPr>
          <p:nvPr/>
        </p:nvSpPr>
        <p:spPr bwMode="auto">
          <a:xfrm>
            <a:off x="457200" y="4076700"/>
            <a:ext cx="7620000" cy="2016125"/>
          </a:xfrm>
          <a:prstGeom prst="rect">
            <a:avLst/>
          </a:prstGeom>
          <a:noFill/>
          <a:ln w="9525">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r>
              <a:rPr lang="en-CA" altLang="fr-FR">
                <a:solidFill>
                  <a:schemeClr val="tx2"/>
                </a:solidFill>
                <a:latin typeface="Courier New" pitchFamily="49" charset="0"/>
                <a:cs typeface="Courier New" pitchFamily="49" charset="0"/>
              </a:rPr>
              <a:t>notifyAll() </a:t>
            </a:r>
          </a:p>
          <a:p>
            <a:r>
              <a:rPr lang="en-CA" altLang="fr-FR" sz="1800" b="0"/>
              <a:t>Wakes up all threads that are waiting on this object’s monitor.</a:t>
            </a:r>
          </a:p>
          <a:p>
            <a:r>
              <a:rPr lang="en-CA" altLang="fr-FR" sz="1800" b="0"/>
              <a:t>The awakened thread will not be able to proceed until the current thread relinquishes the lock.</a:t>
            </a:r>
          </a:p>
          <a:p>
            <a:r>
              <a:rPr lang="en-CA" altLang="fr-FR" sz="1800" b="0"/>
              <a:t>The next thread to lock this monitor is also randomly chosen</a:t>
            </a:r>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530</a:t>
            </a:fld>
            <a:endParaRPr lang="fr-CA"/>
          </a:p>
        </p:txBody>
      </p:sp>
    </p:spTree>
    <p:extLst>
      <p:ext uri="{BB962C8B-B14F-4D97-AF65-F5344CB8AC3E}">
        <p14:creationId xmlns:p14="http://schemas.microsoft.com/office/powerpoint/2010/main" val="223502918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7">
                                            <p:txEl>
                                              <p:pRg st="1" end="1"/>
                                            </p:txEl>
                                          </p:spTgt>
                                        </p:tgtEl>
                                        <p:attrNameLst>
                                          <p:attrName>style.visibility</p:attrName>
                                        </p:attrNameLst>
                                      </p:cBhvr>
                                      <p:to>
                                        <p:strVal val="visible"/>
                                      </p:to>
                                    </p:set>
                                    <p:animEffect transition="in" filter="fade">
                                      <p:cBhvr>
                                        <p:cTn id="7" dur="500"/>
                                        <p:tgtEl>
                                          <p:spTgt spid="7">
                                            <p:txEl>
                                              <p:pRg st="1" end="1"/>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7">
                                            <p:txEl>
                                              <p:pRg st="2" end="2"/>
                                            </p:txEl>
                                          </p:spTgt>
                                        </p:tgtEl>
                                        <p:attrNameLst>
                                          <p:attrName>style.visibility</p:attrName>
                                        </p:attrNameLst>
                                      </p:cBhvr>
                                      <p:to>
                                        <p:strVal val="visible"/>
                                      </p:to>
                                    </p:set>
                                    <p:animEffect transition="in" filter="fade">
                                      <p:cBhvr>
                                        <p:cTn id="10" dur="500"/>
                                        <p:tgtEl>
                                          <p:spTgt spid="7">
                                            <p:txEl>
                                              <p:pRg st="2" end="2"/>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nodeType="clickEffect">
                                  <p:stCondLst>
                                    <p:cond delay="0"/>
                                  </p:stCondLst>
                                  <p:childTnLst>
                                    <p:set>
                                      <p:cBhvr>
                                        <p:cTn id="14" dur="1" fill="hold">
                                          <p:stCondLst>
                                            <p:cond delay="0"/>
                                          </p:stCondLst>
                                        </p:cTn>
                                        <p:tgtEl>
                                          <p:spTgt spid="8">
                                            <p:txEl>
                                              <p:pRg st="1" end="1"/>
                                            </p:txEl>
                                          </p:spTgt>
                                        </p:tgtEl>
                                        <p:attrNameLst>
                                          <p:attrName>style.visibility</p:attrName>
                                        </p:attrNameLst>
                                      </p:cBhvr>
                                      <p:to>
                                        <p:strVal val="visible"/>
                                      </p:to>
                                    </p:set>
                                    <p:animEffect transition="in" filter="fade">
                                      <p:cBhvr>
                                        <p:cTn id="15" dur="500"/>
                                        <p:tgtEl>
                                          <p:spTgt spid="8">
                                            <p:txEl>
                                              <p:pRg st="1" end="1"/>
                                            </p:txEl>
                                          </p:spTgt>
                                        </p:tgtEl>
                                      </p:cBhvr>
                                    </p:animEffect>
                                  </p:childTnLst>
                                </p:cTn>
                              </p:par>
                              <p:par>
                                <p:cTn id="16" presetID="10" presetClass="entr" presetSubtype="0" fill="hold" nodeType="withEffect">
                                  <p:stCondLst>
                                    <p:cond delay="0"/>
                                  </p:stCondLst>
                                  <p:childTnLst>
                                    <p:set>
                                      <p:cBhvr>
                                        <p:cTn id="17" dur="1" fill="hold">
                                          <p:stCondLst>
                                            <p:cond delay="0"/>
                                          </p:stCondLst>
                                        </p:cTn>
                                        <p:tgtEl>
                                          <p:spTgt spid="8">
                                            <p:txEl>
                                              <p:pRg st="2" end="2"/>
                                            </p:txEl>
                                          </p:spTgt>
                                        </p:tgtEl>
                                        <p:attrNameLst>
                                          <p:attrName>style.visibility</p:attrName>
                                        </p:attrNameLst>
                                      </p:cBhvr>
                                      <p:to>
                                        <p:strVal val="visible"/>
                                      </p:to>
                                    </p:set>
                                    <p:animEffect transition="in" filter="fade">
                                      <p:cBhvr>
                                        <p:cTn id="18" dur="500"/>
                                        <p:tgtEl>
                                          <p:spTgt spid="8">
                                            <p:txEl>
                                              <p:pRg st="2" end="2"/>
                                            </p:txEl>
                                          </p:spTgt>
                                        </p:tgtEl>
                                      </p:cBhvr>
                                    </p:animEffect>
                                  </p:childTnLst>
                                </p:cTn>
                              </p:par>
                              <p:par>
                                <p:cTn id="19" presetID="10" presetClass="entr" presetSubtype="0" fill="hold" nodeType="withEffect">
                                  <p:stCondLst>
                                    <p:cond delay="0"/>
                                  </p:stCondLst>
                                  <p:childTnLst>
                                    <p:set>
                                      <p:cBhvr>
                                        <p:cTn id="20" dur="1" fill="hold">
                                          <p:stCondLst>
                                            <p:cond delay="0"/>
                                          </p:stCondLst>
                                        </p:cTn>
                                        <p:tgtEl>
                                          <p:spTgt spid="8">
                                            <p:txEl>
                                              <p:pRg st="3" end="3"/>
                                            </p:txEl>
                                          </p:spTgt>
                                        </p:tgtEl>
                                        <p:attrNameLst>
                                          <p:attrName>style.visibility</p:attrName>
                                        </p:attrNameLst>
                                      </p:cBhvr>
                                      <p:to>
                                        <p:strVal val="visible"/>
                                      </p:to>
                                    </p:set>
                                    <p:animEffect transition="in" filter="fade">
                                      <p:cBhvr>
                                        <p:cTn id="21" dur="500"/>
                                        <p:tgtEl>
                                          <p:spTgt spid="8">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Intrinsic Lock Based Monitor Example</a:t>
            </a:r>
            <a:endParaRPr lang="fr-CA" dirty="0"/>
          </a:p>
        </p:txBody>
      </p:sp>
      <p:sp>
        <p:nvSpPr>
          <p:cNvPr id="33795" name="Content Placeholder 2"/>
          <p:cNvSpPr>
            <a:spLocks noGrp="1"/>
          </p:cNvSpPr>
          <p:nvPr>
            <p:ph idx="1"/>
          </p:nvPr>
        </p:nvSpPr>
        <p:spPr/>
        <p:txBody>
          <a:bodyPr/>
          <a:lstStyle/>
          <a:p>
            <a:pPr defTabSz="358775"/>
            <a:r>
              <a:rPr lang="en-CA" altLang="fr-FR" sz="1200" smtClean="0">
                <a:solidFill>
                  <a:srgbClr val="000000"/>
                </a:solidFill>
                <a:latin typeface="Courier New" pitchFamily="49" charset="0"/>
                <a:cs typeface="Courier New" pitchFamily="49" charset="0"/>
              </a:rPr>
              <a:t>public class BufferMonitor{</a:t>
            </a:r>
          </a:p>
          <a:p>
            <a:pPr defTabSz="358775"/>
            <a:r>
              <a:rPr lang="en-CA" altLang="fr-FR" sz="1200" smtClean="0">
                <a:solidFill>
                  <a:srgbClr val="000000"/>
                </a:solidFill>
                <a:latin typeface="Courier New" pitchFamily="49" charset="0"/>
                <a:cs typeface="Courier New" pitchFamily="49" charset="0"/>
              </a:rPr>
              <a:t>	int</a:t>
            </a:r>
            <a:r>
              <a:rPr lang="en-CA" altLang="fr-FR" sz="1200" b="0" smtClean="0">
                <a:solidFill>
                  <a:srgbClr val="000000"/>
                </a:solidFill>
                <a:latin typeface="Courier New" pitchFamily="49" charset="0"/>
                <a:cs typeface="Courier New" pitchFamily="49" charset="0"/>
              </a:rPr>
              <a:t> [] buffer = </a:t>
            </a:r>
            <a:r>
              <a:rPr lang="en-CA" altLang="fr-FR" sz="1200" smtClean="0">
                <a:solidFill>
                  <a:srgbClr val="000000"/>
                </a:solidFill>
                <a:latin typeface="Courier New" pitchFamily="49" charset="0"/>
                <a:cs typeface="Courier New" pitchFamily="49" charset="0"/>
              </a:rPr>
              <a:t>new</a:t>
            </a:r>
            <a:r>
              <a:rPr lang="en-CA" altLang="fr-FR" sz="1200" b="0" smtClean="0">
                <a:solidFill>
                  <a:srgbClr val="000000"/>
                </a:solidFill>
                <a:latin typeface="Courier New" pitchFamily="49" charset="0"/>
                <a:cs typeface="Courier New" pitchFamily="49" charset="0"/>
              </a:rPr>
              <a:t> </a:t>
            </a:r>
            <a:r>
              <a:rPr lang="en-CA" altLang="fr-FR" sz="1200" smtClean="0">
                <a:solidFill>
                  <a:srgbClr val="000000"/>
                </a:solidFill>
                <a:latin typeface="Courier New" pitchFamily="49" charset="0"/>
                <a:cs typeface="Courier New" pitchFamily="49" charset="0"/>
              </a:rPr>
              <a:t>int</a:t>
            </a:r>
            <a:r>
              <a:rPr lang="en-CA" altLang="fr-FR" sz="1200" b="0" smtClean="0">
                <a:solidFill>
                  <a:srgbClr val="000000"/>
                </a:solidFill>
                <a:latin typeface="Courier New" pitchFamily="49" charset="0"/>
                <a:cs typeface="Courier New" pitchFamily="49" charset="0"/>
              </a:rPr>
              <a:t> [100];</a:t>
            </a:r>
          </a:p>
          <a:p>
            <a:pPr defTabSz="358775"/>
            <a:r>
              <a:rPr lang="en-CA" altLang="fr-FR" sz="1200" smtClean="0">
                <a:solidFill>
                  <a:srgbClr val="000000"/>
                </a:solidFill>
                <a:latin typeface="Courier New" pitchFamily="49" charset="0"/>
                <a:cs typeface="Courier New" pitchFamily="49" charset="0"/>
              </a:rPr>
              <a:t>	int</a:t>
            </a:r>
            <a:r>
              <a:rPr lang="en-CA" altLang="fr-FR" sz="1200" b="0" smtClean="0">
                <a:solidFill>
                  <a:srgbClr val="000000"/>
                </a:solidFill>
                <a:latin typeface="Courier New" pitchFamily="49" charset="0"/>
                <a:cs typeface="Courier New" pitchFamily="49" charset="0"/>
              </a:rPr>
              <a:t> next_in = 0, next_out = 0, filled = 0;</a:t>
            </a:r>
          </a:p>
          <a:p>
            <a:pPr defTabSz="358775"/>
            <a:r>
              <a:rPr lang="en-CA" altLang="fr-FR" sz="1200" smtClean="0">
                <a:solidFill>
                  <a:srgbClr val="000000"/>
                </a:solidFill>
                <a:latin typeface="Courier New" pitchFamily="49" charset="0"/>
                <a:cs typeface="Courier New" pitchFamily="49" charset="0"/>
              </a:rPr>
              <a:t>	</a:t>
            </a:r>
          </a:p>
          <a:p>
            <a:pPr defTabSz="358775"/>
            <a:r>
              <a:rPr lang="en-CA" altLang="fr-FR" sz="1200" smtClean="0">
                <a:solidFill>
                  <a:srgbClr val="000000"/>
                </a:solidFill>
                <a:latin typeface="Courier New" pitchFamily="49" charset="0"/>
                <a:cs typeface="Courier New" pitchFamily="49" charset="0"/>
              </a:rPr>
              <a:t>	public </a:t>
            </a:r>
            <a:r>
              <a:rPr lang="en-CA" altLang="fr-FR" sz="1200" smtClean="0">
                <a:solidFill>
                  <a:schemeClr val="tx2"/>
                </a:solidFill>
                <a:latin typeface="Courier New" pitchFamily="49" charset="0"/>
                <a:cs typeface="Courier New" pitchFamily="49" charset="0"/>
              </a:rPr>
              <a:t>synchronized</a:t>
            </a:r>
            <a:r>
              <a:rPr lang="en-CA" altLang="fr-FR" sz="1200" smtClean="0">
                <a:solidFill>
                  <a:srgbClr val="000000"/>
                </a:solidFill>
                <a:latin typeface="Courier New" pitchFamily="49" charset="0"/>
                <a:cs typeface="Courier New" pitchFamily="49" charset="0"/>
              </a:rPr>
              <a:t> void</a:t>
            </a:r>
            <a:r>
              <a:rPr lang="en-CA" altLang="fr-FR" sz="1200" b="0" smtClean="0">
                <a:solidFill>
                  <a:srgbClr val="000000"/>
                </a:solidFill>
                <a:latin typeface="Courier New" pitchFamily="49" charset="0"/>
                <a:cs typeface="Courier New" pitchFamily="49" charset="0"/>
              </a:rPr>
              <a:t> deposit (</a:t>
            </a:r>
            <a:r>
              <a:rPr lang="en-CA" altLang="fr-FR" sz="1200" smtClean="0">
                <a:solidFill>
                  <a:srgbClr val="000000"/>
                </a:solidFill>
                <a:latin typeface="Courier New" pitchFamily="49" charset="0"/>
                <a:cs typeface="Courier New" pitchFamily="49" charset="0"/>
              </a:rPr>
              <a:t>int</a:t>
            </a:r>
            <a:r>
              <a:rPr lang="en-CA" altLang="fr-FR" sz="1200" b="0" smtClean="0">
                <a:solidFill>
                  <a:srgbClr val="000000"/>
                </a:solidFill>
                <a:latin typeface="Courier New" pitchFamily="49" charset="0"/>
                <a:cs typeface="Courier New" pitchFamily="49" charset="0"/>
              </a:rPr>
              <a:t> item )</a:t>
            </a:r>
            <a:r>
              <a:rPr lang="fr-CA" altLang="fr-FR" sz="1200" smtClean="0">
                <a:solidFill>
                  <a:srgbClr val="000000"/>
                </a:solidFill>
                <a:latin typeface="Courier New" pitchFamily="49" charset="0"/>
                <a:cs typeface="Courier New" pitchFamily="49" charset="0"/>
              </a:rPr>
              <a:t> throws</a:t>
            </a:r>
            <a:r>
              <a:rPr lang="fr-CA" altLang="fr-FR" sz="1200" smtClean="0"/>
              <a:t> </a:t>
            </a:r>
            <a:r>
              <a:rPr lang="fr-CA" altLang="fr-FR" sz="1200" b="0" smtClean="0">
                <a:solidFill>
                  <a:srgbClr val="000000"/>
                </a:solidFill>
                <a:latin typeface="Courier New" pitchFamily="49" charset="0"/>
                <a:cs typeface="Courier New" pitchFamily="49" charset="0"/>
              </a:rPr>
              <a:t>InterruptedException{</a:t>
            </a:r>
            <a:endParaRPr lang="en-CA" altLang="fr-FR" sz="1200" b="0" smtClean="0">
              <a:solidFill>
                <a:srgbClr val="000000"/>
              </a:solidFill>
              <a:latin typeface="Courier New" pitchFamily="49" charset="0"/>
              <a:cs typeface="Courier New" pitchFamily="49" charset="0"/>
            </a:endParaRPr>
          </a:p>
          <a:p>
            <a:pPr defTabSz="358775"/>
            <a:r>
              <a:rPr lang="en-CA" altLang="fr-FR" sz="1200" smtClean="0">
                <a:solidFill>
                  <a:srgbClr val="000000"/>
                </a:solidFill>
                <a:latin typeface="Courier New" pitchFamily="49" charset="0"/>
                <a:cs typeface="Courier New" pitchFamily="49" charset="0"/>
              </a:rPr>
              <a:t>		while</a:t>
            </a:r>
            <a:r>
              <a:rPr lang="en-CA" altLang="fr-FR" sz="1200" b="0" smtClean="0">
                <a:solidFill>
                  <a:srgbClr val="000000"/>
                </a:solidFill>
                <a:latin typeface="Courier New" pitchFamily="49" charset="0"/>
                <a:cs typeface="Courier New" pitchFamily="49" charset="0"/>
              </a:rPr>
              <a:t> (buffer.length == filled){</a:t>
            </a:r>
            <a:endParaRPr lang="en-CA" altLang="fr-FR" sz="1200" smtClean="0">
              <a:solidFill>
                <a:srgbClr val="000000"/>
              </a:solidFill>
              <a:latin typeface="Courier New" pitchFamily="49" charset="0"/>
              <a:cs typeface="Courier New" pitchFamily="49" charset="0"/>
            </a:endParaRPr>
          </a:p>
          <a:p>
            <a:pPr defTabSz="358775"/>
            <a:r>
              <a:rPr lang="en-CA" altLang="fr-FR" sz="1200" b="0" smtClean="0">
                <a:solidFill>
                  <a:srgbClr val="000000"/>
                </a:solidFill>
                <a:latin typeface="Courier New" pitchFamily="49" charset="0"/>
                <a:cs typeface="Courier New" pitchFamily="49" charset="0"/>
              </a:rPr>
              <a:t>			</a:t>
            </a:r>
            <a:r>
              <a:rPr lang="en-CA" altLang="fr-FR" sz="1200" smtClean="0">
                <a:solidFill>
                  <a:schemeClr val="tx2"/>
                </a:solidFill>
                <a:latin typeface="Courier New" pitchFamily="49" charset="0"/>
                <a:cs typeface="Courier New" pitchFamily="49" charset="0"/>
              </a:rPr>
              <a:t>wait(); </a:t>
            </a:r>
            <a:r>
              <a:rPr lang="en-CA" altLang="fr-FR" sz="1200" smtClean="0">
                <a:solidFill>
                  <a:srgbClr val="00B050"/>
                </a:solidFill>
                <a:latin typeface="Courier New" pitchFamily="49" charset="0"/>
                <a:cs typeface="Courier New" pitchFamily="49" charset="0"/>
              </a:rPr>
              <a:t>// blocks thread</a:t>
            </a:r>
          </a:p>
          <a:p>
            <a:pPr defTabSz="358775"/>
            <a:r>
              <a:rPr lang="en-CA" altLang="fr-FR" sz="1200" b="0" smtClean="0">
                <a:solidFill>
                  <a:srgbClr val="000000"/>
                </a:solidFill>
                <a:latin typeface="Courier New" pitchFamily="49" charset="0"/>
                <a:cs typeface="Courier New" pitchFamily="49" charset="0"/>
              </a:rPr>
              <a:t>		}</a:t>
            </a:r>
          </a:p>
          <a:p>
            <a:pPr defTabSz="358775"/>
            <a:endParaRPr lang="en-CA" altLang="fr-FR" sz="1200" b="0" smtClean="0">
              <a:solidFill>
                <a:srgbClr val="000000"/>
              </a:solidFill>
              <a:latin typeface="Courier New" pitchFamily="49" charset="0"/>
              <a:cs typeface="Courier New" pitchFamily="49" charset="0"/>
            </a:endParaRPr>
          </a:p>
          <a:p>
            <a:pPr defTabSz="358775"/>
            <a:r>
              <a:rPr lang="en-CA" altLang="fr-FR" sz="1200" b="0" smtClean="0">
                <a:solidFill>
                  <a:srgbClr val="000000"/>
                </a:solidFill>
                <a:latin typeface="Courier New" pitchFamily="49" charset="0"/>
                <a:cs typeface="Courier New" pitchFamily="49" charset="0"/>
              </a:rPr>
              <a:t>		buffer[next_in] = item;</a:t>
            </a:r>
          </a:p>
          <a:p>
            <a:pPr defTabSz="358775"/>
            <a:r>
              <a:rPr lang="en-CA" altLang="fr-FR" sz="1200" b="0" smtClean="0">
                <a:solidFill>
                  <a:srgbClr val="000000"/>
                </a:solidFill>
                <a:latin typeface="Courier New" pitchFamily="49" charset="0"/>
                <a:cs typeface="Courier New" pitchFamily="49" charset="0"/>
              </a:rPr>
              <a:t>		next_in = (next_in + 1) % buffer.length;</a:t>
            </a:r>
          </a:p>
          <a:p>
            <a:pPr defTabSz="358775"/>
            <a:r>
              <a:rPr lang="en-CA" altLang="fr-FR" sz="1200" b="0" smtClean="0">
                <a:solidFill>
                  <a:srgbClr val="000000"/>
                </a:solidFill>
                <a:latin typeface="Courier New" pitchFamily="49" charset="0"/>
                <a:cs typeface="Courier New" pitchFamily="49" charset="0"/>
              </a:rPr>
              <a:t>		filled++;</a:t>
            </a:r>
          </a:p>
          <a:p>
            <a:pPr defTabSz="358775"/>
            <a:endParaRPr lang="en-CA" altLang="fr-FR" sz="1200" b="0" smtClean="0">
              <a:solidFill>
                <a:srgbClr val="000000"/>
              </a:solidFill>
              <a:latin typeface="Courier New" pitchFamily="49" charset="0"/>
              <a:cs typeface="Courier New" pitchFamily="49" charset="0"/>
            </a:endParaRPr>
          </a:p>
          <a:p>
            <a:pPr defTabSz="358775"/>
            <a:r>
              <a:rPr lang="en-CA" altLang="fr-FR" sz="1200" b="0" smtClean="0">
                <a:solidFill>
                  <a:srgbClr val="000000"/>
                </a:solidFill>
                <a:latin typeface="Courier New" pitchFamily="49" charset="0"/>
                <a:cs typeface="Courier New" pitchFamily="49" charset="0"/>
              </a:rPr>
              <a:t>		</a:t>
            </a:r>
            <a:r>
              <a:rPr lang="en-CA" altLang="fr-FR" sz="1200" smtClean="0">
                <a:solidFill>
                  <a:schemeClr val="tx2"/>
                </a:solidFill>
                <a:latin typeface="Courier New" pitchFamily="49" charset="0"/>
                <a:cs typeface="Courier New" pitchFamily="49" charset="0"/>
              </a:rPr>
              <a:t>notify(); </a:t>
            </a:r>
            <a:r>
              <a:rPr lang="en-CA" altLang="fr-FR" sz="1200" smtClean="0">
                <a:solidFill>
                  <a:srgbClr val="00B050"/>
                </a:solidFill>
                <a:latin typeface="Courier New" pitchFamily="49" charset="0"/>
                <a:cs typeface="Courier New" pitchFamily="49" charset="0"/>
              </a:rPr>
              <a:t>// free a task that has been waiting on a condition</a:t>
            </a:r>
          </a:p>
          <a:p>
            <a:pPr defTabSz="358775"/>
            <a:r>
              <a:rPr lang="en-CA" altLang="fr-FR" sz="1200" b="0" smtClean="0">
                <a:solidFill>
                  <a:srgbClr val="000000"/>
                </a:solidFill>
                <a:latin typeface="Courier New" pitchFamily="49" charset="0"/>
                <a:cs typeface="Courier New" pitchFamily="49" charset="0"/>
              </a:rPr>
              <a:t>	}</a:t>
            </a:r>
            <a:r>
              <a:rPr lang="en-CA" altLang="fr-FR" sz="1200" smtClean="0">
                <a:solidFill>
                  <a:srgbClr val="000000"/>
                </a:solidFill>
                <a:latin typeface="Courier New" pitchFamily="49" charset="0"/>
                <a:cs typeface="Courier New" pitchFamily="49" charset="0"/>
              </a:rPr>
              <a:t>	</a:t>
            </a:r>
          </a:p>
          <a:p>
            <a:pPr defTabSz="358775"/>
            <a:endParaRPr lang="fr-CA" altLang="fr-FR" smtClean="0"/>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531</a:t>
            </a:fld>
            <a:endParaRPr lang="fr-CA"/>
          </a:p>
        </p:txBody>
      </p:sp>
    </p:spTree>
    <p:extLst>
      <p:ext uri="{BB962C8B-B14F-4D97-AF65-F5344CB8AC3E}">
        <p14:creationId xmlns:p14="http://schemas.microsoft.com/office/powerpoint/2010/main" val="1947777873"/>
      </p:ext>
    </p:extLst>
  </p:cSld>
  <p:clrMapOvr>
    <a:masterClrMapping/>
  </p:clrMapOvr>
  <p:timing>
    <p:tnLst>
      <p:par>
        <p:cTn id="1" dur="indefinite" restart="never" nodeType="tmRoot"/>
      </p:par>
    </p:tnLst>
  </p:timing>
</p:sld>
</file>

<file path=ppt/slides/slide5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Intrinsic Lock Based Monitor Example</a:t>
            </a:r>
            <a:endParaRPr lang="fr-CA" dirty="0"/>
          </a:p>
        </p:txBody>
      </p:sp>
      <p:sp>
        <p:nvSpPr>
          <p:cNvPr id="34819" name="Content Placeholder 2"/>
          <p:cNvSpPr>
            <a:spLocks noGrp="1"/>
          </p:cNvSpPr>
          <p:nvPr>
            <p:ph idx="1"/>
          </p:nvPr>
        </p:nvSpPr>
        <p:spPr/>
        <p:txBody>
          <a:bodyPr/>
          <a:lstStyle/>
          <a:p>
            <a:pPr defTabSz="358775"/>
            <a:r>
              <a:rPr lang="en-CA" altLang="fr-FR" sz="1200" smtClean="0">
                <a:solidFill>
                  <a:srgbClr val="000000"/>
                </a:solidFill>
                <a:latin typeface="Courier New" pitchFamily="49" charset="0"/>
                <a:cs typeface="Courier New" pitchFamily="49" charset="0"/>
              </a:rPr>
              <a:t>	public </a:t>
            </a:r>
            <a:r>
              <a:rPr lang="en-CA" altLang="fr-FR" sz="1200" smtClean="0">
                <a:solidFill>
                  <a:schemeClr val="tx2"/>
                </a:solidFill>
                <a:latin typeface="Courier New" pitchFamily="49" charset="0"/>
                <a:cs typeface="Courier New" pitchFamily="49" charset="0"/>
              </a:rPr>
              <a:t>synchronized</a:t>
            </a:r>
            <a:r>
              <a:rPr lang="en-CA" altLang="fr-FR" sz="1200" smtClean="0">
                <a:solidFill>
                  <a:srgbClr val="000000"/>
                </a:solidFill>
                <a:latin typeface="Courier New" pitchFamily="49" charset="0"/>
                <a:cs typeface="Courier New" pitchFamily="49" charset="0"/>
              </a:rPr>
              <a:t> int</a:t>
            </a:r>
            <a:r>
              <a:rPr lang="en-CA" altLang="fr-FR" sz="1200" b="0" smtClean="0">
                <a:solidFill>
                  <a:srgbClr val="000000"/>
                </a:solidFill>
                <a:latin typeface="Courier New" pitchFamily="49" charset="0"/>
                <a:cs typeface="Courier New" pitchFamily="49" charset="0"/>
              </a:rPr>
              <a:t> fetch() </a:t>
            </a:r>
            <a:r>
              <a:rPr lang="fr-CA" altLang="fr-FR" sz="1200" smtClean="0">
                <a:solidFill>
                  <a:srgbClr val="000000"/>
                </a:solidFill>
                <a:latin typeface="Courier New" pitchFamily="49" charset="0"/>
                <a:cs typeface="Courier New" pitchFamily="49" charset="0"/>
              </a:rPr>
              <a:t>throws</a:t>
            </a:r>
            <a:r>
              <a:rPr lang="fr-CA" altLang="fr-FR" sz="1200" smtClean="0"/>
              <a:t> </a:t>
            </a:r>
            <a:r>
              <a:rPr lang="fr-CA" altLang="fr-FR" sz="1200" b="0" smtClean="0">
                <a:solidFill>
                  <a:srgbClr val="000000"/>
                </a:solidFill>
                <a:latin typeface="Courier New" pitchFamily="49" charset="0"/>
                <a:cs typeface="Courier New" pitchFamily="49" charset="0"/>
              </a:rPr>
              <a:t>InterruptedException{</a:t>
            </a:r>
            <a:endParaRPr lang="en-CA" altLang="fr-FR" sz="1200" b="0" smtClean="0">
              <a:solidFill>
                <a:srgbClr val="000000"/>
              </a:solidFill>
              <a:latin typeface="Courier New" pitchFamily="49" charset="0"/>
              <a:cs typeface="Courier New" pitchFamily="49" charset="0"/>
            </a:endParaRPr>
          </a:p>
          <a:p>
            <a:pPr defTabSz="358775"/>
            <a:r>
              <a:rPr lang="en-CA" altLang="fr-FR" sz="1200" smtClean="0">
                <a:solidFill>
                  <a:srgbClr val="000000"/>
                </a:solidFill>
                <a:latin typeface="Courier New" pitchFamily="49" charset="0"/>
                <a:cs typeface="Courier New" pitchFamily="49" charset="0"/>
              </a:rPr>
              <a:t>		while</a:t>
            </a:r>
            <a:r>
              <a:rPr lang="en-CA" altLang="fr-FR" sz="1200" b="0" smtClean="0">
                <a:solidFill>
                  <a:srgbClr val="000000"/>
                </a:solidFill>
                <a:latin typeface="Courier New" pitchFamily="49" charset="0"/>
                <a:cs typeface="Courier New" pitchFamily="49" charset="0"/>
              </a:rPr>
              <a:t> (filled == 0){</a:t>
            </a:r>
            <a:endParaRPr lang="en-CA" altLang="fr-FR" sz="1200" smtClean="0">
              <a:solidFill>
                <a:srgbClr val="000000"/>
              </a:solidFill>
              <a:latin typeface="Courier New" pitchFamily="49" charset="0"/>
              <a:cs typeface="Courier New" pitchFamily="49" charset="0"/>
            </a:endParaRPr>
          </a:p>
          <a:p>
            <a:pPr defTabSz="358775"/>
            <a:r>
              <a:rPr lang="en-CA" altLang="fr-FR" sz="1200" b="0" smtClean="0">
                <a:solidFill>
                  <a:srgbClr val="000000"/>
                </a:solidFill>
                <a:latin typeface="Courier New" pitchFamily="49" charset="0"/>
                <a:cs typeface="Courier New" pitchFamily="49" charset="0"/>
              </a:rPr>
              <a:t>			</a:t>
            </a:r>
            <a:r>
              <a:rPr lang="en-CA" altLang="fr-FR" sz="1200" smtClean="0">
                <a:solidFill>
                  <a:schemeClr val="tx2"/>
                </a:solidFill>
                <a:latin typeface="Courier New" pitchFamily="49" charset="0"/>
                <a:cs typeface="Courier New" pitchFamily="49" charset="0"/>
              </a:rPr>
              <a:t>wait(); </a:t>
            </a:r>
            <a:r>
              <a:rPr lang="en-CA" altLang="fr-FR" sz="1200" smtClean="0">
                <a:solidFill>
                  <a:srgbClr val="00B050"/>
                </a:solidFill>
                <a:latin typeface="Courier New" pitchFamily="49" charset="0"/>
                <a:cs typeface="Courier New" pitchFamily="49" charset="0"/>
              </a:rPr>
              <a:t>// block thread</a:t>
            </a:r>
          </a:p>
          <a:p>
            <a:pPr defTabSz="358775"/>
            <a:r>
              <a:rPr lang="en-CA" altLang="fr-FR" sz="1200" smtClean="0">
                <a:solidFill>
                  <a:srgbClr val="000000"/>
                </a:solidFill>
                <a:latin typeface="Courier New" pitchFamily="49" charset="0"/>
                <a:cs typeface="Courier New" pitchFamily="49" charset="0"/>
              </a:rPr>
              <a:t>		}</a:t>
            </a:r>
          </a:p>
          <a:p>
            <a:pPr defTabSz="358775"/>
            <a:endParaRPr lang="en-CA" altLang="fr-FR" sz="1200" b="0" smtClean="0">
              <a:solidFill>
                <a:srgbClr val="000000"/>
              </a:solidFill>
              <a:latin typeface="Courier New" pitchFamily="49" charset="0"/>
              <a:cs typeface="Courier New" pitchFamily="49" charset="0"/>
            </a:endParaRPr>
          </a:p>
          <a:p>
            <a:pPr defTabSz="358775"/>
            <a:r>
              <a:rPr lang="en-CA" altLang="fr-FR" sz="1200" b="0" smtClean="0">
                <a:solidFill>
                  <a:srgbClr val="000000"/>
                </a:solidFill>
                <a:latin typeface="Courier New" pitchFamily="49" charset="0"/>
                <a:cs typeface="Courier New" pitchFamily="49" charset="0"/>
              </a:rPr>
              <a:t>		</a:t>
            </a:r>
            <a:r>
              <a:rPr lang="en-CA" altLang="fr-FR" sz="1200" smtClean="0">
                <a:solidFill>
                  <a:srgbClr val="000000"/>
                </a:solidFill>
                <a:latin typeface="Courier New" pitchFamily="49" charset="0"/>
                <a:cs typeface="Courier New" pitchFamily="49" charset="0"/>
              </a:rPr>
              <a:t>int</a:t>
            </a:r>
            <a:r>
              <a:rPr lang="en-CA" altLang="fr-FR" sz="1200" b="0" smtClean="0">
                <a:solidFill>
                  <a:srgbClr val="000000"/>
                </a:solidFill>
                <a:latin typeface="Courier New" pitchFamily="49" charset="0"/>
                <a:cs typeface="Courier New" pitchFamily="49" charset="0"/>
              </a:rPr>
              <a:t> item = buffer[next_out];</a:t>
            </a:r>
          </a:p>
          <a:p>
            <a:pPr defTabSz="358775"/>
            <a:r>
              <a:rPr lang="en-CA" altLang="fr-FR" sz="1200" b="0" smtClean="0">
                <a:solidFill>
                  <a:srgbClr val="000000"/>
                </a:solidFill>
                <a:latin typeface="Courier New" pitchFamily="49" charset="0"/>
                <a:cs typeface="Courier New" pitchFamily="49" charset="0"/>
              </a:rPr>
              <a:t>		next_out = (next_out + 1) </a:t>
            </a:r>
            <a:r>
              <a:rPr lang="en-CA" altLang="fr-FR" sz="1200" smtClean="0">
                <a:solidFill>
                  <a:srgbClr val="000000"/>
                </a:solidFill>
                <a:latin typeface="Courier New" pitchFamily="49" charset="0"/>
                <a:cs typeface="Courier New" pitchFamily="49" charset="0"/>
              </a:rPr>
              <a:t>% </a:t>
            </a:r>
            <a:r>
              <a:rPr lang="en-CA" altLang="fr-FR" sz="1200" b="0" smtClean="0">
                <a:solidFill>
                  <a:srgbClr val="000000"/>
                </a:solidFill>
                <a:latin typeface="Courier New" pitchFamily="49" charset="0"/>
                <a:cs typeface="Courier New" pitchFamily="49" charset="0"/>
              </a:rPr>
              <a:t>buffer.length;</a:t>
            </a:r>
          </a:p>
          <a:p>
            <a:pPr defTabSz="358775"/>
            <a:r>
              <a:rPr lang="en-CA" altLang="fr-FR" sz="1200" b="0" smtClean="0">
                <a:solidFill>
                  <a:srgbClr val="000000"/>
                </a:solidFill>
                <a:latin typeface="Courier New" pitchFamily="49" charset="0"/>
                <a:cs typeface="Courier New" pitchFamily="49" charset="0"/>
              </a:rPr>
              <a:t>		filled--;</a:t>
            </a:r>
          </a:p>
          <a:p>
            <a:pPr defTabSz="358775"/>
            <a:endParaRPr lang="en-CA" altLang="fr-FR" sz="1200" b="0" smtClean="0">
              <a:solidFill>
                <a:srgbClr val="000000"/>
              </a:solidFill>
              <a:latin typeface="Courier New" pitchFamily="49" charset="0"/>
              <a:cs typeface="Courier New" pitchFamily="49" charset="0"/>
            </a:endParaRPr>
          </a:p>
          <a:p>
            <a:pPr defTabSz="358775"/>
            <a:r>
              <a:rPr lang="en-CA" altLang="fr-FR" sz="1200" b="0" smtClean="0">
                <a:solidFill>
                  <a:srgbClr val="000000"/>
                </a:solidFill>
                <a:latin typeface="Courier New" pitchFamily="49" charset="0"/>
                <a:cs typeface="Courier New" pitchFamily="49" charset="0"/>
              </a:rPr>
              <a:t>		</a:t>
            </a:r>
            <a:r>
              <a:rPr lang="en-CA" altLang="fr-FR" sz="1200" smtClean="0">
                <a:solidFill>
                  <a:schemeClr val="tx2"/>
                </a:solidFill>
                <a:latin typeface="Courier New" pitchFamily="49" charset="0"/>
                <a:cs typeface="Courier New" pitchFamily="49" charset="0"/>
              </a:rPr>
              <a:t>notify(); </a:t>
            </a:r>
            <a:r>
              <a:rPr lang="en-CA" altLang="fr-FR" sz="1200" smtClean="0">
                <a:solidFill>
                  <a:srgbClr val="00B050"/>
                </a:solidFill>
                <a:latin typeface="Courier New" pitchFamily="49" charset="0"/>
                <a:cs typeface="Courier New" pitchFamily="49" charset="0"/>
              </a:rPr>
              <a:t>// free a task that has been waiting on a condition</a:t>
            </a:r>
          </a:p>
          <a:p>
            <a:pPr defTabSz="358775"/>
            <a:endParaRPr lang="en-CA" altLang="fr-FR" sz="1200" smtClean="0">
              <a:solidFill>
                <a:srgbClr val="000000"/>
              </a:solidFill>
              <a:latin typeface="Courier New" pitchFamily="49" charset="0"/>
              <a:cs typeface="Courier New" pitchFamily="49" charset="0"/>
            </a:endParaRPr>
          </a:p>
          <a:p>
            <a:pPr defTabSz="358775"/>
            <a:r>
              <a:rPr lang="en-CA" altLang="fr-FR" sz="1200" smtClean="0">
                <a:solidFill>
                  <a:srgbClr val="000000"/>
                </a:solidFill>
                <a:latin typeface="Courier New" pitchFamily="49" charset="0"/>
                <a:cs typeface="Courier New" pitchFamily="49" charset="0"/>
              </a:rPr>
              <a:t>		return </a:t>
            </a:r>
            <a:r>
              <a:rPr lang="en-CA" altLang="fr-FR" sz="1200" b="0" smtClean="0">
                <a:solidFill>
                  <a:srgbClr val="000000"/>
                </a:solidFill>
                <a:latin typeface="Courier New" pitchFamily="49" charset="0"/>
                <a:cs typeface="Courier New" pitchFamily="49" charset="0"/>
              </a:rPr>
              <a:t>item;</a:t>
            </a:r>
          </a:p>
          <a:p>
            <a:pPr defTabSz="358775"/>
            <a:r>
              <a:rPr lang="en-CA" altLang="fr-FR" sz="1200" b="0" smtClean="0">
                <a:solidFill>
                  <a:srgbClr val="000000"/>
                </a:solidFill>
                <a:latin typeface="Courier New" pitchFamily="49" charset="0"/>
                <a:cs typeface="Courier New" pitchFamily="49" charset="0"/>
              </a:rPr>
              <a:t>	}</a:t>
            </a:r>
          </a:p>
          <a:p>
            <a:pPr defTabSz="358775"/>
            <a:r>
              <a:rPr lang="en-CA" altLang="fr-FR" sz="1200" b="0" smtClean="0">
                <a:solidFill>
                  <a:srgbClr val="000000"/>
                </a:solidFill>
                <a:latin typeface="Courier New" pitchFamily="49" charset="0"/>
                <a:cs typeface="Courier New" pitchFamily="49" charset="0"/>
              </a:rPr>
              <a:t>}</a:t>
            </a:r>
            <a:endParaRPr lang="fr-CA" altLang="fr-FR" smtClean="0">
              <a:solidFill>
                <a:srgbClr val="000000"/>
              </a:solidFill>
            </a:endParaRPr>
          </a:p>
          <a:p>
            <a:pPr defTabSz="358775"/>
            <a:endParaRPr lang="fr-CA" altLang="fr-FR" smtClean="0"/>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532</a:t>
            </a:fld>
            <a:endParaRPr lang="fr-CA"/>
          </a:p>
        </p:txBody>
      </p:sp>
    </p:spTree>
    <p:extLst>
      <p:ext uri="{BB962C8B-B14F-4D97-AF65-F5344CB8AC3E}">
        <p14:creationId xmlns:p14="http://schemas.microsoft.com/office/powerpoint/2010/main" val="384258572"/>
      </p:ext>
    </p:extLst>
  </p:cSld>
  <p:clrMapOvr>
    <a:masterClrMapping/>
  </p:clrMapOvr>
  <p:timing>
    <p:tnLst>
      <p:par>
        <p:cTn id="1" dur="indefinite" restart="never" nodeType="tmRoot"/>
      </p:par>
    </p:tnLst>
  </p:timing>
</p:sld>
</file>

<file path=ppt/slides/slide5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US" dirty="0" smtClean="0"/>
              <a:t>Semaphore Exercise</a:t>
            </a:r>
            <a:endParaRPr lang="fr-CA" dirty="0"/>
          </a:p>
        </p:txBody>
      </p:sp>
      <p:sp>
        <p:nvSpPr>
          <p:cNvPr id="3" name="Content Placeholder 2"/>
          <p:cNvSpPr>
            <a:spLocks noGrp="1"/>
          </p:cNvSpPr>
          <p:nvPr>
            <p:ph idx="1"/>
          </p:nvPr>
        </p:nvSpPr>
        <p:spPr/>
        <p:txBody>
          <a:bodyPr/>
          <a:lstStyle/>
          <a:p>
            <a:pPr algn="ctr"/>
            <a:r>
              <a:rPr lang="en-US" altLang="fr-FR" sz="1800" smtClean="0"/>
              <a:t>Although a Semaphore class is included in the standard Java library, nonetheless, with the knowledge you can accumulated so far,</a:t>
            </a:r>
          </a:p>
          <a:p>
            <a:endParaRPr lang="en-US" altLang="fr-FR" smtClean="0"/>
          </a:p>
          <a:p>
            <a:pPr algn="ctr"/>
            <a:r>
              <a:rPr lang="en-US" altLang="fr-FR" sz="2400" i="1" smtClean="0">
                <a:solidFill>
                  <a:schemeClr val="tx2"/>
                </a:solidFill>
              </a:rPr>
              <a:t>can you create a Counting Semaphore class using Intrinsic Locks?</a:t>
            </a:r>
            <a:endParaRPr lang="fr-CA" altLang="fr-FR" sz="2400" i="1" smtClean="0">
              <a:solidFill>
                <a:schemeClr val="tx2"/>
              </a:solidFill>
            </a:endParaRPr>
          </a:p>
        </p:txBody>
      </p:sp>
      <p:sp>
        <p:nvSpPr>
          <p:cNvPr id="7" name="Slide Number Placeholder 6"/>
          <p:cNvSpPr>
            <a:spLocks noGrp="1"/>
          </p:cNvSpPr>
          <p:nvPr>
            <p:ph type="sldNum" sz="quarter" idx="11"/>
          </p:nvPr>
        </p:nvSpPr>
        <p:spPr/>
        <p:txBody>
          <a:bodyPr/>
          <a:lstStyle/>
          <a:p>
            <a:pPr>
              <a:defRPr/>
            </a:pPr>
            <a:fld id="{C0F85434-72BD-456E-A883-0F005E178622}" type="slidenum">
              <a:rPr lang="fr-CA" smtClean="0"/>
              <a:pPr>
                <a:defRPr/>
              </a:pPr>
              <a:t>533</a:t>
            </a:fld>
            <a:endParaRPr lang="fr-CA"/>
          </a:p>
        </p:txBody>
      </p:sp>
    </p:spTree>
    <p:extLst>
      <p:ext uri="{BB962C8B-B14F-4D97-AF65-F5344CB8AC3E}">
        <p14:creationId xmlns:p14="http://schemas.microsoft.com/office/powerpoint/2010/main" val="61087634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16"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anim calcmode="lin" valueType="num">
                                      <p:cBhvr>
                                        <p:cTn id="7"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8"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9"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1026"/>
          <p:cNvSpPr>
            <a:spLocks noGrp="1" noChangeArrowheads="1"/>
          </p:cNvSpPr>
          <p:nvPr>
            <p:ph type="title"/>
          </p:nvPr>
        </p:nvSpPr>
        <p:spPr>
          <a:xfrm>
            <a:off x="457200" y="152400"/>
            <a:ext cx="6934200" cy="1371600"/>
          </a:xfrm>
        </p:spPr>
        <p:txBody>
          <a:bodyPr/>
          <a:lstStyle/>
          <a:p>
            <a:pPr>
              <a:defRPr/>
            </a:pPr>
            <a:r>
              <a:rPr lang="en-US" dirty="0"/>
              <a:t>Semaphore Exercise</a:t>
            </a:r>
            <a:endParaRPr lang="en-US" altLang="fr-FR" dirty="0"/>
          </a:p>
        </p:txBody>
      </p:sp>
      <p:sp>
        <p:nvSpPr>
          <p:cNvPr id="36867" name="Content Placeholder 1"/>
          <p:cNvSpPr>
            <a:spLocks noGrp="1"/>
          </p:cNvSpPr>
          <p:nvPr>
            <p:ph idx="1"/>
          </p:nvPr>
        </p:nvSpPr>
        <p:spPr>
          <a:xfrm>
            <a:off x="323850" y="1773238"/>
            <a:ext cx="4679950" cy="4608512"/>
          </a:xfrm>
          <a:ln>
            <a:solidFill>
              <a:schemeClr val="tx2"/>
            </a:solidFill>
            <a:miter lim="800000"/>
            <a:headEnd/>
            <a:tailEnd/>
          </a:ln>
        </p:spPr>
        <p:txBody>
          <a:bodyPr/>
          <a:lstStyle/>
          <a:p>
            <a:pPr defTabSz="358775"/>
            <a:r>
              <a:rPr lang="en-CA" altLang="fr-FR" sz="1400" smtClean="0">
                <a:latin typeface="Courier New" pitchFamily="49" charset="0"/>
                <a:cs typeface="Courier New" pitchFamily="49" charset="0"/>
              </a:rPr>
              <a:t>public</a:t>
            </a:r>
            <a:r>
              <a:rPr lang="en-CA" altLang="fr-FR" sz="1400" b="0" smtClean="0">
                <a:latin typeface="Courier New" pitchFamily="49" charset="0"/>
                <a:cs typeface="Courier New" pitchFamily="49" charset="0"/>
              </a:rPr>
              <a:t> </a:t>
            </a:r>
            <a:r>
              <a:rPr lang="en-CA" altLang="fr-FR" sz="1400" smtClean="0">
                <a:latin typeface="Courier New" pitchFamily="49" charset="0"/>
                <a:cs typeface="Courier New" pitchFamily="49" charset="0"/>
              </a:rPr>
              <a:t>class</a:t>
            </a:r>
            <a:r>
              <a:rPr lang="en-CA" altLang="fr-FR" sz="1400" b="0" smtClean="0">
                <a:latin typeface="Courier New" pitchFamily="49" charset="0"/>
                <a:cs typeface="Courier New" pitchFamily="49" charset="0"/>
              </a:rPr>
              <a:t> Semaphore{</a:t>
            </a:r>
          </a:p>
          <a:p>
            <a:pPr defTabSz="358775"/>
            <a:r>
              <a:rPr lang="en-CA" altLang="fr-FR" sz="1400" b="0" smtClean="0">
                <a:latin typeface="Courier New" pitchFamily="49" charset="0"/>
                <a:cs typeface="Courier New" pitchFamily="49" charset="0"/>
              </a:rPr>
              <a:t>	</a:t>
            </a:r>
            <a:r>
              <a:rPr lang="en-CA" altLang="fr-FR" sz="1400" smtClean="0">
                <a:latin typeface="Courier New" pitchFamily="49" charset="0"/>
                <a:cs typeface="Courier New" pitchFamily="49" charset="0"/>
              </a:rPr>
              <a:t>private</a:t>
            </a:r>
            <a:r>
              <a:rPr lang="en-CA" altLang="fr-FR" sz="1400" b="0" smtClean="0">
                <a:latin typeface="Courier New" pitchFamily="49" charset="0"/>
                <a:cs typeface="Courier New" pitchFamily="49" charset="0"/>
              </a:rPr>
              <a:t> </a:t>
            </a:r>
            <a:r>
              <a:rPr lang="en-CA" altLang="fr-FR" sz="1400" smtClean="0">
                <a:latin typeface="Courier New" pitchFamily="49" charset="0"/>
                <a:cs typeface="Courier New" pitchFamily="49" charset="0"/>
              </a:rPr>
              <a:t>int</a:t>
            </a:r>
            <a:r>
              <a:rPr lang="en-CA" altLang="fr-FR" sz="1400" b="0" smtClean="0">
                <a:latin typeface="Courier New" pitchFamily="49" charset="0"/>
                <a:cs typeface="Courier New" pitchFamily="49" charset="0"/>
              </a:rPr>
              <a:t> value;</a:t>
            </a:r>
          </a:p>
          <a:p>
            <a:pPr defTabSz="358775"/>
            <a:r>
              <a:rPr lang="en-CA" altLang="fr-FR" sz="1400" b="0" smtClean="0">
                <a:latin typeface="Courier New" pitchFamily="49" charset="0"/>
                <a:cs typeface="Courier New" pitchFamily="49" charset="0"/>
              </a:rPr>
              <a:t>	</a:t>
            </a:r>
            <a:r>
              <a:rPr lang="en-CA" altLang="fr-FR" sz="1400" smtClean="0">
                <a:latin typeface="Courier New" pitchFamily="49" charset="0"/>
                <a:cs typeface="Courier New" pitchFamily="49" charset="0"/>
              </a:rPr>
              <a:t>public</a:t>
            </a:r>
            <a:r>
              <a:rPr lang="en-CA" altLang="fr-FR" sz="1400" b="0" smtClean="0">
                <a:latin typeface="Courier New" pitchFamily="49" charset="0"/>
                <a:cs typeface="Courier New" pitchFamily="49" charset="0"/>
              </a:rPr>
              <a:t> Semaphore () {</a:t>
            </a:r>
          </a:p>
          <a:p>
            <a:pPr defTabSz="358775"/>
            <a:r>
              <a:rPr lang="en-CA" altLang="fr-FR" sz="1400" b="0" smtClean="0">
                <a:latin typeface="Courier New" pitchFamily="49" charset="0"/>
                <a:cs typeface="Courier New" pitchFamily="49" charset="0"/>
              </a:rPr>
              <a:t>		value = 0;</a:t>
            </a:r>
          </a:p>
          <a:p>
            <a:pPr defTabSz="358775"/>
            <a:r>
              <a:rPr lang="en-CA" altLang="fr-FR" sz="1400" b="0" smtClean="0">
                <a:latin typeface="Courier New" pitchFamily="49" charset="0"/>
                <a:cs typeface="Courier New" pitchFamily="49" charset="0"/>
              </a:rPr>
              <a:t>	}</a:t>
            </a:r>
          </a:p>
          <a:p>
            <a:pPr defTabSz="358775"/>
            <a:r>
              <a:rPr lang="en-CA" altLang="fr-FR" sz="1400" b="0" smtClean="0">
                <a:latin typeface="Courier New" pitchFamily="49" charset="0"/>
                <a:cs typeface="Courier New" pitchFamily="49" charset="0"/>
              </a:rPr>
              <a:t>	</a:t>
            </a:r>
            <a:r>
              <a:rPr lang="en-CA" altLang="fr-FR" sz="1400" smtClean="0">
                <a:latin typeface="Courier New" pitchFamily="49" charset="0"/>
                <a:cs typeface="Courier New" pitchFamily="49" charset="0"/>
              </a:rPr>
              <a:t>public</a:t>
            </a:r>
            <a:r>
              <a:rPr lang="en-CA" altLang="fr-FR" sz="1400" b="0" smtClean="0">
                <a:latin typeface="Courier New" pitchFamily="49" charset="0"/>
                <a:cs typeface="Courier New" pitchFamily="49" charset="0"/>
              </a:rPr>
              <a:t> </a:t>
            </a:r>
            <a:r>
              <a:rPr lang="en-CA" altLang="fr-FR" sz="1400" smtClean="0">
                <a:solidFill>
                  <a:schemeClr val="tx2"/>
                </a:solidFill>
                <a:latin typeface="Courier New" pitchFamily="49" charset="0"/>
                <a:cs typeface="Courier New" pitchFamily="49" charset="0"/>
              </a:rPr>
              <a:t>synchronized</a:t>
            </a:r>
            <a:r>
              <a:rPr lang="en-CA" altLang="fr-FR" sz="1400" b="0" smtClean="0">
                <a:solidFill>
                  <a:schemeClr val="tx2"/>
                </a:solidFill>
                <a:latin typeface="Courier New" pitchFamily="49" charset="0"/>
                <a:cs typeface="Courier New" pitchFamily="49" charset="0"/>
              </a:rPr>
              <a:t> </a:t>
            </a:r>
            <a:r>
              <a:rPr lang="en-CA" altLang="fr-FR" sz="1400" smtClean="0">
                <a:latin typeface="Courier New" pitchFamily="49" charset="0"/>
                <a:cs typeface="Courier New" pitchFamily="49" charset="0"/>
              </a:rPr>
              <a:t>void</a:t>
            </a:r>
            <a:r>
              <a:rPr lang="en-CA" altLang="fr-FR" sz="1400" b="0" smtClean="0">
                <a:latin typeface="Courier New" pitchFamily="49" charset="0"/>
                <a:cs typeface="Courier New" pitchFamily="49" charset="0"/>
              </a:rPr>
              <a:t> p(){</a:t>
            </a:r>
          </a:p>
          <a:p>
            <a:pPr defTabSz="358775"/>
            <a:r>
              <a:rPr lang="en-CA" altLang="fr-FR" sz="1400" b="0" smtClean="0">
                <a:latin typeface="Courier New" pitchFamily="49" charset="0"/>
                <a:cs typeface="Courier New" pitchFamily="49" charset="0"/>
              </a:rPr>
              <a:t>		</a:t>
            </a:r>
            <a:r>
              <a:rPr lang="en-CA" altLang="fr-FR" sz="1400" smtClean="0">
                <a:latin typeface="Courier New" pitchFamily="49" charset="0"/>
                <a:cs typeface="Courier New" pitchFamily="49" charset="0"/>
              </a:rPr>
              <a:t>while</a:t>
            </a:r>
            <a:r>
              <a:rPr lang="en-CA" altLang="fr-FR" sz="1400" b="0" smtClean="0">
                <a:latin typeface="Courier New" pitchFamily="49" charset="0"/>
                <a:cs typeface="Courier New" pitchFamily="49" charset="0"/>
              </a:rPr>
              <a:t> (value &lt;=0){</a:t>
            </a:r>
          </a:p>
          <a:p>
            <a:pPr defTabSz="358775"/>
            <a:r>
              <a:rPr lang="en-CA" altLang="fr-FR" sz="1400" b="0" smtClean="0">
                <a:latin typeface="Courier New" pitchFamily="49" charset="0"/>
                <a:cs typeface="Courier New" pitchFamily="49" charset="0"/>
              </a:rPr>
              <a:t>			</a:t>
            </a:r>
            <a:r>
              <a:rPr lang="en-CA" altLang="fr-FR" sz="1400" smtClean="0">
                <a:latin typeface="Courier New" pitchFamily="49" charset="0"/>
                <a:cs typeface="Courier New" pitchFamily="49" charset="0"/>
              </a:rPr>
              <a:t>try</a:t>
            </a:r>
            <a:r>
              <a:rPr lang="en-CA" altLang="fr-FR" sz="1400" b="0" smtClean="0">
                <a:latin typeface="Courier New" pitchFamily="49" charset="0"/>
                <a:cs typeface="Courier New" pitchFamily="49" charset="0"/>
              </a:rPr>
              <a:t> {</a:t>
            </a:r>
          </a:p>
          <a:p>
            <a:pPr defTabSz="358775"/>
            <a:r>
              <a:rPr lang="en-CA" altLang="fr-FR" sz="1400" b="0" smtClean="0">
                <a:latin typeface="Courier New" pitchFamily="49" charset="0"/>
                <a:cs typeface="Courier New" pitchFamily="49" charset="0"/>
              </a:rPr>
              <a:t>				</a:t>
            </a:r>
            <a:r>
              <a:rPr lang="en-CA" altLang="fr-FR" sz="1400" smtClean="0">
                <a:solidFill>
                  <a:schemeClr val="tx2"/>
                </a:solidFill>
                <a:latin typeface="Courier New" pitchFamily="49" charset="0"/>
                <a:cs typeface="Courier New" pitchFamily="49" charset="0"/>
              </a:rPr>
              <a:t>wait();</a:t>
            </a:r>
            <a:r>
              <a:rPr lang="en-CA" altLang="fr-FR" sz="1400" b="0" smtClean="0">
                <a:latin typeface="Courier New" pitchFamily="49" charset="0"/>
                <a:cs typeface="Courier New" pitchFamily="49" charset="0"/>
              </a:rPr>
              <a:t>	</a:t>
            </a:r>
          </a:p>
          <a:p>
            <a:pPr defTabSz="358775"/>
            <a:r>
              <a:rPr lang="en-CA" altLang="fr-FR" sz="1400" b="0" smtClean="0">
                <a:latin typeface="Courier New" pitchFamily="49" charset="0"/>
                <a:cs typeface="Courier New" pitchFamily="49" charset="0"/>
              </a:rPr>
              <a:t>			}</a:t>
            </a:r>
          </a:p>
          <a:p>
            <a:pPr defTabSz="358775"/>
            <a:r>
              <a:rPr lang="en-CA" altLang="fr-FR" sz="1400" b="0" smtClean="0">
                <a:latin typeface="Courier New" pitchFamily="49" charset="0"/>
                <a:cs typeface="Courier New" pitchFamily="49" charset="0"/>
              </a:rPr>
              <a:t>			</a:t>
            </a:r>
            <a:r>
              <a:rPr lang="en-CA" altLang="fr-FR" sz="1400" smtClean="0">
                <a:latin typeface="Courier New" pitchFamily="49" charset="0"/>
                <a:cs typeface="Courier New" pitchFamily="49" charset="0"/>
              </a:rPr>
              <a:t>catch</a:t>
            </a:r>
            <a:r>
              <a:rPr lang="en-CA" altLang="fr-FR" sz="1400" b="0" smtClean="0">
                <a:latin typeface="Courier New" pitchFamily="49" charset="0"/>
                <a:cs typeface="Courier New" pitchFamily="49" charset="0"/>
              </a:rPr>
              <a:t> (InterruptedException e){}</a:t>
            </a:r>
          </a:p>
          <a:p>
            <a:pPr defTabSz="358775"/>
            <a:r>
              <a:rPr lang="en-CA" altLang="fr-FR" sz="1400" b="0" smtClean="0">
                <a:latin typeface="Courier New" pitchFamily="49" charset="0"/>
                <a:cs typeface="Courier New" pitchFamily="49" charset="0"/>
              </a:rPr>
              <a:t>		}</a:t>
            </a:r>
          </a:p>
          <a:p>
            <a:pPr defTabSz="358775"/>
            <a:r>
              <a:rPr lang="en-CA" altLang="fr-FR" sz="1400" b="0" smtClean="0">
                <a:latin typeface="Courier New" pitchFamily="49" charset="0"/>
                <a:cs typeface="Courier New" pitchFamily="49" charset="0"/>
              </a:rPr>
              <a:t>		value--;</a:t>
            </a:r>
          </a:p>
          <a:p>
            <a:pPr defTabSz="358775"/>
            <a:r>
              <a:rPr lang="en-CA" altLang="fr-FR" sz="1400" b="0" smtClean="0">
                <a:latin typeface="Courier New" pitchFamily="49" charset="0"/>
                <a:cs typeface="Courier New" pitchFamily="49" charset="0"/>
              </a:rPr>
              <a:t>	}</a:t>
            </a:r>
            <a:endParaRPr lang="fr-CA" altLang="fr-FR" sz="1400" b="0" smtClean="0">
              <a:latin typeface="Courier New" pitchFamily="49" charset="0"/>
              <a:cs typeface="Courier New" pitchFamily="49" charset="0"/>
            </a:endParaRPr>
          </a:p>
        </p:txBody>
      </p:sp>
      <p:sp>
        <p:nvSpPr>
          <p:cNvPr id="36870" name="Content Placeholder 1"/>
          <p:cNvSpPr txBox="1">
            <a:spLocks/>
          </p:cNvSpPr>
          <p:nvPr/>
        </p:nvSpPr>
        <p:spPr bwMode="auto">
          <a:xfrm>
            <a:off x="5003800" y="3429000"/>
            <a:ext cx="3744913" cy="1676400"/>
          </a:xfrm>
          <a:prstGeom prst="rect">
            <a:avLst/>
          </a:prstGeom>
          <a:noFill/>
          <a:ln w="9525">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defTabSz="358775" eaLnBrk="0" hangingPunct="0">
              <a:spcBef>
                <a:spcPct val="20000"/>
              </a:spcBef>
              <a:spcAft>
                <a:spcPts val="600"/>
              </a:spcAft>
              <a:buFont typeface="Arial" charset="0"/>
              <a:defRPr sz="2000" b="1">
                <a:solidFill>
                  <a:schemeClr val="tx1"/>
                </a:solidFill>
                <a:latin typeface="Arial" charset="0"/>
              </a:defRPr>
            </a:lvl1pPr>
            <a:lvl2pPr indent="-182563" defTabSz="358775" eaLnBrk="0" hangingPunct="0">
              <a:spcBef>
                <a:spcPct val="20000"/>
              </a:spcBef>
              <a:buClr>
                <a:schemeClr val="tx2"/>
              </a:buClr>
              <a:buFont typeface="Arial" charset="0"/>
              <a:buChar char="•"/>
              <a:defRPr sz="2000">
                <a:solidFill>
                  <a:schemeClr val="tx1"/>
                </a:solidFill>
                <a:latin typeface="Arial" charset="0"/>
              </a:defRPr>
            </a:lvl2pPr>
            <a:lvl3pPr marL="1143000" indent="-228600" defTabSz="358775" eaLnBrk="0" hangingPunct="0">
              <a:spcBef>
                <a:spcPct val="20000"/>
              </a:spcBef>
              <a:buClr>
                <a:schemeClr val="tx2"/>
              </a:buClr>
              <a:buFont typeface="Arial" charset="0"/>
              <a:buChar char="•"/>
              <a:defRPr>
                <a:solidFill>
                  <a:schemeClr val="tx1"/>
                </a:solidFill>
                <a:latin typeface="Arial" charset="0"/>
              </a:defRPr>
            </a:lvl3pPr>
            <a:lvl4pPr marL="1600200" indent="-228600" defTabSz="358775" eaLnBrk="0" hangingPunct="0">
              <a:spcBef>
                <a:spcPct val="20000"/>
              </a:spcBef>
              <a:buClr>
                <a:schemeClr val="tx2"/>
              </a:buClr>
              <a:buFont typeface="Arial" charset="0"/>
              <a:buChar char="•"/>
              <a:defRPr>
                <a:solidFill>
                  <a:schemeClr val="tx1"/>
                </a:solidFill>
                <a:latin typeface="Arial" charset="0"/>
              </a:defRPr>
            </a:lvl4pPr>
            <a:lvl5pPr marL="2057400" indent="-228600" defTabSz="358775" eaLnBrk="0" hangingPunct="0">
              <a:spcBef>
                <a:spcPct val="20000"/>
              </a:spcBef>
              <a:buClr>
                <a:schemeClr val="tx2"/>
              </a:buClr>
              <a:buFont typeface="Arial" charset="0"/>
              <a:buChar char="•"/>
              <a:defRPr>
                <a:solidFill>
                  <a:schemeClr val="tx1"/>
                </a:solidFill>
                <a:latin typeface="Arial" charset="0"/>
              </a:defRPr>
            </a:lvl5pPr>
            <a:lvl6pPr marL="2514600" indent="-228600" defTabSz="358775"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defTabSz="358775"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defTabSz="358775"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defTabSz="358775"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r>
              <a:rPr lang="en-CA" altLang="fr-FR" sz="1400">
                <a:latin typeface="Courier New" pitchFamily="49" charset="0"/>
                <a:cs typeface="Courier New" pitchFamily="49" charset="0"/>
              </a:rPr>
              <a:t>	public</a:t>
            </a:r>
            <a:r>
              <a:rPr lang="en-CA" altLang="fr-FR" sz="1400" b="0">
                <a:latin typeface="Courier New" pitchFamily="49" charset="0"/>
                <a:cs typeface="Courier New" pitchFamily="49" charset="0"/>
              </a:rPr>
              <a:t> </a:t>
            </a:r>
            <a:r>
              <a:rPr lang="en-CA" altLang="fr-FR" sz="1400">
                <a:solidFill>
                  <a:schemeClr val="tx2"/>
                </a:solidFill>
                <a:latin typeface="Courier New" pitchFamily="49" charset="0"/>
                <a:cs typeface="Courier New" pitchFamily="49" charset="0"/>
              </a:rPr>
              <a:t>synchronized</a:t>
            </a:r>
            <a:r>
              <a:rPr lang="en-CA" altLang="fr-FR" sz="1400" b="0">
                <a:solidFill>
                  <a:schemeClr val="tx2"/>
                </a:solidFill>
                <a:latin typeface="Courier New" pitchFamily="49" charset="0"/>
                <a:cs typeface="Courier New" pitchFamily="49" charset="0"/>
              </a:rPr>
              <a:t> </a:t>
            </a:r>
            <a:r>
              <a:rPr lang="en-CA" altLang="fr-FR" sz="1400">
                <a:latin typeface="Courier New" pitchFamily="49" charset="0"/>
                <a:cs typeface="Courier New" pitchFamily="49" charset="0"/>
              </a:rPr>
              <a:t>void</a:t>
            </a:r>
            <a:r>
              <a:rPr lang="en-CA" altLang="fr-FR" sz="1400" b="0">
                <a:latin typeface="Courier New" pitchFamily="49" charset="0"/>
                <a:cs typeface="Courier New" pitchFamily="49" charset="0"/>
              </a:rPr>
              <a:t> v(){</a:t>
            </a:r>
          </a:p>
          <a:p>
            <a:r>
              <a:rPr lang="en-CA" altLang="fr-FR" sz="1400" b="0">
                <a:latin typeface="Courier New" pitchFamily="49" charset="0"/>
                <a:cs typeface="Courier New" pitchFamily="49" charset="0"/>
              </a:rPr>
              <a:t>		++value;</a:t>
            </a:r>
          </a:p>
          <a:p>
            <a:r>
              <a:rPr lang="en-CA" altLang="fr-FR" sz="1400" b="0">
                <a:latin typeface="Courier New" pitchFamily="49" charset="0"/>
                <a:cs typeface="Courier New" pitchFamily="49" charset="0"/>
              </a:rPr>
              <a:t>		</a:t>
            </a:r>
            <a:r>
              <a:rPr lang="en-CA" altLang="fr-FR" sz="1400">
                <a:solidFill>
                  <a:schemeClr val="tx2"/>
                </a:solidFill>
                <a:latin typeface="Courier New" pitchFamily="49" charset="0"/>
                <a:cs typeface="Courier New" pitchFamily="49" charset="0"/>
              </a:rPr>
              <a:t>notify();</a:t>
            </a:r>
          </a:p>
          <a:p>
            <a:r>
              <a:rPr lang="en-US" altLang="fr-FR" sz="1600" b="0">
                <a:latin typeface="Courier New" pitchFamily="49" charset="0"/>
                <a:cs typeface="Courier New" pitchFamily="49" charset="0"/>
              </a:rPr>
              <a:t>	}</a:t>
            </a:r>
          </a:p>
          <a:p>
            <a:r>
              <a:rPr lang="en-US" altLang="fr-FR" sz="1600" b="0">
                <a:latin typeface="Courier New" pitchFamily="49" charset="0"/>
                <a:cs typeface="Courier New" pitchFamily="49" charset="0"/>
              </a:rPr>
              <a:t>}</a:t>
            </a:r>
            <a:endParaRPr lang="fr-CA" altLang="fr-FR" sz="1600" b="0">
              <a:latin typeface="Courier New" pitchFamily="49" charset="0"/>
              <a:cs typeface="Courier New" pitchFamily="49" charset="0"/>
            </a:endParaRPr>
          </a:p>
        </p:txBody>
      </p:sp>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534</a:t>
            </a:fld>
            <a:endParaRPr lang="fr-CA"/>
          </a:p>
        </p:txBody>
      </p:sp>
    </p:spTree>
    <p:extLst>
      <p:ext uri="{BB962C8B-B14F-4D97-AF65-F5344CB8AC3E}">
        <p14:creationId xmlns:p14="http://schemas.microsoft.com/office/powerpoint/2010/main" val="3310613168"/>
      </p:ext>
    </p:extLst>
  </p:cSld>
  <p:clrMapOvr>
    <a:masterClrMapping/>
  </p:clrMapOvr>
  <p:timing>
    <p:tnLst>
      <p:par>
        <p:cTn id="1" dur="indefinite" restart="never" nodeType="tmRoot"/>
      </p:par>
    </p:tnLst>
  </p:timing>
</p:sld>
</file>

<file path=ppt/slides/slide5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Another Mechanism to create Monitors</a:t>
            </a:r>
            <a:endParaRPr lang="fr-CA" dirty="0"/>
          </a:p>
        </p:txBody>
      </p:sp>
      <p:sp>
        <p:nvSpPr>
          <p:cNvPr id="27651" name="Content Placeholder 2"/>
          <p:cNvSpPr>
            <a:spLocks noGrp="1"/>
          </p:cNvSpPr>
          <p:nvPr>
            <p:ph idx="1"/>
          </p:nvPr>
        </p:nvSpPr>
        <p:spPr/>
        <p:txBody>
          <a:bodyPr/>
          <a:lstStyle/>
          <a:p>
            <a:pPr>
              <a:defRPr/>
            </a:pPr>
            <a:r>
              <a:rPr lang="en-CA" altLang="fr-FR" dirty="0" smtClean="0"/>
              <a:t>You can also create a monitor using the Java </a:t>
            </a:r>
            <a:r>
              <a:rPr lang="en-CA" altLang="fr-FR" dirty="0">
                <a:latin typeface="Courier New" panose="02070309020205020404" pitchFamily="49" charset="0"/>
                <a:cs typeface="Courier New" panose="02070309020205020404" pitchFamily="49" charset="0"/>
              </a:rPr>
              <a:t>Lock</a:t>
            </a:r>
            <a:r>
              <a:rPr lang="en-CA" altLang="fr-FR" dirty="0" smtClean="0"/>
              <a:t> interface</a:t>
            </a:r>
          </a:p>
          <a:p>
            <a:pPr lvl="1">
              <a:defRPr/>
            </a:pPr>
            <a:r>
              <a:rPr lang="en-CA" b="1" dirty="0" err="1" smtClean="0">
                <a:latin typeface="Courier New" panose="02070309020205020404" pitchFamily="49" charset="0"/>
                <a:cs typeface="Courier New" panose="02070309020205020404" pitchFamily="49" charset="0"/>
              </a:rPr>
              <a:t>ReentrantLock</a:t>
            </a:r>
            <a:r>
              <a:rPr lang="en-CA" dirty="0" smtClean="0"/>
              <a:t> is the most popular implementation of </a:t>
            </a:r>
            <a:r>
              <a:rPr lang="en-CA" b="1" dirty="0">
                <a:latin typeface="Courier New" panose="02070309020205020404" pitchFamily="49" charset="0"/>
                <a:cs typeface="Courier New" panose="02070309020205020404" pitchFamily="49" charset="0"/>
              </a:rPr>
              <a:t>Lock</a:t>
            </a:r>
          </a:p>
          <a:p>
            <a:pPr indent="-182563">
              <a:defRPr/>
            </a:pPr>
            <a:r>
              <a:rPr lang="en-CA" altLang="fr-FR" dirty="0" err="1">
                <a:latin typeface="Courier New" panose="02070309020205020404" pitchFamily="49" charset="0"/>
                <a:cs typeface="Courier New" panose="02070309020205020404" pitchFamily="49" charset="0"/>
              </a:rPr>
              <a:t>ReentrantLock</a:t>
            </a:r>
            <a:r>
              <a:rPr lang="en-CA" altLang="fr-FR" dirty="0" smtClean="0"/>
              <a:t> defines two constructors:</a:t>
            </a:r>
          </a:p>
          <a:p>
            <a:pPr lvl="1">
              <a:defRPr/>
            </a:pPr>
            <a:r>
              <a:rPr lang="en-CA" altLang="fr-FR" dirty="0" smtClean="0"/>
              <a:t>Default constructor</a:t>
            </a:r>
          </a:p>
          <a:p>
            <a:pPr lvl="1">
              <a:defRPr/>
            </a:pPr>
            <a:r>
              <a:rPr lang="en-CA" altLang="fr-FR" dirty="0" smtClean="0"/>
              <a:t>Constructor that takes a Boolean (specifying if the lock is fair)</a:t>
            </a:r>
          </a:p>
          <a:p>
            <a:pPr>
              <a:defRPr/>
            </a:pPr>
            <a:r>
              <a:rPr lang="en-CA" altLang="fr-FR" dirty="0" smtClean="0"/>
              <a:t>In a fair lock scheme, the threads will get access to the lock in the same order they requested it (FIFO)</a:t>
            </a:r>
          </a:p>
          <a:p>
            <a:pPr lvl="1">
              <a:defRPr/>
            </a:pPr>
            <a:r>
              <a:rPr lang="en-CA" altLang="fr-FR" dirty="0" smtClean="0"/>
              <a:t>Otherwise, the lock does not guarantee any particular order</a:t>
            </a:r>
          </a:p>
          <a:p>
            <a:pPr lvl="1">
              <a:defRPr/>
            </a:pPr>
            <a:r>
              <a:rPr lang="en-CA" altLang="fr-FR" dirty="0" smtClean="0"/>
              <a:t>Fairness is a slightly heavy (in terms of processing), and therefore should be used only when needed</a:t>
            </a:r>
          </a:p>
          <a:p>
            <a:pPr>
              <a:defRPr/>
            </a:pPr>
            <a:r>
              <a:rPr lang="en-CA" dirty="0" smtClean="0"/>
              <a:t>To acquire the lock, you just have to use the method </a:t>
            </a:r>
            <a:r>
              <a:rPr lang="en-CA" dirty="0" smtClean="0">
                <a:latin typeface="Courier New" panose="02070309020205020404" pitchFamily="49" charset="0"/>
                <a:cs typeface="Courier New" panose="02070309020205020404" pitchFamily="49" charset="0"/>
              </a:rPr>
              <a:t>lock</a:t>
            </a:r>
            <a:r>
              <a:rPr lang="en-CA" dirty="0" smtClean="0"/>
              <a:t>, and to release it, call </a:t>
            </a:r>
            <a:r>
              <a:rPr lang="en-CA" dirty="0" smtClean="0">
                <a:latin typeface="Courier New" panose="02070309020205020404" pitchFamily="49" charset="0"/>
                <a:cs typeface="Courier New" panose="02070309020205020404" pitchFamily="49" charset="0"/>
              </a:rPr>
              <a:t>unlock</a:t>
            </a:r>
          </a:p>
          <a:p>
            <a:pPr>
              <a:defRPr/>
            </a:pPr>
            <a:endParaRPr lang="en-CA" altLang="fr-FR" dirty="0"/>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535</a:t>
            </a:fld>
            <a:endParaRPr lang="fr-CA"/>
          </a:p>
        </p:txBody>
      </p:sp>
    </p:spTree>
    <p:extLst>
      <p:ext uri="{BB962C8B-B14F-4D97-AF65-F5344CB8AC3E}">
        <p14:creationId xmlns:p14="http://schemas.microsoft.com/office/powerpoint/2010/main" val="658325067"/>
      </p:ext>
    </p:extLst>
  </p:cSld>
  <p:clrMapOvr>
    <a:masterClrMapping/>
  </p:clrMapOvr>
  <p:timing>
    <p:tnLst>
      <p:par>
        <p:cTn id="1" dur="indefinite" restart="never" nodeType="tmRoot"/>
      </p:par>
    </p:tnLst>
  </p:timing>
</p:sld>
</file>

<file path=ppt/slides/slide5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“Lock” Example</a:t>
            </a:r>
            <a:endParaRPr lang="fr-CA" dirty="0"/>
          </a:p>
        </p:txBody>
      </p:sp>
      <p:sp>
        <p:nvSpPr>
          <p:cNvPr id="38915" name="Content Placeholder 7"/>
          <p:cNvSpPr>
            <a:spLocks noGrp="1"/>
          </p:cNvSpPr>
          <p:nvPr>
            <p:ph idx="1"/>
          </p:nvPr>
        </p:nvSpPr>
        <p:spPr/>
        <p:txBody>
          <a:bodyPr/>
          <a:lstStyle/>
          <a:p>
            <a:pPr defTabSz="287338"/>
            <a:r>
              <a:rPr lang="fr-CA" altLang="fr-FR" sz="1400" smtClean="0">
                <a:latin typeface="Courier New" pitchFamily="49" charset="0"/>
                <a:cs typeface="Courier New" pitchFamily="49" charset="0"/>
              </a:rPr>
              <a:t>public</a:t>
            </a:r>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class</a:t>
            </a:r>
            <a:r>
              <a:rPr lang="fr-CA" altLang="fr-FR" sz="1400" b="0" smtClean="0">
                <a:latin typeface="Courier New" pitchFamily="49" charset="0"/>
                <a:cs typeface="Courier New" pitchFamily="49" charset="0"/>
              </a:rPr>
              <a:t> SimpleMonitor {</a:t>
            </a:r>
          </a:p>
          <a:p>
            <a:pPr defTabSz="287338"/>
            <a:r>
              <a:rPr lang="fr-CA" altLang="fr-FR" sz="1400" smtClean="0">
                <a:latin typeface="Courier New" pitchFamily="49" charset="0"/>
                <a:cs typeface="Courier New" pitchFamily="49" charset="0"/>
              </a:rPr>
              <a:t>	private</a:t>
            </a:r>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final</a:t>
            </a:r>
            <a:r>
              <a:rPr lang="fr-CA" altLang="fr-FR" sz="1400" b="0" smtClean="0">
                <a:latin typeface="Courier New" pitchFamily="49" charset="0"/>
                <a:cs typeface="Courier New" pitchFamily="49" charset="0"/>
              </a:rPr>
              <a:t> Lock lock = </a:t>
            </a:r>
            <a:r>
              <a:rPr lang="fr-CA" altLang="fr-FR" sz="1400" smtClean="0">
                <a:latin typeface="Courier New" pitchFamily="49" charset="0"/>
                <a:cs typeface="Courier New" pitchFamily="49" charset="0"/>
              </a:rPr>
              <a:t>new</a:t>
            </a:r>
            <a:r>
              <a:rPr lang="fr-CA" altLang="fr-FR" sz="1400" b="0" smtClean="0">
                <a:latin typeface="Courier New" pitchFamily="49" charset="0"/>
                <a:cs typeface="Courier New" pitchFamily="49" charset="0"/>
              </a:rPr>
              <a:t> ReentrantLock();</a:t>
            </a:r>
          </a:p>
          <a:p>
            <a:pPr defTabSz="287338"/>
            <a:r>
              <a:rPr lang="fr-CA" altLang="fr-FR" sz="1400" smtClean="0">
                <a:latin typeface="Courier New" pitchFamily="49" charset="0"/>
                <a:cs typeface="Courier New" pitchFamily="49" charset="0"/>
              </a:rPr>
              <a:t>	public</a:t>
            </a:r>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void</a:t>
            </a:r>
            <a:r>
              <a:rPr lang="fr-CA" altLang="fr-FR" sz="1400" b="0" smtClean="0">
                <a:latin typeface="Courier New" pitchFamily="49" charset="0"/>
                <a:cs typeface="Courier New" pitchFamily="49" charset="0"/>
              </a:rPr>
              <a:t> testA() {</a:t>
            </a:r>
          </a:p>
          <a:p>
            <a:pPr defTabSz="287338"/>
            <a:r>
              <a:rPr lang="fr-CA" altLang="fr-FR" sz="1400" smtClean="0">
                <a:solidFill>
                  <a:schemeClr val="tx2"/>
                </a:solidFill>
                <a:latin typeface="Courier New" pitchFamily="49" charset="0"/>
                <a:cs typeface="Courier New" pitchFamily="49" charset="0"/>
              </a:rPr>
              <a:t>		lock.lock();</a:t>
            </a:r>
          </a:p>
          <a:p>
            <a:pPr defTabSz="287338"/>
            <a:r>
              <a:rPr lang="fr-CA" altLang="fr-FR" sz="1400" smtClean="0">
                <a:latin typeface="Courier New" pitchFamily="49" charset="0"/>
                <a:cs typeface="Courier New" pitchFamily="49" charset="0"/>
              </a:rPr>
              <a:t>		try</a:t>
            </a:r>
            <a:r>
              <a:rPr lang="fr-CA" altLang="fr-FR" sz="1400" b="0" smtClean="0">
                <a:latin typeface="Courier New" pitchFamily="49" charset="0"/>
                <a:cs typeface="Courier New" pitchFamily="49" charset="0"/>
              </a:rPr>
              <a:t> {</a:t>
            </a:r>
            <a:r>
              <a:rPr lang="fr-CA" altLang="fr-FR" sz="1400" smtClean="0">
                <a:solidFill>
                  <a:srgbClr val="00B050"/>
                </a:solidFill>
                <a:latin typeface="Courier New" pitchFamily="49" charset="0"/>
                <a:cs typeface="Courier New" pitchFamily="49" charset="0"/>
              </a:rPr>
              <a:t>//Some code</a:t>
            </a:r>
            <a:r>
              <a:rPr lang="fr-CA" altLang="fr-FR" sz="1400" b="0" smtClean="0">
                <a:latin typeface="Courier New" pitchFamily="49" charset="0"/>
                <a:cs typeface="Courier New" pitchFamily="49" charset="0"/>
              </a:rPr>
              <a:t>}</a:t>
            </a:r>
          </a:p>
          <a:p>
            <a:pPr defTabSz="287338"/>
            <a:r>
              <a:rPr lang="fr-CA" altLang="fr-FR" sz="1400" smtClean="0">
                <a:latin typeface="Courier New" pitchFamily="49" charset="0"/>
                <a:cs typeface="Courier New" pitchFamily="49" charset="0"/>
              </a:rPr>
              <a:t>		finally</a:t>
            </a:r>
            <a:r>
              <a:rPr lang="fr-CA" altLang="fr-FR" sz="1400" b="0" smtClean="0">
                <a:latin typeface="Courier New" pitchFamily="49" charset="0"/>
                <a:cs typeface="Courier New" pitchFamily="49" charset="0"/>
              </a:rPr>
              <a:t> {</a:t>
            </a:r>
            <a:r>
              <a:rPr lang="fr-CA" altLang="fr-FR" sz="1400" smtClean="0">
                <a:solidFill>
                  <a:schemeClr val="tx2"/>
                </a:solidFill>
                <a:latin typeface="Courier New" pitchFamily="49" charset="0"/>
                <a:cs typeface="Courier New" pitchFamily="49" charset="0"/>
              </a:rPr>
              <a:t>lock.unlock();</a:t>
            </a:r>
            <a:r>
              <a:rPr lang="fr-CA" altLang="fr-FR" sz="1400" b="0" smtClean="0">
                <a:latin typeface="Courier New" pitchFamily="49" charset="0"/>
                <a:cs typeface="Courier New" pitchFamily="49" charset="0"/>
              </a:rPr>
              <a:t>}</a:t>
            </a:r>
          </a:p>
          <a:p>
            <a:pPr defTabSz="287338"/>
            <a:r>
              <a:rPr lang="fr-CA" altLang="fr-FR" sz="1400" b="0" smtClean="0">
                <a:latin typeface="Courier New" pitchFamily="49" charset="0"/>
                <a:cs typeface="Courier New" pitchFamily="49" charset="0"/>
              </a:rPr>
              <a:t>	}</a:t>
            </a:r>
          </a:p>
          <a:p>
            <a:pPr defTabSz="287338"/>
            <a:r>
              <a:rPr lang="fr-CA" altLang="fr-FR" sz="1400" smtClean="0">
                <a:latin typeface="Courier New" pitchFamily="49" charset="0"/>
                <a:cs typeface="Courier New" pitchFamily="49" charset="0"/>
              </a:rPr>
              <a:t>	public</a:t>
            </a:r>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int</a:t>
            </a:r>
            <a:r>
              <a:rPr lang="fr-CA" altLang="fr-FR" sz="1400" b="0" smtClean="0">
                <a:latin typeface="Courier New" pitchFamily="49" charset="0"/>
                <a:cs typeface="Courier New" pitchFamily="49" charset="0"/>
              </a:rPr>
              <a:t> testB() {</a:t>
            </a:r>
          </a:p>
          <a:p>
            <a:pPr defTabSz="287338"/>
            <a:r>
              <a:rPr lang="fr-CA" altLang="fr-FR" sz="1400" b="0" smtClean="0">
                <a:latin typeface="Courier New" pitchFamily="49" charset="0"/>
                <a:cs typeface="Courier New" pitchFamily="49" charset="0"/>
              </a:rPr>
              <a:t>		</a:t>
            </a:r>
            <a:r>
              <a:rPr lang="fr-CA" altLang="fr-FR" sz="1400" smtClean="0">
                <a:solidFill>
                  <a:schemeClr val="tx2"/>
                </a:solidFill>
                <a:latin typeface="Courier New" pitchFamily="49" charset="0"/>
                <a:cs typeface="Courier New" pitchFamily="49" charset="0"/>
              </a:rPr>
              <a:t>lock.lock();</a:t>
            </a:r>
          </a:p>
          <a:p>
            <a:pPr defTabSz="287338"/>
            <a:r>
              <a:rPr lang="fr-CA" altLang="fr-FR" sz="1400" smtClean="0">
                <a:latin typeface="Courier New" pitchFamily="49" charset="0"/>
                <a:cs typeface="Courier New" pitchFamily="49" charset="0"/>
              </a:rPr>
              <a:t>		try</a:t>
            </a:r>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return</a:t>
            </a:r>
            <a:r>
              <a:rPr lang="fr-CA" altLang="fr-FR" sz="1400" b="0" smtClean="0">
                <a:latin typeface="Courier New" pitchFamily="49" charset="0"/>
                <a:cs typeface="Courier New" pitchFamily="49" charset="0"/>
              </a:rPr>
              <a:t> 1;}</a:t>
            </a:r>
          </a:p>
          <a:p>
            <a:pPr defTabSz="287338"/>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finally</a:t>
            </a:r>
            <a:r>
              <a:rPr lang="fr-CA" altLang="fr-FR" sz="1400" b="0" smtClean="0">
                <a:latin typeface="Courier New" pitchFamily="49" charset="0"/>
                <a:cs typeface="Courier New" pitchFamily="49" charset="0"/>
              </a:rPr>
              <a:t> {</a:t>
            </a:r>
            <a:r>
              <a:rPr lang="fr-CA" altLang="fr-FR" sz="1400" smtClean="0">
                <a:solidFill>
                  <a:schemeClr val="tx2"/>
                </a:solidFill>
                <a:latin typeface="Courier New" pitchFamily="49" charset="0"/>
                <a:cs typeface="Courier New" pitchFamily="49" charset="0"/>
              </a:rPr>
              <a:t>lock.unlock();</a:t>
            </a:r>
            <a:r>
              <a:rPr lang="fr-CA" altLang="fr-FR" sz="1400" b="0" smtClean="0">
                <a:latin typeface="Courier New" pitchFamily="49" charset="0"/>
                <a:cs typeface="Courier New" pitchFamily="49" charset="0"/>
              </a:rPr>
              <a:t>}</a:t>
            </a:r>
          </a:p>
          <a:p>
            <a:pPr defTabSz="287338"/>
            <a:r>
              <a:rPr lang="fr-CA" altLang="fr-FR" sz="1400" b="0" smtClean="0">
                <a:latin typeface="Courier New" pitchFamily="49" charset="0"/>
                <a:cs typeface="Courier New" pitchFamily="49" charset="0"/>
              </a:rPr>
              <a:t>	}</a:t>
            </a:r>
          </a:p>
          <a:p>
            <a:pPr defTabSz="287338"/>
            <a:r>
              <a:rPr lang="fr-CA" altLang="fr-FR" sz="1400" b="0" smtClean="0">
                <a:latin typeface="Courier New" pitchFamily="49" charset="0"/>
                <a:cs typeface="Courier New" pitchFamily="49" charset="0"/>
              </a:rPr>
              <a:t>}</a:t>
            </a:r>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536</a:t>
            </a:fld>
            <a:endParaRPr lang="fr-CA"/>
          </a:p>
        </p:txBody>
      </p:sp>
    </p:spTree>
    <p:extLst>
      <p:ext uri="{BB962C8B-B14F-4D97-AF65-F5344CB8AC3E}">
        <p14:creationId xmlns:p14="http://schemas.microsoft.com/office/powerpoint/2010/main" val="3368856531"/>
      </p:ext>
    </p:extLst>
  </p:cSld>
  <p:clrMapOvr>
    <a:masterClrMapping/>
  </p:clrMapOvr>
  <p:timing>
    <p:tnLst>
      <p:par>
        <p:cTn id="1" dur="indefinite" restart="never" nodeType="tmRoot"/>
      </p:par>
    </p:tnLst>
  </p:timing>
</p:sld>
</file>

<file path=ppt/slides/slide5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Another Mechanism to create Monitors</a:t>
            </a:r>
            <a:endParaRPr lang="fr-CA" dirty="0"/>
          </a:p>
        </p:txBody>
      </p:sp>
      <p:sp>
        <p:nvSpPr>
          <p:cNvPr id="39939" name="Content Placeholder 2"/>
          <p:cNvSpPr>
            <a:spLocks noGrp="1"/>
          </p:cNvSpPr>
          <p:nvPr>
            <p:ph idx="1"/>
          </p:nvPr>
        </p:nvSpPr>
        <p:spPr/>
        <p:txBody>
          <a:bodyPr/>
          <a:lstStyle/>
          <a:p>
            <a:r>
              <a:rPr lang="en-US" altLang="fr-FR" smtClean="0"/>
              <a:t>What about conditions?</a:t>
            </a:r>
          </a:p>
          <a:p>
            <a:pPr lvl="1"/>
            <a:r>
              <a:rPr lang="en-US" altLang="fr-FR" smtClean="0"/>
              <a:t>Without being able to wait on a condition, monitors are useless…</a:t>
            </a:r>
          </a:p>
          <a:p>
            <a:pPr lvl="2"/>
            <a:r>
              <a:rPr lang="en-US" altLang="fr-FR" i="1" smtClean="0"/>
              <a:t>Cooperation is not possible</a:t>
            </a:r>
          </a:p>
          <a:p>
            <a:endParaRPr lang="en-US" altLang="fr-FR" i="1" smtClean="0"/>
          </a:p>
          <a:p>
            <a:r>
              <a:rPr lang="en-US" altLang="fr-FR" smtClean="0"/>
              <a:t>There is a specific class that has been developed just to this end: </a:t>
            </a:r>
            <a:r>
              <a:rPr lang="en-US" altLang="fr-FR" smtClean="0">
                <a:latin typeface="Courier New" pitchFamily="49" charset="0"/>
                <a:cs typeface="Courier New" pitchFamily="49" charset="0"/>
              </a:rPr>
              <a:t>Condition</a:t>
            </a:r>
            <a:r>
              <a:rPr lang="en-US" altLang="fr-FR" smtClean="0"/>
              <a:t> class</a:t>
            </a:r>
          </a:p>
          <a:p>
            <a:pPr lvl="1"/>
            <a:r>
              <a:rPr lang="en-US" altLang="fr-FR" smtClean="0"/>
              <a:t>You create a </a:t>
            </a:r>
            <a:r>
              <a:rPr lang="en-US" altLang="fr-FR" b="1" smtClean="0">
                <a:latin typeface="Courier New" pitchFamily="49" charset="0"/>
                <a:cs typeface="Courier New" pitchFamily="49" charset="0"/>
              </a:rPr>
              <a:t>Condition</a:t>
            </a:r>
            <a:r>
              <a:rPr lang="en-US" altLang="fr-FR" smtClean="0"/>
              <a:t> instance using the </a:t>
            </a:r>
            <a:r>
              <a:rPr lang="en-US" altLang="fr-FR" b="1" smtClean="0">
                <a:latin typeface="Courier New" pitchFamily="49" charset="0"/>
                <a:cs typeface="Courier New" pitchFamily="49" charset="0"/>
              </a:rPr>
              <a:t>newCondition() </a:t>
            </a:r>
            <a:r>
              <a:rPr lang="en-US" altLang="fr-FR" smtClean="0"/>
              <a:t>method</a:t>
            </a:r>
            <a:r>
              <a:rPr lang="en-US" altLang="fr-FR" b="1" smtClean="0">
                <a:latin typeface="Courier New" pitchFamily="49" charset="0"/>
                <a:cs typeface="Courier New" pitchFamily="49" charset="0"/>
              </a:rPr>
              <a:t> </a:t>
            </a:r>
            <a:r>
              <a:rPr lang="en-US" altLang="fr-FR" smtClean="0"/>
              <a:t>defined in the </a:t>
            </a:r>
            <a:r>
              <a:rPr lang="en-US" altLang="fr-FR" b="1" smtClean="0">
                <a:latin typeface="Courier New" pitchFamily="49" charset="0"/>
                <a:cs typeface="Courier New" pitchFamily="49" charset="0"/>
              </a:rPr>
              <a:t>Lock</a:t>
            </a:r>
            <a:r>
              <a:rPr lang="en-US" altLang="fr-FR" smtClean="0"/>
              <a:t> interface</a:t>
            </a:r>
            <a:endParaRPr lang="fr-CA" altLang="fr-FR" smtClean="0"/>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537</a:t>
            </a:fld>
            <a:endParaRPr lang="fr-CA"/>
          </a:p>
        </p:txBody>
      </p:sp>
    </p:spTree>
    <p:extLst>
      <p:ext uri="{BB962C8B-B14F-4D97-AF65-F5344CB8AC3E}">
        <p14:creationId xmlns:p14="http://schemas.microsoft.com/office/powerpoint/2010/main" val="2136234671"/>
      </p:ext>
    </p:extLst>
  </p:cSld>
  <p:clrMapOvr>
    <a:masterClrMapping/>
  </p:clrMapOvr>
  <p:timing>
    <p:tnLst>
      <p:par>
        <p:cTn id="1" dur="indefinite" restart="never" nodeType="tmRoot"/>
      </p:par>
    </p:tnLst>
  </p:timing>
</p:sld>
</file>

<file path=ppt/slides/slide5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US" dirty="0" smtClean="0"/>
              <a:t>Buffer Monitor Example (again)</a:t>
            </a:r>
            <a:endParaRPr lang="fr-CA" dirty="0"/>
          </a:p>
        </p:txBody>
      </p:sp>
      <p:sp>
        <p:nvSpPr>
          <p:cNvPr id="3" name="Content Placeholder 2"/>
          <p:cNvSpPr>
            <a:spLocks noGrp="1"/>
          </p:cNvSpPr>
          <p:nvPr>
            <p:ph idx="1"/>
          </p:nvPr>
        </p:nvSpPr>
        <p:spPr/>
        <p:txBody>
          <a:bodyPr/>
          <a:lstStyle/>
          <a:p>
            <a:pPr defTabSz="358775"/>
            <a:r>
              <a:rPr lang="en-CA" altLang="fr-FR" sz="1200" smtClean="0">
                <a:solidFill>
                  <a:srgbClr val="000000"/>
                </a:solidFill>
                <a:latin typeface="Courier New" pitchFamily="49" charset="0"/>
                <a:cs typeface="Courier New" pitchFamily="49" charset="0"/>
              </a:rPr>
              <a:t>public class BufferMonitor {</a:t>
            </a:r>
          </a:p>
          <a:p>
            <a:pPr defTabSz="358775"/>
            <a:endParaRPr lang="en-CA" altLang="fr-FR" sz="1200" smtClean="0">
              <a:solidFill>
                <a:srgbClr val="000000"/>
              </a:solidFill>
              <a:latin typeface="Courier New" pitchFamily="49" charset="0"/>
              <a:cs typeface="Courier New" pitchFamily="49" charset="0"/>
            </a:endParaRPr>
          </a:p>
          <a:p>
            <a:pPr defTabSz="358775"/>
            <a:r>
              <a:rPr lang="en-CA" altLang="fr-FR" sz="1200" smtClean="0">
                <a:solidFill>
                  <a:srgbClr val="000000"/>
                </a:solidFill>
                <a:latin typeface="Courier New" pitchFamily="49" charset="0"/>
                <a:cs typeface="Courier New" pitchFamily="49" charset="0"/>
              </a:rPr>
              <a:t>	int</a:t>
            </a:r>
            <a:r>
              <a:rPr lang="en-CA" altLang="fr-FR" sz="1200" b="0" smtClean="0">
                <a:solidFill>
                  <a:srgbClr val="000000"/>
                </a:solidFill>
                <a:latin typeface="Courier New" pitchFamily="49" charset="0"/>
                <a:cs typeface="Courier New" pitchFamily="49" charset="0"/>
              </a:rPr>
              <a:t> [] buffer = </a:t>
            </a:r>
            <a:r>
              <a:rPr lang="en-CA" altLang="fr-FR" sz="1200" smtClean="0">
                <a:solidFill>
                  <a:srgbClr val="000000"/>
                </a:solidFill>
                <a:latin typeface="Courier New" pitchFamily="49" charset="0"/>
                <a:cs typeface="Courier New" pitchFamily="49" charset="0"/>
              </a:rPr>
              <a:t>new</a:t>
            </a:r>
            <a:r>
              <a:rPr lang="en-CA" altLang="fr-FR" sz="1200" b="0" smtClean="0">
                <a:solidFill>
                  <a:srgbClr val="000000"/>
                </a:solidFill>
                <a:latin typeface="Courier New" pitchFamily="49" charset="0"/>
                <a:cs typeface="Courier New" pitchFamily="49" charset="0"/>
              </a:rPr>
              <a:t> </a:t>
            </a:r>
            <a:r>
              <a:rPr lang="en-CA" altLang="fr-FR" sz="1200" smtClean="0">
                <a:solidFill>
                  <a:srgbClr val="000000"/>
                </a:solidFill>
                <a:latin typeface="Courier New" pitchFamily="49" charset="0"/>
                <a:cs typeface="Courier New" pitchFamily="49" charset="0"/>
              </a:rPr>
              <a:t>int</a:t>
            </a:r>
            <a:r>
              <a:rPr lang="en-CA" altLang="fr-FR" sz="1200" b="0" smtClean="0">
                <a:solidFill>
                  <a:srgbClr val="000000"/>
                </a:solidFill>
                <a:latin typeface="Courier New" pitchFamily="49" charset="0"/>
                <a:cs typeface="Courier New" pitchFamily="49" charset="0"/>
              </a:rPr>
              <a:t> [100];</a:t>
            </a:r>
          </a:p>
          <a:p>
            <a:pPr defTabSz="358775"/>
            <a:r>
              <a:rPr lang="en-CA" altLang="fr-FR" sz="1200" smtClean="0">
                <a:solidFill>
                  <a:srgbClr val="000000"/>
                </a:solidFill>
                <a:latin typeface="Courier New" pitchFamily="49" charset="0"/>
                <a:cs typeface="Courier New" pitchFamily="49" charset="0"/>
              </a:rPr>
              <a:t>	int</a:t>
            </a:r>
            <a:r>
              <a:rPr lang="en-CA" altLang="fr-FR" sz="1200" b="0" smtClean="0">
                <a:solidFill>
                  <a:srgbClr val="000000"/>
                </a:solidFill>
                <a:latin typeface="Courier New" pitchFamily="49" charset="0"/>
                <a:cs typeface="Courier New" pitchFamily="49" charset="0"/>
              </a:rPr>
              <a:t> next_in = 0, next_out = 0, filled = 0;</a:t>
            </a:r>
          </a:p>
          <a:p>
            <a:pPr defTabSz="358775"/>
            <a:r>
              <a:rPr lang="en-CA" altLang="fr-FR" sz="1200" b="0" smtClean="0">
                <a:latin typeface="Courier New" pitchFamily="49" charset="0"/>
                <a:cs typeface="Courier New" pitchFamily="49" charset="0"/>
              </a:rPr>
              <a:t>	</a:t>
            </a:r>
          </a:p>
          <a:p>
            <a:pPr defTabSz="358775"/>
            <a:r>
              <a:rPr lang="en-CA" altLang="fr-FR" sz="1200" b="0" smtClean="0">
                <a:latin typeface="Courier New" pitchFamily="49" charset="0"/>
                <a:cs typeface="Courier New" pitchFamily="49" charset="0"/>
              </a:rPr>
              <a:t>	</a:t>
            </a:r>
            <a:r>
              <a:rPr lang="en-CA" altLang="fr-FR" sz="1200" smtClean="0">
                <a:latin typeface="Courier New" pitchFamily="49" charset="0"/>
                <a:cs typeface="Courier New" pitchFamily="49" charset="0"/>
              </a:rPr>
              <a:t>private</a:t>
            </a:r>
            <a:r>
              <a:rPr lang="en-CA" altLang="fr-FR" sz="1200" b="0" smtClean="0">
                <a:latin typeface="Courier New" pitchFamily="49" charset="0"/>
                <a:cs typeface="Courier New" pitchFamily="49" charset="0"/>
              </a:rPr>
              <a:t> </a:t>
            </a:r>
            <a:r>
              <a:rPr lang="en-CA" altLang="fr-FR" sz="1200" smtClean="0">
                <a:latin typeface="Courier New" pitchFamily="49" charset="0"/>
                <a:cs typeface="Courier New" pitchFamily="49" charset="0"/>
              </a:rPr>
              <a:t>final</a:t>
            </a:r>
            <a:r>
              <a:rPr lang="en-CA" altLang="fr-FR" sz="1200" b="0" smtClean="0">
                <a:latin typeface="Courier New" pitchFamily="49" charset="0"/>
                <a:cs typeface="Courier New" pitchFamily="49" charset="0"/>
              </a:rPr>
              <a:t> </a:t>
            </a:r>
            <a:r>
              <a:rPr lang="en-CA" altLang="fr-FR" sz="1200" smtClean="0">
                <a:solidFill>
                  <a:schemeClr val="tx2"/>
                </a:solidFill>
                <a:latin typeface="Courier New" pitchFamily="49" charset="0"/>
                <a:cs typeface="Courier New" pitchFamily="49" charset="0"/>
              </a:rPr>
              <a:t>Lock</a:t>
            </a:r>
            <a:r>
              <a:rPr lang="en-CA" altLang="fr-FR" sz="1200" b="0" smtClean="0">
                <a:latin typeface="Courier New" pitchFamily="49" charset="0"/>
                <a:cs typeface="Courier New" pitchFamily="49" charset="0"/>
              </a:rPr>
              <a:t> lock = new ReentrantLock();</a:t>
            </a:r>
          </a:p>
          <a:p>
            <a:pPr defTabSz="358775"/>
            <a:r>
              <a:rPr lang="en-CA" altLang="fr-FR" sz="1200" b="0" smtClean="0">
                <a:latin typeface="Courier New" pitchFamily="49" charset="0"/>
                <a:cs typeface="Courier New" pitchFamily="49" charset="0"/>
              </a:rPr>
              <a:t>    </a:t>
            </a:r>
            <a:r>
              <a:rPr lang="en-CA" altLang="fr-FR" sz="1200" smtClean="0">
                <a:latin typeface="Courier New" pitchFamily="49" charset="0"/>
                <a:cs typeface="Courier New" pitchFamily="49" charset="0"/>
              </a:rPr>
              <a:t>private</a:t>
            </a:r>
            <a:r>
              <a:rPr lang="en-CA" altLang="fr-FR" sz="1200" b="0" smtClean="0">
                <a:latin typeface="Courier New" pitchFamily="49" charset="0"/>
                <a:cs typeface="Courier New" pitchFamily="49" charset="0"/>
              </a:rPr>
              <a:t> </a:t>
            </a:r>
            <a:r>
              <a:rPr lang="en-CA" altLang="fr-FR" sz="1200" smtClean="0">
                <a:latin typeface="Courier New" pitchFamily="49" charset="0"/>
                <a:cs typeface="Courier New" pitchFamily="49" charset="0"/>
              </a:rPr>
              <a:t>final</a:t>
            </a:r>
            <a:r>
              <a:rPr lang="en-CA" altLang="fr-FR" sz="1200" b="0" smtClean="0">
                <a:latin typeface="Courier New" pitchFamily="49" charset="0"/>
                <a:cs typeface="Courier New" pitchFamily="49" charset="0"/>
              </a:rPr>
              <a:t> </a:t>
            </a:r>
            <a:r>
              <a:rPr lang="en-CA" altLang="fr-FR" sz="1200" smtClean="0">
                <a:solidFill>
                  <a:schemeClr val="tx2"/>
                </a:solidFill>
                <a:latin typeface="Courier New" pitchFamily="49" charset="0"/>
                <a:cs typeface="Courier New" pitchFamily="49" charset="0"/>
              </a:rPr>
              <a:t>Condition</a:t>
            </a:r>
            <a:r>
              <a:rPr lang="en-CA" altLang="fr-FR" sz="1200" b="0" smtClean="0">
                <a:latin typeface="Courier New" pitchFamily="49" charset="0"/>
                <a:cs typeface="Courier New" pitchFamily="49" charset="0"/>
              </a:rPr>
              <a:t> notFull = lock</a:t>
            </a:r>
            <a:r>
              <a:rPr lang="en-CA" altLang="fr-FR" sz="1200" smtClean="0">
                <a:solidFill>
                  <a:schemeClr val="tx2"/>
                </a:solidFill>
                <a:latin typeface="Courier New" pitchFamily="49" charset="0"/>
                <a:cs typeface="Courier New" pitchFamily="49" charset="0"/>
              </a:rPr>
              <a:t>.newCondition()</a:t>
            </a:r>
            <a:r>
              <a:rPr lang="en-CA" altLang="fr-FR" sz="1200" b="0" smtClean="0">
                <a:latin typeface="Courier New" pitchFamily="49" charset="0"/>
                <a:cs typeface="Courier New" pitchFamily="49" charset="0"/>
              </a:rPr>
              <a:t>;</a:t>
            </a:r>
          </a:p>
          <a:p>
            <a:pPr defTabSz="358775"/>
            <a:r>
              <a:rPr lang="en-CA" altLang="fr-FR" sz="1200" b="0" smtClean="0">
                <a:latin typeface="Courier New" pitchFamily="49" charset="0"/>
                <a:cs typeface="Courier New" pitchFamily="49" charset="0"/>
              </a:rPr>
              <a:t>    </a:t>
            </a:r>
            <a:r>
              <a:rPr lang="en-CA" altLang="fr-FR" sz="1200" smtClean="0">
                <a:latin typeface="Courier New" pitchFamily="49" charset="0"/>
                <a:cs typeface="Courier New" pitchFamily="49" charset="0"/>
              </a:rPr>
              <a:t>private</a:t>
            </a:r>
            <a:r>
              <a:rPr lang="en-CA" altLang="fr-FR" sz="1200" b="0" smtClean="0">
                <a:latin typeface="Courier New" pitchFamily="49" charset="0"/>
                <a:cs typeface="Courier New" pitchFamily="49" charset="0"/>
              </a:rPr>
              <a:t> </a:t>
            </a:r>
            <a:r>
              <a:rPr lang="en-CA" altLang="fr-FR" sz="1200" smtClean="0">
                <a:latin typeface="Courier New" pitchFamily="49" charset="0"/>
                <a:cs typeface="Courier New" pitchFamily="49" charset="0"/>
              </a:rPr>
              <a:t>final</a:t>
            </a:r>
            <a:r>
              <a:rPr lang="en-CA" altLang="fr-FR" sz="1200" b="0" smtClean="0">
                <a:latin typeface="Courier New" pitchFamily="49" charset="0"/>
                <a:cs typeface="Courier New" pitchFamily="49" charset="0"/>
              </a:rPr>
              <a:t> </a:t>
            </a:r>
            <a:r>
              <a:rPr lang="en-CA" altLang="fr-FR" sz="1200" smtClean="0">
                <a:solidFill>
                  <a:schemeClr val="tx2"/>
                </a:solidFill>
                <a:latin typeface="Courier New" pitchFamily="49" charset="0"/>
                <a:cs typeface="Courier New" pitchFamily="49" charset="0"/>
              </a:rPr>
              <a:t>Condition</a:t>
            </a:r>
            <a:r>
              <a:rPr lang="en-CA" altLang="fr-FR" sz="1200" b="0" smtClean="0">
                <a:latin typeface="Courier New" pitchFamily="49" charset="0"/>
                <a:cs typeface="Courier New" pitchFamily="49" charset="0"/>
              </a:rPr>
              <a:t> notEmpty = lock.</a:t>
            </a:r>
            <a:r>
              <a:rPr lang="en-CA" altLang="fr-FR" sz="1200" smtClean="0">
                <a:solidFill>
                  <a:schemeClr val="tx2"/>
                </a:solidFill>
                <a:latin typeface="Courier New" pitchFamily="49" charset="0"/>
                <a:cs typeface="Courier New" pitchFamily="49" charset="0"/>
              </a:rPr>
              <a:t>newCondition();</a:t>
            </a:r>
          </a:p>
          <a:p>
            <a:pPr defTabSz="358775"/>
            <a:r>
              <a:rPr lang="en-CA" altLang="fr-FR" sz="1200" smtClean="0">
                <a:solidFill>
                  <a:srgbClr val="000000"/>
                </a:solidFill>
                <a:latin typeface="Courier New" pitchFamily="49" charset="0"/>
                <a:cs typeface="Courier New" pitchFamily="49" charset="0"/>
              </a:rPr>
              <a:t>	</a:t>
            </a:r>
          </a:p>
          <a:p>
            <a:pPr defTabSz="358775"/>
            <a:r>
              <a:rPr lang="en-CA" altLang="fr-FR" sz="1200" smtClean="0">
                <a:solidFill>
                  <a:srgbClr val="000000"/>
                </a:solidFill>
                <a:latin typeface="Courier New" pitchFamily="49" charset="0"/>
                <a:cs typeface="Courier New" pitchFamily="49" charset="0"/>
              </a:rPr>
              <a:t>	</a:t>
            </a:r>
            <a:endParaRPr lang="fr-CA" altLang="fr-FR" smtClean="0"/>
          </a:p>
        </p:txBody>
      </p:sp>
      <p:sp>
        <p:nvSpPr>
          <p:cNvPr id="7" name="Slide Number Placeholder 6"/>
          <p:cNvSpPr>
            <a:spLocks noGrp="1"/>
          </p:cNvSpPr>
          <p:nvPr>
            <p:ph type="sldNum" sz="quarter" idx="11"/>
          </p:nvPr>
        </p:nvSpPr>
        <p:spPr/>
        <p:txBody>
          <a:bodyPr/>
          <a:lstStyle/>
          <a:p>
            <a:pPr>
              <a:defRPr/>
            </a:pPr>
            <a:fld id="{C0F85434-72BD-456E-A883-0F005E178622}" type="slidenum">
              <a:rPr lang="fr-CA" smtClean="0"/>
              <a:pPr>
                <a:defRPr/>
              </a:pPr>
              <a:t>538</a:t>
            </a:fld>
            <a:endParaRPr lang="fr-CA"/>
          </a:p>
        </p:txBody>
      </p:sp>
    </p:spTree>
    <p:extLst>
      <p:ext uri="{BB962C8B-B14F-4D97-AF65-F5344CB8AC3E}">
        <p14:creationId xmlns:p14="http://schemas.microsoft.com/office/powerpoint/2010/main" val="176238098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5" end="5"/>
                                            </p:txEl>
                                          </p:spTgt>
                                        </p:tgtEl>
                                        <p:attrNameLst>
                                          <p:attrName>style.visibility</p:attrName>
                                        </p:attrNameLst>
                                      </p:cBhvr>
                                      <p:to>
                                        <p:strVal val="visible"/>
                                      </p:to>
                                    </p:set>
                                    <p:animEffect transition="in" filter="fade">
                                      <p:cBhvr>
                                        <p:cTn id="7" dur="500"/>
                                        <p:tgtEl>
                                          <p:spTgt spid="3">
                                            <p:txEl>
                                              <p:pRg st="5" end="5"/>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3">
                                            <p:txEl>
                                              <p:pRg st="6" end="6"/>
                                            </p:txEl>
                                          </p:spTgt>
                                        </p:tgtEl>
                                        <p:attrNameLst>
                                          <p:attrName>style.visibility</p:attrName>
                                        </p:attrNameLst>
                                      </p:cBhvr>
                                      <p:to>
                                        <p:strVal val="visible"/>
                                      </p:to>
                                    </p:set>
                                    <p:animEffect transition="in" filter="fade">
                                      <p:cBhvr>
                                        <p:cTn id="10" dur="500"/>
                                        <p:tgtEl>
                                          <p:spTgt spid="3">
                                            <p:txEl>
                                              <p:pRg st="6" end="6"/>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3">
                                            <p:txEl>
                                              <p:pRg st="7" end="7"/>
                                            </p:txEl>
                                          </p:spTgt>
                                        </p:tgtEl>
                                        <p:attrNameLst>
                                          <p:attrName>style.visibility</p:attrName>
                                        </p:attrNameLst>
                                      </p:cBhvr>
                                      <p:to>
                                        <p:strVal val="visible"/>
                                      </p:to>
                                    </p:set>
                                    <p:animEffect transition="in" filter="fade">
                                      <p:cBhvr>
                                        <p:cTn id="13" dur="500"/>
                                        <p:tgtEl>
                                          <p:spTgt spid="3">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US" dirty="0" smtClean="0"/>
              <a:t>Buffer Monitor Example (again)</a:t>
            </a:r>
            <a:endParaRPr lang="fr-CA" dirty="0"/>
          </a:p>
        </p:txBody>
      </p:sp>
      <p:sp>
        <p:nvSpPr>
          <p:cNvPr id="41987" name="Content Placeholder 2"/>
          <p:cNvSpPr>
            <a:spLocks noGrp="1"/>
          </p:cNvSpPr>
          <p:nvPr>
            <p:ph idx="1"/>
          </p:nvPr>
        </p:nvSpPr>
        <p:spPr/>
        <p:txBody>
          <a:bodyPr/>
          <a:lstStyle/>
          <a:p>
            <a:pPr defTabSz="358775"/>
            <a:r>
              <a:rPr lang="en-CA" altLang="fr-FR" sz="1200" smtClean="0">
                <a:solidFill>
                  <a:srgbClr val="000000"/>
                </a:solidFill>
                <a:latin typeface="Courier New" pitchFamily="49" charset="0"/>
                <a:cs typeface="Courier New" pitchFamily="49" charset="0"/>
              </a:rPr>
              <a:t>	public void</a:t>
            </a:r>
            <a:r>
              <a:rPr lang="en-CA" altLang="fr-FR" sz="1200" b="0" smtClean="0">
                <a:solidFill>
                  <a:srgbClr val="000000"/>
                </a:solidFill>
                <a:latin typeface="Courier New" pitchFamily="49" charset="0"/>
                <a:cs typeface="Courier New" pitchFamily="49" charset="0"/>
              </a:rPr>
              <a:t> deposit (</a:t>
            </a:r>
            <a:r>
              <a:rPr lang="en-CA" altLang="fr-FR" sz="1200" smtClean="0">
                <a:solidFill>
                  <a:srgbClr val="000000"/>
                </a:solidFill>
                <a:latin typeface="Courier New" pitchFamily="49" charset="0"/>
                <a:cs typeface="Courier New" pitchFamily="49" charset="0"/>
              </a:rPr>
              <a:t>int</a:t>
            </a:r>
            <a:r>
              <a:rPr lang="en-CA" altLang="fr-FR" sz="1200" b="0" smtClean="0">
                <a:solidFill>
                  <a:srgbClr val="000000"/>
                </a:solidFill>
                <a:latin typeface="Courier New" pitchFamily="49" charset="0"/>
                <a:cs typeface="Courier New" pitchFamily="49" charset="0"/>
              </a:rPr>
              <a:t> item )</a:t>
            </a:r>
            <a:r>
              <a:rPr lang="fr-CA" altLang="fr-FR" sz="1200" smtClean="0">
                <a:solidFill>
                  <a:srgbClr val="000000"/>
                </a:solidFill>
                <a:latin typeface="Courier New" pitchFamily="49" charset="0"/>
                <a:cs typeface="Courier New" pitchFamily="49" charset="0"/>
              </a:rPr>
              <a:t> throws</a:t>
            </a:r>
            <a:r>
              <a:rPr lang="fr-CA" altLang="fr-FR" sz="1200" smtClean="0">
                <a:solidFill>
                  <a:srgbClr val="000000"/>
                </a:solidFill>
              </a:rPr>
              <a:t> </a:t>
            </a:r>
            <a:r>
              <a:rPr lang="fr-CA" altLang="fr-FR" sz="1200" b="0" smtClean="0">
                <a:solidFill>
                  <a:srgbClr val="000000"/>
                </a:solidFill>
                <a:latin typeface="Courier New" pitchFamily="49" charset="0"/>
                <a:cs typeface="Courier New" pitchFamily="49" charset="0"/>
              </a:rPr>
              <a:t>InterruptedException{</a:t>
            </a:r>
          </a:p>
          <a:p>
            <a:pPr defTabSz="358775"/>
            <a:r>
              <a:rPr lang="en-US" altLang="fr-FR" sz="1200" b="0" smtClean="0">
                <a:solidFill>
                  <a:srgbClr val="000000"/>
                </a:solidFill>
                <a:latin typeface="Courier New" pitchFamily="49" charset="0"/>
                <a:cs typeface="Courier New" pitchFamily="49" charset="0"/>
              </a:rPr>
              <a:t>		</a:t>
            </a:r>
            <a:r>
              <a:rPr lang="en-US" altLang="fr-FR" sz="1200" smtClean="0">
                <a:solidFill>
                  <a:srgbClr val="D1282E"/>
                </a:solidFill>
                <a:latin typeface="Courier New" pitchFamily="49" charset="0"/>
                <a:cs typeface="Courier New" pitchFamily="49" charset="0"/>
              </a:rPr>
              <a:t>lock.lock(); </a:t>
            </a:r>
            <a:r>
              <a:rPr lang="en-US" altLang="fr-FR" sz="1200" smtClean="0">
                <a:solidFill>
                  <a:srgbClr val="00B050"/>
                </a:solidFill>
                <a:latin typeface="Courier New" pitchFamily="49" charset="0"/>
                <a:cs typeface="Courier New" pitchFamily="49" charset="0"/>
              </a:rPr>
              <a:t>// Lock to ensure mutually exclusive access</a:t>
            </a:r>
            <a:endParaRPr lang="en-CA" altLang="fr-FR" sz="1200" smtClean="0">
              <a:solidFill>
                <a:srgbClr val="00B050"/>
              </a:solidFill>
              <a:latin typeface="Courier New" pitchFamily="49" charset="0"/>
              <a:cs typeface="Courier New" pitchFamily="49" charset="0"/>
            </a:endParaRPr>
          </a:p>
          <a:p>
            <a:pPr defTabSz="358775"/>
            <a:r>
              <a:rPr lang="en-CA" altLang="fr-FR" sz="1200" smtClean="0">
                <a:solidFill>
                  <a:srgbClr val="000000"/>
                </a:solidFill>
                <a:latin typeface="Courier New" pitchFamily="49" charset="0"/>
                <a:cs typeface="Courier New" pitchFamily="49" charset="0"/>
              </a:rPr>
              <a:t>		try{</a:t>
            </a:r>
          </a:p>
          <a:p>
            <a:pPr defTabSz="358775"/>
            <a:r>
              <a:rPr lang="en-CA" altLang="fr-FR" sz="1200" smtClean="0">
                <a:solidFill>
                  <a:srgbClr val="000000"/>
                </a:solidFill>
                <a:latin typeface="Courier New" pitchFamily="49" charset="0"/>
                <a:cs typeface="Courier New" pitchFamily="49" charset="0"/>
              </a:rPr>
              <a:t>			while</a:t>
            </a:r>
            <a:r>
              <a:rPr lang="en-CA" altLang="fr-FR" sz="1200" b="0" smtClean="0">
                <a:solidFill>
                  <a:srgbClr val="000000"/>
                </a:solidFill>
                <a:latin typeface="Courier New" pitchFamily="49" charset="0"/>
                <a:cs typeface="Courier New" pitchFamily="49" charset="0"/>
              </a:rPr>
              <a:t> (buffer.length == filled){</a:t>
            </a:r>
            <a:endParaRPr lang="en-CA" altLang="fr-FR" sz="1200" smtClean="0">
              <a:solidFill>
                <a:srgbClr val="000000"/>
              </a:solidFill>
              <a:latin typeface="Courier New" pitchFamily="49" charset="0"/>
              <a:cs typeface="Courier New" pitchFamily="49" charset="0"/>
            </a:endParaRPr>
          </a:p>
          <a:p>
            <a:pPr defTabSz="358775"/>
            <a:r>
              <a:rPr lang="en-CA" altLang="fr-FR" sz="1200" b="0" smtClean="0">
                <a:solidFill>
                  <a:srgbClr val="000000"/>
                </a:solidFill>
                <a:latin typeface="Courier New" pitchFamily="49" charset="0"/>
                <a:cs typeface="Courier New" pitchFamily="49" charset="0"/>
              </a:rPr>
              <a:t>				</a:t>
            </a:r>
            <a:r>
              <a:rPr lang="en-CA" altLang="fr-FR" sz="1200" smtClean="0">
                <a:solidFill>
                  <a:srgbClr val="D1282E"/>
                </a:solidFill>
                <a:latin typeface="Courier New" pitchFamily="49" charset="0"/>
                <a:cs typeface="Courier New" pitchFamily="49" charset="0"/>
              </a:rPr>
              <a:t>notFull.await(); </a:t>
            </a:r>
            <a:r>
              <a:rPr lang="en-CA" altLang="fr-FR" sz="1200" smtClean="0">
                <a:solidFill>
                  <a:srgbClr val="00B050"/>
                </a:solidFill>
                <a:latin typeface="Courier New" pitchFamily="49" charset="0"/>
                <a:cs typeface="Courier New" pitchFamily="49" charset="0"/>
              </a:rPr>
              <a:t>// blocks thread (wait on condition)</a:t>
            </a:r>
            <a:r>
              <a:rPr lang="en-CA" altLang="fr-FR" sz="1200" b="0" smtClean="0">
                <a:solidFill>
                  <a:srgbClr val="000000"/>
                </a:solidFill>
                <a:latin typeface="Courier New" pitchFamily="49" charset="0"/>
                <a:cs typeface="Courier New" pitchFamily="49" charset="0"/>
              </a:rPr>
              <a:t>	</a:t>
            </a:r>
          </a:p>
          <a:p>
            <a:pPr defTabSz="358775"/>
            <a:r>
              <a:rPr lang="en-CA" altLang="fr-FR" sz="1200" b="0" smtClean="0">
                <a:solidFill>
                  <a:srgbClr val="000000"/>
                </a:solidFill>
                <a:latin typeface="Courier New" pitchFamily="49" charset="0"/>
                <a:cs typeface="Courier New" pitchFamily="49" charset="0"/>
              </a:rPr>
              <a:t>			}</a:t>
            </a:r>
          </a:p>
          <a:p>
            <a:pPr defTabSz="358775"/>
            <a:r>
              <a:rPr lang="en-CA" altLang="fr-FR" sz="1200" b="0" smtClean="0">
                <a:solidFill>
                  <a:srgbClr val="000000"/>
                </a:solidFill>
                <a:latin typeface="Courier New" pitchFamily="49" charset="0"/>
                <a:cs typeface="Courier New" pitchFamily="49" charset="0"/>
              </a:rPr>
              <a:t>			buffer[next_in] = item;</a:t>
            </a:r>
          </a:p>
          <a:p>
            <a:pPr defTabSz="358775"/>
            <a:r>
              <a:rPr lang="en-CA" altLang="fr-FR" sz="1200" b="0" smtClean="0">
                <a:solidFill>
                  <a:srgbClr val="000000"/>
                </a:solidFill>
                <a:latin typeface="Courier New" pitchFamily="49" charset="0"/>
                <a:cs typeface="Courier New" pitchFamily="49" charset="0"/>
              </a:rPr>
              <a:t>			next_in = (next_in + 1) % buffer.length;</a:t>
            </a:r>
          </a:p>
          <a:p>
            <a:pPr defTabSz="358775"/>
            <a:r>
              <a:rPr lang="en-CA" altLang="fr-FR" sz="1200" b="0" smtClean="0">
                <a:solidFill>
                  <a:srgbClr val="000000"/>
                </a:solidFill>
                <a:latin typeface="Courier New" pitchFamily="49" charset="0"/>
                <a:cs typeface="Courier New" pitchFamily="49" charset="0"/>
              </a:rPr>
              <a:t>			filled++;</a:t>
            </a:r>
          </a:p>
          <a:p>
            <a:pPr defTabSz="358775"/>
            <a:r>
              <a:rPr lang="en-CA" altLang="fr-FR" sz="1200" b="0" smtClean="0">
                <a:solidFill>
                  <a:srgbClr val="000000"/>
                </a:solidFill>
                <a:latin typeface="Courier New" pitchFamily="49" charset="0"/>
                <a:cs typeface="Courier New" pitchFamily="49" charset="0"/>
              </a:rPr>
              <a:t>			</a:t>
            </a:r>
            <a:r>
              <a:rPr lang="en-CA" altLang="fr-FR" sz="1200" smtClean="0">
                <a:solidFill>
                  <a:srgbClr val="D1282E"/>
                </a:solidFill>
                <a:latin typeface="Courier New" pitchFamily="49" charset="0"/>
                <a:cs typeface="Courier New" pitchFamily="49" charset="0"/>
              </a:rPr>
              <a:t>notEmpty.signal(); </a:t>
            </a:r>
            <a:r>
              <a:rPr lang="en-CA" altLang="fr-FR" sz="1200" smtClean="0">
                <a:solidFill>
                  <a:srgbClr val="00B050"/>
                </a:solidFill>
                <a:latin typeface="Courier New" pitchFamily="49" charset="0"/>
                <a:cs typeface="Courier New" pitchFamily="49" charset="0"/>
              </a:rPr>
              <a:t>// signal thread waiting on the empty condition</a:t>
            </a:r>
            <a:endParaRPr lang="en-CA" altLang="fr-FR" sz="1200" b="0" smtClean="0">
              <a:solidFill>
                <a:srgbClr val="000000"/>
              </a:solidFill>
              <a:latin typeface="Courier New" pitchFamily="49" charset="0"/>
              <a:cs typeface="Courier New" pitchFamily="49" charset="0"/>
            </a:endParaRPr>
          </a:p>
          <a:p>
            <a:pPr defTabSz="358775"/>
            <a:r>
              <a:rPr lang="en-CA" altLang="fr-FR" sz="1200" b="0" smtClean="0">
                <a:solidFill>
                  <a:srgbClr val="000000"/>
                </a:solidFill>
                <a:latin typeface="Courier New" pitchFamily="49" charset="0"/>
                <a:cs typeface="Courier New" pitchFamily="49" charset="0"/>
              </a:rPr>
              <a:t>		}</a:t>
            </a:r>
          </a:p>
          <a:p>
            <a:pPr defTabSz="358775"/>
            <a:r>
              <a:rPr lang="en-CA" altLang="fr-FR" sz="1200" smtClean="0">
                <a:solidFill>
                  <a:srgbClr val="000000"/>
                </a:solidFill>
                <a:latin typeface="Courier New" pitchFamily="49" charset="0"/>
                <a:cs typeface="Courier New" pitchFamily="49" charset="0"/>
              </a:rPr>
              <a:t>		finally{</a:t>
            </a:r>
          </a:p>
          <a:p>
            <a:pPr defTabSz="358775"/>
            <a:r>
              <a:rPr lang="en-CA" altLang="fr-FR" sz="1200" b="0" smtClean="0">
                <a:solidFill>
                  <a:srgbClr val="000000"/>
                </a:solidFill>
                <a:latin typeface="Courier New" pitchFamily="49" charset="0"/>
                <a:cs typeface="Courier New" pitchFamily="49" charset="0"/>
              </a:rPr>
              <a:t>			</a:t>
            </a:r>
            <a:r>
              <a:rPr lang="en-CA" altLang="fr-FR" sz="1200" smtClean="0">
                <a:solidFill>
                  <a:srgbClr val="D1282E"/>
                </a:solidFill>
                <a:latin typeface="Courier New" pitchFamily="49" charset="0"/>
                <a:cs typeface="Courier New" pitchFamily="49" charset="0"/>
              </a:rPr>
              <a:t>lock.unlock();</a:t>
            </a:r>
            <a:r>
              <a:rPr lang="en-CA" altLang="fr-FR" sz="1200" smtClean="0">
                <a:solidFill>
                  <a:srgbClr val="00B050"/>
                </a:solidFill>
                <a:latin typeface="Courier New" pitchFamily="49" charset="0"/>
                <a:cs typeface="Courier New" pitchFamily="49" charset="0"/>
              </a:rPr>
              <a:t>// Whenever you lock, you must unlock</a:t>
            </a:r>
          </a:p>
          <a:p>
            <a:pPr defTabSz="358775"/>
            <a:r>
              <a:rPr lang="en-CA" altLang="fr-FR" sz="1200" b="0" smtClean="0">
                <a:solidFill>
                  <a:srgbClr val="000000"/>
                </a:solidFill>
                <a:latin typeface="Courier New" pitchFamily="49" charset="0"/>
                <a:cs typeface="Courier New" pitchFamily="49" charset="0"/>
              </a:rPr>
              <a:t>		}</a:t>
            </a:r>
          </a:p>
          <a:p>
            <a:pPr defTabSz="358775"/>
            <a:r>
              <a:rPr lang="en-CA" altLang="fr-FR" sz="1200" b="0" smtClean="0">
                <a:solidFill>
                  <a:srgbClr val="000000"/>
                </a:solidFill>
                <a:latin typeface="Courier New" pitchFamily="49" charset="0"/>
                <a:cs typeface="Courier New" pitchFamily="49" charset="0"/>
              </a:rPr>
              <a:t>	}</a:t>
            </a:r>
            <a:r>
              <a:rPr lang="en-CA" altLang="fr-FR" sz="1200" smtClean="0">
                <a:solidFill>
                  <a:srgbClr val="000000"/>
                </a:solidFill>
                <a:latin typeface="Courier New" pitchFamily="49" charset="0"/>
                <a:cs typeface="Courier New" pitchFamily="49" charset="0"/>
              </a:rPr>
              <a:t>	</a:t>
            </a:r>
          </a:p>
          <a:p>
            <a:pPr defTabSz="358775"/>
            <a:endParaRPr lang="fr-CA" altLang="fr-FR" smtClean="0"/>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539</a:t>
            </a:fld>
            <a:endParaRPr lang="fr-CA"/>
          </a:p>
        </p:txBody>
      </p:sp>
    </p:spTree>
    <p:extLst>
      <p:ext uri="{BB962C8B-B14F-4D97-AF65-F5344CB8AC3E}">
        <p14:creationId xmlns:p14="http://schemas.microsoft.com/office/powerpoint/2010/main" val="570434161"/>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Use Cases</a:t>
            </a:r>
            <a:endParaRPr lang="en-CA" dirty="0"/>
          </a:p>
        </p:txBody>
      </p:sp>
      <p:sp>
        <p:nvSpPr>
          <p:cNvPr id="15363" name="Content Placeholder 2"/>
          <p:cNvSpPr>
            <a:spLocks noGrp="1"/>
          </p:cNvSpPr>
          <p:nvPr>
            <p:ph idx="1"/>
          </p:nvPr>
        </p:nvSpPr>
        <p:spPr/>
        <p:txBody>
          <a:bodyPr/>
          <a:lstStyle/>
          <a:p>
            <a:r>
              <a:rPr lang="en-CA" altLang="fr-FR" smtClean="0"/>
              <a:t>A </a:t>
            </a:r>
            <a:r>
              <a:rPr lang="en-CA" altLang="fr-FR" i="1" smtClean="0"/>
              <a:t>use case </a:t>
            </a:r>
            <a:r>
              <a:rPr lang="en-CA" altLang="fr-FR" smtClean="0"/>
              <a:t>defines a goal-oriented set of interactions between external actors and the system under consideration</a:t>
            </a:r>
          </a:p>
          <a:p>
            <a:endParaRPr lang="en-CA" altLang="fr-FR" i="1" smtClean="0"/>
          </a:p>
          <a:p>
            <a:r>
              <a:rPr lang="en-CA" altLang="fr-FR" i="1" smtClean="0"/>
              <a:t>Actors </a:t>
            </a:r>
            <a:r>
              <a:rPr lang="en-CA" altLang="fr-FR" smtClean="0"/>
              <a:t>are parties outside the system that interact with the system</a:t>
            </a:r>
          </a:p>
          <a:p>
            <a:pPr lvl="1"/>
            <a:r>
              <a:rPr lang="en-CA" altLang="fr-FR" smtClean="0"/>
              <a:t>An actor may be a class of users or other systems</a:t>
            </a:r>
          </a:p>
          <a:p>
            <a:endParaRPr lang="en-CA" altLang="fr-FR" smtClean="0"/>
          </a:p>
          <a:p>
            <a:r>
              <a:rPr lang="en-CA" altLang="fr-FR" smtClean="0"/>
              <a:t>A use case is initiated by a user with a particular goal in mind, and completes successfully when that goal is satisfied</a:t>
            </a:r>
          </a:p>
          <a:p>
            <a:r>
              <a:rPr lang="en-CA" altLang="fr-FR" smtClean="0"/>
              <a:t>It describes the sequence of interactions between actors and the system necessary to deliver the service that satisfies the goal</a:t>
            </a:r>
          </a:p>
        </p:txBody>
      </p:sp>
    </p:spTree>
    <p:extLst>
      <p:ext uri="{BB962C8B-B14F-4D97-AF65-F5344CB8AC3E}">
        <p14:creationId xmlns:p14="http://schemas.microsoft.com/office/powerpoint/2010/main" val="1425547705"/>
      </p:ext>
    </p:extLst>
  </p:cSld>
  <p:clrMapOvr>
    <a:masterClrMapping/>
  </p:clrMapOvr>
  <p:timing>
    <p:tnLst>
      <p:par>
        <p:cTn id="1" dur="indefinite" restart="never" nodeType="tmRoot"/>
      </p:par>
    </p:tnLst>
  </p:timing>
</p:sld>
</file>

<file path=ppt/slides/slide5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US" dirty="0" smtClean="0"/>
              <a:t>Buffer Monitor Example (again)</a:t>
            </a:r>
            <a:endParaRPr lang="fr-CA" dirty="0"/>
          </a:p>
        </p:txBody>
      </p:sp>
      <p:sp>
        <p:nvSpPr>
          <p:cNvPr id="43011" name="Content Placeholder 2"/>
          <p:cNvSpPr>
            <a:spLocks noGrp="1"/>
          </p:cNvSpPr>
          <p:nvPr>
            <p:ph idx="1"/>
          </p:nvPr>
        </p:nvSpPr>
        <p:spPr/>
        <p:txBody>
          <a:bodyPr/>
          <a:lstStyle/>
          <a:p>
            <a:pPr defTabSz="358775"/>
            <a:r>
              <a:rPr lang="en-CA" altLang="fr-FR" sz="1200" smtClean="0">
                <a:solidFill>
                  <a:srgbClr val="000000"/>
                </a:solidFill>
                <a:latin typeface="Courier New" pitchFamily="49" charset="0"/>
                <a:cs typeface="Courier New" pitchFamily="49" charset="0"/>
              </a:rPr>
              <a:t>	public void</a:t>
            </a:r>
            <a:r>
              <a:rPr lang="en-CA" altLang="fr-FR" sz="1200" b="0" smtClean="0">
                <a:solidFill>
                  <a:srgbClr val="000000"/>
                </a:solidFill>
                <a:latin typeface="Courier New" pitchFamily="49" charset="0"/>
                <a:cs typeface="Courier New" pitchFamily="49" charset="0"/>
              </a:rPr>
              <a:t> fetch ()</a:t>
            </a:r>
            <a:r>
              <a:rPr lang="fr-CA" altLang="fr-FR" sz="1200" smtClean="0">
                <a:solidFill>
                  <a:srgbClr val="000000"/>
                </a:solidFill>
                <a:latin typeface="Courier New" pitchFamily="49" charset="0"/>
                <a:cs typeface="Courier New" pitchFamily="49" charset="0"/>
              </a:rPr>
              <a:t> throws</a:t>
            </a:r>
            <a:r>
              <a:rPr lang="fr-CA" altLang="fr-FR" sz="1200" smtClean="0">
                <a:solidFill>
                  <a:srgbClr val="000000"/>
                </a:solidFill>
              </a:rPr>
              <a:t> </a:t>
            </a:r>
            <a:r>
              <a:rPr lang="fr-CA" altLang="fr-FR" sz="1200" b="0" smtClean="0">
                <a:solidFill>
                  <a:srgbClr val="000000"/>
                </a:solidFill>
                <a:latin typeface="Courier New" pitchFamily="49" charset="0"/>
                <a:cs typeface="Courier New" pitchFamily="49" charset="0"/>
              </a:rPr>
              <a:t>InterruptedException{</a:t>
            </a:r>
          </a:p>
          <a:p>
            <a:pPr defTabSz="358775"/>
            <a:r>
              <a:rPr lang="en-US" altLang="fr-FR" sz="1200" b="0" smtClean="0">
                <a:solidFill>
                  <a:srgbClr val="000000"/>
                </a:solidFill>
                <a:latin typeface="Courier New" pitchFamily="49" charset="0"/>
                <a:cs typeface="Courier New" pitchFamily="49" charset="0"/>
              </a:rPr>
              <a:t>		</a:t>
            </a:r>
            <a:r>
              <a:rPr lang="en-US" altLang="fr-FR" sz="1200" smtClean="0">
                <a:solidFill>
                  <a:srgbClr val="D1282E"/>
                </a:solidFill>
                <a:latin typeface="Courier New" pitchFamily="49" charset="0"/>
                <a:cs typeface="Courier New" pitchFamily="49" charset="0"/>
              </a:rPr>
              <a:t>lock.lock(); </a:t>
            </a:r>
            <a:r>
              <a:rPr lang="en-US" altLang="fr-FR" sz="1200" smtClean="0">
                <a:solidFill>
                  <a:srgbClr val="00B050"/>
                </a:solidFill>
                <a:latin typeface="Courier New" pitchFamily="49" charset="0"/>
                <a:cs typeface="Courier New" pitchFamily="49" charset="0"/>
              </a:rPr>
              <a:t>// Lock to ensure mutually exclusive access</a:t>
            </a:r>
            <a:endParaRPr lang="en-CA" altLang="fr-FR" sz="1200" smtClean="0">
              <a:solidFill>
                <a:srgbClr val="00B050"/>
              </a:solidFill>
              <a:latin typeface="Courier New" pitchFamily="49" charset="0"/>
              <a:cs typeface="Courier New" pitchFamily="49" charset="0"/>
            </a:endParaRPr>
          </a:p>
          <a:p>
            <a:pPr defTabSz="358775"/>
            <a:r>
              <a:rPr lang="en-CA" altLang="fr-FR" sz="1200" smtClean="0">
                <a:solidFill>
                  <a:srgbClr val="000000"/>
                </a:solidFill>
                <a:latin typeface="Courier New" pitchFamily="49" charset="0"/>
                <a:cs typeface="Courier New" pitchFamily="49" charset="0"/>
              </a:rPr>
              <a:t>		try{</a:t>
            </a:r>
          </a:p>
          <a:p>
            <a:pPr defTabSz="358775"/>
            <a:r>
              <a:rPr lang="en-CA" altLang="fr-FR" sz="1200" smtClean="0">
                <a:solidFill>
                  <a:srgbClr val="000000"/>
                </a:solidFill>
                <a:latin typeface="Courier New" pitchFamily="49" charset="0"/>
                <a:cs typeface="Courier New" pitchFamily="49" charset="0"/>
              </a:rPr>
              <a:t>			while</a:t>
            </a:r>
            <a:r>
              <a:rPr lang="en-CA" altLang="fr-FR" sz="1200" b="0" smtClean="0">
                <a:solidFill>
                  <a:srgbClr val="000000"/>
                </a:solidFill>
                <a:latin typeface="Courier New" pitchFamily="49" charset="0"/>
                <a:cs typeface="Courier New" pitchFamily="49" charset="0"/>
              </a:rPr>
              <a:t> (filled == 0){</a:t>
            </a:r>
            <a:endParaRPr lang="en-CA" altLang="fr-FR" sz="1200" smtClean="0">
              <a:solidFill>
                <a:srgbClr val="000000"/>
              </a:solidFill>
              <a:latin typeface="Courier New" pitchFamily="49" charset="0"/>
              <a:cs typeface="Courier New" pitchFamily="49" charset="0"/>
            </a:endParaRPr>
          </a:p>
          <a:p>
            <a:pPr defTabSz="358775"/>
            <a:r>
              <a:rPr lang="en-CA" altLang="fr-FR" sz="1200" b="0" smtClean="0">
                <a:solidFill>
                  <a:srgbClr val="000000"/>
                </a:solidFill>
                <a:latin typeface="Courier New" pitchFamily="49" charset="0"/>
                <a:cs typeface="Courier New" pitchFamily="49" charset="0"/>
              </a:rPr>
              <a:t>				</a:t>
            </a:r>
            <a:r>
              <a:rPr lang="en-CA" altLang="fr-FR" sz="1200" smtClean="0">
                <a:solidFill>
                  <a:srgbClr val="D1282E"/>
                </a:solidFill>
                <a:latin typeface="Courier New" pitchFamily="49" charset="0"/>
                <a:cs typeface="Courier New" pitchFamily="49" charset="0"/>
              </a:rPr>
              <a:t>notEmpty.await(); </a:t>
            </a:r>
            <a:r>
              <a:rPr lang="en-CA" altLang="fr-FR" sz="1200" smtClean="0">
                <a:solidFill>
                  <a:srgbClr val="00B050"/>
                </a:solidFill>
                <a:latin typeface="Courier New" pitchFamily="49" charset="0"/>
                <a:cs typeface="Courier New" pitchFamily="49" charset="0"/>
              </a:rPr>
              <a:t>// blocks thread (wait on condition)</a:t>
            </a:r>
            <a:r>
              <a:rPr lang="en-CA" altLang="fr-FR" sz="1200" b="0" smtClean="0">
                <a:solidFill>
                  <a:srgbClr val="000000"/>
                </a:solidFill>
                <a:latin typeface="Courier New" pitchFamily="49" charset="0"/>
                <a:cs typeface="Courier New" pitchFamily="49" charset="0"/>
              </a:rPr>
              <a:t>	</a:t>
            </a:r>
          </a:p>
          <a:p>
            <a:pPr defTabSz="358775"/>
            <a:r>
              <a:rPr lang="en-CA" altLang="fr-FR" sz="1200" b="0" smtClean="0">
                <a:solidFill>
                  <a:srgbClr val="000000"/>
                </a:solidFill>
                <a:latin typeface="Courier New" pitchFamily="49" charset="0"/>
                <a:cs typeface="Courier New" pitchFamily="49" charset="0"/>
              </a:rPr>
              <a:t>			}</a:t>
            </a:r>
          </a:p>
          <a:p>
            <a:pPr defTabSz="358775"/>
            <a:r>
              <a:rPr lang="en-CA" altLang="fr-FR" sz="1200" b="0" smtClean="0">
                <a:solidFill>
                  <a:srgbClr val="000000"/>
                </a:solidFill>
                <a:latin typeface="Courier New" pitchFamily="49" charset="0"/>
                <a:cs typeface="Courier New" pitchFamily="49" charset="0"/>
              </a:rPr>
              <a:t>			</a:t>
            </a:r>
            <a:r>
              <a:rPr lang="en-CA" altLang="fr-FR" sz="1200" smtClean="0">
                <a:solidFill>
                  <a:srgbClr val="000000"/>
                </a:solidFill>
                <a:latin typeface="Courier New" pitchFamily="49" charset="0"/>
                <a:cs typeface="Courier New" pitchFamily="49" charset="0"/>
              </a:rPr>
              <a:t>int</a:t>
            </a:r>
            <a:r>
              <a:rPr lang="en-CA" altLang="fr-FR" sz="1200" b="0" smtClean="0">
                <a:solidFill>
                  <a:srgbClr val="000000"/>
                </a:solidFill>
                <a:latin typeface="Courier New" pitchFamily="49" charset="0"/>
                <a:cs typeface="Courier New" pitchFamily="49" charset="0"/>
              </a:rPr>
              <a:t> item = buffer[next_out];</a:t>
            </a:r>
          </a:p>
          <a:p>
            <a:pPr defTabSz="358775"/>
            <a:r>
              <a:rPr lang="en-CA" altLang="fr-FR" sz="1200" b="0" smtClean="0">
                <a:solidFill>
                  <a:srgbClr val="000000"/>
                </a:solidFill>
                <a:latin typeface="Courier New" pitchFamily="49" charset="0"/>
                <a:cs typeface="Courier New" pitchFamily="49" charset="0"/>
              </a:rPr>
              <a:t>			next_out = (next_out + 1) % buffer.length;</a:t>
            </a:r>
          </a:p>
          <a:p>
            <a:pPr defTabSz="358775"/>
            <a:r>
              <a:rPr lang="en-CA" altLang="fr-FR" sz="1200" b="0" smtClean="0">
                <a:solidFill>
                  <a:srgbClr val="000000"/>
                </a:solidFill>
                <a:latin typeface="Courier New" pitchFamily="49" charset="0"/>
                <a:cs typeface="Courier New" pitchFamily="49" charset="0"/>
              </a:rPr>
              <a:t>			filled--;</a:t>
            </a:r>
          </a:p>
          <a:p>
            <a:pPr defTabSz="358775"/>
            <a:r>
              <a:rPr lang="en-CA" altLang="fr-FR" sz="1200" b="0" smtClean="0">
                <a:solidFill>
                  <a:srgbClr val="000000"/>
                </a:solidFill>
                <a:latin typeface="Courier New" pitchFamily="49" charset="0"/>
                <a:cs typeface="Courier New" pitchFamily="49" charset="0"/>
              </a:rPr>
              <a:t>			</a:t>
            </a:r>
            <a:r>
              <a:rPr lang="en-CA" altLang="fr-FR" sz="1200" smtClean="0">
                <a:solidFill>
                  <a:srgbClr val="D1282E"/>
                </a:solidFill>
                <a:latin typeface="Courier New" pitchFamily="49" charset="0"/>
                <a:cs typeface="Courier New" pitchFamily="49" charset="0"/>
              </a:rPr>
              <a:t>notFull.signal(); </a:t>
            </a:r>
            <a:r>
              <a:rPr lang="en-CA" altLang="fr-FR" sz="1200" smtClean="0">
                <a:solidFill>
                  <a:srgbClr val="00B050"/>
                </a:solidFill>
                <a:latin typeface="Courier New" pitchFamily="49" charset="0"/>
                <a:cs typeface="Courier New" pitchFamily="49" charset="0"/>
              </a:rPr>
              <a:t>// signal thread waiting on the full condition</a:t>
            </a:r>
            <a:endParaRPr lang="en-CA" altLang="fr-FR" sz="1200" b="0" smtClean="0">
              <a:solidFill>
                <a:srgbClr val="000000"/>
              </a:solidFill>
              <a:latin typeface="Courier New" pitchFamily="49" charset="0"/>
              <a:cs typeface="Courier New" pitchFamily="49" charset="0"/>
            </a:endParaRPr>
          </a:p>
          <a:p>
            <a:pPr defTabSz="358775"/>
            <a:r>
              <a:rPr lang="en-CA" altLang="fr-FR" sz="1200" b="0" smtClean="0">
                <a:solidFill>
                  <a:srgbClr val="000000"/>
                </a:solidFill>
                <a:latin typeface="Courier New" pitchFamily="49" charset="0"/>
                <a:cs typeface="Courier New" pitchFamily="49" charset="0"/>
              </a:rPr>
              <a:t>		}</a:t>
            </a:r>
          </a:p>
          <a:p>
            <a:pPr defTabSz="358775"/>
            <a:r>
              <a:rPr lang="en-CA" altLang="fr-FR" sz="1200" smtClean="0">
                <a:solidFill>
                  <a:srgbClr val="000000"/>
                </a:solidFill>
                <a:latin typeface="Courier New" pitchFamily="49" charset="0"/>
                <a:cs typeface="Courier New" pitchFamily="49" charset="0"/>
              </a:rPr>
              <a:t>		finally{</a:t>
            </a:r>
          </a:p>
          <a:p>
            <a:pPr defTabSz="358775"/>
            <a:r>
              <a:rPr lang="en-CA" altLang="fr-FR" sz="1200" b="0" smtClean="0">
                <a:solidFill>
                  <a:srgbClr val="000000"/>
                </a:solidFill>
                <a:latin typeface="Courier New" pitchFamily="49" charset="0"/>
                <a:cs typeface="Courier New" pitchFamily="49" charset="0"/>
              </a:rPr>
              <a:t>			</a:t>
            </a:r>
            <a:r>
              <a:rPr lang="en-CA" altLang="fr-FR" sz="1200" smtClean="0">
                <a:solidFill>
                  <a:srgbClr val="D1282E"/>
                </a:solidFill>
                <a:latin typeface="Courier New" pitchFamily="49" charset="0"/>
                <a:cs typeface="Courier New" pitchFamily="49" charset="0"/>
              </a:rPr>
              <a:t>lock.unlock();</a:t>
            </a:r>
            <a:r>
              <a:rPr lang="en-CA" altLang="fr-FR" sz="1200" smtClean="0">
                <a:solidFill>
                  <a:srgbClr val="00B050"/>
                </a:solidFill>
                <a:latin typeface="Courier New" pitchFamily="49" charset="0"/>
                <a:cs typeface="Courier New" pitchFamily="49" charset="0"/>
              </a:rPr>
              <a:t>// Whenever you lock, you must unlock</a:t>
            </a:r>
          </a:p>
          <a:p>
            <a:pPr defTabSz="358775"/>
            <a:r>
              <a:rPr lang="en-CA" altLang="fr-FR" sz="1200" b="0" smtClean="0">
                <a:solidFill>
                  <a:srgbClr val="000000"/>
                </a:solidFill>
                <a:latin typeface="Courier New" pitchFamily="49" charset="0"/>
                <a:cs typeface="Courier New" pitchFamily="49" charset="0"/>
              </a:rPr>
              <a:t>		}</a:t>
            </a:r>
          </a:p>
          <a:p>
            <a:pPr defTabSz="358775"/>
            <a:r>
              <a:rPr lang="en-CA" altLang="fr-FR" sz="1200" smtClean="0">
                <a:solidFill>
                  <a:srgbClr val="000000"/>
                </a:solidFill>
                <a:latin typeface="Courier New" pitchFamily="49" charset="0"/>
                <a:cs typeface="Courier New" pitchFamily="49" charset="0"/>
              </a:rPr>
              <a:t>		return</a:t>
            </a:r>
            <a:r>
              <a:rPr lang="en-CA" altLang="fr-FR" sz="1200" b="0" smtClean="0">
                <a:solidFill>
                  <a:srgbClr val="000000"/>
                </a:solidFill>
                <a:latin typeface="Courier New" pitchFamily="49" charset="0"/>
                <a:cs typeface="Courier New" pitchFamily="49" charset="0"/>
              </a:rPr>
              <a:t> item;</a:t>
            </a:r>
          </a:p>
          <a:p>
            <a:pPr defTabSz="358775"/>
            <a:r>
              <a:rPr lang="en-CA" altLang="fr-FR" sz="1200" b="0" smtClean="0">
                <a:solidFill>
                  <a:srgbClr val="000000"/>
                </a:solidFill>
                <a:latin typeface="Courier New" pitchFamily="49" charset="0"/>
                <a:cs typeface="Courier New" pitchFamily="49" charset="0"/>
              </a:rPr>
              <a:t>	}</a:t>
            </a:r>
            <a:r>
              <a:rPr lang="en-CA" altLang="fr-FR" sz="1200" smtClean="0">
                <a:solidFill>
                  <a:srgbClr val="000000"/>
                </a:solidFill>
                <a:latin typeface="Courier New" pitchFamily="49" charset="0"/>
                <a:cs typeface="Courier New" pitchFamily="49" charset="0"/>
              </a:rPr>
              <a:t>	</a:t>
            </a:r>
          </a:p>
          <a:p>
            <a:pPr defTabSz="358775"/>
            <a:r>
              <a:rPr lang="en-CA" altLang="fr-FR" sz="1200" smtClean="0">
                <a:solidFill>
                  <a:srgbClr val="000000"/>
                </a:solidFill>
                <a:latin typeface="Courier New" pitchFamily="49" charset="0"/>
                <a:cs typeface="Courier New" pitchFamily="49" charset="0"/>
              </a:rPr>
              <a:t>}</a:t>
            </a:r>
          </a:p>
          <a:p>
            <a:pPr defTabSz="358775"/>
            <a:endParaRPr lang="fr-CA" altLang="fr-FR" smtClean="0"/>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540</a:t>
            </a:fld>
            <a:endParaRPr lang="fr-CA"/>
          </a:p>
        </p:txBody>
      </p:sp>
    </p:spTree>
    <p:extLst>
      <p:ext uri="{BB962C8B-B14F-4D97-AF65-F5344CB8AC3E}">
        <p14:creationId xmlns:p14="http://schemas.microsoft.com/office/powerpoint/2010/main" val="3452501888"/>
      </p:ext>
    </p:extLst>
  </p:cSld>
  <p:clrMapOvr>
    <a:masterClrMapping/>
  </p:clrMapOvr>
  <p:timing>
    <p:tnLst>
      <p:par>
        <p:cTn id="1" dur="indefinite" restart="never" nodeType="tmRoot"/>
      </p:par>
    </p:tnLst>
  </p:timing>
</p:sld>
</file>

<file path=ppt/slides/slide5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US" dirty="0" smtClean="0"/>
              <a:t>“Lock” vs “Synchronized”</a:t>
            </a:r>
            <a:endParaRPr lang="fr-CA" dirty="0"/>
          </a:p>
        </p:txBody>
      </p:sp>
      <p:sp>
        <p:nvSpPr>
          <p:cNvPr id="3" name="Content Placeholder 2"/>
          <p:cNvSpPr>
            <a:spLocks noGrp="1"/>
          </p:cNvSpPr>
          <p:nvPr>
            <p:ph idx="1"/>
          </p:nvPr>
        </p:nvSpPr>
        <p:spPr/>
        <p:txBody>
          <a:bodyPr/>
          <a:lstStyle/>
          <a:p>
            <a:r>
              <a:rPr lang="en-US" altLang="fr-FR" sz="1800" smtClean="0"/>
              <a:t>Monitors implemented with </a:t>
            </a:r>
            <a:r>
              <a:rPr lang="en-US" altLang="fr-FR" sz="1800" smtClean="0">
                <a:solidFill>
                  <a:schemeClr val="tx2"/>
                </a:solidFill>
                <a:latin typeface="Courier New" pitchFamily="49" charset="0"/>
                <a:cs typeface="Courier New" pitchFamily="49" charset="0"/>
              </a:rPr>
              <a:t>Lock</a:t>
            </a:r>
            <a:r>
              <a:rPr lang="en-US" altLang="fr-FR" sz="1800" smtClean="0">
                <a:solidFill>
                  <a:schemeClr val="tx2"/>
                </a:solidFill>
              </a:rPr>
              <a:t> </a:t>
            </a:r>
            <a:r>
              <a:rPr lang="en-US" altLang="fr-FR" sz="1800" smtClean="0"/>
              <a:t>and </a:t>
            </a:r>
            <a:r>
              <a:rPr lang="en-US" altLang="fr-FR" sz="1800" smtClean="0">
                <a:solidFill>
                  <a:schemeClr val="tx2"/>
                </a:solidFill>
                <a:latin typeface="Courier New" pitchFamily="49" charset="0"/>
                <a:cs typeface="Courier New" pitchFamily="49" charset="0"/>
              </a:rPr>
              <a:t>Condition</a:t>
            </a:r>
            <a:r>
              <a:rPr lang="en-US" altLang="fr-FR" sz="1800" smtClean="0"/>
              <a:t> classes have some advantages over the “</a:t>
            </a:r>
            <a:r>
              <a:rPr lang="en-US" altLang="fr-FR" sz="1800" smtClean="0">
                <a:solidFill>
                  <a:schemeClr val="tx2"/>
                </a:solidFill>
                <a:latin typeface="Courier New" pitchFamily="49" charset="0"/>
                <a:cs typeface="Courier New" pitchFamily="49" charset="0"/>
              </a:rPr>
              <a:t>synchronized</a:t>
            </a:r>
            <a:r>
              <a:rPr lang="en-US" altLang="fr-FR" sz="1800" smtClean="0"/>
              <a:t>” based implementation:</a:t>
            </a:r>
          </a:p>
          <a:p>
            <a:pPr marL="800100" lvl="1" indent="-342900">
              <a:buFont typeface="Arial Black" pitchFamily="34" charset="0"/>
              <a:buAutoNum type="arabicPeriod"/>
            </a:pPr>
            <a:r>
              <a:rPr lang="en-US" altLang="fr-FR" sz="1800" smtClean="0"/>
              <a:t>Ability to have more than one condition variable per monitor (see previous example)</a:t>
            </a:r>
          </a:p>
          <a:p>
            <a:pPr marL="800100" lvl="1" indent="-342900">
              <a:buFont typeface="Arial Black" pitchFamily="34" charset="0"/>
              <a:buAutoNum type="arabicPeriod"/>
            </a:pPr>
            <a:r>
              <a:rPr lang="en-US" altLang="fr-FR" sz="1800" smtClean="0"/>
              <a:t>Ability to make the lock fair (remember, synchronized blocks or methods do not guarantee fairness)</a:t>
            </a:r>
          </a:p>
          <a:p>
            <a:pPr marL="800100" lvl="1" indent="-342900">
              <a:buFont typeface="Arial Black" pitchFamily="34" charset="0"/>
              <a:buAutoNum type="arabicPeriod"/>
            </a:pPr>
            <a:r>
              <a:rPr lang="en-US" altLang="fr-FR" sz="1800" smtClean="0">
                <a:solidFill>
                  <a:schemeClr val="tx2"/>
                </a:solidFill>
              </a:rPr>
              <a:t>Ability to check if the lock is currently being held </a:t>
            </a:r>
            <a:r>
              <a:rPr lang="en-US" altLang="fr-FR" sz="1800" smtClean="0"/>
              <a:t>(by calling the </a:t>
            </a:r>
            <a:r>
              <a:rPr lang="en-US" altLang="fr-FR" sz="1800" b="1" smtClean="0">
                <a:solidFill>
                  <a:schemeClr val="tx2"/>
                </a:solidFill>
                <a:latin typeface="Courier New" pitchFamily="49" charset="0"/>
                <a:cs typeface="Courier New" pitchFamily="49" charset="0"/>
              </a:rPr>
              <a:t>isLocked()</a:t>
            </a:r>
            <a:r>
              <a:rPr lang="en-US" altLang="fr-FR" sz="1800" smtClean="0"/>
              <a:t>method)</a:t>
            </a:r>
          </a:p>
          <a:p>
            <a:pPr marL="1485900" lvl="2" indent="-342900"/>
            <a:r>
              <a:rPr lang="en-US" altLang="fr-FR" smtClean="0"/>
              <a:t>Alternatively, you can call </a:t>
            </a:r>
            <a:r>
              <a:rPr lang="en-US" altLang="fr-FR" b="1" smtClean="0">
                <a:solidFill>
                  <a:schemeClr val="tx2"/>
                </a:solidFill>
                <a:latin typeface="Courier New" pitchFamily="49" charset="0"/>
                <a:cs typeface="Courier New" pitchFamily="49" charset="0"/>
              </a:rPr>
              <a:t>tryLock() </a:t>
            </a:r>
            <a:r>
              <a:rPr lang="en-US" altLang="fr-FR" smtClean="0"/>
              <a:t>which </a:t>
            </a:r>
            <a:r>
              <a:rPr lang="en-CA" altLang="fr-FR" smtClean="0"/>
              <a:t>acquires the lock only if it is not held by another thread </a:t>
            </a:r>
          </a:p>
          <a:p>
            <a:pPr marL="800100" lvl="1" indent="-342900">
              <a:buFont typeface="Arial Black" pitchFamily="34" charset="0"/>
              <a:buAutoNum type="arabicPeriod"/>
            </a:pPr>
            <a:r>
              <a:rPr lang="en-CA" altLang="fr-FR" sz="1800" smtClean="0">
                <a:solidFill>
                  <a:schemeClr val="tx2"/>
                </a:solidFill>
              </a:rPr>
              <a:t>Ability to get the list of threads waiting on the lock </a:t>
            </a:r>
            <a:r>
              <a:rPr lang="en-CA" altLang="fr-FR" sz="1800" smtClean="0"/>
              <a:t>(by calling the method </a:t>
            </a:r>
            <a:r>
              <a:rPr lang="en-CA" altLang="fr-FR" sz="1800" b="1" smtClean="0">
                <a:solidFill>
                  <a:schemeClr val="tx2"/>
                </a:solidFill>
                <a:latin typeface="Courier New" pitchFamily="49" charset="0"/>
                <a:cs typeface="Courier New" pitchFamily="49" charset="0"/>
              </a:rPr>
              <a:t>getQueuedThreads()</a:t>
            </a:r>
            <a:r>
              <a:rPr lang="en-CA" altLang="fr-FR" sz="1800" smtClean="0"/>
              <a:t>)</a:t>
            </a:r>
          </a:p>
          <a:p>
            <a:pPr marL="800100" lvl="1" indent="-342900">
              <a:buFont typeface="Arial Black" pitchFamily="34" charset="0"/>
              <a:buAutoNum type="arabicPeriod"/>
            </a:pPr>
            <a:endParaRPr lang="en-CA" altLang="fr-FR" sz="1800" smtClean="0"/>
          </a:p>
          <a:p>
            <a:r>
              <a:rPr lang="en-CA" altLang="fr-FR" sz="1800" smtClean="0"/>
              <a:t>The above list is not exhaustive…</a:t>
            </a:r>
            <a:endParaRPr lang="fr-CA" altLang="fr-FR" sz="1800" smtClean="0"/>
          </a:p>
        </p:txBody>
      </p:sp>
      <p:sp>
        <p:nvSpPr>
          <p:cNvPr id="7" name="Slide Number Placeholder 6"/>
          <p:cNvSpPr>
            <a:spLocks noGrp="1"/>
          </p:cNvSpPr>
          <p:nvPr>
            <p:ph type="sldNum" sz="quarter" idx="11"/>
          </p:nvPr>
        </p:nvSpPr>
        <p:spPr/>
        <p:txBody>
          <a:bodyPr/>
          <a:lstStyle/>
          <a:p>
            <a:pPr>
              <a:defRPr/>
            </a:pPr>
            <a:fld id="{C0F85434-72BD-456E-A883-0F005E178622}" type="slidenum">
              <a:rPr lang="fr-CA" smtClean="0"/>
              <a:pPr>
                <a:defRPr/>
              </a:pPr>
              <a:t>541</a:t>
            </a:fld>
            <a:endParaRPr lang="fr-CA"/>
          </a:p>
        </p:txBody>
      </p:sp>
    </p:spTree>
    <p:extLst>
      <p:ext uri="{BB962C8B-B14F-4D97-AF65-F5344CB8AC3E}">
        <p14:creationId xmlns:p14="http://schemas.microsoft.com/office/powerpoint/2010/main" val="222022287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500"/>
                                        <p:tgtEl>
                                          <p:spTgt spid="3">
                                            <p:txEl>
                                              <p:pRg st="1" end="1"/>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3">
                                            <p:txEl>
                                              <p:pRg st="2" end="2"/>
                                            </p:txEl>
                                          </p:spTgt>
                                        </p:tgtEl>
                                        <p:attrNameLst>
                                          <p:attrName>style.visibility</p:attrName>
                                        </p:attrNameLst>
                                      </p:cBhvr>
                                      <p:to>
                                        <p:strVal val="visible"/>
                                      </p:to>
                                    </p:set>
                                    <p:animEffect transition="in" filter="fade">
                                      <p:cBhvr>
                                        <p:cTn id="12" dur="500"/>
                                        <p:tgtEl>
                                          <p:spTgt spid="3">
                                            <p:txEl>
                                              <p:pRg st="2" end="2"/>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animEffect transition="in" filter="fade">
                                      <p:cBhvr>
                                        <p:cTn id="17" dur="500"/>
                                        <p:tgtEl>
                                          <p:spTgt spid="3">
                                            <p:txEl>
                                              <p:pRg st="3" end="3"/>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fade">
                                      <p:cBhvr>
                                        <p:cTn id="22" dur="500"/>
                                        <p:tgtEl>
                                          <p:spTgt spid="3">
                                            <p:txEl>
                                              <p:pRg st="4" end="4"/>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nodeType="clickEffect">
                                  <p:stCondLst>
                                    <p:cond delay="0"/>
                                  </p:stCondLst>
                                  <p:childTnLst>
                                    <p:set>
                                      <p:cBhvr>
                                        <p:cTn id="26" dur="1" fill="hold">
                                          <p:stCondLst>
                                            <p:cond delay="0"/>
                                          </p:stCondLst>
                                        </p:cTn>
                                        <p:tgtEl>
                                          <p:spTgt spid="3">
                                            <p:txEl>
                                              <p:pRg st="5" end="5"/>
                                            </p:txEl>
                                          </p:spTgt>
                                        </p:tgtEl>
                                        <p:attrNameLst>
                                          <p:attrName>style.visibility</p:attrName>
                                        </p:attrNameLst>
                                      </p:cBhvr>
                                      <p:to>
                                        <p:strVal val="visible"/>
                                      </p:to>
                                    </p:set>
                                    <p:animEffect transition="in" filter="fade">
                                      <p:cBhvr>
                                        <p:cTn id="27" dur="500"/>
                                        <p:tgtEl>
                                          <p:spTgt spid="3">
                                            <p:txEl>
                                              <p:pRg st="5" end="5"/>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nodeType="clickEffect">
                                  <p:stCondLst>
                                    <p:cond delay="0"/>
                                  </p:stCondLst>
                                  <p:childTnLst>
                                    <p:set>
                                      <p:cBhvr>
                                        <p:cTn id="31" dur="1" fill="hold">
                                          <p:stCondLst>
                                            <p:cond delay="0"/>
                                          </p:stCondLst>
                                        </p:cTn>
                                        <p:tgtEl>
                                          <p:spTgt spid="3">
                                            <p:txEl>
                                              <p:pRg st="7" end="7"/>
                                            </p:txEl>
                                          </p:spTgt>
                                        </p:tgtEl>
                                        <p:attrNameLst>
                                          <p:attrName>style.visibility</p:attrName>
                                        </p:attrNameLst>
                                      </p:cBhvr>
                                      <p:to>
                                        <p:strVal val="visible"/>
                                      </p:to>
                                    </p:set>
                                    <p:animEffect transition="in" filter="fade">
                                      <p:cBhvr>
                                        <p:cTn id="32" dur="500"/>
                                        <p:tgtEl>
                                          <p:spTgt spid="3">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US" dirty="0" smtClean="0"/>
              <a:t>“Lock” vs “Synchronized”</a:t>
            </a:r>
            <a:endParaRPr lang="fr-CA" dirty="0"/>
          </a:p>
        </p:txBody>
      </p:sp>
      <p:sp>
        <p:nvSpPr>
          <p:cNvPr id="3" name="Content Placeholder 2"/>
          <p:cNvSpPr>
            <a:spLocks noGrp="1"/>
          </p:cNvSpPr>
          <p:nvPr>
            <p:ph idx="1"/>
          </p:nvPr>
        </p:nvSpPr>
        <p:spPr/>
        <p:txBody>
          <a:bodyPr/>
          <a:lstStyle/>
          <a:p>
            <a:r>
              <a:rPr lang="en-US" altLang="fr-FR" smtClean="0">
                <a:solidFill>
                  <a:srgbClr val="000000"/>
                </a:solidFill>
              </a:rPr>
              <a:t>Disadvantages of  </a:t>
            </a:r>
            <a:r>
              <a:rPr lang="en-US" altLang="fr-FR" smtClean="0">
                <a:solidFill>
                  <a:srgbClr val="D1282E"/>
                </a:solidFill>
                <a:latin typeface="Courier New" pitchFamily="49" charset="0"/>
                <a:cs typeface="Courier New" pitchFamily="49" charset="0"/>
              </a:rPr>
              <a:t>Lock</a:t>
            </a:r>
            <a:r>
              <a:rPr lang="en-US" altLang="fr-FR" smtClean="0">
                <a:solidFill>
                  <a:srgbClr val="D1282E"/>
                </a:solidFill>
              </a:rPr>
              <a:t> </a:t>
            </a:r>
            <a:r>
              <a:rPr lang="en-US" altLang="fr-FR" smtClean="0">
                <a:solidFill>
                  <a:srgbClr val="000000"/>
                </a:solidFill>
              </a:rPr>
              <a:t>and </a:t>
            </a:r>
            <a:r>
              <a:rPr lang="en-US" altLang="fr-FR" smtClean="0">
                <a:solidFill>
                  <a:srgbClr val="D1282E"/>
                </a:solidFill>
                <a:latin typeface="Courier New" pitchFamily="49" charset="0"/>
                <a:cs typeface="Courier New" pitchFamily="49" charset="0"/>
              </a:rPr>
              <a:t>Condition</a:t>
            </a:r>
            <a:r>
              <a:rPr lang="en-US" altLang="fr-FR" smtClean="0">
                <a:solidFill>
                  <a:srgbClr val="000000"/>
                </a:solidFill>
              </a:rPr>
              <a:t> :</a:t>
            </a:r>
          </a:p>
          <a:p>
            <a:endParaRPr lang="en-US" altLang="fr-FR" smtClean="0">
              <a:solidFill>
                <a:srgbClr val="000000"/>
              </a:solidFill>
            </a:endParaRPr>
          </a:p>
          <a:p>
            <a:pPr marL="800100" lvl="1" indent="-342900">
              <a:buFont typeface="Arial Black" pitchFamily="34" charset="0"/>
              <a:buAutoNum type="arabicPeriod"/>
            </a:pPr>
            <a:r>
              <a:rPr lang="en-US" altLang="fr-FR" smtClean="0">
                <a:solidFill>
                  <a:schemeClr val="tx2"/>
                </a:solidFill>
              </a:rPr>
              <a:t>Need to add lock acquisition and release code</a:t>
            </a:r>
          </a:p>
          <a:p>
            <a:pPr marL="800100" lvl="1" indent="-342900">
              <a:buFont typeface="Arial Black" pitchFamily="34" charset="0"/>
              <a:buAutoNum type="arabicPeriod"/>
            </a:pPr>
            <a:endParaRPr lang="en-US" altLang="fr-FR" smtClean="0">
              <a:solidFill>
                <a:schemeClr val="tx2"/>
              </a:solidFill>
            </a:endParaRPr>
          </a:p>
          <a:p>
            <a:pPr marL="800100" lvl="1" indent="-342900">
              <a:buFont typeface="Arial Black" pitchFamily="34" charset="0"/>
              <a:buAutoNum type="arabicPeriod"/>
            </a:pPr>
            <a:r>
              <a:rPr lang="en-US" altLang="fr-FR" smtClean="0">
                <a:solidFill>
                  <a:schemeClr val="tx2"/>
                </a:solidFill>
              </a:rPr>
              <a:t>Need to add try-finally block</a:t>
            </a:r>
          </a:p>
          <a:p>
            <a:endParaRPr lang="en-US" altLang="fr-FR" sz="1800" smtClean="0">
              <a:solidFill>
                <a:srgbClr val="000000"/>
              </a:solidFill>
            </a:endParaRPr>
          </a:p>
          <a:p>
            <a:endParaRPr lang="fr-CA" altLang="fr-FR" smtClean="0"/>
          </a:p>
        </p:txBody>
      </p:sp>
      <p:sp>
        <p:nvSpPr>
          <p:cNvPr id="7" name="Slide Number Placeholder 6"/>
          <p:cNvSpPr>
            <a:spLocks noGrp="1"/>
          </p:cNvSpPr>
          <p:nvPr>
            <p:ph type="sldNum" sz="quarter" idx="11"/>
          </p:nvPr>
        </p:nvSpPr>
        <p:spPr/>
        <p:txBody>
          <a:bodyPr/>
          <a:lstStyle/>
          <a:p>
            <a:pPr>
              <a:defRPr/>
            </a:pPr>
            <a:fld id="{C0F85434-72BD-456E-A883-0F005E178622}" type="slidenum">
              <a:rPr lang="fr-CA" smtClean="0"/>
              <a:pPr>
                <a:defRPr/>
              </a:pPr>
              <a:t>542</a:t>
            </a:fld>
            <a:endParaRPr lang="fr-CA"/>
          </a:p>
        </p:txBody>
      </p:sp>
    </p:spTree>
    <p:extLst>
      <p:ext uri="{BB962C8B-B14F-4D97-AF65-F5344CB8AC3E}">
        <p14:creationId xmlns:p14="http://schemas.microsoft.com/office/powerpoint/2010/main" val="70751871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animEffect transition="in" filter="fade">
                                      <p:cBhvr>
                                        <p:cTn id="7" dur="500"/>
                                        <p:tgtEl>
                                          <p:spTgt spid="3">
                                            <p:txEl>
                                              <p:pRg st="2" end="2"/>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3">
                                            <p:txEl>
                                              <p:pRg st="4" end="4"/>
                                            </p:txEl>
                                          </p:spTgt>
                                        </p:tgtEl>
                                        <p:attrNameLst>
                                          <p:attrName>style.visibility</p:attrName>
                                        </p:attrNameLst>
                                      </p:cBhvr>
                                      <p:to>
                                        <p:strVal val="visible"/>
                                      </p:to>
                                    </p:set>
                                    <p:animEffect transition="in" filter="fade">
                                      <p:cBhvr>
                                        <p:cTn id="10"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US" dirty="0" smtClean="0"/>
              <a:t>Atomic Variables</a:t>
            </a:r>
            <a:endParaRPr lang="fr-CA" dirty="0"/>
          </a:p>
        </p:txBody>
      </p:sp>
      <p:sp>
        <p:nvSpPr>
          <p:cNvPr id="46083" name="Content Placeholder 2"/>
          <p:cNvSpPr>
            <a:spLocks noGrp="1"/>
          </p:cNvSpPr>
          <p:nvPr>
            <p:ph idx="1"/>
          </p:nvPr>
        </p:nvSpPr>
        <p:spPr/>
        <p:txBody>
          <a:bodyPr/>
          <a:lstStyle/>
          <a:p>
            <a:r>
              <a:rPr lang="en-US" altLang="fr-FR" smtClean="0"/>
              <a:t>In case you require synch for only a variable in your class, you can use an atomic class to make it thread safe:</a:t>
            </a:r>
          </a:p>
          <a:p>
            <a:pPr lvl="1"/>
            <a:r>
              <a:rPr lang="fr-CA" altLang="fr-FR" smtClean="0"/>
              <a:t>AtomicInteger</a:t>
            </a:r>
          </a:p>
          <a:p>
            <a:pPr lvl="1"/>
            <a:r>
              <a:rPr lang="fr-CA" altLang="fr-FR" smtClean="0"/>
              <a:t>AtomicLong</a:t>
            </a:r>
          </a:p>
          <a:p>
            <a:pPr lvl="1"/>
            <a:r>
              <a:rPr lang="fr-CA" altLang="fr-FR" smtClean="0"/>
              <a:t>AtomicBoolean</a:t>
            </a:r>
          </a:p>
          <a:p>
            <a:pPr lvl="1"/>
            <a:r>
              <a:rPr lang="fr-CA" altLang="fr-FR" smtClean="0"/>
              <a:t>AtomicReference</a:t>
            </a:r>
          </a:p>
          <a:p>
            <a:pPr lvl="1"/>
            <a:endParaRPr lang="fr-CA" altLang="fr-FR" smtClean="0"/>
          </a:p>
          <a:p>
            <a:r>
              <a:rPr lang="en-US" altLang="fr-FR" smtClean="0"/>
              <a:t>These classes make use of low level hardware mechanisms to ensure synchronization</a:t>
            </a:r>
          </a:p>
          <a:p>
            <a:pPr lvl="1"/>
            <a:r>
              <a:rPr lang="en-US" altLang="fr-FR" smtClean="0"/>
              <a:t>This results in better performance</a:t>
            </a:r>
            <a:endParaRPr lang="fr-CA" altLang="fr-FR" smtClean="0"/>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543</a:t>
            </a:fld>
            <a:endParaRPr lang="fr-CA"/>
          </a:p>
        </p:txBody>
      </p:sp>
    </p:spTree>
    <p:extLst>
      <p:ext uri="{BB962C8B-B14F-4D97-AF65-F5344CB8AC3E}">
        <p14:creationId xmlns:p14="http://schemas.microsoft.com/office/powerpoint/2010/main" val="2452293873"/>
      </p:ext>
    </p:extLst>
  </p:cSld>
  <p:clrMapOvr>
    <a:masterClrMapping/>
  </p:clrMapOvr>
  <p:timing>
    <p:tnLst>
      <p:par>
        <p:cTn id="1" dur="indefinite" restart="never" nodeType="tmRoot"/>
      </p:par>
    </p:tnLst>
  </p:timing>
</p:sld>
</file>

<file path=ppt/slides/slide5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US" dirty="0" smtClean="0"/>
              <a:t>Atomic Variables Example</a:t>
            </a:r>
            <a:endParaRPr lang="fr-CA" dirty="0"/>
          </a:p>
        </p:txBody>
      </p:sp>
      <p:sp>
        <p:nvSpPr>
          <p:cNvPr id="47107" name="Content Placeholder 2"/>
          <p:cNvSpPr>
            <a:spLocks noGrp="1"/>
          </p:cNvSpPr>
          <p:nvPr>
            <p:ph idx="1"/>
          </p:nvPr>
        </p:nvSpPr>
        <p:spPr>
          <a:xfrm>
            <a:off x="457200" y="1752600"/>
            <a:ext cx="7620000" cy="3908425"/>
          </a:xfrm>
        </p:spPr>
        <p:txBody>
          <a:bodyPr/>
          <a:lstStyle/>
          <a:p>
            <a:r>
              <a:rPr lang="fr-CA" altLang="fr-FR" sz="1400" smtClean="0">
                <a:latin typeface="Courier New" pitchFamily="49" charset="0"/>
                <a:cs typeface="Courier New" pitchFamily="49" charset="0"/>
              </a:rPr>
              <a:t>public</a:t>
            </a:r>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class</a:t>
            </a:r>
            <a:r>
              <a:rPr lang="fr-CA" altLang="fr-FR" sz="1400" b="0" smtClean="0">
                <a:latin typeface="Courier New" pitchFamily="49" charset="0"/>
                <a:cs typeface="Courier New" pitchFamily="49" charset="0"/>
              </a:rPr>
              <a:t> AtomicCounter {</a:t>
            </a:r>
          </a:p>
          <a:p>
            <a:r>
              <a:rPr lang="fr-CA" altLang="fr-FR" sz="1400" b="0" smtClean="0">
                <a:latin typeface="Courier New" pitchFamily="49" charset="0"/>
                <a:cs typeface="Courier New" pitchFamily="49" charset="0"/>
              </a:rPr>
              <a:t>    </a:t>
            </a:r>
            <a:r>
              <a:rPr lang="fr-CA" altLang="fr-FR" sz="1400" smtClean="0">
                <a:solidFill>
                  <a:schemeClr val="tx2"/>
                </a:solidFill>
                <a:latin typeface="Courier New" pitchFamily="49" charset="0"/>
                <a:cs typeface="Courier New" pitchFamily="49" charset="0"/>
              </a:rPr>
              <a:t>private</a:t>
            </a:r>
            <a:r>
              <a:rPr lang="fr-CA" altLang="fr-FR" sz="1400" b="0" smtClean="0">
                <a:solidFill>
                  <a:schemeClr val="tx2"/>
                </a:solidFill>
                <a:latin typeface="Courier New" pitchFamily="49" charset="0"/>
                <a:cs typeface="Courier New" pitchFamily="49" charset="0"/>
              </a:rPr>
              <a:t> </a:t>
            </a:r>
            <a:r>
              <a:rPr lang="fr-CA" altLang="fr-FR" sz="1400" smtClean="0">
                <a:solidFill>
                  <a:schemeClr val="tx2"/>
                </a:solidFill>
                <a:latin typeface="Courier New" pitchFamily="49" charset="0"/>
                <a:cs typeface="Courier New" pitchFamily="49" charset="0"/>
              </a:rPr>
              <a:t>final</a:t>
            </a:r>
            <a:r>
              <a:rPr lang="fr-CA" altLang="fr-FR" sz="1400" b="0" smtClean="0">
                <a:solidFill>
                  <a:schemeClr val="tx2"/>
                </a:solidFill>
                <a:latin typeface="Courier New" pitchFamily="49" charset="0"/>
                <a:cs typeface="Courier New" pitchFamily="49" charset="0"/>
              </a:rPr>
              <a:t> AtomicInteger value = new AtomicInteger(0);</a:t>
            </a:r>
          </a:p>
          <a:p>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public</a:t>
            </a:r>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int</a:t>
            </a:r>
            <a:r>
              <a:rPr lang="fr-CA" altLang="fr-FR" sz="1400" b="0" smtClean="0">
                <a:latin typeface="Courier New" pitchFamily="49" charset="0"/>
                <a:cs typeface="Courier New" pitchFamily="49" charset="0"/>
              </a:rPr>
              <a:t> getValue(){</a:t>
            </a:r>
          </a:p>
          <a:p>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return</a:t>
            </a:r>
            <a:r>
              <a:rPr lang="fr-CA" altLang="fr-FR" sz="1400" b="0" smtClean="0">
                <a:latin typeface="Courier New" pitchFamily="49" charset="0"/>
                <a:cs typeface="Courier New" pitchFamily="49" charset="0"/>
              </a:rPr>
              <a:t> value.get();</a:t>
            </a:r>
          </a:p>
          <a:p>
            <a:r>
              <a:rPr lang="fr-CA" altLang="fr-FR" sz="1400" b="0" smtClean="0">
                <a:latin typeface="Courier New" pitchFamily="49" charset="0"/>
                <a:cs typeface="Courier New" pitchFamily="49" charset="0"/>
              </a:rPr>
              <a:t>    }</a:t>
            </a:r>
          </a:p>
          <a:p>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public</a:t>
            </a:r>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int</a:t>
            </a:r>
            <a:r>
              <a:rPr lang="fr-CA" altLang="fr-FR" sz="1400" b="0" smtClean="0">
                <a:latin typeface="Courier New" pitchFamily="49" charset="0"/>
                <a:cs typeface="Courier New" pitchFamily="49" charset="0"/>
              </a:rPr>
              <a:t> getNextValue(){</a:t>
            </a:r>
          </a:p>
          <a:p>
            <a:r>
              <a:rPr lang="fr-CA" altLang="fr-FR" sz="1400" b="0" smtClean="0">
                <a:latin typeface="Courier New" pitchFamily="49" charset="0"/>
                <a:cs typeface="Courier New" pitchFamily="49" charset="0"/>
              </a:rPr>
              <a:t>        return value.incrementAndGet();</a:t>
            </a:r>
          </a:p>
          <a:p>
            <a:r>
              <a:rPr lang="fr-CA" altLang="fr-FR" sz="1400" b="0" smtClean="0">
                <a:latin typeface="Courier New" pitchFamily="49" charset="0"/>
                <a:cs typeface="Courier New" pitchFamily="49" charset="0"/>
              </a:rPr>
              <a:t>    }</a:t>
            </a:r>
          </a:p>
          <a:p>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public</a:t>
            </a:r>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int</a:t>
            </a:r>
            <a:r>
              <a:rPr lang="fr-CA" altLang="fr-FR" sz="1400" b="0" smtClean="0">
                <a:latin typeface="Courier New" pitchFamily="49" charset="0"/>
                <a:cs typeface="Courier New" pitchFamily="49" charset="0"/>
              </a:rPr>
              <a:t> getPreviousValue(){</a:t>
            </a:r>
          </a:p>
          <a:p>
            <a:r>
              <a:rPr lang="fr-CA" altLang="fr-FR" sz="1400" b="0" smtClean="0">
                <a:latin typeface="Courier New" pitchFamily="49" charset="0"/>
                <a:cs typeface="Courier New" pitchFamily="49" charset="0"/>
              </a:rPr>
              <a:t>        return value.decrementAndGet();</a:t>
            </a:r>
          </a:p>
          <a:p>
            <a:r>
              <a:rPr lang="fr-CA" altLang="fr-FR" sz="1400" b="0" smtClean="0">
                <a:latin typeface="Courier New" pitchFamily="49" charset="0"/>
                <a:cs typeface="Courier New" pitchFamily="49" charset="0"/>
              </a:rPr>
              <a:t>    }</a:t>
            </a:r>
          </a:p>
          <a:p>
            <a:r>
              <a:rPr lang="fr-CA" altLang="fr-FR" sz="1400" b="0" smtClean="0">
                <a:latin typeface="Courier New" pitchFamily="49" charset="0"/>
                <a:cs typeface="Courier New" pitchFamily="49" charset="0"/>
              </a:rPr>
              <a:t>}</a:t>
            </a:r>
          </a:p>
        </p:txBody>
      </p:sp>
      <p:sp>
        <p:nvSpPr>
          <p:cNvPr id="6" name="TextBox 5"/>
          <p:cNvSpPr txBox="1">
            <a:spLocks noChangeArrowheads="1"/>
          </p:cNvSpPr>
          <p:nvPr/>
        </p:nvSpPr>
        <p:spPr bwMode="auto">
          <a:xfrm>
            <a:off x="395288" y="5805488"/>
            <a:ext cx="7921625" cy="646112"/>
          </a:xfrm>
          <a:prstGeom prst="rect">
            <a:avLst/>
          </a:prstGeom>
          <a:noFill/>
          <a:ln w="9525">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US" altLang="fr-FR" sz="1800"/>
              <a:t>Other possible operations: </a:t>
            </a:r>
          </a:p>
          <a:p>
            <a:pPr eaLnBrk="1" hangingPunct="1">
              <a:spcBef>
                <a:spcPct val="0"/>
              </a:spcBef>
              <a:spcAft>
                <a:spcPct val="0"/>
              </a:spcAft>
              <a:buFontTx/>
              <a:buNone/>
            </a:pPr>
            <a:r>
              <a:rPr lang="fr-CA" altLang="fr-FR" sz="1800">
                <a:solidFill>
                  <a:schemeClr val="tx2"/>
                </a:solidFill>
                <a:latin typeface="Courier New" pitchFamily="49" charset="0"/>
                <a:cs typeface="Courier New" pitchFamily="49" charset="0"/>
              </a:rPr>
              <a:t>getAndIncrement(), getAndAdd(int i), addAndGet()…</a:t>
            </a:r>
          </a:p>
        </p:txBody>
      </p:sp>
      <p:sp>
        <p:nvSpPr>
          <p:cNvPr id="7" name="Slide Number Placeholder 6"/>
          <p:cNvSpPr>
            <a:spLocks noGrp="1"/>
          </p:cNvSpPr>
          <p:nvPr>
            <p:ph type="sldNum" sz="quarter" idx="11"/>
          </p:nvPr>
        </p:nvSpPr>
        <p:spPr/>
        <p:txBody>
          <a:bodyPr/>
          <a:lstStyle/>
          <a:p>
            <a:pPr>
              <a:defRPr/>
            </a:pPr>
            <a:fld id="{C0F85434-72BD-456E-A883-0F005E178622}" type="slidenum">
              <a:rPr lang="fr-CA" smtClean="0"/>
              <a:pPr>
                <a:defRPr/>
              </a:pPr>
              <a:t>544</a:t>
            </a:fld>
            <a:endParaRPr lang="fr-CA"/>
          </a:p>
        </p:txBody>
      </p:sp>
    </p:spTree>
    <p:extLst>
      <p:ext uri="{BB962C8B-B14F-4D97-AF65-F5344CB8AC3E}">
        <p14:creationId xmlns:p14="http://schemas.microsoft.com/office/powerpoint/2010/main" val="229414821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5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US" dirty="0" smtClean="0"/>
              <a:t>Another Atomic Variable Example</a:t>
            </a:r>
            <a:endParaRPr lang="fr-CA" dirty="0"/>
          </a:p>
        </p:txBody>
      </p:sp>
      <p:sp>
        <p:nvSpPr>
          <p:cNvPr id="48131" name="Content Placeholder 2"/>
          <p:cNvSpPr>
            <a:spLocks noGrp="1"/>
          </p:cNvSpPr>
          <p:nvPr>
            <p:ph idx="1"/>
          </p:nvPr>
        </p:nvSpPr>
        <p:spPr>
          <a:xfrm>
            <a:off x="0" y="1752600"/>
            <a:ext cx="8964613" cy="4373563"/>
          </a:xfrm>
        </p:spPr>
        <p:txBody>
          <a:bodyPr/>
          <a:lstStyle/>
          <a:p>
            <a:r>
              <a:rPr lang="fr-CA" altLang="fr-FR" sz="1300" smtClean="0">
                <a:latin typeface="Courier New" pitchFamily="49" charset="0"/>
                <a:cs typeface="Courier New" pitchFamily="49" charset="0"/>
              </a:rPr>
              <a:t>public</a:t>
            </a:r>
            <a:r>
              <a:rPr lang="fr-CA" altLang="fr-FR" sz="1300" b="0" smtClean="0">
                <a:latin typeface="Courier New" pitchFamily="49" charset="0"/>
                <a:cs typeface="Courier New" pitchFamily="49" charset="0"/>
              </a:rPr>
              <a:t> </a:t>
            </a:r>
            <a:r>
              <a:rPr lang="fr-CA" altLang="fr-FR" sz="1300" smtClean="0">
                <a:latin typeface="Courier New" pitchFamily="49" charset="0"/>
                <a:cs typeface="Courier New" pitchFamily="49" charset="0"/>
              </a:rPr>
              <a:t>class</a:t>
            </a:r>
            <a:r>
              <a:rPr lang="fr-CA" altLang="fr-FR" sz="1300" b="0" smtClean="0">
                <a:latin typeface="Courier New" pitchFamily="49" charset="0"/>
                <a:cs typeface="Courier New" pitchFamily="49" charset="0"/>
              </a:rPr>
              <a:t> Stack {</a:t>
            </a:r>
          </a:p>
          <a:p>
            <a:endParaRPr lang="fr-CA" altLang="fr-FR" sz="1300" b="0" smtClean="0">
              <a:latin typeface="Courier New" pitchFamily="49" charset="0"/>
              <a:cs typeface="Courier New" pitchFamily="49" charset="0"/>
            </a:endParaRPr>
          </a:p>
          <a:p>
            <a:r>
              <a:rPr lang="fr-CA" altLang="fr-FR" sz="1300" b="0" smtClean="0">
                <a:latin typeface="Courier New" pitchFamily="49" charset="0"/>
                <a:cs typeface="Courier New" pitchFamily="49" charset="0"/>
              </a:rPr>
              <a:t>    </a:t>
            </a:r>
            <a:r>
              <a:rPr lang="fr-CA" altLang="fr-FR" sz="1300" smtClean="0">
                <a:solidFill>
                  <a:schemeClr val="tx2"/>
                </a:solidFill>
                <a:latin typeface="Courier New" pitchFamily="49" charset="0"/>
                <a:cs typeface="Courier New" pitchFamily="49" charset="0"/>
              </a:rPr>
              <a:t>private</a:t>
            </a:r>
            <a:r>
              <a:rPr lang="fr-CA" altLang="fr-FR" sz="1300" b="0" smtClean="0">
                <a:solidFill>
                  <a:schemeClr val="tx2"/>
                </a:solidFill>
                <a:latin typeface="Courier New" pitchFamily="49" charset="0"/>
                <a:cs typeface="Courier New" pitchFamily="49" charset="0"/>
              </a:rPr>
              <a:t> </a:t>
            </a:r>
            <a:r>
              <a:rPr lang="fr-CA" altLang="fr-FR" sz="1300" smtClean="0">
                <a:solidFill>
                  <a:schemeClr val="tx2"/>
                </a:solidFill>
                <a:latin typeface="Courier New" pitchFamily="49" charset="0"/>
                <a:cs typeface="Courier New" pitchFamily="49" charset="0"/>
              </a:rPr>
              <a:t>final</a:t>
            </a:r>
            <a:r>
              <a:rPr lang="fr-CA" altLang="fr-FR" sz="1300" b="0" smtClean="0">
                <a:solidFill>
                  <a:schemeClr val="tx2"/>
                </a:solidFill>
                <a:latin typeface="Courier New" pitchFamily="49" charset="0"/>
                <a:cs typeface="Courier New" pitchFamily="49" charset="0"/>
              </a:rPr>
              <a:t> AtomicReference&lt;Element&gt; head = </a:t>
            </a:r>
            <a:r>
              <a:rPr lang="fr-CA" altLang="fr-FR" sz="1300" smtClean="0">
                <a:solidFill>
                  <a:schemeClr val="tx2"/>
                </a:solidFill>
                <a:latin typeface="Courier New" pitchFamily="49" charset="0"/>
                <a:cs typeface="Courier New" pitchFamily="49" charset="0"/>
              </a:rPr>
              <a:t>new</a:t>
            </a:r>
            <a:r>
              <a:rPr lang="fr-CA" altLang="fr-FR" sz="1300" b="0" smtClean="0">
                <a:solidFill>
                  <a:schemeClr val="tx2"/>
                </a:solidFill>
                <a:latin typeface="Courier New" pitchFamily="49" charset="0"/>
                <a:cs typeface="Courier New" pitchFamily="49" charset="0"/>
              </a:rPr>
              <a:t> AtomicReference&lt;Element&gt;(null);</a:t>
            </a:r>
          </a:p>
          <a:p>
            <a:r>
              <a:rPr lang="fr-CA" altLang="fr-FR" sz="1300" b="0" smtClean="0">
                <a:latin typeface="Courier New" pitchFamily="49" charset="0"/>
                <a:cs typeface="Courier New" pitchFamily="49" charset="0"/>
              </a:rPr>
              <a:t>   </a:t>
            </a:r>
          </a:p>
          <a:p>
            <a:r>
              <a:rPr lang="fr-CA" altLang="fr-FR" sz="1300" b="0" smtClean="0">
                <a:latin typeface="Courier New" pitchFamily="49" charset="0"/>
                <a:cs typeface="Courier New" pitchFamily="49" charset="0"/>
              </a:rPr>
              <a:t>    </a:t>
            </a:r>
            <a:r>
              <a:rPr lang="fr-CA" altLang="fr-FR" sz="1300" smtClean="0">
                <a:latin typeface="Courier New" pitchFamily="49" charset="0"/>
                <a:cs typeface="Courier New" pitchFamily="49" charset="0"/>
              </a:rPr>
              <a:t>public</a:t>
            </a:r>
            <a:r>
              <a:rPr lang="fr-CA" altLang="fr-FR" sz="1300" b="0" smtClean="0">
                <a:latin typeface="Courier New" pitchFamily="49" charset="0"/>
                <a:cs typeface="Courier New" pitchFamily="49" charset="0"/>
              </a:rPr>
              <a:t> </a:t>
            </a:r>
            <a:r>
              <a:rPr lang="fr-CA" altLang="fr-FR" sz="1300" smtClean="0">
                <a:latin typeface="Courier New" pitchFamily="49" charset="0"/>
                <a:cs typeface="Courier New" pitchFamily="49" charset="0"/>
              </a:rPr>
              <a:t>void</a:t>
            </a:r>
            <a:r>
              <a:rPr lang="fr-CA" altLang="fr-FR" sz="1300" b="0" smtClean="0">
                <a:latin typeface="Courier New" pitchFamily="49" charset="0"/>
                <a:cs typeface="Courier New" pitchFamily="49" charset="0"/>
              </a:rPr>
              <a:t> push(String value){</a:t>
            </a:r>
          </a:p>
          <a:p>
            <a:r>
              <a:rPr lang="fr-CA" altLang="fr-FR" sz="1300" b="0" smtClean="0">
                <a:latin typeface="Courier New" pitchFamily="49" charset="0"/>
                <a:cs typeface="Courier New" pitchFamily="49" charset="0"/>
              </a:rPr>
              <a:t>        Element newElement = </a:t>
            </a:r>
            <a:r>
              <a:rPr lang="fr-CA" altLang="fr-FR" sz="1300" smtClean="0">
                <a:latin typeface="Courier New" pitchFamily="49" charset="0"/>
                <a:cs typeface="Courier New" pitchFamily="49" charset="0"/>
              </a:rPr>
              <a:t>new</a:t>
            </a:r>
            <a:r>
              <a:rPr lang="fr-CA" altLang="fr-FR" sz="1300" b="0" smtClean="0">
                <a:latin typeface="Courier New" pitchFamily="49" charset="0"/>
                <a:cs typeface="Courier New" pitchFamily="49" charset="0"/>
              </a:rPr>
              <a:t> Element(value);</a:t>
            </a:r>
          </a:p>
          <a:p>
            <a:r>
              <a:rPr lang="fr-CA" altLang="fr-FR" sz="1300" b="0" smtClean="0">
                <a:latin typeface="Courier New" pitchFamily="49" charset="0"/>
                <a:cs typeface="Courier New" pitchFamily="49" charset="0"/>
              </a:rPr>
              <a:t>        </a:t>
            </a:r>
            <a:r>
              <a:rPr lang="fr-CA" altLang="fr-FR" sz="1300" smtClean="0">
                <a:latin typeface="Courier New" pitchFamily="49" charset="0"/>
                <a:cs typeface="Courier New" pitchFamily="49" charset="0"/>
              </a:rPr>
              <a:t>while(true</a:t>
            </a:r>
            <a:r>
              <a:rPr lang="fr-CA" altLang="fr-FR" sz="1300" b="0" smtClean="0">
                <a:latin typeface="Courier New" pitchFamily="49" charset="0"/>
                <a:cs typeface="Courier New" pitchFamily="49" charset="0"/>
              </a:rPr>
              <a:t>){</a:t>
            </a:r>
          </a:p>
          <a:p>
            <a:r>
              <a:rPr lang="fr-CA" altLang="fr-FR" sz="1300" b="0" smtClean="0">
                <a:latin typeface="Courier New" pitchFamily="49" charset="0"/>
                <a:cs typeface="Courier New" pitchFamily="49" charset="0"/>
              </a:rPr>
              <a:t>            Element oldHead = head.get();</a:t>
            </a:r>
          </a:p>
          <a:p>
            <a:r>
              <a:rPr lang="fr-CA" altLang="fr-FR" sz="1300" b="0" smtClean="0">
                <a:latin typeface="Courier New" pitchFamily="49" charset="0"/>
                <a:cs typeface="Courier New" pitchFamily="49" charset="0"/>
              </a:rPr>
              <a:t>            newElement.next = oldHead;</a:t>
            </a:r>
          </a:p>
          <a:p>
            <a:r>
              <a:rPr lang="fr-CA" altLang="fr-FR" sz="1300" b="0" smtClean="0">
                <a:latin typeface="Courier New" pitchFamily="49" charset="0"/>
                <a:cs typeface="Courier New" pitchFamily="49" charset="0"/>
              </a:rPr>
              <a:t>            </a:t>
            </a:r>
            <a:r>
              <a:rPr lang="fr-CA" altLang="fr-FR" sz="1300" smtClean="0">
                <a:solidFill>
                  <a:srgbClr val="00B050"/>
                </a:solidFill>
                <a:latin typeface="Courier New" pitchFamily="49" charset="0"/>
                <a:cs typeface="Courier New" pitchFamily="49" charset="0"/>
              </a:rPr>
              <a:t>//Trying to set the new element as the head</a:t>
            </a:r>
          </a:p>
          <a:p>
            <a:r>
              <a:rPr lang="fr-CA" altLang="fr-FR" sz="1300" smtClean="0">
                <a:latin typeface="Courier New" pitchFamily="49" charset="0"/>
                <a:cs typeface="Courier New" pitchFamily="49" charset="0"/>
              </a:rPr>
              <a:t>            if</a:t>
            </a:r>
            <a:r>
              <a:rPr lang="fr-CA" altLang="fr-FR" sz="1300" b="0" smtClean="0">
                <a:latin typeface="Courier New" pitchFamily="49" charset="0"/>
                <a:cs typeface="Courier New" pitchFamily="49" charset="0"/>
              </a:rPr>
              <a:t>(head.compareAndSet(oldHead, newElement)){</a:t>
            </a:r>
          </a:p>
          <a:p>
            <a:r>
              <a:rPr lang="fr-CA" altLang="fr-FR" sz="1300" b="0" smtClean="0">
                <a:latin typeface="Courier New" pitchFamily="49" charset="0"/>
                <a:cs typeface="Courier New" pitchFamily="49" charset="0"/>
              </a:rPr>
              <a:t>                </a:t>
            </a:r>
            <a:r>
              <a:rPr lang="fr-CA" altLang="fr-FR" sz="1300" smtClean="0">
                <a:latin typeface="Courier New" pitchFamily="49" charset="0"/>
                <a:cs typeface="Courier New" pitchFamily="49" charset="0"/>
              </a:rPr>
              <a:t>return</a:t>
            </a:r>
            <a:r>
              <a:rPr lang="fr-CA" altLang="fr-FR" sz="1300" b="0" smtClean="0">
                <a:latin typeface="Courier New" pitchFamily="49" charset="0"/>
                <a:cs typeface="Courier New" pitchFamily="49" charset="0"/>
              </a:rPr>
              <a:t>;</a:t>
            </a:r>
          </a:p>
          <a:p>
            <a:r>
              <a:rPr lang="fr-CA" altLang="fr-FR" sz="1300" b="0" smtClean="0">
                <a:latin typeface="Courier New" pitchFamily="49" charset="0"/>
                <a:cs typeface="Courier New" pitchFamily="49" charset="0"/>
              </a:rPr>
              <a:t>            }</a:t>
            </a:r>
          </a:p>
          <a:p>
            <a:r>
              <a:rPr lang="fr-CA" altLang="fr-FR" sz="1300" b="0" smtClean="0">
                <a:latin typeface="Courier New" pitchFamily="49" charset="0"/>
                <a:cs typeface="Courier New" pitchFamily="49" charset="0"/>
              </a:rPr>
              <a:t>        }</a:t>
            </a:r>
          </a:p>
          <a:p>
            <a:r>
              <a:rPr lang="fr-CA" altLang="fr-FR" sz="1300" b="0" smtClean="0">
                <a:latin typeface="Courier New" pitchFamily="49" charset="0"/>
                <a:cs typeface="Courier New" pitchFamily="49" charset="0"/>
              </a:rPr>
              <a:t>    }</a:t>
            </a:r>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545</a:t>
            </a:fld>
            <a:endParaRPr lang="fr-CA"/>
          </a:p>
        </p:txBody>
      </p:sp>
    </p:spTree>
    <p:extLst>
      <p:ext uri="{BB962C8B-B14F-4D97-AF65-F5344CB8AC3E}">
        <p14:creationId xmlns:p14="http://schemas.microsoft.com/office/powerpoint/2010/main" val="463865390"/>
      </p:ext>
    </p:extLst>
  </p:cSld>
  <p:clrMapOvr>
    <a:masterClrMapping/>
  </p:clrMapOvr>
  <p:timing>
    <p:tnLst>
      <p:par>
        <p:cTn id="1" dur="indefinite" restart="never" nodeType="tmRoot"/>
      </p:par>
    </p:tnLst>
  </p:timing>
</p:sld>
</file>

<file path=ppt/slides/slide5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US" dirty="0" smtClean="0"/>
              <a:t>Another Atomic Variable Example</a:t>
            </a:r>
            <a:endParaRPr lang="fr-CA" dirty="0"/>
          </a:p>
        </p:txBody>
      </p:sp>
      <p:sp>
        <p:nvSpPr>
          <p:cNvPr id="49155" name="Content Placeholder 2"/>
          <p:cNvSpPr>
            <a:spLocks noGrp="1"/>
          </p:cNvSpPr>
          <p:nvPr>
            <p:ph idx="1"/>
          </p:nvPr>
        </p:nvSpPr>
        <p:spPr>
          <a:xfrm>
            <a:off x="0" y="1752600"/>
            <a:ext cx="8964613" cy="4373563"/>
          </a:xfrm>
        </p:spPr>
        <p:txBody>
          <a:bodyPr/>
          <a:lstStyle/>
          <a:p>
            <a:r>
              <a:rPr lang="fr-CA" altLang="fr-FR" sz="1300" b="0" smtClean="0">
                <a:latin typeface="Courier New" pitchFamily="49" charset="0"/>
                <a:cs typeface="Courier New" pitchFamily="49" charset="0"/>
              </a:rPr>
              <a:t> </a:t>
            </a:r>
            <a:r>
              <a:rPr lang="fr-CA" altLang="fr-FR" sz="1300" smtClean="0">
                <a:latin typeface="Courier New" pitchFamily="49" charset="0"/>
                <a:cs typeface="Courier New" pitchFamily="49" charset="0"/>
              </a:rPr>
              <a:t>public</a:t>
            </a:r>
            <a:r>
              <a:rPr lang="fr-CA" altLang="fr-FR" sz="1300" b="0" smtClean="0">
                <a:latin typeface="Courier New" pitchFamily="49" charset="0"/>
                <a:cs typeface="Courier New" pitchFamily="49" charset="0"/>
              </a:rPr>
              <a:t> </a:t>
            </a:r>
            <a:r>
              <a:rPr lang="fr-CA" altLang="fr-FR" sz="1300" smtClean="0">
                <a:latin typeface="Courier New" pitchFamily="49" charset="0"/>
                <a:cs typeface="Courier New" pitchFamily="49" charset="0"/>
              </a:rPr>
              <a:t>String</a:t>
            </a:r>
            <a:r>
              <a:rPr lang="fr-CA" altLang="fr-FR" sz="1300" b="0" smtClean="0">
                <a:latin typeface="Courier New" pitchFamily="49" charset="0"/>
                <a:cs typeface="Courier New" pitchFamily="49" charset="0"/>
              </a:rPr>
              <a:t> pop(){</a:t>
            </a:r>
          </a:p>
          <a:p>
            <a:r>
              <a:rPr lang="fr-CA" altLang="fr-FR" sz="1300" b="0" smtClean="0">
                <a:latin typeface="Courier New" pitchFamily="49" charset="0"/>
                <a:cs typeface="Courier New" pitchFamily="49" charset="0"/>
              </a:rPr>
              <a:t>        </a:t>
            </a:r>
            <a:r>
              <a:rPr lang="fr-CA" altLang="fr-FR" sz="1300" smtClean="0">
                <a:latin typeface="Courier New" pitchFamily="49" charset="0"/>
                <a:cs typeface="Courier New" pitchFamily="49" charset="0"/>
              </a:rPr>
              <a:t>while(true</a:t>
            </a:r>
            <a:r>
              <a:rPr lang="fr-CA" altLang="fr-FR" sz="1300" b="0" smtClean="0">
                <a:latin typeface="Courier New" pitchFamily="49" charset="0"/>
                <a:cs typeface="Courier New" pitchFamily="49" charset="0"/>
              </a:rPr>
              <a:t>){</a:t>
            </a:r>
          </a:p>
          <a:p>
            <a:r>
              <a:rPr lang="fr-CA" altLang="fr-FR" sz="1300" b="0" smtClean="0">
                <a:latin typeface="Courier New" pitchFamily="49" charset="0"/>
                <a:cs typeface="Courier New" pitchFamily="49" charset="0"/>
              </a:rPr>
              <a:t>            Element oldHead = head.get();</a:t>
            </a:r>
          </a:p>
          <a:p>
            <a:r>
              <a:rPr lang="fr-CA" altLang="fr-FR" sz="1300" b="0" smtClean="0">
                <a:latin typeface="Courier New" pitchFamily="49" charset="0"/>
                <a:cs typeface="Courier New" pitchFamily="49" charset="0"/>
              </a:rPr>
              <a:t>            //The stack is empty</a:t>
            </a:r>
          </a:p>
          <a:p>
            <a:r>
              <a:rPr lang="fr-CA" altLang="fr-FR" sz="1300" b="0" smtClean="0">
                <a:latin typeface="Courier New" pitchFamily="49" charset="0"/>
                <a:cs typeface="Courier New" pitchFamily="49" charset="0"/>
              </a:rPr>
              <a:t>            </a:t>
            </a:r>
            <a:r>
              <a:rPr lang="fr-CA" altLang="fr-FR" sz="1300" smtClean="0">
                <a:latin typeface="Courier New" pitchFamily="49" charset="0"/>
                <a:cs typeface="Courier New" pitchFamily="49" charset="0"/>
              </a:rPr>
              <a:t>if</a:t>
            </a:r>
            <a:r>
              <a:rPr lang="fr-CA" altLang="fr-FR" sz="1300" b="0" smtClean="0">
                <a:latin typeface="Courier New" pitchFamily="49" charset="0"/>
                <a:cs typeface="Courier New" pitchFamily="49" charset="0"/>
              </a:rPr>
              <a:t>(oldHead == null){</a:t>
            </a:r>
          </a:p>
          <a:p>
            <a:r>
              <a:rPr lang="fr-CA" altLang="fr-FR" sz="1300" b="0" smtClean="0">
                <a:latin typeface="Courier New" pitchFamily="49" charset="0"/>
                <a:cs typeface="Courier New" pitchFamily="49" charset="0"/>
              </a:rPr>
              <a:t>                </a:t>
            </a:r>
            <a:r>
              <a:rPr lang="fr-CA" altLang="fr-FR" sz="1300" smtClean="0">
                <a:latin typeface="Courier New" pitchFamily="49" charset="0"/>
                <a:cs typeface="Courier New" pitchFamily="49" charset="0"/>
              </a:rPr>
              <a:t>return</a:t>
            </a:r>
            <a:r>
              <a:rPr lang="fr-CA" altLang="fr-FR" sz="1300" b="0" smtClean="0">
                <a:latin typeface="Courier New" pitchFamily="49" charset="0"/>
                <a:cs typeface="Courier New" pitchFamily="49" charset="0"/>
              </a:rPr>
              <a:t> null;</a:t>
            </a:r>
          </a:p>
          <a:p>
            <a:r>
              <a:rPr lang="fr-CA" altLang="fr-FR" sz="1300" b="0" smtClean="0">
                <a:latin typeface="Courier New" pitchFamily="49" charset="0"/>
                <a:cs typeface="Courier New" pitchFamily="49" charset="0"/>
              </a:rPr>
              <a:t>            }</a:t>
            </a:r>
          </a:p>
          <a:p>
            <a:r>
              <a:rPr lang="fr-CA" altLang="fr-FR" sz="1300" b="0" smtClean="0">
                <a:latin typeface="Courier New" pitchFamily="49" charset="0"/>
                <a:cs typeface="Courier New" pitchFamily="49" charset="0"/>
              </a:rPr>
              <a:t>            Element newHead = oldHead.next;</a:t>
            </a:r>
          </a:p>
          <a:p>
            <a:r>
              <a:rPr lang="fr-CA" altLang="fr-FR" sz="1300" b="0" smtClean="0">
                <a:latin typeface="Courier New" pitchFamily="49" charset="0"/>
                <a:cs typeface="Courier New" pitchFamily="49" charset="0"/>
              </a:rPr>
              <a:t>            </a:t>
            </a:r>
            <a:r>
              <a:rPr lang="fr-CA" altLang="fr-FR" sz="1300" smtClean="0">
                <a:solidFill>
                  <a:srgbClr val="00B050"/>
                </a:solidFill>
                <a:latin typeface="Courier New" pitchFamily="49" charset="0"/>
                <a:cs typeface="Courier New" pitchFamily="49" charset="0"/>
              </a:rPr>
              <a:t>//Trying to set the new element as the head</a:t>
            </a:r>
          </a:p>
          <a:p>
            <a:r>
              <a:rPr lang="fr-CA" altLang="fr-FR" sz="1300" b="0" smtClean="0">
                <a:latin typeface="Courier New" pitchFamily="49" charset="0"/>
                <a:cs typeface="Courier New" pitchFamily="49" charset="0"/>
              </a:rPr>
              <a:t>            </a:t>
            </a:r>
            <a:r>
              <a:rPr lang="fr-CA" altLang="fr-FR" sz="1300" smtClean="0">
                <a:latin typeface="Courier New" pitchFamily="49" charset="0"/>
                <a:cs typeface="Courier New" pitchFamily="49" charset="0"/>
              </a:rPr>
              <a:t>if</a:t>
            </a:r>
            <a:r>
              <a:rPr lang="fr-CA" altLang="fr-FR" sz="1300" b="0" smtClean="0">
                <a:latin typeface="Courier New" pitchFamily="49" charset="0"/>
                <a:cs typeface="Courier New" pitchFamily="49" charset="0"/>
              </a:rPr>
              <a:t>(head.compareAndSet(oldHead, newHead)){</a:t>
            </a:r>
          </a:p>
          <a:p>
            <a:r>
              <a:rPr lang="fr-CA" altLang="fr-FR" sz="1300" b="0" smtClean="0">
                <a:latin typeface="Courier New" pitchFamily="49" charset="0"/>
                <a:cs typeface="Courier New" pitchFamily="49" charset="0"/>
              </a:rPr>
              <a:t>                </a:t>
            </a:r>
            <a:r>
              <a:rPr lang="fr-CA" altLang="fr-FR" sz="1300" smtClean="0">
                <a:latin typeface="Courier New" pitchFamily="49" charset="0"/>
                <a:cs typeface="Courier New" pitchFamily="49" charset="0"/>
              </a:rPr>
              <a:t>return</a:t>
            </a:r>
            <a:r>
              <a:rPr lang="fr-CA" altLang="fr-FR" sz="1300" b="0" smtClean="0">
                <a:latin typeface="Courier New" pitchFamily="49" charset="0"/>
                <a:cs typeface="Courier New" pitchFamily="49" charset="0"/>
              </a:rPr>
              <a:t> oldHead.value;</a:t>
            </a:r>
          </a:p>
          <a:p>
            <a:r>
              <a:rPr lang="fr-CA" altLang="fr-FR" sz="1300" b="0" smtClean="0">
                <a:latin typeface="Courier New" pitchFamily="49" charset="0"/>
                <a:cs typeface="Courier New" pitchFamily="49" charset="0"/>
              </a:rPr>
              <a:t>            }</a:t>
            </a:r>
          </a:p>
          <a:p>
            <a:r>
              <a:rPr lang="fr-CA" altLang="fr-FR" sz="1300" b="0" smtClean="0">
                <a:latin typeface="Courier New" pitchFamily="49" charset="0"/>
                <a:cs typeface="Courier New" pitchFamily="49" charset="0"/>
              </a:rPr>
              <a:t>        }</a:t>
            </a:r>
          </a:p>
          <a:p>
            <a:r>
              <a:rPr lang="fr-CA" altLang="fr-FR" sz="1300" b="0" smtClean="0">
                <a:latin typeface="Courier New" pitchFamily="49" charset="0"/>
                <a:cs typeface="Courier New" pitchFamily="49" charset="0"/>
              </a:rPr>
              <a:t>    }</a:t>
            </a:r>
          </a:p>
          <a:p>
            <a:r>
              <a:rPr lang="en-US" altLang="fr-FR" sz="1300" b="0" smtClean="0">
                <a:latin typeface="Courier New" pitchFamily="49" charset="0"/>
                <a:cs typeface="Courier New" pitchFamily="49" charset="0"/>
              </a:rPr>
              <a:t>}</a:t>
            </a:r>
            <a:endParaRPr lang="fr-CA" altLang="fr-FR" sz="1300" b="0" smtClean="0">
              <a:latin typeface="Courier New" pitchFamily="49" charset="0"/>
              <a:cs typeface="Courier New" pitchFamily="49" charset="0"/>
            </a:endParaRPr>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546</a:t>
            </a:fld>
            <a:endParaRPr lang="fr-CA"/>
          </a:p>
        </p:txBody>
      </p:sp>
    </p:spTree>
    <p:extLst>
      <p:ext uri="{BB962C8B-B14F-4D97-AF65-F5344CB8AC3E}">
        <p14:creationId xmlns:p14="http://schemas.microsoft.com/office/powerpoint/2010/main" val="1626514981"/>
      </p:ext>
    </p:extLst>
  </p:cSld>
  <p:clrMapOvr>
    <a:masterClrMapping/>
  </p:clrMapOvr>
  <p:timing>
    <p:tnLst>
      <p:par>
        <p:cTn id="1" dur="indefinite" restart="never" nodeType="tmRoot"/>
      </p:par>
    </p:tnLst>
  </p:timing>
</p:sld>
</file>

<file path=ppt/slides/slide5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457200" y="228600"/>
            <a:ext cx="7772400" cy="3200400"/>
          </a:xfrm>
        </p:spPr>
        <p:txBody>
          <a:bodyPr/>
          <a:lstStyle/>
          <a:p>
            <a:pPr>
              <a:defRPr/>
            </a:pPr>
            <a:r>
              <a:rPr lang="en-CA" dirty="0" smtClean="0"/>
              <a:t>Section 17</a:t>
            </a:r>
            <a:endParaRPr lang="en-CA" dirty="0"/>
          </a:p>
        </p:txBody>
      </p:sp>
      <p:sp>
        <p:nvSpPr>
          <p:cNvPr id="3" name="Subtitle 2"/>
          <p:cNvSpPr>
            <a:spLocks noGrp="1"/>
          </p:cNvSpPr>
          <p:nvPr>
            <p:ph type="subTitle" idx="1"/>
          </p:nvPr>
        </p:nvSpPr>
        <p:spPr/>
        <p:txBody>
          <a:bodyPr/>
          <a:lstStyle/>
          <a:p>
            <a:pPr>
              <a:buFont typeface="Arial" charset="0"/>
              <a:buNone/>
              <a:defRPr/>
            </a:pPr>
            <a:r>
              <a:rPr lang="en-CA" dirty="0" smtClean="0"/>
              <a:t>Process Scheduling</a:t>
            </a:r>
          </a:p>
        </p:txBody>
      </p:sp>
      <p:sp>
        <p:nvSpPr>
          <p:cNvPr id="6" name="Slide Number Placeholder 5"/>
          <p:cNvSpPr>
            <a:spLocks noGrp="1"/>
          </p:cNvSpPr>
          <p:nvPr>
            <p:ph type="sldNum" sz="quarter" idx="11"/>
          </p:nvPr>
        </p:nvSpPr>
        <p:spPr/>
        <p:txBody>
          <a:bodyPr/>
          <a:lstStyle/>
          <a:p>
            <a:pPr>
              <a:defRPr/>
            </a:pPr>
            <a:fld id="{C3FDC44F-EA9B-4A31-BD30-47595989B55D}" type="slidenum">
              <a:rPr lang="fr-CA" smtClean="0"/>
              <a:pPr>
                <a:defRPr/>
              </a:pPr>
              <a:t>547</a:t>
            </a:fld>
            <a:endParaRPr lang="fr-CA"/>
          </a:p>
        </p:txBody>
      </p:sp>
    </p:spTree>
    <p:extLst>
      <p:ext uri="{BB962C8B-B14F-4D97-AF65-F5344CB8AC3E}">
        <p14:creationId xmlns:p14="http://schemas.microsoft.com/office/powerpoint/2010/main" val="3874414479"/>
      </p:ext>
    </p:extLst>
  </p:cSld>
  <p:clrMapOvr>
    <a:masterClrMapping/>
  </p:clrMapOvr>
  <p:timing>
    <p:tnLst>
      <p:par>
        <p:cTn id="1" dur="indefinite" restart="never" nodeType="tmRoot"/>
      </p:par>
    </p:tnLst>
  </p:timing>
</p:sld>
</file>

<file path=ppt/slides/slide5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Topics</a:t>
            </a:r>
            <a:endParaRPr lang="en-CA" dirty="0"/>
          </a:p>
        </p:txBody>
      </p:sp>
      <p:sp>
        <p:nvSpPr>
          <p:cNvPr id="14339" name="Content Placeholder 2"/>
          <p:cNvSpPr>
            <a:spLocks noGrp="1"/>
          </p:cNvSpPr>
          <p:nvPr>
            <p:ph idx="1"/>
          </p:nvPr>
        </p:nvSpPr>
        <p:spPr/>
        <p:txBody>
          <a:bodyPr/>
          <a:lstStyle/>
          <a:p>
            <a:r>
              <a:rPr lang="en-CA" altLang="fr-FR" smtClean="0"/>
              <a:t>CPU Scheduling</a:t>
            </a:r>
          </a:p>
          <a:p>
            <a:endParaRPr lang="en-CA" altLang="fr-FR" smtClean="0"/>
          </a:p>
          <a:p>
            <a:r>
              <a:rPr lang="en-CA" altLang="fr-FR" smtClean="0"/>
              <a:t>First Come First Serve (FCFS) Scheduling</a:t>
            </a:r>
          </a:p>
          <a:p>
            <a:endParaRPr lang="en-CA" altLang="fr-FR" smtClean="0"/>
          </a:p>
          <a:p>
            <a:r>
              <a:rPr lang="en-CA" altLang="fr-FR" smtClean="0"/>
              <a:t>Round Robin (RR) Scheduling</a:t>
            </a:r>
          </a:p>
          <a:p>
            <a:endParaRPr lang="en-CA" altLang="fr-FR" smtClean="0"/>
          </a:p>
          <a:p>
            <a:r>
              <a:rPr lang="en-CA" altLang="fr-FR" smtClean="0"/>
              <a:t>FCFS vs RR</a:t>
            </a:r>
          </a:p>
          <a:p>
            <a:endParaRPr lang="en-CA" altLang="fr-FR" smtClean="0"/>
          </a:p>
          <a:p>
            <a:endParaRPr lang="en-CA" altLang="fr-FR" smtClean="0"/>
          </a:p>
        </p:txBody>
      </p:sp>
      <p:sp>
        <p:nvSpPr>
          <p:cNvPr id="5" name="Slide Number Placeholder 4"/>
          <p:cNvSpPr>
            <a:spLocks noGrp="1"/>
          </p:cNvSpPr>
          <p:nvPr>
            <p:ph type="sldNum" sz="quarter" idx="11"/>
          </p:nvPr>
        </p:nvSpPr>
        <p:spPr/>
        <p:txBody>
          <a:bodyPr/>
          <a:lstStyle/>
          <a:p>
            <a:pPr>
              <a:defRPr/>
            </a:pPr>
            <a:fld id="{C0F85434-72BD-456E-A883-0F005E178622}" type="slidenum">
              <a:rPr lang="fr-CA" smtClean="0"/>
              <a:pPr>
                <a:defRPr/>
              </a:pPr>
              <a:t>548</a:t>
            </a:fld>
            <a:endParaRPr lang="fr-CA"/>
          </a:p>
        </p:txBody>
      </p:sp>
    </p:spTree>
    <p:extLst>
      <p:ext uri="{BB962C8B-B14F-4D97-AF65-F5344CB8AC3E}">
        <p14:creationId xmlns:p14="http://schemas.microsoft.com/office/powerpoint/2010/main" val="3435117618"/>
      </p:ext>
    </p:extLst>
  </p:cSld>
  <p:clrMapOvr>
    <a:masterClrMapping/>
  </p:clrMapOvr>
  <p:timing>
    <p:tnLst>
      <p:par>
        <p:cTn id="1" dur="indefinite" restart="never" nodeType="tmRoot"/>
      </p:par>
    </p:tnLst>
  </p:timing>
</p:sld>
</file>

<file path=ppt/slides/slide5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7"/>
          <p:cNvSpPr>
            <a:spLocks noGrp="1"/>
          </p:cNvSpPr>
          <p:nvPr>
            <p:ph type="title"/>
          </p:nvPr>
        </p:nvSpPr>
        <p:spPr>
          <a:xfrm>
            <a:off x="457200" y="152400"/>
            <a:ext cx="6934200" cy="1371600"/>
          </a:xfrm>
        </p:spPr>
        <p:txBody>
          <a:bodyPr/>
          <a:lstStyle/>
          <a:p>
            <a:pPr eaLnBrk="1" hangingPunct="1">
              <a:defRPr/>
            </a:pPr>
            <a:r>
              <a:rPr lang="en-US" altLang="fr-FR" smtClean="0"/>
              <a:t>CPU Scheduling</a:t>
            </a:r>
          </a:p>
        </p:txBody>
      </p:sp>
      <p:sp>
        <p:nvSpPr>
          <p:cNvPr id="15363" name="Content Placeholder 8"/>
          <p:cNvSpPr>
            <a:spLocks noGrp="1"/>
          </p:cNvSpPr>
          <p:nvPr>
            <p:ph idx="1"/>
          </p:nvPr>
        </p:nvSpPr>
        <p:spPr/>
        <p:txBody>
          <a:bodyPr/>
          <a:lstStyle/>
          <a:p>
            <a:pPr eaLnBrk="1" hangingPunct="1"/>
            <a:r>
              <a:rPr lang="en-US" altLang="fr-FR" smtClean="0"/>
              <a:t>How does the OS decide which of several tasks to take off a queue?</a:t>
            </a:r>
          </a:p>
          <a:p>
            <a:pPr eaLnBrk="1" hangingPunct="1"/>
            <a:endParaRPr lang="en-US" altLang="fr-FR" smtClean="0"/>
          </a:p>
          <a:p>
            <a:pPr eaLnBrk="1" hangingPunct="1"/>
            <a:endParaRPr lang="en-US" altLang="fr-FR" smtClean="0"/>
          </a:p>
          <a:p>
            <a:pPr eaLnBrk="1" hangingPunct="1"/>
            <a:r>
              <a:rPr lang="en-US" altLang="fr-FR" smtClean="0"/>
              <a:t>Scheduling: deciding which threads are given access to resources from moment to moment.</a:t>
            </a:r>
          </a:p>
        </p:txBody>
      </p:sp>
      <p:sp>
        <p:nvSpPr>
          <p:cNvPr id="4" name="Slide Number Placeholder 3"/>
          <p:cNvSpPr>
            <a:spLocks noGrp="1"/>
          </p:cNvSpPr>
          <p:nvPr>
            <p:ph type="sldNum" sz="quarter" idx="11"/>
          </p:nvPr>
        </p:nvSpPr>
        <p:spPr/>
        <p:txBody>
          <a:bodyPr/>
          <a:lstStyle/>
          <a:p>
            <a:pPr>
              <a:defRPr/>
            </a:pPr>
            <a:fld id="{C0F85434-72BD-456E-A883-0F005E178622}" type="slidenum">
              <a:rPr lang="fr-CA" smtClean="0"/>
              <a:pPr>
                <a:defRPr/>
              </a:pPr>
              <a:t>549</a:t>
            </a:fld>
            <a:endParaRPr lang="fr-CA"/>
          </a:p>
        </p:txBody>
      </p:sp>
    </p:spTree>
    <p:extLst>
      <p:ext uri="{BB962C8B-B14F-4D97-AF65-F5344CB8AC3E}">
        <p14:creationId xmlns:p14="http://schemas.microsoft.com/office/powerpoint/2010/main" val="210149551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5363">
                                            <p:txEl>
                                              <p:pRg st="3" end="3"/>
                                            </p:txEl>
                                          </p:spTgt>
                                        </p:tgtEl>
                                        <p:attrNameLst>
                                          <p:attrName>style.visibility</p:attrName>
                                        </p:attrNameLst>
                                      </p:cBhvr>
                                      <p:to>
                                        <p:strVal val="visible"/>
                                      </p:to>
                                    </p:set>
                                    <p:animEffect transition="in" filter="fade">
                                      <p:cBhvr>
                                        <p:cTn id="7" dur="500"/>
                                        <p:tgtEl>
                                          <p:spTgt spid="1536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Use Case Diagrams</a:t>
            </a:r>
            <a:endParaRPr lang="en-CA" dirty="0"/>
          </a:p>
        </p:txBody>
      </p:sp>
      <p:pic>
        <p:nvPicPr>
          <p:cNvPr id="16387"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92275" y="1916113"/>
            <a:ext cx="4449763" cy="45100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678538665"/>
      </p:ext>
    </p:extLst>
  </p:cSld>
  <p:clrMapOvr>
    <a:masterClrMapping/>
  </p:clrMapOvr>
  <p:timing>
    <p:tnLst>
      <p:par>
        <p:cTn id="1" dur="indefinite" restart="never" nodeType="tmRoot"/>
      </p:par>
    </p:tnLst>
  </p:timing>
</p:sld>
</file>

<file path=ppt/slides/slide5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Title 1"/>
          <p:cNvSpPr>
            <a:spLocks noGrp="1"/>
          </p:cNvSpPr>
          <p:nvPr>
            <p:ph type="title"/>
          </p:nvPr>
        </p:nvSpPr>
        <p:spPr>
          <a:xfrm>
            <a:off x="457200" y="152400"/>
            <a:ext cx="6934200" cy="1371600"/>
          </a:xfrm>
        </p:spPr>
        <p:txBody>
          <a:bodyPr/>
          <a:lstStyle/>
          <a:p>
            <a:pPr eaLnBrk="1" hangingPunct="1">
              <a:defRPr/>
            </a:pPr>
            <a:r>
              <a:rPr lang="en-US" altLang="fr-FR" smtClean="0"/>
              <a:t>Assumptions about Scheduling</a:t>
            </a:r>
          </a:p>
        </p:txBody>
      </p:sp>
      <p:sp>
        <p:nvSpPr>
          <p:cNvPr id="16387" name="Content Placeholder 2"/>
          <p:cNvSpPr>
            <a:spLocks noGrp="1"/>
          </p:cNvSpPr>
          <p:nvPr>
            <p:ph idx="1"/>
          </p:nvPr>
        </p:nvSpPr>
        <p:spPr/>
        <p:txBody>
          <a:bodyPr/>
          <a:lstStyle/>
          <a:p>
            <a:pPr eaLnBrk="1" hangingPunct="1"/>
            <a:r>
              <a:rPr lang="en-US" altLang="fr-FR" sz="1800" smtClean="0"/>
              <a:t>CPU scheduling big area of research in early ‘70s</a:t>
            </a:r>
          </a:p>
          <a:p>
            <a:pPr eaLnBrk="1" hangingPunct="1"/>
            <a:r>
              <a:rPr lang="en-US" altLang="fr-FR" sz="1800" smtClean="0"/>
              <a:t>Many implicit assumptions for CPU scheduling:</a:t>
            </a:r>
          </a:p>
          <a:p>
            <a:pPr lvl="1" eaLnBrk="1" hangingPunct="1"/>
            <a:r>
              <a:rPr lang="en-US" altLang="fr-FR" sz="1800" smtClean="0"/>
              <a:t>One program per user</a:t>
            </a:r>
          </a:p>
          <a:p>
            <a:pPr lvl="1" eaLnBrk="1" hangingPunct="1"/>
            <a:r>
              <a:rPr lang="en-US" altLang="fr-FR" sz="1800" smtClean="0"/>
              <a:t>One thread per program</a:t>
            </a:r>
          </a:p>
          <a:p>
            <a:pPr lvl="1" eaLnBrk="1" hangingPunct="1"/>
            <a:r>
              <a:rPr lang="en-US" altLang="fr-FR" sz="1800" smtClean="0"/>
              <a:t>Programs are independent</a:t>
            </a:r>
          </a:p>
          <a:p>
            <a:pPr eaLnBrk="1" hangingPunct="1"/>
            <a:r>
              <a:rPr lang="en-US" altLang="fr-FR" sz="1800" smtClean="0"/>
              <a:t>These are unrealistic but simplify the problem</a:t>
            </a:r>
          </a:p>
          <a:p>
            <a:pPr eaLnBrk="1" hangingPunct="1"/>
            <a:r>
              <a:rPr lang="en-US" altLang="fr-FR" sz="1800" smtClean="0"/>
              <a:t>Does “fair” mean fairness among users or programs?</a:t>
            </a:r>
          </a:p>
          <a:p>
            <a:pPr lvl="1" eaLnBrk="1" hangingPunct="1"/>
            <a:r>
              <a:rPr lang="en-US" altLang="fr-FR" sz="1800" smtClean="0"/>
              <a:t>If I run one compilation job and you run five, do you get five times as much CPU?</a:t>
            </a:r>
          </a:p>
          <a:p>
            <a:pPr lvl="2" eaLnBrk="1" hangingPunct="1"/>
            <a:r>
              <a:rPr lang="en-US" altLang="fr-FR" sz="1600" smtClean="0"/>
              <a:t>Often times, yes!</a:t>
            </a:r>
          </a:p>
          <a:p>
            <a:pPr eaLnBrk="1" hangingPunct="1"/>
            <a:r>
              <a:rPr lang="en-US" altLang="fr-FR" sz="1800" smtClean="0"/>
              <a:t>Goal: distribute CPU time to optimize some desired parameters of the system</a:t>
            </a:r>
          </a:p>
          <a:p>
            <a:pPr lvl="1" eaLnBrk="1" hangingPunct="1"/>
            <a:r>
              <a:rPr lang="en-US" altLang="fr-FR" sz="1800" smtClean="0"/>
              <a:t>What parameters?</a:t>
            </a:r>
          </a:p>
        </p:txBody>
      </p:sp>
      <p:sp>
        <p:nvSpPr>
          <p:cNvPr id="4" name="Slide Number Placeholder 3"/>
          <p:cNvSpPr>
            <a:spLocks noGrp="1"/>
          </p:cNvSpPr>
          <p:nvPr>
            <p:ph type="sldNum" sz="quarter" idx="11"/>
          </p:nvPr>
        </p:nvSpPr>
        <p:spPr/>
        <p:txBody>
          <a:bodyPr/>
          <a:lstStyle/>
          <a:p>
            <a:pPr>
              <a:defRPr/>
            </a:pPr>
            <a:fld id="{C0F85434-72BD-456E-A883-0F005E178622}" type="slidenum">
              <a:rPr lang="fr-CA" smtClean="0"/>
              <a:pPr>
                <a:defRPr/>
              </a:pPr>
              <a:t>550</a:t>
            </a:fld>
            <a:endParaRPr lang="fr-CA"/>
          </a:p>
        </p:txBody>
      </p:sp>
    </p:spTree>
    <p:extLst>
      <p:ext uri="{BB962C8B-B14F-4D97-AF65-F5344CB8AC3E}">
        <p14:creationId xmlns:p14="http://schemas.microsoft.com/office/powerpoint/2010/main" val="2753819373"/>
      </p:ext>
    </p:extLst>
  </p:cSld>
  <p:clrMapOvr>
    <a:masterClrMapping/>
  </p:clrMapOvr>
  <p:timing>
    <p:tnLst>
      <p:par>
        <p:cTn id="1" dur="indefinite" restart="never" nodeType="tmRoot"/>
      </p:par>
    </p:tnLst>
  </p:timing>
</p:sld>
</file>

<file path=ppt/slides/slide5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Title 1"/>
          <p:cNvSpPr>
            <a:spLocks noGrp="1"/>
          </p:cNvSpPr>
          <p:nvPr>
            <p:ph type="title"/>
          </p:nvPr>
        </p:nvSpPr>
        <p:spPr>
          <a:xfrm>
            <a:off x="457200" y="152400"/>
            <a:ext cx="6934200" cy="1371600"/>
          </a:xfrm>
        </p:spPr>
        <p:txBody>
          <a:bodyPr/>
          <a:lstStyle/>
          <a:p>
            <a:pPr eaLnBrk="1" hangingPunct="1">
              <a:defRPr/>
            </a:pPr>
            <a:r>
              <a:rPr lang="en-US" altLang="fr-FR" smtClean="0"/>
              <a:t>Assumption: CPU Bursts</a:t>
            </a:r>
          </a:p>
        </p:txBody>
      </p:sp>
      <p:sp>
        <p:nvSpPr>
          <p:cNvPr id="17411" name="Content Placeholder 2"/>
          <p:cNvSpPr>
            <a:spLocks noGrp="1"/>
          </p:cNvSpPr>
          <p:nvPr>
            <p:ph idx="1"/>
          </p:nvPr>
        </p:nvSpPr>
        <p:spPr/>
        <p:txBody>
          <a:bodyPr/>
          <a:lstStyle/>
          <a:p>
            <a:endParaRPr lang="fr-CA" altLang="fr-FR" smtClean="0"/>
          </a:p>
        </p:txBody>
      </p:sp>
      <p:pic>
        <p:nvPicPr>
          <p:cNvPr id="17413" name="Picture 9"/>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40100" y="2197100"/>
            <a:ext cx="5235575" cy="3481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14" name="Picture 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4038" y="1446213"/>
            <a:ext cx="2571750" cy="4719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551</a:t>
            </a:fld>
            <a:endParaRPr lang="fr-CA"/>
          </a:p>
        </p:txBody>
      </p:sp>
    </p:spTree>
    <p:extLst>
      <p:ext uri="{BB962C8B-B14F-4D97-AF65-F5344CB8AC3E}">
        <p14:creationId xmlns:p14="http://schemas.microsoft.com/office/powerpoint/2010/main" val="2635154104"/>
      </p:ext>
    </p:extLst>
  </p:cSld>
  <p:clrMapOvr>
    <a:masterClrMapping/>
  </p:clrMapOvr>
  <p:timing>
    <p:tnLst>
      <p:par>
        <p:cTn id="1" dur="indefinite" restart="never" nodeType="tmRoot"/>
      </p:par>
    </p:tnLst>
  </p:timing>
</p:sld>
</file>

<file path=ppt/slides/slide5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Title 1"/>
          <p:cNvSpPr>
            <a:spLocks noGrp="1"/>
          </p:cNvSpPr>
          <p:nvPr>
            <p:ph type="title"/>
          </p:nvPr>
        </p:nvSpPr>
        <p:spPr>
          <a:xfrm>
            <a:off x="457200" y="152400"/>
            <a:ext cx="6934200" cy="1371600"/>
          </a:xfrm>
        </p:spPr>
        <p:txBody>
          <a:bodyPr/>
          <a:lstStyle/>
          <a:p>
            <a:pPr eaLnBrk="1" hangingPunct="1">
              <a:defRPr/>
            </a:pPr>
            <a:r>
              <a:rPr lang="en-US" altLang="fr-FR" smtClean="0"/>
              <a:t>Assumption: CPU Bursts</a:t>
            </a:r>
          </a:p>
        </p:txBody>
      </p:sp>
      <p:sp>
        <p:nvSpPr>
          <p:cNvPr id="18435" name="Content Placeholder 2"/>
          <p:cNvSpPr>
            <a:spLocks noGrp="1"/>
          </p:cNvSpPr>
          <p:nvPr>
            <p:ph idx="1"/>
          </p:nvPr>
        </p:nvSpPr>
        <p:spPr/>
        <p:txBody>
          <a:bodyPr/>
          <a:lstStyle/>
          <a:p>
            <a:pPr eaLnBrk="1" hangingPunct="1"/>
            <a:r>
              <a:rPr lang="en-US" altLang="fr-FR" sz="1600" smtClean="0"/>
              <a:t>Execution model: programs alternate between bursts of CPU and I/O</a:t>
            </a:r>
          </a:p>
          <a:p>
            <a:pPr lvl="1" eaLnBrk="1" hangingPunct="1"/>
            <a:r>
              <a:rPr lang="en-US" altLang="fr-FR" sz="1600" smtClean="0"/>
              <a:t>Program typically uses the CPU for some period of time, then does I/O, then uses CPU again</a:t>
            </a:r>
          </a:p>
          <a:p>
            <a:pPr lvl="1" eaLnBrk="1" hangingPunct="1"/>
            <a:r>
              <a:rPr lang="en-US" altLang="fr-FR" sz="1600" smtClean="0"/>
              <a:t>Each scheduling decision is about which job to give to the CPU for use by its next CPU burst</a:t>
            </a:r>
          </a:p>
          <a:p>
            <a:pPr lvl="1" eaLnBrk="1" hangingPunct="1"/>
            <a:r>
              <a:rPr lang="en-US" altLang="fr-FR" sz="1600" smtClean="0"/>
              <a:t>With time slicing, thread may be forced to give up CPU before finishing current CPU burst.</a:t>
            </a:r>
          </a:p>
        </p:txBody>
      </p:sp>
      <p:pic>
        <p:nvPicPr>
          <p:cNvPr id="18437" name="Picture 9"/>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708400" y="4298950"/>
            <a:ext cx="2946400" cy="1960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438" name="Picture 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93900" y="3870325"/>
            <a:ext cx="1447800" cy="2655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Slide Number Placeholder 3"/>
          <p:cNvSpPr>
            <a:spLocks noGrp="1"/>
          </p:cNvSpPr>
          <p:nvPr>
            <p:ph type="sldNum" sz="quarter" idx="11"/>
          </p:nvPr>
        </p:nvSpPr>
        <p:spPr/>
        <p:txBody>
          <a:bodyPr/>
          <a:lstStyle/>
          <a:p>
            <a:pPr>
              <a:defRPr/>
            </a:pPr>
            <a:fld id="{C0F85434-72BD-456E-A883-0F005E178622}" type="slidenum">
              <a:rPr lang="fr-CA" smtClean="0"/>
              <a:pPr>
                <a:defRPr/>
              </a:pPr>
              <a:t>552</a:t>
            </a:fld>
            <a:endParaRPr lang="fr-CA"/>
          </a:p>
        </p:txBody>
      </p:sp>
    </p:spTree>
    <p:extLst>
      <p:ext uri="{BB962C8B-B14F-4D97-AF65-F5344CB8AC3E}">
        <p14:creationId xmlns:p14="http://schemas.microsoft.com/office/powerpoint/2010/main" val="3068838124"/>
      </p:ext>
    </p:extLst>
  </p:cSld>
  <p:clrMapOvr>
    <a:masterClrMapping/>
  </p:clrMapOvr>
  <p:timing>
    <p:tnLst>
      <p:par>
        <p:cTn id="1" dur="indefinite" restart="never" nodeType="tmRoot"/>
      </p:par>
    </p:tnLst>
  </p:timing>
</p:sld>
</file>

<file path=ppt/slides/slide5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a:xfrm>
            <a:off x="457200" y="152400"/>
            <a:ext cx="6934200" cy="1371600"/>
          </a:xfrm>
        </p:spPr>
        <p:txBody>
          <a:bodyPr/>
          <a:lstStyle/>
          <a:p>
            <a:pPr eaLnBrk="1" hangingPunct="1">
              <a:defRPr/>
            </a:pPr>
            <a:r>
              <a:rPr lang="en-US" altLang="fr-FR" smtClean="0"/>
              <a:t>What is Important in a Scheduling Algorithm?</a:t>
            </a:r>
          </a:p>
        </p:txBody>
      </p:sp>
      <p:pic>
        <p:nvPicPr>
          <p:cNvPr id="19461" name="Picture 2" descr="http://en.hdyo.org/assets/ask-question-1-ca45a12e5206bae44014e11cd3ced9f1.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339975" y="2611438"/>
            <a:ext cx="4032250" cy="3049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Slide Number Placeholder 3"/>
          <p:cNvSpPr>
            <a:spLocks noGrp="1"/>
          </p:cNvSpPr>
          <p:nvPr>
            <p:ph type="sldNum" sz="quarter" idx="11"/>
          </p:nvPr>
        </p:nvSpPr>
        <p:spPr/>
        <p:txBody>
          <a:bodyPr/>
          <a:lstStyle/>
          <a:p>
            <a:pPr>
              <a:defRPr/>
            </a:pPr>
            <a:fld id="{C0F85434-72BD-456E-A883-0F005E178622}" type="slidenum">
              <a:rPr lang="fr-CA" smtClean="0"/>
              <a:pPr>
                <a:defRPr/>
              </a:pPr>
              <a:t>553</a:t>
            </a:fld>
            <a:endParaRPr lang="fr-CA"/>
          </a:p>
        </p:txBody>
      </p:sp>
    </p:spTree>
    <p:extLst>
      <p:ext uri="{BB962C8B-B14F-4D97-AF65-F5344CB8AC3E}">
        <p14:creationId xmlns:p14="http://schemas.microsoft.com/office/powerpoint/2010/main" val="3288286181"/>
      </p:ext>
    </p:extLst>
  </p:cSld>
  <p:clrMapOvr>
    <a:masterClrMapping/>
  </p:clrMapOvr>
  <p:timing>
    <p:tnLst>
      <p:par>
        <p:cTn id="1" dur="indefinite" restart="never" nodeType="tmRoot"/>
      </p:par>
    </p:tnLst>
  </p:timing>
</p:sld>
</file>

<file path=ppt/slides/slide5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a:xfrm>
            <a:off x="457200" y="152400"/>
            <a:ext cx="6934200" cy="1371600"/>
          </a:xfrm>
        </p:spPr>
        <p:txBody>
          <a:bodyPr/>
          <a:lstStyle/>
          <a:p>
            <a:pPr eaLnBrk="1" hangingPunct="1">
              <a:defRPr/>
            </a:pPr>
            <a:r>
              <a:rPr lang="en-US" altLang="fr-FR" smtClean="0"/>
              <a:t>What is Important in a Scheduling Algorithm?</a:t>
            </a:r>
          </a:p>
        </p:txBody>
      </p:sp>
      <p:sp>
        <p:nvSpPr>
          <p:cNvPr id="20483" name="Content Placeholder 4"/>
          <p:cNvSpPr>
            <a:spLocks noGrp="1"/>
          </p:cNvSpPr>
          <p:nvPr>
            <p:ph idx="1"/>
          </p:nvPr>
        </p:nvSpPr>
        <p:spPr/>
        <p:txBody>
          <a:bodyPr/>
          <a:lstStyle/>
          <a:p>
            <a:pPr eaLnBrk="1" hangingPunct="1"/>
            <a:r>
              <a:rPr lang="en-US" altLang="fr-FR" smtClean="0"/>
              <a:t>Minimize Response Time</a:t>
            </a:r>
          </a:p>
          <a:p>
            <a:pPr lvl="1" eaLnBrk="1" hangingPunct="1"/>
            <a:r>
              <a:rPr lang="en-US" altLang="fr-FR" smtClean="0"/>
              <a:t>Elapsed time to do an operation (job)</a:t>
            </a:r>
          </a:p>
          <a:p>
            <a:pPr lvl="1" eaLnBrk="1" hangingPunct="1"/>
            <a:r>
              <a:rPr lang="en-US" altLang="fr-FR" smtClean="0"/>
              <a:t>Response time is what the user sees</a:t>
            </a:r>
          </a:p>
          <a:p>
            <a:pPr lvl="2" eaLnBrk="1" hangingPunct="1"/>
            <a:r>
              <a:rPr lang="en-US" altLang="fr-FR" smtClean="0"/>
              <a:t>Time to echo keystroke in editor</a:t>
            </a:r>
          </a:p>
          <a:p>
            <a:pPr lvl="2" eaLnBrk="1" hangingPunct="1"/>
            <a:r>
              <a:rPr lang="en-US" altLang="fr-FR" smtClean="0"/>
              <a:t>Time to compile a program</a:t>
            </a:r>
          </a:p>
          <a:p>
            <a:pPr lvl="2" eaLnBrk="1" hangingPunct="1"/>
            <a:r>
              <a:rPr lang="en-US" altLang="fr-FR" smtClean="0"/>
              <a:t>Real-time Tasks: Must meet deadlines imposed by World</a:t>
            </a:r>
          </a:p>
        </p:txBody>
      </p:sp>
      <p:sp>
        <p:nvSpPr>
          <p:cNvPr id="4" name="Slide Number Placeholder 3"/>
          <p:cNvSpPr>
            <a:spLocks noGrp="1"/>
          </p:cNvSpPr>
          <p:nvPr>
            <p:ph type="sldNum" sz="quarter" idx="11"/>
          </p:nvPr>
        </p:nvSpPr>
        <p:spPr/>
        <p:txBody>
          <a:bodyPr/>
          <a:lstStyle/>
          <a:p>
            <a:pPr>
              <a:defRPr/>
            </a:pPr>
            <a:fld id="{C0F85434-72BD-456E-A883-0F005E178622}" type="slidenum">
              <a:rPr lang="fr-CA" smtClean="0"/>
              <a:pPr>
                <a:defRPr/>
              </a:pPr>
              <a:t>554</a:t>
            </a:fld>
            <a:endParaRPr lang="fr-CA"/>
          </a:p>
        </p:txBody>
      </p:sp>
    </p:spTree>
    <p:extLst>
      <p:ext uri="{BB962C8B-B14F-4D97-AF65-F5344CB8AC3E}">
        <p14:creationId xmlns:p14="http://schemas.microsoft.com/office/powerpoint/2010/main" val="2030714379"/>
      </p:ext>
    </p:extLst>
  </p:cSld>
  <p:clrMapOvr>
    <a:masterClrMapping/>
  </p:clrMapOvr>
  <p:timing>
    <p:tnLst>
      <p:par>
        <p:cTn id="1" dur="indefinite" restart="never" nodeType="tmRoot"/>
      </p:par>
    </p:tnLst>
  </p:timing>
</p:sld>
</file>

<file path=ppt/slides/slide5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a:xfrm>
            <a:off x="457200" y="152400"/>
            <a:ext cx="6934200" cy="1371600"/>
          </a:xfrm>
        </p:spPr>
        <p:txBody>
          <a:bodyPr/>
          <a:lstStyle/>
          <a:p>
            <a:pPr eaLnBrk="1" hangingPunct="1">
              <a:defRPr/>
            </a:pPr>
            <a:r>
              <a:rPr lang="en-US" altLang="fr-FR" smtClean="0"/>
              <a:t>What is Important in a Scheduling Algorithm?</a:t>
            </a:r>
          </a:p>
        </p:txBody>
      </p:sp>
      <p:sp>
        <p:nvSpPr>
          <p:cNvPr id="21507" name="Content Placeholder 4"/>
          <p:cNvSpPr>
            <a:spLocks noGrp="1"/>
          </p:cNvSpPr>
          <p:nvPr>
            <p:ph idx="1"/>
          </p:nvPr>
        </p:nvSpPr>
        <p:spPr/>
        <p:txBody>
          <a:bodyPr/>
          <a:lstStyle/>
          <a:p>
            <a:pPr eaLnBrk="1" hangingPunct="1"/>
            <a:r>
              <a:rPr lang="en-US" altLang="fr-FR" smtClean="0"/>
              <a:t>Maximize Throughput</a:t>
            </a:r>
          </a:p>
          <a:p>
            <a:pPr lvl="1" eaLnBrk="1" hangingPunct="1"/>
            <a:r>
              <a:rPr lang="en-US" altLang="fr-FR" smtClean="0"/>
              <a:t>Jobs per second</a:t>
            </a:r>
          </a:p>
          <a:p>
            <a:pPr lvl="1" eaLnBrk="1" hangingPunct="1"/>
            <a:r>
              <a:rPr lang="en-US" altLang="fr-FR" smtClean="0"/>
              <a:t>Throughput related to response time, but not identical</a:t>
            </a:r>
          </a:p>
          <a:p>
            <a:pPr lvl="2" eaLnBrk="1" hangingPunct="1"/>
            <a:r>
              <a:rPr lang="en-US" altLang="fr-FR" smtClean="0"/>
              <a:t>Minimizing response time will lead to more context switching than if you maximized only throughput</a:t>
            </a:r>
          </a:p>
          <a:p>
            <a:pPr lvl="1" eaLnBrk="1" hangingPunct="1"/>
            <a:r>
              <a:rPr lang="en-US" altLang="fr-FR" smtClean="0"/>
              <a:t>Minimize overhead (context switch time) as well as efficient use of resources (CPU, disk, memory, etc.)</a:t>
            </a:r>
          </a:p>
        </p:txBody>
      </p:sp>
      <p:sp>
        <p:nvSpPr>
          <p:cNvPr id="4" name="Slide Number Placeholder 3"/>
          <p:cNvSpPr>
            <a:spLocks noGrp="1"/>
          </p:cNvSpPr>
          <p:nvPr>
            <p:ph type="sldNum" sz="quarter" idx="11"/>
          </p:nvPr>
        </p:nvSpPr>
        <p:spPr/>
        <p:txBody>
          <a:bodyPr/>
          <a:lstStyle/>
          <a:p>
            <a:pPr>
              <a:defRPr/>
            </a:pPr>
            <a:fld id="{C0F85434-72BD-456E-A883-0F005E178622}" type="slidenum">
              <a:rPr lang="fr-CA" smtClean="0"/>
              <a:pPr>
                <a:defRPr/>
              </a:pPr>
              <a:t>555</a:t>
            </a:fld>
            <a:endParaRPr lang="fr-CA"/>
          </a:p>
        </p:txBody>
      </p:sp>
    </p:spTree>
    <p:extLst>
      <p:ext uri="{BB962C8B-B14F-4D97-AF65-F5344CB8AC3E}">
        <p14:creationId xmlns:p14="http://schemas.microsoft.com/office/powerpoint/2010/main" val="149374990"/>
      </p:ext>
    </p:extLst>
  </p:cSld>
  <p:clrMapOvr>
    <a:masterClrMapping/>
  </p:clrMapOvr>
  <p:timing>
    <p:tnLst>
      <p:par>
        <p:cTn id="1" dur="indefinite" restart="never" nodeType="tmRoot"/>
      </p:par>
    </p:tnLst>
  </p:timing>
</p:sld>
</file>

<file path=ppt/slides/slide5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a:xfrm>
            <a:off x="457200" y="152400"/>
            <a:ext cx="6934200" cy="1371600"/>
          </a:xfrm>
        </p:spPr>
        <p:txBody>
          <a:bodyPr/>
          <a:lstStyle/>
          <a:p>
            <a:pPr eaLnBrk="1" hangingPunct="1">
              <a:defRPr/>
            </a:pPr>
            <a:r>
              <a:rPr lang="en-US" altLang="fr-FR" smtClean="0"/>
              <a:t>What is Important in a Scheduling Algorithm?</a:t>
            </a:r>
          </a:p>
        </p:txBody>
      </p:sp>
      <p:sp>
        <p:nvSpPr>
          <p:cNvPr id="22531" name="Content Placeholder 4"/>
          <p:cNvSpPr>
            <a:spLocks noGrp="1"/>
          </p:cNvSpPr>
          <p:nvPr>
            <p:ph idx="1"/>
          </p:nvPr>
        </p:nvSpPr>
        <p:spPr/>
        <p:txBody>
          <a:bodyPr/>
          <a:lstStyle/>
          <a:p>
            <a:pPr eaLnBrk="1" hangingPunct="1"/>
            <a:r>
              <a:rPr lang="en-US" altLang="fr-FR" smtClean="0"/>
              <a:t>Fairness</a:t>
            </a:r>
          </a:p>
          <a:p>
            <a:pPr lvl="1" eaLnBrk="1" hangingPunct="1"/>
            <a:r>
              <a:rPr lang="en-US" altLang="fr-FR" smtClean="0"/>
              <a:t>Share CPU among users in some equitable way</a:t>
            </a:r>
          </a:p>
          <a:p>
            <a:pPr lvl="1" eaLnBrk="1" hangingPunct="1"/>
            <a:r>
              <a:rPr lang="en-US" altLang="fr-FR" smtClean="0"/>
              <a:t>Not just minimizing average response time</a:t>
            </a:r>
          </a:p>
        </p:txBody>
      </p:sp>
      <p:sp>
        <p:nvSpPr>
          <p:cNvPr id="4" name="Slide Number Placeholder 3"/>
          <p:cNvSpPr>
            <a:spLocks noGrp="1"/>
          </p:cNvSpPr>
          <p:nvPr>
            <p:ph type="sldNum" sz="quarter" idx="11"/>
          </p:nvPr>
        </p:nvSpPr>
        <p:spPr/>
        <p:txBody>
          <a:bodyPr/>
          <a:lstStyle/>
          <a:p>
            <a:pPr>
              <a:defRPr/>
            </a:pPr>
            <a:fld id="{C0F85434-72BD-456E-A883-0F005E178622}" type="slidenum">
              <a:rPr lang="fr-CA" smtClean="0"/>
              <a:pPr>
                <a:defRPr/>
              </a:pPr>
              <a:t>556</a:t>
            </a:fld>
            <a:endParaRPr lang="fr-CA"/>
          </a:p>
        </p:txBody>
      </p:sp>
    </p:spTree>
    <p:extLst>
      <p:ext uri="{BB962C8B-B14F-4D97-AF65-F5344CB8AC3E}">
        <p14:creationId xmlns:p14="http://schemas.microsoft.com/office/powerpoint/2010/main" val="1463669978"/>
      </p:ext>
    </p:extLst>
  </p:cSld>
  <p:clrMapOvr>
    <a:masterClrMapping/>
  </p:clrMapOvr>
  <p:timing>
    <p:tnLst>
      <p:par>
        <p:cTn id="1" dur="indefinite" restart="never" nodeType="tmRoot"/>
      </p:par>
    </p:tnLst>
  </p:timing>
</p:sld>
</file>

<file path=ppt/slides/slide5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itle 1"/>
          <p:cNvSpPr>
            <a:spLocks noGrp="1"/>
          </p:cNvSpPr>
          <p:nvPr>
            <p:ph type="title"/>
          </p:nvPr>
        </p:nvSpPr>
        <p:spPr>
          <a:xfrm>
            <a:off x="457200" y="152400"/>
            <a:ext cx="6934200" cy="1371600"/>
          </a:xfrm>
        </p:spPr>
        <p:txBody>
          <a:bodyPr>
            <a:normAutofit fontScale="90000"/>
          </a:bodyPr>
          <a:lstStyle/>
          <a:p>
            <a:pPr eaLnBrk="1" hangingPunct="1">
              <a:defRPr/>
            </a:pPr>
            <a:r>
              <a:rPr lang="en-US" altLang="fr-FR" smtClean="0"/>
              <a:t>Scheduling Algorithms: First-Come, First-Served (FCFS)</a:t>
            </a:r>
          </a:p>
        </p:txBody>
      </p:sp>
      <p:sp>
        <p:nvSpPr>
          <p:cNvPr id="23555" name="Content Placeholder 2"/>
          <p:cNvSpPr>
            <a:spLocks noGrp="1"/>
          </p:cNvSpPr>
          <p:nvPr>
            <p:ph idx="1"/>
          </p:nvPr>
        </p:nvSpPr>
        <p:spPr/>
        <p:txBody>
          <a:bodyPr/>
          <a:lstStyle/>
          <a:p>
            <a:pPr eaLnBrk="1" hangingPunct="1"/>
            <a:r>
              <a:rPr lang="en-US" altLang="fr-FR" smtClean="0"/>
              <a:t>“Run until Done:” FIFO algorithm</a:t>
            </a:r>
          </a:p>
          <a:p>
            <a:pPr eaLnBrk="1" hangingPunct="1"/>
            <a:r>
              <a:rPr lang="en-US" altLang="fr-FR" smtClean="0"/>
              <a:t>In the beginning, this meant one program runs non-preemtively until it is finished (including any blocking for I/O operations)</a:t>
            </a:r>
          </a:p>
          <a:p>
            <a:pPr eaLnBrk="1" hangingPunct="1"/>
            <a:r>
              <a:rPr lang="en-US" altLang="fr-FR" smtClean="0"/>
              <a:t>Now, FCFS means that a process keeps the CPU until one or more threads block</a:t>
            </a:r>
          </a:p>
          <a:p>
            <a:pPr eaLnBrk="1" hangingPunct="1"/>
            <a:r>
              <a:rPr lang="en-US" altLang="fr-FR" smtClean="0"/>
              <a:t>Example: Three processes arrive in order P1, P2, P3.</a:t>
            </a:r>
          </a:p>
          <a:p>
            <a:pPr lvl="1" eaLnBrk="1" hangingPunct="1"/>
            <a:r>
              <a:rPr lang="en-US" altLang="fr-FR" smtClean="0"/>
              <a:t>P1 burst time: 24</a:t>
            </a:r>
          </a:p>
          <a:p>
            <a:pPr lvl="1" eaLnBrk="1" hangingPunct="1"/>
            <a:r>
              <a:rPr lang="en-US" altLang="fr-FR" smtClean="0"/>
              <a:t>P2 burst time: 3</a:t>
            </a:r>
          </a:p>
          <a:p>
            <a:pPr lvl="1" eaLnBrk="1" hangingPunct="1"/>
            <a:r>
              <a:rPr lang="en-US" altLang="fr-FR" smtClean="0"/>
              <a:t>P3 burst time: 3</a:t>
            </a:r>
          </a:p>
          <a:p>
            <a:pPr eaLnBrk="1" hangingPunct="1"/>
            <a:r>
              <a:rPr lang="en-US" altLang="fr-FR" smtClean="0"/>
              <a:t>Draw the Gantt Chart and compute Average Waiting Time and Average Completion Time.</a:t>
            </a:r>
          </a:p>
        </p:txBody>
      </p:sp>
      <p:sp>
        <p:nvSpPr>
          <p:cNvPr id="4" name="Slide Number Placeholder 3"/>
          <p:cNvSpPr>
            <a:spLocks noGrp="1"/>
          </p:cNvSpPr>
          <p:nvPr>
            <p:ph type="sldNum" sz="quarter" idx="11"/>
          </p:nvPr>
        </p:nvSpPr>
        <p:spPr/>
        <p:txBody>
          <a:bodyPr/>
          <a:lstStyle/>
          <a:p>
            <a:pPr>
              <a:defRPr/>
            </a:pPr>
            <a:fld id="{C0F85434-72BD-456E-A883-0F005E178622}" type="slidenum">
              <a:rPr lang="fr-CA" smtClean="0"/>
              <a:pPr>
                <a:defRPr/>
              </a:pPr>
              <a:t>557</a:t>
            </a:fld>
            <a:endParaRPr lang="fr-CA"/>
          </a:p>
        </p:txBody>
      </p:sp>
    </p:spTree>
    <p:extLst>
      <p:ext uri="{BB962C8B-B14F-4D97-AF65-F5344CB8AC3E}">
        <p14:creationId xmlns:p14="http://schemas.microsoft.com/office/powerpoint/2010/main" val="3215598211"/>
      </p:ext>
    </p:extLst>
  </p:cSld>
  <p:clrMapOvr>
    <a:masterClrMapping/>
  </p:clrMapOvr>
  <p:timing>
    <p:tnLst>
      <p:par>
        <p:cTn id="1" dur="indefinite" restart="never" nodeType="tmRoot"/>
      </p:par>
    </p:tnLst>
  </p:timing>
</p:sld>
</file>

<file path=ppt/slides/slide5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Title 1"/>
          <p:cNvSpPr>
            <a:spLocks noGrp="1"/>
          </p:cNvSpPr>
          <p:nvPr>
            <p:ph type="title"/>
          </p:nvPr>
        </p:nvSpPr>
        <p:spPr>
          <a:xfrm>
            <a:off x="457200" y="152400"/>
            <a:ext cx="6934200" cy="1371600"/>
          </a:xfrm>
        </p:spPr>
        <p:txBody>
          <a:bodyPr>
            <a:normAutofit fontScale="90000"/>
          </a:bodyPr>
          <a:lstStyle/>
          <a:p>
            <a:pPr eaLnBrk="1" hangingPunct="1">
              <a:defRPr/>
            </a:pPr>
            <a:r>
              <a:rPr lang="en-US" altLang="fr-FR" smtClean="0"/>
              <a:t>Scheduling Algorithms: First-Come, First-Served (FCFS)</a:t>
            </a:r>
          </a:p>
        </p:txBody>
      </p:sp>
      <p:sp>
        <p:nvSpPr>
          <p:cNvPr id="22531" name="Content Placeholder 2"/>
          <p:cNvSpPr>
            <a:spLocks noGrp="1"/>
          </p:cNvSpPr>
          <p:nvPr>
            <p:ph idx="1"/>
          </p:nvPr>
        </p:nvSpPr>
        <p:spPr/>
        <p:txBody>
          <a:bodyPr/>
          <a:lstStyle/>
          <a:p>
            <a:pPr eaLnBrk="1" hangingPunct="1"/>
            <a:r>
              <a:rPr lang="en-US" altLang="fr-FR" sz="1600" smtClean="0"/>
              <a:t>Example: Three processes arrive in order P1, P2, P3.</a:t>
            </a:r>
          </a:p>
          <a:p>
            <a:pPr lvl="1" eaLnBrk="1" hangingPunct="1"/>
            <a:r>
              <a:rPr lang="en-US" altLang="fr-FR" sz="1600" smtClean="0"/>
              <a:t>P1 burst time: 24</a:t>
            </a:r>
          </a:p>
          <a:p>
            <a:pPr lvl="1" eaLnBrk="1" hangingPunct="1"/>
            <a:r>
              <a:rPr lang="en-US" altLang="fr-FR" sz="1600" smtClean="0"/>
              <a:t>P2 burst time: 3</a:t>
            </a:r>
          </a:p>
          <a:p>
            <a:pPr lvl="1" eaLnBrk="1" hangingPunct="1"/>
            <a:r>
              <a:rPr lang="en-US" altLang="fr-FR" sz="1600" smtClean="0"/>
              <a:t>P3 burst time: 3</a:t>
            </a:r>
          </a:p>
          <a:p>
            <a:pPr eaLnBrk="1" hangingPunct="1"/>
            <a:r>
              <a:rPr lang="en-US" altLang="fr-FR" sz="1600" smtClean="0"/>
              <a:t>Waiting Time</a:t>
            </a:r>
          </a:p>
          <a:p>
            <a:pPr lvl="1" eaLnBrk="1" hangingPunct="1"/>
            <a:r>
              <a:rPr lang="en-US" altLang="fr-FR" sz="1600" smtClean="0"/>
              <a:t>P1: 0</a:t>
            </a:r>
          </a:p>
          <a:p>
            <a:pPr lvl="1" eaLnBrk="1" hangingPunct="1"/>
            <a:r>
              <a:rPr lang="en-US" altLang="fr-FR" sz="1600" smtClean="0"/>
              <a:t>P2: 24</a:t>
            </a:r>
          </a:p>
          <a:p>
            <a:pPr lvl="1" eaLnBrk="1" hangingPunct="1"/>
            <a:r>
              <a:rPr lang="en-US" altLang="fr-FR" sz="1600" smtClean="0"/>
              <a:t>P3: 27</a:t>
            </a:r>
          </a:p>
          <a:p>
            <a:pPr eaLnBrk="1" hangingPunct="1"/>
            <a:r>
              <a:rPr lang="en-US" altLang="fr-FR" sz="1600" smtClean="0"/>
              <a:t>Completion Time:</a:t>
            </a:r>
          </a:p>
          <a:p>
            <a:pPr lvl="1" eaLnBrk="1" hangingPunct="1"/>
            <a:r>
              <a:rPr lang="en-US" altLang="fr-FR" sz="1600" smtClean="0"/>
              <a:t>P1: 24</a:t>
            </a:r>
          </a:p>
          <a:p>
            <a:pPr lvl="1" eaLnBrk="1" hangingPunct="1"/>
            <a:r>
              <a:rPr lang="en-US" altLang="fr-FR" sz="1600" smtClean="0"/>
              <a:t>P2: 27</a:t>
            </a:r>
          </a:p>
          <a:p>
            <a:pPr lvl="1" eaLnBrk="1" hangingPunct="1"/>
            <a:r>
              <a:rPr lang="en-US" altLang="fr-FR" sz="1600" smtClean="0"/>
              <a:t>P3: 30</a:t>
            </a:r>
          </a:p>
          <a:p>
            <a:pPr eaLnBrk="1" hangingPunct="1"/>
            <a:r>
              <a:rPr lang="en-US" altLang="fr-FR" sz="1600" smtClean="0"/>
              <a:t>Average Waiting Time: (0+24+27)/3 = 17</a:t>
            </a:r>
          </a:p>
          <a:p>
            <a:pPr eaLnBrk="1" hangingPunct="1"/>
            <a:r>
              <a:rPr lang="en-US" altLang="fr-FR" sz="1600" smtClean="0"/>
              <a:t>Average Completion Time: (24+27+30)/3 = 27</a:t>
            </a:r>
          </a:p>
        </p:txBody>
      </p:sp>
      <p:grpSp>
        <p:nvGrpSpPr>
          <p:cNvPr id="24581" name="Group 11"/>
          <p:cNvGrpSpPr>
            <a:grpSpLocks/>
          </p:cNvGrpSpPr>
          <p:nvPr/>
        </p:nvGrpSpPr>
        <p:grpSpPr bwMode="auto">
          <a:xfrm>
            <a:off x="4089400" y="2466975"/>
            <a:ext cx="3862388" cy="890588"/>
            <a:chOff x="5816600" y="3505200"/>
            <a:chExt cx="5491661" cy="1265263"/>
          </a:xfrm>
        </p:grpSpPr>
        <p:sp>
          <p:nvSpPr>
            <p:cNvPr id="4" name="Rectangle 3"/>
            <p:cNvSpPr/>
            <p:nvPr/>
          </p:nvSpPr>
          <p:spPr bwMode="auto">
            <a:xfrm>
              <a:off x="5970087" y="3505200"/>
              <a:ext cx="3275134" cy="685632"/>
            </a:xfrm>
            <a:prstGeom prst="rect">
              <a:avLst/>
            </a:prstGeom>
            <a:ln>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eaLnBrk="0" hangingPunct="0">
                <a:defRPr/>
              </a:pPr>
              <a:r>
                <a:rPr lang="en-US" sz="2200" dirty="0">
                  <a:solidFill>
                    <a:schemeClr val="tx1"/>
                  </a:solidFill>
                  <a:sym typeface="Helvetica Neue Light" charset="0"/>
                </a:rPr>
                <a:t>P1</a:t>
              </a:r>
            </a:p>
          </p:txBody>
        </p:sp>
        <p:sp>
          <p:nvSpPr>
            <p:cNvPr id="5" name="Rectangle 4"/>
            <p:cNvSpPr/>
            <p:nvPr/>
          </p:nvSpPr>
          <p:spPr bwMode="auto">
            <a:xfrm>
              <a:off x="9245221" y="3505200"/>
              <a:ext cx="839662" cy="685632"/>
            </a:xfrm>
            <a:prstGeom prst="rect">
              <a:avLst/>
            </a:prstGeom>
            <a:ln>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eaLnBrk="0" hangingPunct="0">
                <a:defRPr/>
              </a:pPr>
              <a:r>
                <a:rPr lang="en-US" sz="2200" dirty="0">
                  <a:solidFill>
                    <a:schemeClr val="tx1"/>
                  </a:solidFill>
                  <a:sym typeface="Helvetica Neue Light" charset="0"/>
                </a:rPr>
                <a:t>P2</a:t>
              </a:r>
            </a:p>
          </p:txBody>
        </p:sp>
        <p:sp>
          <p:nvSpPr>
            <p:cNvPr id="7" name="Rectangle 6"/>
            <p:cNvSpPr/>
            <p:nvPr/>
          </p:nvSpPr>
          <p:spPr bwMode="auto">
            <a:xfrm>
              <a:off x="10084883" y="3505200"/>
              <a:ext cx="837404" cy="685632"/>
            </a:xfrm>
            <a:prstGeom prst="rect">
              <a:avLst/>
            </a:prstGeom>
            <a:ln>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eaLnBrk="0" hangingPunct="0">
                <a:defRPr/>
              </a:pPr>
              <a:r>
                <a:rPr lang="en-US" sz="2200" dirty="0">
                  <a:solidFill>
                    <a:schemeClr val="tx1"/>
                  </a:solidFill>
                  <a:sym typeface="Helvetica Neue Light" charset="0"/>
                </a:rPr>
                <a:t>P3</a:t>
              </a:r>
            </a:p>
          </p:txBody>
        </p:sp>
        <p:sp>
          <p:nvSpPr>
            <p:cNvPr id="24586" name="TextBox 7"/>
            <p:cNvSpPr txBox="1">
              <a:spLocks noChangeArrowheads="1"/>
            </p:cNvSpPr>
            <p:nvPr/>
          </p:nvSpPr>
          <p:spPr bwMode="auto">
            <a:xfrm>
              <a:off x="5816600" y="4267200"/>
              <a:ext cx="435903" cy="503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700" b="0">
                  <a:solidFill>
                    <a:srgbClr val="000000"/>
                  </a:solidFill>
                  <a:latin typeface="Helvetica Neue Light"/>
                  <a:ea typeface="ヒラギノ角ゴ ProN W3"/>
                  <a:cs typeface="ヒラギノ角ゴ ProN W3"/>
                  <a:sym typeface="Helvetica Neue Light"/>
                </a:rPr>
                <a:t>0</a:t>
              </a:r>
            </a:p>
          </p:txBody>
        </p:sp>
        <p:sp>
          <p:nvSpPr>
            <p:cNvPr id="24587" name="TextBox 8"/>
            <p:cNvSpPr txBox="1">
              <a:spLocks noChangeArrowheads="1"/>
            </p:cNvSpPr>
            <p:nvPr/>
          </p:nvSpPr>
          <p:spPr bwMode="auto">
            <a:xfrm>
              <a:off x="9007439" y="4267200"/>
              <a:ext cx="609169" cy="503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700" b="0">
                  <a:solidFill>
                    <a:srgbClr val="000000"/>
                  </a:solidFill>
                  <a:latin typeface="Helvetica Neue Light"/>
                  <a:ea typeface="ヒラギノ角ゴ ProN W3"/>
                  <a:cs typeface="ヒラギノ角ゴ ProN W3"/>
                  <a:sym typeface="Helvetica Neue Light"/>
                </a:rPr>
                <a:t>24</a:t>
              </a:r>
            </a:p>
          </p:txBody>
        </p:sp>
        <p:sp>
          <p:nvSpPr>
            <p:cNvPr id="24588" name="TextBox 9"/>
            <p:cNvSpPr txBox="1">
              <a:spLocks noChangeArrowheads="1"/>
            </p:cNvSpPr>
            <p:nvPr/>
          </p:nvSpPr>
          <p:spPr bwMode="auto">
            <a:xfrm>
              <a:off x="9860891" y="4262735"/>
              <a:ext cx="609169" cy="503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700" b="0">
                  <a:solidFill>
                    <a:srgbClr val="000000"/>
                  </a:solidFill>
                  <a:latin typeface="Helvetica Neue Light"/>
                  <a:ea typeface="ヒラギノ角ゴ ProN W3"/>
                  <a:cs typeface="ヒラギノ角ゴ ProN W3"/>
                  <a:sym typeface="Helvetica Neue Light"/>
                </a:rPr>
                <a:t>27</a:t>
              </a:r>
            </a:p>
          </p:txBody>
        </p:sp>
        <p:sp>
          <p:nvSpPr>
            <p:cNvPr id="24589" name="TextBox 10"/>
            <p:cNvSpPr txBox="1">
              <a:spLocks noChangeArrowheads="1"/>
            </p:cNvSpPr>
            <p:nvPr/>
          </p:nvSpPr>
          <p:spPr bwMode="auto">
            <a:xfrm>
              <a:off x="10699092" y="4262735"/>
              <a:ext cx="609169" cy="503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700" b="0">
                  <a:solidFill>
                    <a:srgbClr val="000000"/>
                  </a:solidFill>
                  <a:latin typeface="Helvetica Neue Light"/>
                  <a:ea typeface="ヒラギノ角ゴ ProN W3"/>
                  <a:cs typeface="ヒラギノ角ゴ ProN W3"/>
                  <a:sym typeface="Helvetica Neue Light"/>
                </a:rPr>
                <a:t>30</a:t>
              </a:r>
            </a:p>
          </p:txBody>
        </p:sp>
      </p:gr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558</a:t>
            </a:fld>
            <a:endParaRPr lang="fr-CA"/>
          </a:p>
        </p:txBody>
      </p:sp>
    </p:spTree>
    <p:extLst>
      <p:ext uri="{BB962C8B-B14F-4D97-AF65-F5344CB8AC3E}">
        <p14:creationId xmlns:p14="http://schemas.microsoft.com/office/powerpoint/2010/main" val="143950332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2531">
                                            <p:txEl>
                                              <p:pRg st="5" end="5"/>
                                            </p:txEl>
                                          </p:spTgt>
                                        </p:tgtEl>
                                        <p:attrNameLst>
                                          <p:attrName>style.visibility</p:attrName>
                                        </p:attrNameLst>
                                      </p:cBhvr>
                                      <p:to>
                                        <p:strVal val="visible"/>
                                      </p:to>
                                    </p:set>
                                    <p:animEffect transition="in" filter="fade">
                                      <p:cBhvr>
                                        <p:cTn id="7" dur="500"/>
                                        <p:tgtEl>
                                          <p:spTgt spid="22531">
                                            <p:txEl>
                                              <p:pRg st="5" end="5"/>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22531">
                                            <p:txEl>
                                              <p:pRg st="6" end="6"/>
                                            </p:txEl>
                                          </p:spTgt>
                                        </p:tgtEl>
                                        <p:attrNameLst>
                                          <p:attrName>style.visibility</p:attrName>
                                        </p:attrNameLst>
                                      </p:cBhvr>
                                      <p:to>
                                        <p:strVal val="visible"/>
                                      </p:to>
                                    </p:set>
                                    <p:animEffect transition="in" filter="fade">
                                      <p:cBhvr>
                                        <p:cTn id="10" dur="500"/>
                                        <p:tgtEl>
                                          <p:spTgt spid="22531">
                                            <p:txEl>
                                              <p:pRg st="6" end="6"/>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22531">
                                            <p:txEl>
                                              <p:pRg st="7" end="7"/>
                                            </p:txEl>
                                          </p:spTgt>
                                        </p:tgtEl>
                                        <p:attrNameLst>
                                          <p:attrName>style.visibility</p:attrName>
                                        </p:attrNameLst>
                                      </p:cBhvr>
                                      <p:to>
                                        <p:strVal val="visible"/>
                                      </p:to>
                                    </p:set>
                                    <p:animEffect transition="in" filter="fade">
                                      <p:cBhvr>
                                        <p:cTn id="13" dur="500"/>
                                        <p:tgtEl>
                                          <p:spTgt spid="22531">
                                            <p:txEl>
                                              <p:pRg st="7" end="7"/>
                                            </p:txEl>
                                          </p:spTgt>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nodeType="clickEffect">
                                  <p:stCondLst>
                                    <p:cond delay="0"/>
                                  </p:stCondLst>
                                  <p:childTnLst>
                                    <p:set>
                                      <p:cBhvr>
                                        <p:cTn id="17" dur="1" fill="hold">
                                          <p:stCondLst>
                                            <p:cond delay="0"/>
                                          </p:stCondLst>
                                        </p:cTn>
                                        <p:tgtEl>
                                          <p:spTgt spid="22531">
                                            <p:txEl>
                                              <p:pRg st="9" end="9"/>
                                            </p:txEl>
                                          </p:spTgt>
                                        </p:tgtEl>
                                        <p:attrNameLst>
                                          <p:attrName>style.visibility</p:attrName>
                                        </p:attrNameLst>
                                      </p:cBhvr>
                                      <p:to>
                                        <p:strVal val="visible"/>
                                      </p:to>
                                    </p:set>
                                    <p:animEffect transition="in" filter="fade">
                                      <p:cBhvr>
                                        <p:cTn id="18" dur="500"/>
                                        <p:tgtEl>
                                          <p:spTgt spid="22531">
                                            <p:txEl>
                                              <p:pRg st="9" end="9"/>
                                            </p:txEl>
                                          </p:spTgt>
                                        </p:tgtEl>
                                      </p:cBhvr>
                                    </p:animEffect>
                                  </p:childTnLst>
                                </p:cTn>
                              </p:par>
                              <p:par>
                                <p:cTn id="19" presetID="10" presetClass="entr" presetSubtype="0" fill="hold" nodeType="withEffect">
                                  <p:stCondLst>
                                    <p:cond delay="0"/>
                                  </p:stCondLst>
                                  <p:childTnLst>
                                    <p:set>
                                      <p:cBhvr>
                                        <p:cTn id="20" dur="1" fill="hold">
                                          <p:stCondLst>
                                            <p:cond delay="0"/>
                                          </p:stCondLst>
                                        </p:cTn>
                                        <p:tgtEl>
                                          <p:spTgt spid="22531">
                                            <p:txEl>
                                              <p:pRg st="10" end="10"/>
                                            </p:txEl>
                                          </p:spTgt>
                                        </p:tgtEl>
                                        <p:attrNameLst>
                                          <p:attrName>style.visibility</p:attrName>
                                        </p:attrNameLst>
                                      </p:cBhvr>
                                      <p:to>
                                        <p:strVal val="visible"/>
                                      </p:to>
                                    </p:set>
                                    <p:animEffect transition="in" filter="fade">
                                      <p:cBhvr>
                                        <p:cTn id="21" dur="500"/>
                                        <p:tgtEl>
                                          <p:spTgt spid="22531">
                                            <p:txEl>
                                              <p:pRg st="10" end="10"/>
                                            </p:txEl>
                                          </p:spTgt>
                                        </p:tgtEl>
                                      </p:cBhvr>
                                    </p:animEffect>
                                  </p:childTnLst>
                                </p:cTn>
                              </p:par>
                              <p:par>
                                <p:cTn id="22" presetID="10" presetClass="entr" presetSubtype="0" fill="hold" nodeType="withEffect">
                                  <p:stCondLst>
                                    <p:cond delay="0"/>
                                  </p:stCondLst>
                                  <p:childTnLst>
                                    <p:set>
                                      <p:cBhvr>
                                        <p:cTn id="23" dur="1" fill="hold">
                                          <p:stCondLst>
                                            <p:cond delay="0"/>
                                          </p:stCondLst>
                                        </p:cTn>
                                        <p:tgtEl>
                                          <p:spTgt spid="22531">
                                            <p:txEl>
                                              <p:pRg st="11" end="11"/>
                                            </p:txEl>
                                          </p:spTgt>
                                        </p:tgtEl>
                                        <p:attrNameLst>
                                          <p:attrName>style.visibility</p:attrName>
                                        </p:attrNameLst>
                                      </p:cBhvr>
                                      <p:to>
                                        <p:strVal val="visible"/>
                                      </p:to>
                                    </p:set>
                                    <p:animEffect transition="in" filter="fade">
                                      <p:cBhvr>
                                        <p:cTn id="24" dur="500"/>
                                        <p:tgtEl>
                                          <p:spTgt spid="22531">
                                            <p:txEl>
                                              <p:pRg st="11" end="11"/>
                                            </p:txEl>
                                          </p:spTgt>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0" presetClass="entr" presetSubtype="0" fill="hold" nodeType="clickEffect">
                                  <p:stCondLst>
                                    <p:cond delay="0"/>
                                  </p:stCondLst>
                                  <p:childTnLst>
                                    <p:set>
                                      <p:cBhvr>
                                        <p:cTn id="28" dur="1" fill="hold">
                                          <p:stCondLst>
                                            <p:cond delay="0"/>
                                          </p:stCondLst>
                                        </p:cTn>
                                        <p:tgtEl>
                                          <p:spTgt spid="22531">
                                            <p:txEl>
                                              <p:pRg st="12" end="12"/>
                                            </p:txEl>
                                          </p:spTgt>
                                        </p:tgtEl>
                                        <p:attrNameLst>
                                          <p:attrName>style.visibility</p:attrName>
                                        </p:attrNameLst>
                                      </p:cBhvr>
                                      <p:to>
                                        <p:strVal val="visible"/>
                                      </p:to>
                                    </p:set>
                                    <p:animEffect transition="in" filter="fade">
                                      <p:cBhvr>
                                        <p:cTn id="29" dur="500"/>
                                        <p:tgtEl>
                                          <p:spTgt spid="22531">
                                            <p:txEl>
                                              <p:pRg st="12" end="12"/>
                                            </p:txEl>
                                          </p:spTgt>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0" presetClass="entr" presetSubtype="0" fill="hold" nodeType="clickEffect">
                                  <p:stCondLst>
                                    <p:cond delay="0"/>
                                  </p:stCondLst>
                                  <p:childTnLst>
                                    <p:set>
                                      <p:cBhvr>
                                        <p:cTn id="33" dur="1" fill="hold">
                                          <p:stCondLst>
                                            <p:cond delay="0"/>
                                          </p:stCondLst>
                                        </p:cTn>
                                        <p:tgtEl>
                                          <p:spTgt spid="22531">
                                            <p:txEl>
                                              <p:pRg st="13" end="13"/>
                                            </p:txEl>
                                          </p:spTgt>
                                        </p:tgtEl>
                                        <p:attrNameLst>
                                          <p:attrName>style.visibility</p:attrName>
                                        </p:attrNameLst>
                                      </p:cBhvr>
                                      <p:to>
                                        <p:strVal val="visible"/>
                                      </p:to>
                                    </p:set>
                                    <p:animEffect transition="in" filter="fade">
                                      <p:cBhvr>
                                        <p:cTn id="34" dur="500"/>
                                        <p:tgtEl>
                                          <p:spTgt spid="22531">
                                            <p:txEl>
                                              <p:pRg st="13" end="1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Title 1"/>
          <p:cNvSpPr>
            <a:spLocks noGrp="1"/>
          </p:cNvSpPr>
          <p:nvPr>
            <p:ph type="title"/>
          </p:nvPr>
        </p:nvSpPr>
        <p:spPr>
          <a:xfrm>
            <a:off x="457200" y="152400"/>
            <a:ext cx="6934200" cy="1371600"/>
          </a:xfrm>
        </p:spPr>
        <p:txBody>
          <a:bodyPr>
            <a:normAutofit fontScale="90000"/>
          </a:bodyPr>
          <a:lstStyle/>
          <a:p>
            <a:pPr eaLnBrk="1" hangingPunct="1">
              <a:defRPr/>
            </a:pPr>
            <a:r>
              <a:rPr lang="en-US" altLang="fr-FR" smtClean="0"/>
              <a:t>Scheduling Algorithms: First-Come, First-Served (FCFS)</a:t>
            </a:r>
          </a:p>
        </p:txBody>
      </p:sp>
      <p:sp>
        <p:nvSpPr>
          <p:cNvPr id="25603" name="Content Placeholder 2"/>
          <p:cNvSpPr>
            <a:spLocks noGrp="1"/>
          </p:cNvSpPr>
          <p:nvPr>
            <p:ph idx="1"/>
          </p:nvPr>
        </p:nvSpPr>
        <p:spPr/>
        <p:txBody>
          <a:bodyPr/>
          <a:lstStyle/>
          <a:p>
            <a:pPr eaLnBrk="1" hangingPunct="1"/>
            <a:r>
              <a:rPr lang="en-US" altLang="fr-FR" sz="1600" smtClean="0"/>
              <a:t>What if their order had been P2, P3, P1?</a:t>
            </a:r>
          </a:p>
          <a:p>
            <a:pPr lvl="1" eaLnBrk="1" hangingPunct="1"/>
            <a:r>
              <a:rPr lang="en-US" altLang="fr-FR" sz="1600" smtClean="0"/>
              <a:t>P1 burst time: 24</a:t>
            </a:r>
          </a:p>
          <a:p>
            <a:pPr lvl="1" eaLnBrk="1" hangingPunct="1"/>
            <a:r>
              <a:rPr lang="en-US" altLang="fr-FR" sz="1600" smtClean="0"/>
              <a:t>P2 burst time: 3</a:t>
            </a:r>
          </a:p>
          <a:p>
            <a:pPr lvl="1" eaLnBrk="1" hangingPunct="1"/>
            <a:r>
              <a:rPr lang="en-US" altLang="fr-FR" sz="1600" smtClean="0"/>
              <a:t>P3 burst time: 3</a:t>
            </a:r>
          </a:p>
        </p:txBody>
      </p:sp>
      <p:sp>
        <p:nvSpPr>
          <p:cNvPr id="4" name="Slide Number Placeholder 3"/>
          <p:cNvSpPr>
            <a:spLocks noGrp="1"/>
          </p:cNvSpPr>
          <p:nvPr>
            <p:ph type="sldNum" sz="quarter" idx="11"/>
          </p:nvPr>
        </p:nvSpPr>
        <p:spPr/>
        <p:txBody>
          <a:bodyPr/>
          <a:lstStyle/>
          <a:p>
            <a:pPr>
              <a:defRPr/>
            </a:pPr>
            <a:fld id="{C0F85434-72BD-456E-A883-0F005E178622}" type="slidenum">
              <a:rPr lang="fr-CA" smtClean="0"/>
              <a:pPr>
                <a:defRPr/>
              </a:pPr>
              <a:t>559</a:t>
            </a:fld>
            <a:endParaRPr lang="fr-CA"/>
          </a:p>
        </p:txBody>
      </p:sp>
    </p:spTree>
    <p:extLst>
      <p:ext uri="{BB962C8B-B14F-4D97-AF65-F5344CB8AC3E}">
        <p14:creationId xmlns:p14="http://schemas.microsoft.com/office/powerpoint/2010/main" val="2471706074"/>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Use Case Diagrams</a:t>
            </a:r>
            <a:endParaRPr lang="en-CA" dirty="0"/>
          </a:p>
        </p:txBody>
      </p:sp>
      <p:sp>
        <p:nvSpPr>
          <p:cNvPr id="17411" name="Content Placeholder 2"/>
          <p:cNvSpPr>
            <a:spLocks noGrp="1"/>
          </p:cNvSpPr>
          <p:nvPr>
            <p:ph idx="1"/>
          </p:nvPr>
        </p:nvSpPr>
        <p:spPr/>
        <p:txBody>
          <a:bodyPr/>
          <a:lstStyle/>
          <a:p>
            <a:r>
              <a:rPr lang="en-CA" altLang="fr-FR" smtClean="0"/>
              <a:t>Include relationship: </a:t>
            </a:r>
            <a:r>
              <a:rPr lang="en-CA" altLang="fr-FR" b="0" smtClean="0"/>
              <a:t>use case fragment that is </a:t>
            </a:r>
            <a:r>
              <a:rPr lang="en-CA" altLang="fr-FR" b="0" i="1" smtClean="0"/>
              <a:t>duplicated</a:t>
            </a:r>
            <a:r>
              <a:rPr lang="en-CA" altLang="fr-FR" b="0" smtClean="0"/>
              <a:t> in multiple use cases</a:t>
            </a:r>
          </a:p>
          <a:p>
            <a:endParaRPr lang="en-CA" altLang="fr-FR" b="0" smtClean="0"/>
          </a:p>
          <a:p>
            <a:r>
              <a:rPr lang="en-CA" altLang="fr-FR" smtClean="0"/>
              <a:t>Extend</a:t>
            </a:r>
            <a:r>
              <a:rPr lang="en-CA" altLang="fr-FR" b="0" smtClean="0"/>
              <a:t> </a:t>
            </a:r>
            <a:r>
              <a:rPr lang="en-CA" altLang="fr-FR" smtClean="0"/>
              <a:t>relationship:</a:t>
            </a:r>
            <a:r>
              <a:rPr lang="en-CA" altLang="fr-FR" b="0" smtClean="0"/>
              <a:t> use case conditionally adds steps to another first class use case</a:t>
            </a:r>
          </a:p>
          <a:p>
            <a:pPr lvl="1"/>
            <a:r>
              <a:rPr lang="en-CA" altLang="fr-FR" smtClean="0"/>
              <a:t>Example:</a:t>
            </a:r>
          </a:p>
          <a:p>
            <a:pPr lvl="1"/>
            <a:endParaRPr lang="en-CA" altLang="fr-FR" smtClean="0"/>
          </a:p>
        </p:txBody>
      </p:sp>
      <p:pic>
        <p:nvPicPr>
          <p:cNvPr id="17414" name="Picture 4"/>
          <p:cNvPicPr>
            <a:picLocks noChangeAspect="1" noChangeArrowheads="1"/>
          </p:cNvPicPr>
          <p:nvPr/>
        </p:nvPicPr>
        <p:blipFill>
          <a:blip r:embed="rId2">
            <a:clrChange>
              <a:clrFrom>
                <a:srgbClr val="FBFBFB"/>
              </a:clrFrom>
              <a:clrTo>
                <a:srgbClr val="FBFBFB">
                  <a:alpha val="0"/>
                </a:srgbClr>
              </a:clrTo>
            </a:clrChange>
            <a:extLst>
              <a:ext uri="{28A0092B-C50C-407E-A947-70E740481C1C}">
                <a14:useLocalDpi xmlns:a14="http://schemas.microsoft.com/office/drawing/2010/main" val="0"/>
              </a:ext>
            </a:extLst>
          </a:blip>
          <a:srcRect/>
          <a:stretch>
            <a:fillRect/>
          </a:stretch>
        </p:blipFill>
        <p:spPr bwMode="auto">
          <a:xfrm>
            <a:off x="2667000" y="4164013"/>
            <a:ext cx="2819400" cy="17113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6"/>
          <p:cNvSpPr/>
          <p:nvPr/>
        </p:nvSpPr>
        <p:spPr>
          <a:xfrm>
            <a:off x="4038600" y="4164013"/>
            <a:ext cx="1600200" cy="1711325"/>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p>
        </p:txBody>
      </p:sp>
    </p:spTree>
    <p:extLst>
      <p:ext uri="{BB962C8B-B14F-4D97-AF65-F5344CB8AC3E}">
        <p14:creationId xmlns:p14="http://schemas.microsoft.com/office/powerpoint/2010/main" val="2398990880"/>
      </p:ext>
    </p:extLst>
  </p:cSld>
  <p:clrMapOvr>
    <a:masterClrMapping/>
  </p:clrMapOvr>
  <p:timing>
    <p:tnLst>
      <p:par>
        <p:cTn id="1" dur="indefinite" restart="never" nodeType="tmRoot"/>
      </p:par>
    </p:tnLst>
  </p:timing>
</p:sld>
</file>

<file path=ppt/slides/slide5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Title 1"/>
          <p:cNvSpPr>
            <a:spLocks noGrp="1"/>
          </p:cNvSpPr>
          <p:nvPr>
            <p:ph type="title"/>
          </p:nvPr>
        </p:nvSpPr>
        <p:spPr>
          <a:xfrm>
            <a:off x="457200" y="152400"/>
            <a:ext cx="6934200" cy="1371600"/>
          </a:xfrm>
        </p:spPr>
        <p:txBody>
          <a:bodyPr>
            <a:normAutofit fontScale="90000"/>
          </a:bodyPr>
          <a:lstStyle/>
          <a:p>
            <a:pPr eaLnBrk="1" hangingPunct="1">
              <a:defRPr/>
            </a:pPr>
            <a:r>
              <a:rPr lang="en-US" altLang="fr-FR" smtClean="0"/>
              <a:t>Scheduling Algorithms: First-Come, First-Served (FCFS)</a:t>
            </a:r>
          </a:p>
        </p:txBody>
      </p:sp>
      <p:sp>
        <p:nvSpPr>
          <p:cNvPr id="26627" name="Content Placeholder 2"/>
          <p:cNvSpPr>
            <a:spLocks noGrp="1"/>
          </p:cNvSpPr>
          <p:nvPr>
            <p:ph idx="1"/>
          </p:nvPr>
        </p:nvSpPr>
        <p:spPr/>
        <p:txBody>
          <a:bodyPr/>
          <a:lstStyle/>
          <a:p>
            <a:pPr eaLnBrk="1" hangingPunct="1"/>
            <a:r>
              <a:rPr lang="en-US" altLang="fr-FR" sz="1600" smtClean="0"/>
              <a:t>What if their order had been P2, P3, P1?</a:t>
            </a:r>
          </a:p>
          <a:p>
            <a:pPr lvl="1" eaLnBrk="1" hangingPunct="1"/>
            <a:r>
              <a:rPr lang="en-US" altLang="fr-FR" sz="1600" smtClean="0"/>
              <a:t>P1 burst time: 24</a:t>
            </a:r>
          </a:p>
          <a:p>
            <a:pPr lvl="1" eaLnBrk="1" hangingPunct="1"/>
            <a:r>
              <a:rPr lang="en-US" altLang="fr-FR" sz="1600" smtClean="0"/>
              <a:t>P2 burst time: 3</a:t>
            </a:r>
          </a:p>
          <a:p>
            <a:pPr lvl="1" eaLnBrk="1" hangingPunct="1"/>
            <a:r>
              <a:rPr lang="en-US" altLang="fr-FR" sz="1600" smtClean="0"/>
              <a:t>P3 burst time: 3</a:t>
            </a:r>
          </a:p>
          <a:p>
            <a:pPr eaLnBrk="1" hangingPunct="1"/>
            <a:r>
              <a:rPr lang="en-US" altLang="fr-FR" sz="1600" smtClean="0"/>
              <a:t>Waiting Time</a:t>
            </a:r>
          </a:p>
          <a:p>
            <a:pPr lvl="1" eaLnBrk="1" hangingPunct="1"/>
            <a:r>
              <a:rPr lang="en-US" altLang="fr-FR" sz="1600" smtClean="0"/>
              <a:t>P2: 0</a:t>
            </a:r>
          </a:p>
          <a:p>
            <a:pPr lvl="1" eaLnBrk="1" hangingPunct="1"/>
            <a:r>
              <a:rPr lang="en-US" altLang="fr-FR" sz="1600" smtClean="0"/>
              <a:t>P3: 3</a:t>
            </a:r>
          </a:p>
          <a:p>
            <a:pPr lvl="1" eaLnBrk="1" hangingPunct="1"/>
            <a:r>
              <a:rPr lang="en-US" altLang="fr-FR" sz="1600" smtClean="0"/>
              <a:t>P1: 6</a:t>
            </a:r>
          </a:p>
          <a:p>
            <a:pPr eaLnBrk="1" hangingPunct="1"/>
            <a:r>
              <a:rPr lang="en-US" altLang="fr-FR" sz="1600" smtClean="0"/>
              <a:t>Completion Time:</a:t>
            </a:r>
          </a:p>
          <a:p>
            <a:pPr lvl="1" eaLnBrk="1" hangingPunct="1"/>
            <a:r>
              <a:rPr lang="en-US" altLang="fr-FR" sz="1600" smtClean="0"/>
              <a:t>P2: 3</a:t>
            </a:r>
          </a:p>
          <a:p>
            <a:pPr lvl="1" eaLnBrk="1" hangingPunct="1"/>
            <a:r>
              <a:rPr lang="en-US" altLang="fr-FR" sz="1600" smtClean="0"/>
              <a:t>P3: 6</a:t>
            </a:r>
          </a:p>
          <a:p>
            <a:pPr lvl="1" eaLnBrk="1" hangingPunct="1"/>
            <a:r>
              <a:rPr lang="en-US" altLang="fr-FR" sz="1600" smtClean="0"/>
              <a:t>P1: 30</a:t>
            </a:r>
          </a:p>
          <a:p>
            <a:pPr eaLnBrk="1" hangingPunct="1"/>
            <a:r>
              <a:rPr lang="en-US" altLang="fr-FR" sz="1600" smtClean="0"/>
              <a:t>Average Waiting Time: (0+3+6)/3 = 3 (compared to 17)</a:t>
            </a:r>
          </a:p>
          <a:p>
            <a:pPr eaLnBrk="1" hangingPunct="1"/>
            <a:r>
              <a:rPr lang="en-US" altLang="fr-FR" sz="1600" smtClean="0"/>
              <a:t>Average Completion Time: (3+6+30)/3 = 13 (compared to 27)</a:t>
            </a:r>
          </a:p>
        </p:txBody>
      </p:sp>
      <p:grpSp>
        <p:nvGrpSpPr>
          <p:cNvPr id="26629" name="Group 11"/>
          <p:cNvGrpSpPr>
            <a:grpSpLocks/>
          </p:cNvGrpSpPr>
          <p:nvPr/>
        </p:nvGrpSpPr>
        <p:grpSpPr bwMode="auto">
          <a:xfrm>
            <a:off x="4089400" y="2197100"/>
            <a:ext cx="3862388" cy="889000"/>
            <a:chOff x="5816600" y="3505200"/>
            <a:chExt cx="5491661" cy="1265263"/>
          </a:xfrm>
        </p:grpSpPr>
        <p:sp>
          <p:nvSpPr>
            <p:cNvPr id="4" name="Rectangle 3"/>
            <p:cNvSpPr/>
            <p:nvPr/>
          </p:nvSpPr>
          <p:spPr bwMode="auto">
            <a:xfrm>
              <a:off x="7644896" y="3505200"/>
              <a:ext cx="3277390" cy="684598"/>
            </a:xfrm>
            <a:prstGeom prst="rect">
              <a:avLst/>
            </a:prstGeom>
            <a:ln>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eaLnBrk="0" hangingPunct="0">
                <a:defRPr/>
              </a:pPr>
              <a:r>
                <a:rPr lang="en-US" sz="2200" dirty="0">
                  <a:solidFill>
                    <a:schemeClr val="tx1"/>
                  </a:solidFill>
                  <a:sym typeface="Helvetica Neue Light" charset="0"/>
                </a:rPr>
                <a:t>P1</a:t>
              </a:r>
            </a:p>
          </p:txBody>
        </p:sp>
        <p:sp>
          <p:nvSpPr>
            <p:cNvPr id="5" name="Rectangle 4"/>
            <p:cNvSpPr/>
            <p:nvPr/>
          </p:nvSpPr>
          <p:spPr bwMode="auto">
            <a:xfrm>
              <a:off x="5970087" y="3505200"/>
              <a:ext cx="837406" cy="684598"/>
            </a:xfrm>
            <a:prstGeom prst="rect">
              <a:avLst/>
            </a:prstGeom>
            <a:ln>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eaLnBrk="0" hangingPunct="0">
                <a:defRPr/>
              </a:pPr>
              <a:r>
                <a:rPr lang="en-US" sz="2200" dirty="0">
                  <a:solidFill>
                    <a:schemeClr val="tx1"/>
                  </a:solidFill>
                  <a:sym typeface="Helvetica Neue Light" charset="0"/>
                </a:rPr>
                <a:t>P2</a:t>
              </a:r>
            </a:p>
          </p:txBody>
        </p:sp>
        <p:sp>
          <p:nvSpPr>
            <p:cNvPr id="7" name="Rectangle 6"/>
            <p:cNvSpPr/>
            <p:nvPr/>
          </p:nvSpPr>
          <p:spPr bwMode="auto">
            <a:xfrm>
              <a:off x="6807492" y="3505200"/>
              <a:ext cx="837404" cy="684598"/>
            </a:xfrm>
            <a:prstGeom prst="rect">
              <a:avLst/>
            </a:prstGeom>
            <a:ln>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eaLnBrk="0" hangingPunct="0">
                <a:defRPr/>
              </a:pPr>
              <a:r>
                <a:rPr lang="en-US" sz="2200" dirty="0">
                  <a:solidFill>
                    <a:schemeClr val="tx1"/>
                  </a:solidFill>
                  <a:sym typeface="Helvetica Neue Light" charset="0"/>
                </a:rPr>
                <a:t>P3</a:t>
              </a:r>
            </a:p>
          </p:txBody>
        </p:sp>
        <p:sp>
          <p:nvSpPr>
            <p:cNvPr id="26634" name="TextBox 7"/>
            <p:cNvSpPr txBox="1">
              <a:spLocks noChangeArrowheads="1"/>
            </p:cNvSpPr>
            <p:nvPr/>
          </p:nvSpPr>
          <p:spPr bwMode="auto">
            <a:xfrm>
              <a:off x="5816600" y="4267200"/>
              <a:ext cx="435903" cy="503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700" b="0">
                  <a:solidFill>
                    <a:srgbClr val="000000"/>
                  </a:solidFill>
                  <a:latin typeface="Helvetica Neue Light"/>
                  <a:ea typeface="ヒラギノ角ゴ ProN W3"/>
                  <a:cs typeface="ヒラギノ角ゴ ProN W3"/>
                  <a:sym typeface="Helvetica Neue Light"/>
                </a:rPr>
                <a:t>0</a:t>
              </a:r>
            </a:p>
          </p:txBody>
        </p:sp>
        <p:sp>
          <p:nvSpPr>
            <p:cNvPr id="26635" name="TextBox 8"/>
            <p:cNvSpPr txBox="1">
              <a:spLocks noChangeArrowheads="1"/>
            </p:cNvSpPr>
            <p:nvPr/>
          </p:nvSpPr>
          <p:spPr bwMode="auto">
            <a:xfrm>
              <a:off x="6664361" y="4267200"/>
              <a:ext cx="435903" cy="503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700" b="0">
                  <a:solidFill>
                    <a:srgbClr val="000000"/>
                  </a:solidFill>
                  <a:latin typeface="Helvetica Neue Light"/>
                  <a:ea typeface="ヒラギノ角ゴ ProN W3"/>
                  <a:cs typeface="ヒラギノ角ゴ ProN W3"/>
                  <a:sym typeface="Helvetica Neue Light"/>
                </a:rPr>
                <a:t>3</a:t>
              </a:r>
            </a:p>
          </p:txBody>
        </p:sp>
        <p:sp>
          <p:nvSpPr>
            <p:cNvPr id="26636" name="TextBox 9"/>
            <p:cNvSpPr txBox="1">
              <a:spLocks noChangeArrowheads="1"/>
            </p:cNvSpPr>
            <p:nvPr/>
          </p:nvSpPr>
          <p:spPr bwMode="auto">
            <a:xfrm>
              <a:off x="7426361" y="4262735"/>
              <a:ext cx="435903" cy="503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700" b="0">
                  <a:solidFill>
                    <a:srgbClr val="000000"/>
                  </a:solidFill>
                  <a:latin typeface="Helvetica Neue Light"/>
                  <a:ea typeface="ヒラギノ角ゴ ProN W3"/>
                  <a:cs typeface="ヒラギノ角ゴ ProN W3"/>
                  <a:sym typeface="Helvetica Neue Light"/>
                </a:rPr>
                <a:t>6</a:t>
              </a:r>
            </a:p>
          </p:txBody>
        </p:sp>
        <p:sp>
          <p:nvSpPr>
            <p:cNvPr id="26637" name="TextBox 10"/>
            <p:cNvSpPr txBox="1">
              <a:spLocks noChangeArrowheads="1"/>
            </p:cNvSpPr>
            <p:nvPr/>
          </p:nvSpPr>
          <p:spPr bwMode="auto">
            <a:xfrm>
              <a:off x="10699092" y="4262735"/>
              <a:ext cx="609169" cy="503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700" b="0">
                  <a:solidFill>
                    <a:srgbClr val="000000"/>
                  </a:solidFill>
                  <a:latin typeface="Helvetica Neue Light"/>
                  <a:ea typeface="ヒラギノ角ゴ ProN W3"/>
                  <a:cs typeface="ヒラギノ角ゴ ProN W3"/>
                  <a:sym typeface="Helvetica Neue Light"/>
                </a:rPr>
                <a:t>30</a:t>
              </a:r>
            </a:p>
          </p:txBody>
        </p:sp>
      </p:gr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560</a:t>
            </a:fld>
            <a:endParaRPr lang="fr-CA"/>
          </a:p>
        </p:txBody>
      </p:sp>
    </p:spTree>
    <p:extLst>
      <p:ext uri="{BB962C8B-B14F-4D97-AF65-F5344CB8AC3E}">
        <p14:creationId xmlns:p14="http://schemas.microsoft.com/office/powerpoint/2010/main" val="2606483940"/>
      </p:ext>
    </p:extLst>
  </p:cSld>
  <p:clrMapOvr>
    <a:masterClrMapping/>
  </p:clrMapOvr>
  <p:timing>
    <p:tnLst>
      <p:par>
        <p:cTn id="1" dur="indefinite" restart="never" nodeType="tmRoot"/>
      </p:par>
    </p:tnLst>
  </p:timing>
</p:sld>
</file>

<file path=ppt/slides/slide5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Title 1"/>
          <p:cNvSpPr>
            <a:spLocks noGrp="1"/>
          </p:cNvSpPr>
          <p:nvPr>
            <p:ph type="title"/>
          </p:nvPr>
        </p:nvSpPr>
        <p:spPr>
          <a:xfrm>
            <a:off x="457200" y="152400"/>
            <a:ext cx="6934200" cy="1371600"/>
          </a:xfrm>
        </p:spPr>
        <p:txBody>
          <a:bodyPr>
            <a:normAutofit fontScale="90000"/>
          </a:bodyPr>
          <a:lstStyle/>
          <a:p>
            <a:pPr eaLnBrk="1" hangingPunct="1">
              <a:defRPr/>
            </a:pPr>
            <a:r>
              <a:rPr lang="en-US" altLang="fr-FR" smtClean="0"/>
              <a:t>Scheduling Algorithms: First-Come, First-Served (FCFS)</a:t>
            </a:r>
          </a:p>
        </p:txBody>
      </p:sp>
      <p:sp>
        <p:nvSpPr>
          <p:cNvPr id="27651" name="Content Placeholder 2"/>
          <p:cNvSpPr>
            <a:spLocks noGrp="1"/>
          </p:cNvSpPr>
          <p:nvPr>
            <p:ph idx="1"/>
          </p:nvPr>
        </p:nvSpPr>
        <p:spPr/>
        <p:txBody>
          <a:bodyPr/>
          <a:lstStyle/>
          <a:p>
            <a:pPr eaLnBrk="1" hangingPunct="1"/>
            <a:r>
              <a:rPr lang="en-US" altLang="fr-FR" smtClean="0"/>
              <a:t>Average Waiting Time: (0+3+6)/3 = 3 (compared to 17)</a:t>
            </a:r>
          </a:p>
          <a:p>
            <a:pPr eaLnBrk="1" hangingPunct="1"/>
            <a:r>
              <a:rPr lang="en-US" altLang="fr-FR" smtClean="0"/>
              <a:t>Average Completion Time: (3+6+30)/3 = 13 (compared to 27)</a:t>
            </a:r>
          </a:p>
          <a:p>
            <a:pPr eaLnBrk="1" hangingPunct="1"/>
            <a:endParaRPr lang="en-US" altLang="fr-FR" smtClean="0"/>
          </a:p>
          <a:p>
            <a:pPr eaLnBrk="1" hangingPunct="1"/>
            <a:r>
              <a:rPr lang="en-US" altLang="fr-FR" smtClean="0"/>
              <a:t>FCFS Pros and Cons:</a:t>
            </a:r>
          </a:p>
          <a:p>
            <a:pPr lvl="1" eaLnBrk="1" hangingPunct="1"/>
            <a:r>
              <a:rPr lang="en-US" altLang="fr-FR" smtClean="0"/>
              <a:t>Simple (+)</a:t>
            </a:r>
          </a:p>
          <a:p>
            <a:pPr lvl="1" eaLnBrk="1" hangingPunct="1"/>
            <a:endParaRPr lang="en-US" altLang="fr-FR" smtClean="0"/>
          </a:p>
          <a:p>
            <a:pPr lvl="1" eaLnBrk="1" hangingPunct="1"/>
            <a:r>
              <a:rPr lang="en-US" altLang="fr-FR" smtClean="0"/>
              <a:t>Short jobs get stuck behind long ones (-)</a:t>
            </a:r>
          </a:p>
          <a:p>
            <a:pPr lvl="2" eaLnBrk="1" hangingPunct="1"/>
            <a:r>
              <a:rPr lang="en-US" altLang="fr-FR" smtClean="0"/>
              <a:t>If all you’re buying is milk, doesn’t it always seem like you are stuck behind a cart full of many items</a:t>
            </a:r>
          </a:p>
          <a:p>
            <a:pPr lvl="2" eaLnBrk="1" hangingPunct="1"/>
            <a:endParaRPr lang="en-US" altLang="fr-FR" smtClean="0"/>
          </a:p>
          <a:p>
            <a:pPr lvl="1" eaLnBrk="1" hangingPunct="1"/>
            <a:r>
              <a:rPr lang="en-US" altLang="fr-FR" smtClean="0"/>
              <a:t>Performance is highly dependent on the order in which jobs arrive (-)</a:t>
            </a:r>
          </a:p>
        </p:txBody>
      </p:sp>
      <p:pic>
        <p:nvPicPr>
          <p:cNvPr id="27654" name="Picture 4" descr="http://www.theenlightenedkitchen.com/wp-content/uploads/FreeImageWorks.com_people_supermarket_grocery3.jpg"/>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l="7301" t="6944" r="9990" b="9317"/>
          <a:stretch>
            <a:fillRect/>
          </a:stretch>
        </p:blipFill>
        <p:spPr bwMode="auto">
          <a:xfrm>
            <a:off x="6084888" y="3429000"/>
            <a:ext cx="1211262" cy="1249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Slide Number Placeholder 3"/>
          <p:cNvSpPr>
            <a:spLocks noGrp="1"/>
          </p:cNvSpPr>
          <p:nvPr>
            <p:ph type="sldNum" sz="quarter" idx="11"/>
          </p:nvPr>
        </p:nvSpPr>
        <p:spPr/>
        <p:txBody>
          <a:bodyPr/>
          <a:lstStyle/>
          <a:p>
            <a:pPr>
              <a:defRPr/>
            </a:pPr>
            <a:fld id="{C0F85434-72BD-456E-A883-0F005E178622}" type="slidenum">
              <a:rPr lang="fr-CA" smtClean="0"/>
              <a:pPr>
                <a:defRPr/>
              </a:pPr>
              <a:t>561</a:t>
            </a:fld>
            <a:endParaRPr lang="fr-CA"/>
          </a:p>
        </p:txBody>
      </p:sp>
    </p:spTree>
    <p:extLst>
      <p:ext uri="{BB962C8B-B14F-4D97-AF65-F5344CB8AC3E}">
        <p14:creationId xmlns:p14="http://schemas.microsoft.com/office/powerpoint/2010/main" val="3329793389"/>
      </p:ext>
    </p:extLst>
  </p:cSld>
  <p:clrMapOvr>
    <a:masterClrMapping/>
  </p:clrMapOvr>
  <p:timing>
    <p:tnLst>
      <p:par>
        <p:cTn id="1" dur="indefinite" restart="never" nodeType="tmRoot"/>
      </p:par>
    </p:tnLst>
  </p:timing>
</p:sld>
</file>

<file path=ppt/slides/slide5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itle 1"/>
          <p:cNvSpPr>
            <a:spLocks noGrp="1"/>
          </p:cNvSpPr>
          <p:nvPr>
            <p:ph type="title"/>
          </p:nvPr>
        </p:nvSpPr>
        <p:spPr>
          <a:xfrm>
            <a:off x="457200" y="152400"/>
            <a:ext cx="6934200" cy="1371600"/>
          </a:xfrm>
        </p:spPr>
        <p:txBody>
          <a:bodyPr/>
          <a:lstStyle/>
          <a:p>
            <a:pPr eaLnBrk="1" hangingPunct="1">
              <a:defRPr/>
            </a:pPr>
            <a:r>
              <a:rPr lang="en-US" altLang="fr-FR" smtClean="0"/>
              <a:t>How Can We Improve on This?</a:t>
            </a:r>
          </a:p>
        </p:txBody>
      </p:sp>
      <p:pic>
        <p:nvPicPr>
          <p:cNvPr id="28677" name="Picture 2" descr="http://en.hdyo.org/assets/ask-question-1-ca45a12e5206bae44014e11cd3ced9f1.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339975" y="2611438"/>
            <a:ext cx="4032250" cy="3049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Slide Number Placeholder 3"/>
          <p:cNvSpPr>
            <a:spLocks noGrp="1"/>
          </p:cNvSpPr>
          <p:nvPr>
            <p:ph type="sldNum" sz="quarter" idx="11"/>
          </p:nvPr>
        </p:nvSpPr>
        <p:spPr/>
        <p:txBody>
          <a:bodyPr/>
          <a:lstStyle/>
          <a:p>
            <a:pPr>
              <a:defRPr/>
            </a:pPr>
            <a:fld id="{C0F85434-72BD-456E-A883-0F005E178622}" type="slidenum">
              <a:rPr lang="fr-CA" smtClean="0"/>
              <a:pPr>
                <a:defRPr/>
              </a:pPr>
              <a:t>562</a:t>
            </a:fld>
            <a:endParaRPr lang="fr-CA"/>
          </a:p>
        </p:txBody>
      </p:sp>
    </p:spTree>
    <p:extLst>
      <p:ext uri="{BB962C8B-B14F-4D97-AF65-F5344CB8AC3E}">
        <p14:creationId xmlns:p14="http://schemas.microsoft.com/office/powerpoint/2010/main" val="1527059709"/>
      </p:ext>
    </p:extLst>
  </p:cSld>
  <p:clrMapOvr>
    <a:masterClrMapping/>
  </p:clrMapOvr>
  <p:timing>
    <p:tnLst>
      <p:par>
        <p:cTn id="1" dur="indefinite" restart="never" nodeType="tmRoot"/>
      </p:par>
    </p:tnLst>
  </p:timing>
</p:sld>
</file>

<file path=ppt/slides/slide5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itle 1"/>
          <p:cNvSpPr>
            <a:spLocks noGrp="1"/>
          </p:cNvSpPr>
          <p:nvPr>
            <p:ph type="title"/>
          </p:nvPr>
        </p:nvSpPr>
        <p:spPr>
          <a:xfrm>
            <a:off x="457200" y="152400"/>
            <a:ext cx="6934200" cy="1371600"/>
          </a:xfrm>
        </p:spPr>
        <p:txBody>
          <a:bodyPr/>
          <a:lstStyle/>
          <a:p>
            <a:pPr eaLnBrk="1" hangingPunct="1">
              <a:defRPr/>
            </a:pPr>
            <a:r>
              <a:rPr lang="en-US" altLang="fr-FR" smtClean="0"/>
              <a:t>Round Robin (RR) Scheduling</a:t>
            </a:r>
          </a:p>
        </p:txBody>
      </p:sp>
      <p:sp>
        <p:nvSpPr>
          <p:cNvPr id="27651" name="Content Placeholder 2"/>
          <p:cNvSpPr>
            <a:spLocks noGrp="1"/>
          </p:cNvSpPr>
          <p:nvPr>
            <p:ph idx="1"/>
          </p:nvPr>
        </p:nvSpPr>
        <p:spPr/>
        <p:txBody>
          <a:bodyPr/>
          <a:lstStyle/>
          <a:p>
            <a:pPr eaLnBrk="1" hangingPunct="1"/>
            <a:r>
              <a:rPr lang="en-US" altLang="fr-FR" sz="1800" smtClean="0"/>
              <a:t>FCFS Scheme: Potentially bad for short jobs!</a:t>
            </a:r>
          </a:p>
          <a:p>
            <a:pPr lvl="1" eaLnBrk="1" hangingPunct="1"/>
            <a:r>
              <a:rPr lang="en-US" altLang="fr-FR" sz="1800" smtClean="0"/>
              <a:t>Depends on submit order</a:t>
            </a:r>
          </a:p>
          <a:p>
            <a:pPr lvl="1" eaLnBrk="1" hangingPunct="1"/>
            <a:r>
              <a:rPr lang="en-US" altLang="fr-FR" sz="1800" smtClean="0"/>
              <a:t>If you are first in line at the supermarket with milk, you don’t care who is behind you; on the other hand…</a:t>
            </a:r>
          </a:p>
          <a:p>
            <a:pPr eaLnBrk="1" hangingPunct="1"/>
            <a:r>
              <a:rPr lang="en-US" altLang="fr-FR" sz="1800" smtClean="0"/>
              <a:t>Round Robin Scheme</a:t>
            </a:r>
          </a:p>
          <a:p>
            <a:pPr lvl="1" eaLnBrk="1" hangingPunct="1"/>
            <a:r>
              <a:rPr lang="en-US" altLang="fr-FR" sz="1800" smtClean="0"/>
              <a:t>Each process gets a small unit of CPU time (time quantum)</a:t>
            </a:r>
          </a:p>
          <a:p>
            <a:pPr lvl="2" eaLnBrk="1" hangingPunct="1"/>
            <a:r>
              <a:rPr lang="en-US" altLang="fr-FR" sz="1600" smtClean="0"/>
              <a:t>Usually 10-100 ms</a:t>
            </a:r>
          </a:p>
          <a:p>
            <a:pPr lvl="1" eaLnBrk="1" hangingPunct="1"/>
            <a:r>
              <a:rPr lang="en-US" altLang="fr-FR" sz="1800" smtClean="0"/>
              <a:t>After quantum expires, the process is preempted and added to the end of the ready queue</a:t>
            </a:r>
          </a:p>
          <a:p>
            <a:pPr lvl="1" eaLnBrk="1" hangingPunct="1"/>
            <a:r>
              <a:rPr lang="en-US" altLang="fr-FR" sz="1800" smtClean="0"/>
              <a:t>Suppose N processes in ready queue and time quantum is Q ms:</a:t>
            </a:r>
          </a:p>
          <a:p>
            <a:pPr lvl="2" eaLnBrk="1" hangingPunct="1"/>
            <a:r>
              <a:rPr lang="en-US" altLang="fr-FR" sz="1600" smtClean="0"/>
              <a:t>Each process gets 1/N of the CPU time</a:t>
            </a:r>
          </a:p>
          <a:p>
            <a:pPr lvl="2" eaLnBrk="1" hangingPunct="1"/>
            <a:r>
              <a:rPr lang="en-US" altLang="fr-FR" sz="1600" smtClean="0"/>
              <a:t>In chunks of at most Q ms</a:t>
            </a:r>
          </a:p>
          <a:p>
            <a:pPr lvl="2" eaLnBrk="1" hangingPunct="1"/>
            <a:r>
              <a:rPr lang="en-US" altLang="fr-FR" sz="1600" smtClean="0"/>
              <a:t>What is the maximum wait time for each process</a:t>
            </a:r>
          </a:p>
          <a:p>
            <a:pPr lvl="3" eaLnBrk="1" hangingPunct="1"/>
            <a:r>
              <a:rPr lang="en-GB" altLang="fr-FR" sz="1600" b="1" i="1" smtClean="0"/>
              <a:t>No process waits more than (N-1)Q time units</a:t>
            </a:r>
            <a:endParaRPr lang="en-US" altLang="fr-FR" sz="1600" b="1" i="1" smtClean="0"/>
          </a:p>
        </p:txBody>
      </p:sp>
      <p:pic>
        <p:nvPicPr>
          <p:cNvPr id="29701" name="Content Placeholder 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084888" y="5661025"/>
            <a:ext cx="273050" cy="273050"/>
          </a:xfrm>
          <a:prstGeom prst="rect">
            <a:avLst/>
          </a:prstGeom>
          <a:noFill/>
          <a:ln>
            <a:noFill/>
          </a:ln>
          <a:effectLst>
            <a:outerShdw dist="761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sp>
        <p:nvSpPr>
          <p:cNvPr id="4" name="Slide Number Placeholder 3"/>
          <p:cNvSpPr>
            <a:spLocks noGrp="1"/>
          </p:cNvSpPr>
          <p:nvPr>
            <p:ph type="sldNum" sz="quarter" idx="11"/>
          </p:nvPr>
        </p:nvSpPr>
        <p:spPr/>
        <p:txBody>
          <a:bodyPr/>
          <a:lstStyle/>
          <a:p>
            <a:pPr>
              <a:defRPr/>
            </a:pPr>
            <a:fld id="{C0F85434-72BD-456E-A883-0F005E178622}" type="slidenum">
              <a:rPr lang="fr-CA" smtClean="0"/>
              <a:pPr>
                <a:defRPr/>
              </a:pPr>
              <a:t>563</a:t>
            </a:fld>
            <a:endParaRPr lang="fr-CA"/>
          </a:p>
        </p:txBody>
      </p:sp>
    </p:spTree>
    <p:extLst>
      <p:ext uri="{BB962C8B-B14F-4D97-AF65-F5344CB8AC3E}">
        <p14:creationId xmlns:p14="http://schemas.microsoft.com/office/powerpoint/2010/main" val="316713620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7651">
                                            <p:txEl>
                                              <p:pRg st="11" end="11"/>
                                            </p:txEl>
                                          </p:spTgt>
                                        </p:tgtEl>
                                        <p:attrNameLst>
                                          <p:attrName>style.visibility</p:attrName>
                                        </p:attrNameLst>
                                      </p:cBhvr>
                                      <p:to>
                                        <p:strVal val="visible"/>
                                      </p:to>
                                    </p:set>
                                    <p:animEffect transition="in" filter="fade">
                                      <p:cBhvr>
                                        <p:cTn id="7" dur="500"/>
                                        <p:tgtEl>
                                          <p:spTgt spid="27651">
                                            <p:txEl>
                                              <p:pRg st="11" end="1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Title 1"/>
          <p:cNvSpPr>
            <a:spLocks noGrp="1"/>
          </p:cNvSpPr>
          <p:nvPr>
            <p:ph type="title"/>
          </p:nvPr>
        </p:nvSpPr>
        <p:spPr>
          <a:xfrm>
            <a:off x="457200" y="152400"/>
            <a:ext cx="6934200" cy="1371600"/>
          </a:xfrm>
        </p:spPr>
        <p:txBody>
          <a:bodyPr/>
          <a:lstStyle/>
          <a:p>
            <a:pPr eaLnBrk="1" hangingPunct="1">
              <a:defRPr/>
            </a:pPr>
            <a:r>
              <a:rPr lang="en-US" altLang="fr-FR" smtClean="0"/>
              <a:t>Round Robin (RR) Scheduling</a:t>
            </a:r>
          </a:p>
        </p:txBody>
      </p:sp>
      <p:sp>
        <p:nvSpPr>
          <p:cNvPr id="30723" name="Content Placeholder 2"/>
          <p:cNvSpPr>
            <a:spLocks noGrp="1"/>
          </p:cNvSpPr>
          <p:nvPr>
            <p:ph idx="1"/>
          </p:nvPr>
        </p:nvSpPr>
        <p:spPr/>
        <p:txBody>
          <a:bodyPr/>
          <a:lstStyle/>
          <a:p>
            <a:pPr eaLnBrk="1" hangingPunct="1"/>
            <a:r>
              <a:rPr lang="en-US" altLang="fr-FR" smtClean="0"/>
              <a:t>Performance Depends on Size of Q</a:t>
            </a:r>
          </a:p>
          <a:p>
            <a:pPr lvl="1" eaLnBrk="1" hangingPunct="1"/>
            <a:r>
              <a:rPr lang="en-US" altLang="fr-FR" smtClean="0"/>
              <a:t>Small Q =&gt; interleaved</a:t>
            </a:r>
          </a:p>
          <a:p>
            <a:pPr lvl="1" eaLnBrk="1" hangingPunct="1"/>
            <a:endParaRPr lang="en-US" altLang="fr-FR" smtClean="0"/>
          </a:p>
          <a:p>
            <a:pPr lvl="1" eaLnBrk="1" hangingPunct="1"/>
            <a:r>
              <a:rPr lang="en-US" altLang="fr-FR" smtClean="0"/>
              <a:t>Large Q is like </a:t>
            </a:r>
            <a:r>
              <a:rPr lang="en-US" altLang="fr-FR" b="1" smtClean="0"/>
              <a:t>FCFS</a:t>
            </a:r>
            <a:r>
              <a:rPr lang="en-US" altLang="fr-FR" smtClean="0"/>
              <a:t> </a:t>
            </a:r>
          </a:p>
          <a:p>
            <a:pPr lvl="1" eaLnBrk="1" hangingPunct="1"/>
            <a:endParaRPr lang="en-US" altLang="fr-FR" smtClean="0"/>
          </a:p>
          <a:p>
            <a:pPr lvl="1" eaLnBrk="1" hangingPunct="1"/>
            <a:r>
              <a:rPr lang="en-US" altLang="fr-FR" smtClean="0"/>
              <a:t>Q must be large with respect to </a:t>
            </a:r>
            <a:r>
              <a:rPr lang="en-US" altLang="fr-FR" b="1" smtClean="0"/>
              <a:t>context switch time</a:t>
            </a:r>
            <a:r>
              <a:rPr lang="en-US" altLang="fr-FR" smtClean="0"/>
              <a:t>, otherwise overhead is too high</a:t>
            </a:r>
          </a:p>
          <a:p>
            <a:pPr lvl="2" eaLnBrk="1" hangingPunct="1"/>
            <a:r>
              <a:rPr lang="en-US" altLang="fr-FR" smtClean="0"/>
              <a:t>Spending most of your time context switching!</a:t>
            </a:r>
          </a:p>
        </p:txBody>
      </p:sp>
      <p:sp>
        <p:nvSpPr>
          <p:cNvPr id="4" name="Slide Number Placeholder 3"/>
          <p:cNvSpPr>
            <a:spLocks noGrp="1"/>
          </p:cNvSpPr>
          <p:nvPr>
            <p:ph type="sldNum" sz="quarter" idx="11"/>
          </p:nvPr>
        </p:nvSpPr>
        <p:spPr/>
        <p:txBody>
          <a:bodyPr/>
          <a:lstStyle/>
          <a:p>
            <a:pPr>
              <a:defRPr/>
            </a:pPr>
            <a:fld id="{C0F85434-72BD-456E-A883-0F005E178622}" type="slidenum">
              <a:rPr lang="fr-CA" smtClean="0"/>
              <a:pPr>
                <a:defRPr/>
              </a:pPr>
              <a:t>564</a:t>
            </a:fld>
            <a:endParaRPr lang="fr-CA"/>
          </a:p>
        </p:txBody>
      </p:sp>
    </p:spTree>
    <p:extLst>
      <p:ext uri="{BB962C8B-B14F-4D97-AF65-F5344CB8AC3E}">
        <p14:creationId xmlns:p14="http://schemas.microsoft.com/office/powerpoint/2010/main" val="972715792"/>
      </p:ext>
    </p:extLst>
  </p:cSld>
  <p:clrMapOvr>
    <a:masterClrMapping/>
  </p:clrMapOvr>
  <p:timing>
    <p:tnLst>
      <p:par>
        <p:cTn id="1" dur="indefinite" restart="never" nodeType="tmRoot"/>
      </p:par>
    </p:tnLst>
  </p:timing>
</p:sld>
</file>

<file path=ppt/slides/slide5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p:cNvSpPr>
            <a:spLocks noGrp="1" noChangeArrowheads="1"/>
          </p:cNvSpPr>
          <p:nvPr>
            <p:ph type="title"/>
          </p:nvPr>
        </p:nvSpPr>
        <p:spPr>
          <a:xfrm>
            <a:off x="457200" y="152400"/>
            <a:ext cx="6934200" cy="1371600"/>
          </a:xfrm>
        </p:spPr>
        <p:txBody>
          <a:bodyPr/>
          <a:lstStyle/>
          <a:p>
            <a:pPr eaLnBrk="1" hangingPunct="1">
              <a:defRPr/>
            </a:pPr>
            <a:r>
              <a:rPr lang="en-US" altLang="fr-FR" smtClean="0"/>
              <a:t>Example of RR with Time Quantum = 4</a:t>
            </a:r>
          </a:p>
        </p:txBody>
      </p:sp>
      <p:sp>
        <p:nvSpPr>
          <p:cNvPr id="31747" name="Rectangle 3"/>
          <p:cNvSpPr>
            <a:spLocks noGrp="1" noChangeArrowheads="1"/>
          </p:cNvSpPr>
          <p:nvPr>
            <p:ph idx="1"/>
          </p:nvPr>
        </p:nvSpPr>
        <p:spPr/>
        <p:txBody>
          <a:bodyPr/>
          <a:lstStyle/>
          <a:p>
            <a:pPr eaLnBrk="1" hangingPunct="1">
              <a:lnSpc>
                <a:spcPct val="90000"/>
              </a:lnSpc>
              <a:tabLst>
                <a:tab pos="2220913" algn="ctr"/>
                <a:tab pos="3995738" algn="ctr"/>
              </a:tabLst>
            </a:pPr>
            <a:r>
              <a:rPr lang="en-US" altLang="fr-FR" smtClean="0"/>
              <a:t>		</a:t>
            </a:r>
            <a:r>
              <a:rPr lang="en-US" altLang="fr-FR" u="sng" smtClean="0"/>
              <a:t>Process</a:t>
            </a:r>
            <a:r>
              <a:rPr lang="en-US" altLang="fr-FR" smtClean="0"/>
              <a:t>	</a:t>
            </a:r>
            <a:r>
              <a:rPr lang="en-US" altLang="fr-FR" u="sng" smtClean="0"/>
              <a:t>Burst Time</a:t>
            </a:r>
          </a:p>
          <a:p>
            <a:pPr eaLnBrk="1" hangingPunct="1">
              <a:lnSpc>
                <a:spcPct val="90000"/>
              </a:lnSpc>
              <a:tabLst>
                <a:tab pos="2220913" algn="ctr"/>
                <a:tab pos="3995738" algn="ctr"/>
              </a:tabLst>
            </a:pPr>
            <a:r>
              <a:rPr lang="en-US" altLang="fr-FR" i="1" smtClean="0"/>
              <a:t>		P</a:t>
            </a:r>
            <a:r>
              <a:rPr lang="en-US" altLang="fr-FR" i="1" baseline="-25000" smtClean="0"/>
              <a:t>1	</a:t>
            </a:r>
            <a:r>
              <a:rPr lang="en-US" altLang="fr-FR" smtClean="0"/>
              <a:t>24</a:t>
            </a:r>
          </a:p>
          <a:p>
            <a:pPr eaLnBrk="1" hangingPunct="1">
              <a:lnSpc>
                <a:spcPct val="90000"/>
              </a:lnSpc>
              <a:tabLst>
                <a:tab pos="2220913" algn="ctr"/>
                <a:tab pos="3995738" algn="ctr"/>
              </a:tabLst>
            </a:pPr>
            <a:r>
              <a:rPr lang="en-US" altLang="fr-FR" smtClean="0"/>
              <a:t>		 </a:t>
            </a:r>
            <a:r>
              <a:rPr lang="en-US" altLang="fr-FR" i="1" smtClean="0"/>
              <a:t>P</a:t>
            </a:r>
            <a:r>
              <a:rPr lang="en-US" altLang="fr-FR" i="1" baseline="-25000" smtClean="0"/>
              <a:t>2	  </a:t>
            </a:r>
            <a:r>
              <a:rPr lang="en-US" altLang="fr-FR" smtClean="0"/>
              <a:t>3</a:t>
            </a:r>
          </a:p>
          <a:p>
            <a:pPr eaLnBrk="1" hangingPunct="1">
              <a:lnSpc>
                <a:spcPct val="90000"/>
              </a:lnSpc>
              <a:tabLst>
                <a:tab pos="2220913" algn="ctr"/>
                <a:tab pos="3995738" algn="ctr"/>
              </a:tabLst>
            </a:pPr>
            <a:r>
              <a:rPr lang="en-US" altLang="fr-FR" smtClean="0"/>
              <a:t>		 </a:t>
            </a:r>
            <a:r>
              <a:rPr lang="en-US" altLang="fr-FR" i="1" smtClean="0"/>
              <a:t>P</a:t>
            </a:r>
            <a:r>
              <a:rPr lang="en-US" altLang="fr-FR" i="1" baseline="-25000" smtClean="0"/>
              <a:t>3	  </a:t>
            </a:r>
            <a:r>
              <a:rPr lang="en-US" altLang="fr-FR" smtClean="0"/>
              <a:t>3</a:t>
            </a:r>
          </a:p>
          <a:p>
            <a:pPr eaLnBrk="1" hangingPunct="1">
              <a:lnSpc>
                <a:spcPct val="90000"/>
              </a:lnSpc>
              <a:tabLst>
                <a:tab pos="2220913" algn="ctr"/>
                <a:tab pos="3995738" algn="ctr"/>
              </a:tabLst>
            </a:pPr>
            <a:r>
              <a:rPr lang="en-US" altLang="fr-FR" smtClean="0"/>
              <a:t>		</a:t>
            </a:r>
          </a:p>
          <a:p>
            <a:pPr eaLnBrk="1" hangingPunct="1">
              <a:lnSpc>
                <a:spcPct val="90000"/>
              </a:lnSpc>
              <a:tabLst>
                <a:tab pos="2220913" algn="ctr"/>
                <a:tab pos="3995738" algn="ctr"/>
              </a:tabLst>
            </a:pPr>
            <a:r>
              <a:rPr lang="en-US" altLang="fr-FR" smtClean="0"/>
              <a:t>The Gantt chart is: </a:t>
            </a:r>
            <a:br>
              <a:rPr lang="en-US" altLang="fr-FR" smtClean="0"/>
            </a:br>
            <a:r>
              <a:rPr lang="en-US" altLang="fr-FR" smtClean="0"/>
              <a:t/>
            </a:r>
            <a:br>
              <a:rPr lang="en-US" altLang="fr-FR" smtClean="0"/>
            </a:br>
            <a:r>
              <a:rPr lang="en-US" altLang="fr-FR" smtClean="0"/>
              <a:t/>
            </a:r>
            <a:br>
              <a:rPr lang="en-US" altLang="fr-FR" smtClean="0"/>
            </a:br>
            <a:r>
              <a:rPr lang="en-US" altLang="fr-FR" smtClean="0"/>
              <a:t/>
            </a:r>
            <a:br>
              <a:rPr lang="en-US" altLang="fr-FR" smtClean="0"/>
            </a:br>
            <a:r>
              <a:rPr lang="en-US" altLang="fr-FR" smtClean="0"/>
              <a:t/>
            </a:r>
            <a:br>
              <a:rPr lang="en-US" altLang="fr-FR" smtClean="0"/>
            </a:br>
            <a:r>
              <a:rPr lang="en-US" altLang="fr-FR" smtClean="0"/>
              <a:t/>
            </a:r>
            <a:br>
              <a:rPr lang="en-US" altLang="fr-FR" smtClean="0"/>
            </a:br>
            <a:endParaRPr lang="en-US" altLang="fr-FR" smtClean="0"/>
          </a:p>
        </p:txBody>
      </p:sp>
      <p:grpSp>
        <p:nvGrpSpPr>
          <p:cNvPr id="31749" name="Group 27"/>
          <p:cNvGrpSpPr>
            <a:grpSpLocks/>
          </p:cNvGrpSpPr>
          <p:nvPr/>
        </p:nvGrpSpPr>
        <p:grpSpPr bwMode="auto">
          <a:xfrm>
            <a:off x="1612900" y="4376738"/>
            <a:ext cx="4797425" cy="1003300"/>
            <a:chOff x="1047" y="2640"/>
            <a:chExt cx="3022" cy="632"/>
          </a:xfrm>
        </p:grpSpPr>
        <p:grpSp>
          <p:nvGrpSpPr>
            <p:cNvPr id="31751" name="Group 14"/>
            <p:cNvGrpSpPr>
              <a:grpSpLocks/>
            </p:cNvGrpSpPr>
            <p:nvPr/>
          </p:nvGrpSpPr>
          <p:grpSpPr bwMode="auto">
            <a:xfrm>
              <a:off x="1152" y="2640"/>
              <a:ext cx="2842" cy="384"/>
              <a:chOff x="1152" y="2736"/>
              <a:chExt cx="2304" cy="288"/>
            </a:xfrm>
          </p:grpSpPr>
          <p:sp>
            <p:nvSpPr>
              <p:cNvPr id="31761" name="Rectangle 4"/>
              <p:cNvSpPr>
                <a:spLocks noChangeArrowheads="1"/>
              </p:cNvSpPr>
              <p:nvPr/>
            </p:nvSpPr>
            <p:spPr bwMode="auto">
              <a:xfrm>
                <a:off x="1152" y="2736"/>
                <a:ext cx="288" cy="288"/>
              </a:xfrm>
              <a:prstGeom prst="rect">
                <a:avLst/>
              </a:prstGeom>
              <a:solidFill>
                <a:schemeClr val="bg1"/>
              </a:soli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b="0">
                    <a:solidFill>
                      <a:srgbClr val="000000"/>
                    </a:solidFill>
                    <a:latin typeface="Helvetica" pitchFamily="32" charset="0"/>
                    <a:ea typeface="ヒラギノ角ゴ ProN W3"/>
                    <a:cs typeface="ヒラギノ角ゴ ProN W3"/>
                    <a:sym typeface="Helvetica Neue Light"/>
                  </a:rPr>
                  <a:t>P</a:t>
                </a:r>
                <a:r>
                  <a:rPr lang="en-US" altLang="fr-FR" b="0" baseline="-25000">
                    <a:solidFill>
                      <a:srgbClr val="000000"/>
                    </a:solidFill>
                    <a:latin typeface="Helvetica" pitchFamily="32" charset="0"/>
                    <a:ea typeface="ヒラギノ角ゴ ProN W3"/>
                    <a:cs typeface="ヒラギノ角ゴ ProN W3"/>
                    <a:sym typeface="Helvetica Neue Light"/>
                  </a:rPr>
                  <a:t>1</a:t>
                </a:r>
                <a:endParaRPr lang="en-US" altLang="fr-FR" b="0">
                  <a:solidFill>
                    <a:srgbClr val="000000"/>
                  </a:solidFill>
                  <a:latin typeface="Helvetica" pitchFamily="32" charset="0"/>
                  <a:ea typeface="ヒラギノ角ゴ ProN W3"/>
                  <a:cs typeface="ヒラギノ角ゴ ProN W3"/>
                  <a:sym typeface="Helvetica Neue Light"/>
                </a:endParaRPr>
              </a:p>
            </p:txBody>
          </p:sp>
          <p:sp>
            <p:nvSpPr>
              <p:cNvPr id="31762" name="Rectangle 5"/>
              <p:cNvSpPr>
                <a:spLocks noChangeArrowheads="1"/>
              </p:cNvSpPr>
              <p:nvPr/>
            </p:nvSpPr>
            <p:spPr bwMode="auto">
              <a:xfrm>
                <a:off x="1440" y="2736"/>
                <a:ext cx="288" cy="288"/>
              </a:xfrm>
              <a:prstGeom prst="rect">
                <a:avLst/>
              </a:prstGeom>
              <a:solidFill>
                <a:schemeClr val="bg1"/>
              </a:soli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b="0">
                    <a:solidFill>
                      <a:srgbClr val="000000"/>
                    </a:solidFill>
                    <a:latin typeface="Helvetica" pitchFamily="32" charset="0"/>
                    <a:ea typeface="ヒラギノ角ゴ ProN W3"/>
                    <a:cs typeface="ヒラギノ角ゴ ProN W3"/>
                    <a:sym typeface="Helvetica Neue Light"/>
                  </a:rPr>
                  <a:t>P</a:t>
                </a:r>
                <a:r>
                  <a:rPr lang="en-US" altLang="fr-FR" b="0" baseline="-25000">
                    <a:solidFill>
                      <a:srgbClr val="000000"/>
                    </a:solidFill>
                    <a:latin typeface="Helvetica" pitchFamily="32" charset="0"/>
                    <a:ea typeface="ヒラギノ角ゴ ProN W3"/>
                    <a:cs typeface="ヒラギノ角ゴ ProN W3"/>
                    <a:sym typeface="Helvetica Neue Light"/>
                  </a:rPr>
                  <a:t>2</a:t>
                </a:r>
              </a:p>
            </p:txBody>
          </p:sp>
          <p:sp>
            <p:nvSpPr>
              <p:cNvPr id="31763" name="Rectangle 6"/>
              <p:cNvSpPr>
                <a:spLocks noChangeArrowheads="1"/>
              </p:cNvSpPr>
              <p:nvPr/>
            </p:nvSpPr>
            <p:spPr bwMode="auto">
              <a:xfrm>
                <a:off x="1728" y="2736"/>
                <a:ext cx="288" cy="288"/>
              </a:xfrm>
              <a:prstGeom prst="rect">
                <a:avLst/>
              </a:prstGeom>
              <a:solidFill>
                <a:schemeClr val="bg1"/>
              </a:soli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b="0">
                    <a:solidFill>
                      <a:srgbClr val="000000"/>
                    </a:solidFill>
                    <a:latin typeface="Helvetica" pitchFamily="32" charset="0"/>
                    <a:ea typeface="ヒラギノ角ゴ ProN W3"/>
                    <a:cs typeface="ヒラギノ角ゴ ProN W3"/>
                    <a:sym typeface="Helvetica Neue Light"/>
                  </a:rPr>
                  <a:t>P</a:t>
                </a:r>
                <a:r>
                  <a:rPr lang="en-US" altLang="fr-FR" b="0" baseline="-25000">
                    <a:solidFill>
                      <a:srgbClr val="000000"/>
                    </a:solidFill>
                    <a:latin typeface="Helvetica" pitchFamily="32" charset="0"/>
                    <a:ea typeface="ヒラギノ角ゴ ProN W3"/>
                    <a:cs typeface="ヒラギノ角ゴ ProN W3"/>
                    <a:sym typeface="Helvetica Neue Light"/>
                  </a:rPr>
                  <a:t>3</a:t>
                </a:r>
              </a:p>
            </p:txBody>
          </p:sp>
          <p:sp>
            <p:nvSpPr>
              <p:cNvPr id="31764" name="Rectangle 7"/>
              <p:cNvSpPr>
                <a:spLocks noChangeArrowheads="1"/>
              </p:cNvSpPr>
              <p:nvPr/>
            </p:nvSpPr>
            <p:spPr bwMode="auto">
              <a:xfrm>
                <a:off x="2016" y="2736"/>
                <a:ext cx="288" cy="288"/>
              </a:xfrm>
              <a:prstGeom prst="rect">
                <a:avLst/>
              </a:prstGeom>
              <a:solidFill>
                <a:schemeClr val="bg1"/>
              </a:soli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b="0">
                    <a:solidFill>
                      <a:srgbClr val="000000"/>
                    </a:solidFill>
                    <a:latin typeface="Helvetica" pitchFamily="32" charset="0"/>
                    <a:ea typeface="ヒラギノ角ゴ ProN W3"/>
                    <a:cs typeface="ヒラギノ角ゴ ProN W3"/>
                    <a:sym typeface="Helvetica Neue Light"/>
                  </a:rPr>
                  <a:t>P</a:t>
                </a:r>
                <a:r>
                  <a:rPr lang="en-US" altLang="fr-FR" b="0" baseline="-25000">
                    <a:solidFill>
                      <a:srgbClr val="000000"/>
                    </a:solidFill>
                    <a:latin typeface="Helvetica" pitchFamily="32" charset="0"/>
                    <a:ea typeface="ヒラギノ角ゴ ProN W3"/>
                    <a:cs typeface="ヒラギノ角ゴ ProN W3"/>
                    <a:sym typeface="Helvetica Neue Light"/>
                  </a:rPr>
                  <a:t>1</a:t>
                </a:r>
              </a:p>
            </p:txBody>
          </p:sp>
          <p:sp>
            <p:nvSpPr>
              <p:cNvPr id="31765" name="Rectangle 8"/>
              <p:cNvSpPr>
                <a:spLocks noChangeArrowheads="1"/>
              </p:cNvSpPr>
              <p:nvPr/>
            </p:nvSpPr>
            <p:spPr bwMode="auto">
              <a:xfrm>
                <a:off x="2304" y="2736"/>
                <a:ext cx="288" cy="288"/>
              </a:xfrm>
              <a:prstGeom prst="rect">
                <a:avLst/>
              </a:prstGeom>
              <a:solidFill>
                <a:schemeClr val="bg1"/>
              </a:soli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b="0">
                    <a:solidFill>
                      <a:srgbClr val="000000"/>
                    </a:solidFill>
                    <a:latin typeface="Helvetica" pitchFamily="32" charset="0"/>
                    <a:ea typeface="ヒラギノ角ゴ ProN W3"/>
                    <a:cs typeface="ヒラギノ角ゴ ProN W3"/>
                    <a:sym typeface="Helvetica Neue Light"/>
                  </a:rPr>
                  <a:t>P</a:t>
                </a:r>
                <a:r>
                  <a:rPr lang="en-US" altLang="fr-FR" b="0" baseline="-25000">
                    <a:solidFill>
                      <a:srgbClr val="000000"/>
                    </a:solidFill>
                    <a:latin typeface="Helvetica" pitchFamily="32" charset="0"/>
                    <a:ea typeface="ヒラギノ角ゴ ProN W3"/>
                    <a:cs typeface="ヒラギノ角ゴ ProN W3"/>
                    <a:sym typeface="Helvetica Neue Light"/>
                  </a:rPr>
                  <a:t>1</a:t>
                </a:r>
              </a:p>
            </p:txBody>
          </p:sp>
          <p:sp>
            <p:nvSpPr>
              <p:cNvPr id="31766" name="Rectangle 9"/>
              <p:cNvSpPr>
                <a:spLocks noChangeArrowheads="1"/>
              </p:cNvSpPr>
              <p:nvPr/>
            </p:nvSpPr>
            <p:spPr bwMode="auto">
              <a:xfrm>
                <a:off x="2592" y="2736"/>
                <a:ext cx="288" cy="288"/>
              </a:xfrm>
              <a:prstGeom prst="rect">
                <a:avLst/>
              </a:prstGeom>
              <a:solidFill>
                <a:schemeClr val="bg1"/>
              </a:soli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b="0">
                    <a:solidFill>
                      <a:srgbClr val="000000"/>
                    </a:solidFill>
                    <a:latin typeface="Helvetica" pitchFamily="32" charset="0"/>
                    <a:ea typeface="ヒラギノ角ゴ ProN W3"/>
                    <a:cs typeface="ヒラギノ角ゴ ProN W3"/>
                    <a:sym typeface="Helvetica Neue Light"/>
                  </a:rPr>
                  <a:t>P</a:t>
                </a:r>
                <a:r>
                  <a:rPr lang="en-US" altLang="fr-FR" b="0" baseline="-25000">
                    <a:solidFill>
                      <a:srgbClr val="000000"/>
                    </a:solidFill>
                    <a:latin typeface="Helvetica" pitchFamily="32" charset="0"/>
                    <a:ea typeface="ヒラギノ角ゴ ProN W3"/>
                    <a:cs typeface="ヒラギノ角ゴ ProN W3"/>
                    <a:sym typeface="Helvetica Neue Light"/>
                  </a:rPr>
                  <a:t>1</a:t>
                </a:r>
              </a:p>
            </p:txBody>
          </p:sp>
          <p:sp>
            <p:nvSpPr>
              <p:cNvPr id="31767" name="Rectangle 10"/>
              <p:cNvSpPr>
                <a:spLocks noChangeArrowheads="1"/>
              </p:cNvSpPr>
              <p:nvPr/>
            </p:nvSpPr>
            <p:spPr bwMode="auto">
              <a:xfrm>
                <a:off x="2880" y="2736"/>
                <a:ext cx="288" cy="288"/>
              </a:xfrm>
              <a:prstGeom prst="rect">
                <a:avLst/>
              </a:prstGeom>
              <a:solidFill>
                <a:schemeClr val="bg1"/>
              </a:soli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b="0">
                    <a:solidFill>
                      <a:srgbClr val="000000"/>
                    </a:solidFill>
                    <a:latin typeface="Helvetica" pitchFamily="32" charset="0"/>
                    <a:ea typeface="ヒラギノ角ゴ ProN W3"/>
                    <a:cs typeface="ヒラギノ角ゴ ProN W3"/>
                    <a:sym typeface="Helvetica Neue Light"/>
                  </a:rPr>
                  <a:t>P</a:t>
                </a:r>
                <a:r>
                  <a:rPr lang="en-US" altLang="fr-FR" b="0" baseline="-25000">
                    <a:solidFill>
                      <a:srgbClr val="000000"/>
                    </a:solidFill>
                    <a:latin typeface="Helvetica" pitchFamily="32" charset="0"/>
                    <a:ea typeface="ヒラギノ角ゴ ProN W3"/>
                    <a:cs typeface="ヒラギノ角ゴ ProN W3"/>
                    <a:sym typeface="Helvetica Neue Light"/>
                  </a:rPr>
                  <a:t>1</a:t>
                </a:r>
              </a:p>
            </p:txBody>
          </p:sp>
          <p:sp>
            <p:nvSpPr>
              <p:cNvPr id="31768" name="Rectangle 11"/>
              <p:cNvSpPr>
                <a:spLocks noChangeArrowheads="1"/>
              </p:cNvSpPr>
              <p:nvPr/>
            </p:nvSpPr>
            <p:spPr bwMode="auto">
              <a:xfrm>
                <a:off x="3168" y="2736"/>
                <a:ext cx="288" cy="288"/>
              </a:xfrm>
              <a:prstGeom prst="rect">
                <a:avLst/>
              </a:prstGeom>
              <a:solidFill>
                <a:schemeClr val="bg1"/>
              </a:soli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b="0">
                    <a:solidFill>
                      <a:srgbClr val="000000"/>
                    </a:solidFill>
                    <a:latin typeface="Helvetica" pitchFamily="32" charset="0"/>
                    <a:ea typeface="ヒラギノ角ゴ ProN W3"/>
                    <a:cs typeface="ヒラギノ角ゴ ProN W3"/>
                    <a:sym typeface="Helvetica Neue Light"/>
                  </a:rPr>
                  <a:t>P</a:t>
                </a:r>
                <a:r>
                  <a:rPr lang="en-US" altLang="fr-FR" b="0" baseline="-25000">
                    <a:solidFill>
                      <a:srgbClr val="000000"/>
                    </a:solidFill>
                    <a:latin typeface="Helvetica" pitchFamily="32" charset="0"/>
                    <a:ea typeface="ヒラギノ角ゴ ProN W3"/>
                    <a:cs typeface="ヒラギノ角ゴ ProN W3"/>
                    <a:sym typeface="Helvetica Neue Light"/>
                  </a:rPr>
                  <a:t>1</a:t>
                </a:r>
              </a:p>
            </p:txBody>
          </p:sp>
        </p:grpSp>
        <p:sp>
          <p:nvSpPr>
            <p:cNvPr id="31752" name="Text Box 15"/>
            <p:cNvSpPr txBox="1">
              <a:spLocks noChangeArrowheads="1"/>
            </p:cNvSpPr>
            <p:nvPr/>
          </p:nvSpPr>
          <p:spPr bwMode="auto">
            <a:xfrm>
              <a:off x="1047" y="3013"/>
              <a:ext cx="206"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50000"/>
                </a:spcBef>
                <a:spcAft>
                  <a:spcPct val="0"/>
                </a:spcAft>
                <a:buFontTx/>
                <a:buNone/>
              </a:pPr>
              <a:r>
                <a:rPr lang="en-US" altLang="fr-FR" b="0">
                  <a:solidFill>
                    <a:srgbClr val="000000"/>
                  </a:solidFill>
                  <a:latin typeface="Helvetica" pitchFamily="32" charset="0"/>
                  <a:ea typeface="ヒラギノ角ゴ ProN W3"/>
                  <a:cs typeface="ヒラギノ角ゴ ProN W3"/>
                  <a:sym typeface="Helvetica Neue Light"/>
                </a:rPr>
                <a:t>0</a:t>
              </a:r>
            </a:p>
          </p:txBody>
        </p:sp>
        <p:sp>
          <p:nvSpPr>
            <p:cNvPr id="31753" name="Text Box 16"/>
            <p:cNvSpPr txBox="1">
              <a:spLocks noChangeArrowheads="1"/>
            </p:cNvSpPr>
            <p:nvPr/>
          </p:nvSpPr>
          <p:spPr bwMode="auto">
            <a:xfrm>
              <a:off x="1386" y="3020"/>
              <a:ext cx="197"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50000"/>
                </a:spcBef>
                <a:spcAft>
                  <a:spcPct val="0"/>
                </a:spcAft>
                <a:buFontTx/>
                <a:buNone/>
              </a:pPr>
              <a:r>
                <a:rPr lang="en-US" altLang="fr-FR" b="0">
                  <a:solidFill>
                    <a:srgbClr val="000000"/>
                  </a:solidFill>
                  <a:latin typeface="Helvetica" pitchFamily="32" charset="0"/>
                  <a:ea typeface="ヒラギノ角ゴ ProN W3"/>
                  <a:cs typeface="ヒラギノ角ゴ ProN W3"/>
                  <a:sym typeface="Helvetica Neue Light"/>
                </a:rPr>
                <a:t>4</a:t>
              </a:r>
            </a:p>
          </p:txBody>
        </p:sp>
        <p:sp>
          <p:nvSpPr>
            <p:cNvPr id="31754" name="Text Box 17"/>
            <p:cNvSpPr txBox="1">
              <a:spLocks noChangeArrowheads="1"/>
            </p:cNvSpPr>
            <p:nvPr/>
          </p:nvSpPr>
          <p:spPr bwMode="auto">
            <a:xfrm>
              <a:off x="1761" y="3020"/>
              <a:ext cx="206"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50000"/>
                </a:spcBef>
                <a:spcAft>
                  <a:spcPct val="0"/>
                </a:spcAft>
                <a:buFontTx/>
                <a:buNone/>
              </a:pPr>
              <a:r>
                <a:rPr lang="en-US" altLang="fr-FR" b="0">
                  <a:solidFill>
                    <a:srgbClr val="000000"/>
                  </a:solidFill>
                  <a:latin typeface="Helvetica" pitchFamily="32" charset="0"/>
                  <a:ea typeface="ヒラギノ角ゴ ProN W3"/>
                  <a:cs typeface="ヒラギノ角ゴ ProN W3"/>
                  <a:sym typeface="Helvetica Neue Light"/>
                </a:rPr>
                <a:t>7</a:t>
              </a:r>
            </a:p>
          </p:txBody>
        </p:sp>
        <p:sp>
          <p:nvSpPr>
            <p:cNvPr id="31755" name="Text Box 18"/>
            <p:cNvSpPr txBox="1">
              <a:spLocks noChangeArrowheads="1"/>
            </p:cNvSpPr>
            <p:nvPr/>
          </p:nvSpPr>
          <p:spPr bwMode="auto">
            <a:xfrm>
              <a:off x="2033" y="3014"/>
              <a:ext cx="296"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50000"/>
                </a:spcBef>
                <a:spcAft>
                  <a:spcPct val="0"/>
                </a:spcAft>
                <a:buFontTx/>
                <a:buNone/>
              </a:pPr>
              <a:r>
                <a:rPr lang="en-US" altLang="fr-FR" b="0">
                  <a:solidFill>
                    <a:srgbClr val="000000"/>
                  </a:solidFill>
                  <a:latin typeface="Helvetica" pitchFamily="32" charset="0"/>
                  <a:ea typeface="ヒラギノ角ゴ ProN W3"/>
                  <a:cs typeface="ヒラギノ角ゴ ProN W3"/>
                  <a:sym typeface="Helvetica Neue Light"/>
                </a:rPr>
                <a:t>10</a:t>
              </a:r>
            </a:p>
          </p:txBody>
        </p:sp>
        <p:sp>
          <p:nvSpPr>
            <p:cNvPr id="31756" name="Text Box 19"/>
            <p:cNvSpPr txBox="1">
              <a:spLocks noChangeArrowheads="1"/>
            </p:cNvSpPr>
            <p:nvPr/>
          </p:nvSpPr>
          <p:spPr bwMode="auto">
            <a:xfrm>
              <a:off x="2421" y="3014"/>
              <a:ext cx="296"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50000"/>
                </a:spcBef>
                <a:spcAft>
                  <a:spcPct val="0"/>
                </a:spcAft>
                <a:buFontTx/>
                <a:buNone/>
              </a:pPr>
              <a:r>
                <a:rPr lang="en-US" altLang="fr-FR" b="0">
                  <a:solidFill>
                    <a:srgbClr val="000000"/>
                  </a:solidFill>
                  <a:latin typeface="Helvetica" pitchFamily="32" charset="0"/>
                  <a:ea typeface="ヒラギノ角ゴ ProN W3"/>
                  <a:cs typeface="ヒラギノ角ゴ ProN W3"/>
                  <a:sym typeface="Helvetica Neue Light"/>
                </a:rPr>
                <a:t>14</a:t>
              </a:r>
            </a:p>
          </p:txBody>
        </p:sp>
        <p:sp>
          <p:nvSpPr>
            <p:cNvPr id="31757" name="Text Box 20"/>
            <p:cNvSpPr txBox="1">
              <a:spLocks noChangeArrowheads="1"/>
            </p:cNvSpPr>
            <p:nvPr/>
          </p:nvSpPr>
          <p:spPr bwMode="auto">
            <a:xfrm>
              <a:off x="2757" y="3014"/>
              <a:ext cx="296"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50000"/>
                </a:spcBef>
                <a:spcAft>
                  <a:spcPct val="0"/>
                </a:spcAft>
                <a:buFontTx/>
                <a:buNone/>
              </a:pPr>
              <a:r>
                <a:rPr lang="en-US" altLang="fr-FR" b="0">
                  <a:solidFill>
                    <a:srgbClr val="000000"/>
                  </a:solidFill>
                  <a:latin typeface="Helvetica" pitchFamily="32" charset="0"/>
                  <a:ea typeface="ヒラギノ角ゴ ProN W3"/>
                  <a:cs typeface="ヒラギノ角ゴ ProN W3"/>
                  <a:sym typeface="Helvetica Neue Light"/>
                </a:rPr>
                <a:t>18</a:t>
              </a:r>
            </a:p>
          </p:txBody>
        </p:sp>
        <p:sp>
          <p:nvSpPr>
            <p:cNvPr id="31758" name="Text Box 21"/>
            <p:cNvSpPr txBox="1">
              <a:spLocks noChangeArrowheads="1"/>
            </p:cNvSpPr>
            <p:nvPr/>
          </p:nvSpPr>
          <p:spPr bwMode="auto">
            <a:xfrm>
              <a:off x="3053" y="3014"/>
              <a:ext cx="296"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50000"/>
                </a:spcBef>
                <a:spcAft>
                  <a:spcPct val="0"/>
                </a:spcAft>
                <a:buFontTx/>
                <a:buNone/>
              </a:pPr>
              <a:r>
                <a:rPr lang="en-US" altLang="fr-FR" b="0">
                  <a:solidFill>
                    <a:srgbClr val="000000"/>
                  </a:solidFill>
                  <a:latin typeface="Helvetica" pitchFamily="32" charset="0"/>
                  <a:ea typeface="ヒラギノ角ゴ ProN W3"/>
                  <a:cs typeface="ヒラギノ角ゴ ProN W3"/>
                  <a:sym typeface="Helvetica Neue Light"/>
                </a:rPr>
                <a:t>22</a:t>
              </a:r>
            </a:p>
          </p:txBody>
        </p:sp>
        <p:sp>
          <p:nvSpPr>
            <p:cNvPr id="31759" name="Text Box 22"/>
            <p:cNvSpPr txBox="1">
              <a:spLocks noChangeArrowheads="1"/>
            </p:cNvSpPr>
            <p:nvPr/>
          </p:nvSpPr>
          <p:spPr bwMode="auto">
            <a:xfrm>
              <a:off x="3437" y="3014"/>
              <a:ext cx="296"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50000"/>
                </a:spcBef>
                <a:spcAft>
                  <a:spcPct val="0"/>
                </a:spcAft>
                <a:buFontTx/>
                <a:buNone/>
              </a:pPr>
              <a:r>
                <a:rPr lang="en-US" altLang="fr-FR" b="0">
                  <a:solidFill>
                    <a:srgbClr val="000000"/>
                  </a:solidFill>
                  <a:latin typeface="Helvetica" pitchFamily="32" charset="0"/>
                  <a:ea typeface="ヒラギノ角ゴ ProN W3"/>
                  <a:cs typeface="ヒラギノ角ゴ ProN W3"/>
                  <a:sym typeface="Helvetica Neue Light"/>
                </a:rPr>
                <a:t>26</a:t>
              </a:r>
            </a:p>
          </p:txBody>
        </p:sp>
        <p:sp>
          <p:nvSpPr>
            <p:cNvPr id="31760" name="Text Box 24"/>
            <p:cNvSpPr txBox="1">
              <a:spLocks noChangeArrowheads="1"/>
            </p:cNvSpPr>
            <p:nvPr/>
          </p:nvSpPr>
          <p:spPr bwMode="auto">
            <a:xfrm>
              <a:off x="3773" y="3014"/>
              <a:ext cx="296"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50000"/>
                </a:spcBef>
                <a:spcAft>
                  <a:spcPct val="0"/>
                </a:spcAft>
                <a:buFontTx/>
                <a:buNone/>
              </a:pPr>
              <a:r>
                <a:rPr lang="en-US" altLang="fr-FR" b="0">
                  <a:solidFill>
                    <a:srgbClr val="000000"/>
                  </a:solidFill>
                  <a:latin typeface="Helvetica" pitchFamily="32" charset="0"/>
                  <a:ea typeface="ヒラギノ角ゴ ProN W3"/>
                  <a:cs typeface="ヒラギノ角ゴ ProN W3"/>
                  <a:sym typeface="Helvetica Neue Light"/>
                </a:rPr>
                <a:t>30</a:t>
              </a:r>
            </a:p>
          </p:txBody>
        </p:sp>
      </p:grpSp>
      <p:sp>
        <p:nvSpPr>
          <p:cNvPr id="4" name="Slide Number Placeholder 3"/>
          <p:cNvSpPr>
            <a:spLocks noGrp="1"/>
          </p:cNvSpPr>
          <p:nvPr>
            <p:ph type="sldNum" sz="quarter" idx="11"/>
          </p:nvPr>
        </p:nvSpPr>
        <p:spPr/>
        <p:txBody>
          <a:bodyPr/>
          <a:lstStyle/>
          <a:p>
            <a:pPr>
              <a:defRPr/>
            </a:pPr>
            <a:fld id="{C0F85434-72BD-456E-A883-0F005E178622}" type="slidenum">
              <a:rPr lang="fr-CA" smtClean="0"/>
              <a:pPr>
                <a:defRPr/>
              </a:pPr>
              <a:t>565</a:t>
            </a:fld>
            <a:endParaRPr lang="fr-CA"/>
          </a:p>
        </p:txBody>
      </p:sp>
    </p:spTree>
    <p:extLst>
      <p:ext uri="{BB962C8B-B14F-4D97-AF65-F5344CB8AC3E}">
        <p14:creationId xmlns:p14="http://schemas.microsoft.com/office/powerpoint/2010/main" val="1943006177"/>
      </p:ext>
    </p:extLst>
  </p:cSld>
  <p:clrMapOvr>
    <a:masterClrMapping/>
  </p:clrMapOvr>
  <p:timing>
    <p:tnLst>
      <p:par>
        <p:cTn id="1" dur="indefinite" restart="never" nodeType="tmRoot"/>
      </p:par>
    </p:tnLst>
  </p:timing>
</p:sld>
</file>

<file path=ppt/slides/slide5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2"/>
          <p:cNvSpPr>
            <a:spLocks noGrp="1" noChangeArrowheads="1"/>
          </p:cNvSpPr>
          <p:nvPr>
            <p:ph type="title"/>
          </p:nvPr>
        </p:nvSpPr>
        <p:spPr>
          <a:xfrm>
            <a:off x="457200" y="152400"/>
            <a:ext cx="6934200" cy="1371600"/>
          </a:xfrm>
        </p:spPr>
        <p:txBody>
          <a:bodyPr/>
          <a:lstStyle/>
          <a:p>
            <a:pPr eaLnBrk="1" hangingPunct="1">
              <a:defRPr/>
            </a:pPr>
            <a:r>
              <a:rPr lang="en-US" altLang="fr-FR" smtClean="0"/>
              <a:t>Example of RR with Time Quantum = 4</a:t>
            </a:r>
          </a:p>
        </p:txBody>
      </p:sp>
      <p:sp>
        <p:nvSpPr>
          <p:cNvPr id="32771" name="Rectangle 3"/>
          <p:cNvSpPr>
            <a:spLocks noGrp="1" noChangeArrowheads="1"/>
          </p:cNvSpPr>
          <p:nvPr>
            <p:ph idx="1"/>
          </p:nvPr>
        </p:nvSpPr>
        <p:spPr/>
        <p:txBody>
          <a:bodyPr/>
          <a:lstStyle/>
          <a:p>
            <a:pPr eaLnBrk="1" hangingPunct="1">
              <a:lnSpc>
                <a:spcPct val="90000"/>
              </a:lnSpc>
              <a:tabLst>
                <a:tab pos="2220913" algn="ctr"/>
                <a:tab pos="3995738" algn="ctr"/>
              </a:tabLst>
            </a:pPr>
            <a:r>
              <a:rPr lang="en-US" altLang="fr-FR" sz="1400" u="sng" smtClean="0"/>
              <a:t>Process</a:t>
            </a:r>
            <a:r>
              <a:rPr lang="en-US" altLang="fr-FR" sz="1400" smtClean="0"/>
              <a:t> 		</a:t>
            </a:r>
            <a:r>
              <a:rPr lang="en-US" altLang="fr-FR" sz="1400" u="sng" smtClean="0"/>
              <a:t>Burst Time</a:t>
            </a:r>
          </a:p>
          <a:p>
            <a:pPr eaLnBrk="1" hangingPunct="1">
              <a:lnSpc>
                <a:spcPct val="90000"/>
              </a:lnSpc>
              <a:tabLst>
                <a:tab pos="2220913" algn="ctr"/>
                <a:tab pos="3995738" algn="ctr"/>
              </a:tabLst>
            </a:pPr>
            <a:r>
              <a:rPr lang="en-US" altLang="fr-FR" sz="1400" i="1" smtClean="0"/>
              <a:t>P</a:t>
            </a:r>
            <a:r>
              <a:rPr lang="en-US" altLang="fr-FR" sz="1400" i="1" baseline="-25000" smtClean="0"/>
              <a:t>1		</a:t>
            </a:r>
            <a:r>
              <a:rPr lang="en-US" altLang="fr-FR" sz="1400" smtClean="0"/>
              <a:t>24</a:t>
            </a:r>
          </a:p>
          <a:p>
            <a:pPr eaLnBrk="1" hangingPunct="1">
              <a:lnSpc>
                <a:spcPct val="90000"/>
              </a:lnSpc>
              <a:tabLst>
                <a:tab pos="2220913" algn="ctr"/>
                <a:tab pos="3995738" algn="ctr"/>
              </a:tabLst>
            </a:pPr>
            <a:r>
              <a:rPr lang="en-US" altLang="fr-FR" sz="1400" i="1" smtClean="0"/>
              <a:t>P</a:t>
            </a:r>
            <a:r>
              <a:rPr lang="en-US" altLang="fr-FR" sz="1400" i="1" baseline="-25000" smtClean="0"/>
              <a:t>2		</a:t>
            </a:r>
            <a:r>
              <a:rPr lang="en-US" altLang="fr-FR" sz="1400" smtClean="0"/>
              <a:t>3</a:t>
            </a:r>
          </a:p>
          <a:p>
            <a:pPr eaLnBrk="1" hangingPunct="1">
              <a:lnSpc>
                <a:spcPct val="90000"/>
              </a:lnSpc>
              <a:tabLst>
                <a:tab pos="2220913" algn="ctr"/>
                <a:tab pos="3995738" algn="ctr"/>
              </a:tabLst>
            </a:pPr>
            <a:r>
              <a:rPr lang="en-US" altLang="fr-FR" sz="1400" i="1" smtClean="0"/>
              <a:t>P</a:t>
            </a:r>
            <a:r>
              <a:rPr lang="en-US" altLang="fr-FR" sz="1400" i="1" baseline="-25000" smtClean="0"/>
              <a:t>3		</a:t>
            </a:r>
            <a:r>
              <a:rPr lang="en-US" altLang="fr-FR" sz="1400" smtClean="0"/>
              <a:t>3</a:t>
            </a:r>
          </a:p>
          <a:p>
            <a:pPr eaLnBrk="1" hangingPunct="1">
              <a:lnSpc>
                <a:spcPct val="90000"/>
              </a:lnSpc>
              <a:tabLst>
                <a:tab pos="2220913" algn="ctr"/>
                <a:tab pos="3995738" algn="ctr"/>
              </a:tabLst>
            </a:pPr>
            <a:r>
              <a:rPr lang="en-US" altLang="fr-FR" sz="1400" smtClean="0"/>
              <a:t>		</a:t>
            </a:r>
          </a:p>
          <a:p>
            <a:pPr eaLnBrk="1" hangingPunct="1">
              <a:lnSpc>
                <a:spcPct val="90000"/>
              </a:lnSpc>
              <a:tabLst>
                <a:tab pos="2220913" algn="ctr"/>
                <a:tab pos="3995738" algn="ctr"/>
              </a:tabLst>
            </a:pPr>
            <a:r>
              <a:rPr lang="en-US" altLang="fr-FR" sz="1400" smtClean="0"/>
              <a:t>Waiting Time:</a:t>
            </a:r>
          </a:p>
          <a:p>
            <a:pPr lvl="1" eaLnBrk="1" hangingPunct="1">
              <a:lnSpc>
                <a:spcPct val="90000"/>
              </a:lnSpc>
              <a:tabLst>
                <a:tab pos="2220913" algn="ctr"/>
                <a:tab pos="3995738" algn="ctr"/>
              </a:tabLst>
            </a:pPr>
            <a:r>
              <a:rPr lang="en-US" altLang="fr-FR" sz="1400" smtClean="0"/>
              <a:t>P1: (10-4) = 6</a:t>
            </a:r>
          </a:p>
          <a:p>
            <a:pPr lvl="1" eaLnBrk="1" hangingPunct="1">
              <a:lnSpc>
                <a:spcPct val="90000"/>
              </a:lnSpc>
              <a:tabLst>
                <a:tab pos="2220913" algn="ctr"/>
                <a:tab pos="3995738" algn="ctr"/>
              </a:tabLst>
            </a:pPr>
            <a:r>
              <a:rPr lang="en-US" altLang="fr-FR" sz="1400" smtClean="0"/>
              <a:t>P2: (4-0) = 4</a:t>
            </a:r>
          </a:p>
          <a:p>
            <a:pPr lvl="1" eaLnBrk="1" hangingPunct="1">
              <a:lnSpc>
                <a:spcPct val="90000"/>
              </a:lnSpc>
              <a:tabLst>
                <a:tab pos="2220913" algn="ctr"/>
                <a:tab pos="3995738" algn="ctr"/>
              </a:tabLst>
            </a:pPr>
            <a:r>
              <a:rPr lang="en-US" altLang="fr-FR" sz="1400" smtClean="0"/>
              <a:t>P3: (7-0) = 7</a:t>
            </a:r>
          </a:p>
          <a:p>
            <a:pPr eaLnBrk="1" hangingPunct="1">
              <a:lnSpc>
                <a:spcPct val="90000"/>
              </a:lnSpc>
              <a:tabLst>
                <a:tab pos="2220913" algn="ctr"/>
                <a:tab pos="3995738" algn="ctr"/>
              </a:tabLst>
            </a:pPr>
            <a:r>
              <a:rPr lang="en-US" altLang="fr-FR" sz="1400" smtClean="0"/>
              <a:t>Completion Time:</a:t>
            </a:r>
          </a:p>
          <a:p>
            <a:pPr lvl="1" eaLnBrk="1" hangingPunct="1">
              <a:lnSpc>
                <a:spcPct val="90000"/>
              </a:lnSpc>
              <a:tabLst>
                <a:tab pos="2220913" algn="ctr"/>
                <a:tab pos="3995738" algn="ctr"/>
              </a:tabLst>
            </a:pPr>
            <a:r>
              <a:rPr lang="en-US" altLang="fr-FR" sz="1400" smtClean="0"/>
              <a:t>P1: 30</a:t>
            </a:r>
          </a:p>
          <a:p>
            <a:pPr lvl="1" eaLnBrk="1" hangingPunct="1">
              <a:lnSpc>
                <a:spcPct val="90000"/>
              </a:lnSpc>
              <a:tabLst>
                <a:tab pos="2220913" algn="ctr"/>
                <a:tab pos="3995738" algn="ctr"/>
              </a:tabLst>
            </a:pPr>
            <a:r>
              <a:rPr lang="en-US" altLang="fr-FR" sz="1400" smtClean="0"/>
              <a:t>P2: 7</a:t>
            </a:r>
          </a:p>
          <a:p>
            <a:pPr lvl="1" eaLnBrk="1" hangingPunct="1">
              <a:lnSpc>
                <a:spcPct val="90000"/>
              </a:lnSpc>
              <a:tabLst>
                <a:tab pos="2220913" algn="ctr"/>
                <a:tab pos="3995738" algn="ctr"/>
              </a:tabLst>
            </a:pPr>
            <a:r>
              <a:rPr lang="en-US" altLang="fr-FR" sz="1400" smtClean="0"/>
              <a:t>P3: 10</a:t>
            </a:r>
          </a:p>
          <a:p>
            <a:pPr eaLnBrk="1" hangingPunct="1">
              <a:lnSpc>
                <a:spcPct val="90000"/>
              </a:lnSpc>
              <a:tabLst>
                <a:tab pos="2220913" algn="ctr"/>
                <a:tab pos="3995738" algn="ctr"/>
              </a:tabLst>
            </a:pPr>
            <a:endParaRPr lang="en-US" altLang="fr-FR" sz="1400" smtClean="0"/>
          </a:p>
          <a:p>
            <a:pPr eaLnBrk="1" hangingPunct="1">
              <a:lnSpc>
                <a:spcPct val="90000"/>
              </a:lnSpc>
              <a:tabLst>
                <a:tab pos="2220913" algn="ctr"/>
                <a:tab pos="3995738" algn="ctr"/>
              </a:tabLst>
            </a:pPr>
            <a:r>
              <a:rPr lang="en-US" altLang="fr-FR" sz="1400" smtClean="0"/>
              <a:t>Average Waiting Time: (6 + 4 + 7)/3= 5.67</a:t>
            </a:r>
          </a:p>
          <a:p>
            <a:pPr eaLnBrk="1" hangingPunct="1">
              <a:lnSpc>
                <a:spcPct val="90000"/>
              </a:lnSpc>
              <a:tabLst>
                <a:tab pos="2220913" algn="ctr"/>
                <a:tab pos="3995738" algn="ctr"/>
              </a:tabLst>
            </a:pPr>
            <a:r>
              <a:rPr lang="en-US" altLang="fr-FR" sz="1400" smtClean="0"/>
              <a:t>Average Completion Time: (30+7+10)/3=15.67</a:t>
            </a:r>
            <a:br>
              <a:rPr lang="en-US" altLang="fr-FR" sz="1400" smtClean="0"/>
            </a:br>
            <a:r>
              <a:rPr lang="en-US" altLang="fr-FR" sz="1400" smtClean="0"/>
              <a:t/>
            </a:r>
            <a:br>
              <a:rPr lang="en-US" altLang="fr-FR" sz="1400" smtClean="0"/>
            </a:br>
            <a:r>
              <a:rPr lang="en-US" altLang="fr-FR" sz="1400" smtClean="0"/>
              <a:t/>
            </a:r>
            <a:br>
              <a:rPr lang="en-US" altLang="fr-FR" sz="1400" smtClean="0"/>
            </a:br>
            <a:r>
              <a:rPr lang="en-US" altLang="fr-FR" sz="1400" smtClean="0"/>
              <a:t/>
            </a:r>
            <a:br>
              <a:rPr lang="en-US" altLang="fr-FR" sz="1400" smtClean="0"/>
            </a:br>
            <a:r>
              <a:rPr lang="en-US" altLang="fr-FR" sz="1400" smtClean="0"/>
              <a:t/>
            </a:r>
            <a:br>
              <a:rPr lang="en-US" altLang="fr-FR" sz="1400" smtClean="0"/>
            </a:br>
            <a:r>
              <a:rPr lang="en-US" altLang="fr-FR" sz="1400" smtClean="0"/>
              <a:t/>
            </a:r>
            <a:br>
              <a:rPr lang="en-US" altLang="fr-FR" sz="1400" smtClean="0"/>
            </a:br>
            <a:endParaRPr lang="en-US" altLang="fr-FR" sz="1400" smtClean="0"/>
          </a:p>
        </p:txBody>
      </p:sp>
      <p:grpSp>
        <p:nvGrpSpPr>
          <p:cNvPr id="32773" name="Group 27"/>
          <p:cNvGrpSpPr>
            <a:grpSpLocks/>
          </p:cNvGrpSpPr>
          <p:nvPr/>
        </p:nvGrpSpPr>
        <p:grpSpPr bwMode="auto">
          <a:xfrm>
            <a:off x="3608388" y="3213100"/>
            <a:ext cx="4767262" cy="989013"/>
            <a:chOff x="1047" y="2640"/>
            <a:chExt cx="3004" cy="623"/>
          </a:xfrm>
        </p:grpSpPr>
        <p:grpSp>
          <p:nvGrpSpPr>
            <p:cNvPr id="32775" name="Group 14"/>
            <p:cNvGrpSpPr>
              <a:grpSpLocks/>
            </p:cNvGrpSpPr>
            <p:nvPr/>
          </p:nvGrpSpPr>
          <p:grpSpPr bwMode="auto">
            <a:xfrm>
              <a:off x="1152" y="2640"/>
              <a:ext cx="2842" cy="384"/>
              <a:chOff x="1152" y="2736"/>
              <a:chExt cx="2304" cy="288"/>
            </a:xfrm>
          </p:grpSpPr>
          <p:sp>
            <p:nvSpPr>
              <p:cNvPr id="32785" name="Rectangle 4"/>
              <p:cNvSpPr>
                <a:spLocks noChangeArrowheads="1"/>
              </p:cNvSpPr>
              <p:nvPr/>
            </p:nvSpPr>
            <p:spPr bwMode="auto">
              <a:xfrm>
                <a:off x="1152" y="2736"/>
                <a:ext cx="288" cy="288"/>
              </a:xfrm>
              <a:prstGeom prst="rect">
                <a:avLst/>
              </a:prstGeom>
              <a:solidFill>
                <a:schemeClr val="bg1"/>
              </a:soli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solidFill>
                      <a:srgbClr val="000000"/>
                    </a:solidFill>
                    <a:latin typeface="Helvetica" pitchFamily="32" charset="0"/>
                    <a:ea typeface="ヒラギノ角ゴ ProN W3"/>
                    <a:cs typeface="ヒラギノ角ゴ ProN W3"/>
                    <a:sym typeface="Helvetica Neue Light"/>
                  </a:rPr>
                  <a:t>P</a:t>
                </a:r>
                <a:r>
                  <a:rPr lang="en-US" altLang="fr-FR" sz="1800" b="0" baseline="-25000">
                    <a:solidFill>
                      <a:srgbClr val="000000"/>
                    </a:solidFill>
                    <a:latin typeface="Helvetica" pitchFamily="32" charset="0"/>
                    <a:ea typeface="ヒラギノ角ゴ ProN W3"/>
                    <a:cs typeface="ヒラギノ角ゴ ProN W3"/>
                    <a:sym typeface="Helvetica Neue Light"/>
                  </a:rPr>
                  <a:t>1</a:t>
                </a:r>
                <a:endParaRPr lang="en-US" altLang="fr-FR" sz="1800" b="0">
                  <a:solidFill>
                    <a:srgbClr val="000000"/>
                  </a:solidFill>
                  <a:latin typeface="Helvetica" pitchFamily="32" charset="0"/>
                  <a:ea typeface="ヒラギノ角ゴ ProN W3"/>
                  <a:cs typeface="ヒラギノ角ゴ ProN W3"/>
                  <a:sym typeface="Helvetica Neue Light"/>
                </a:endParaRPr>
              </a:p>
            </p:txBody>
          </p:sp>
          <p:sp>
            <p:nvSpPr>
              <p:cNvPr id="32786" name="Rectangle 5"/>
              <p:cNvSpPr>
                <a:spLocks noChangeArrowheads="1"/>
              </p:cNvSpPr>
              <p:nvPr/>
            </p:nvSpPr>
            <p:spPr bwMode="auto">
              <a:xfrm>
                <a:off x="1440" y="2736"/>
                <a:ext cx="288" cy="288"/>
              </a:xfrm>
              <a:prstGeom prst="rect">
                <a:avLst/>
              </a:prstGeom>
              <a:solidFill>
                <a:schemeClr val="bg1"/>
              </a:soli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solidFill>
                      <a:srgbClr val="000000"/>
                    </a:solidFill>
                    <a:latin typeface="Helvetica" pitchFamily="32" charset="0"/>
                    <a:ea typeface="ヒラギノ角ゴ ProN W3"/>
                    <a:cs typeface="ヒラギノ角ゴ ProN W3"/>
                    <a:sym typeface="Helvetica Neue Light"/>
                  </a:rPr>
                  <a:t>P</a:t>
                </a:r>
                <a:r>
                  <a:rPr lang="en-US" altLang="fr-FR" sz="1800" b="0" baseline="-25000">
                    <a:solidFill>
                      <a:srgbClr val="000000"/>
                    </a:solidFill>
                    <a:latin typeface="Helvetica" pitchFamily="32" charset="0"/>
                    <a:ea typeface="ヒラギノ角ゴ ProN W3"/>
                    <a:cs typeface="ヒラギノ角ゴ ProN W3"/>
                    <a:sym typeface="Helvetica Neue Light"/>
                  </a:rPr>
                  <a:t>2</a:t>
                </a:r>
              </a:p>
            </p:txBody>
          </p:sp>
          <p:sp>
            <p:nvSpPr>
              <p:cNvPr id="32787" name="Rectangle 6"/>
              <p:cNvSpPr>
                <a:spLocks noChangeArrowheads="1"/>
              </p:cNvSpPr>
              <p:nvPr/>
            </p:nvSpPr>
            <p:spPr bwMode="auto">
              <a:xfrm>
                <a:off x="1728" y="2736"/>
                <a:ext cx="288" cy="288"/>
              </a:xfrm>
              <a:prstGeom prst="rect">
                <a:avLst/>
              </a:prstGeom>
              <a:solidFill>
                <a:schemeClr val="bg1"/>
              </a:soli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solidFill>
                      <a:srgbClr val="000000"/>
                    </a:solidFill>
                    <a:latin typeface="Helvetica" pitchFamily="32" charset="0"/>
                    <a:ea typeface="ヒラギノ角ゴ ProN W3"/>
                    <a:cs typeface="ヒラギノ角ゴ ProN W3"/>
                    <a:sym typeface="Helvetica Neue Light"/>
                  </a:rPr>
                  <a:t>P</a:t>
                </a:r>
                <a:r>
                  <a:rPr lang="en-US" altLang="fr-FR" sz="1800" b="0" baseline="-25000">
                    <a:solidFill>
                      <a:srgbClr val="000000"/>
                    </a:solidFill>
                    <a:latin typeface="Helvetica" pitchFamily="32" charset="0"/>
                    <a:ea typeface="ヒラギノ角ゴ ProN W3"/>
                    <a:cs typeface="ヒラギノ角ゴ ProN W3"/>
                    <a:sym typeface="Helvetica Neue Light"/>
                  </a:rPr>
                  <a:t>3</a:t>
                </a:r>
              </a:p>
            </p:txBody>
          </p:sp>
          <p:sp>
            <p:nvSpPr>
              <p:cNvPr id="32788" name="Rectangle 7"/>
              <p:cNvSpPr>
                <a:spLocks noChangeArrowheads="1"/>
              </p:cNvSpPr>
              <p:nvPr/>
            </p:nvSpPr>
            <p:spPr bwMode="auto">
              <a:xfrm>
                <a:off x="2016" y="2736"/>
                <a:ext cx="288" cy="288"/>
              </a:xfrm>
              <a:prstGeom prst="rect">
                <a:avLst/>
              </a:prstGeom>
              <a:solidFill>
                <a:schemeClr val="bg1"/>
              </a:soli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solidFill>
                      <a:srgbClr val="000000"/>
                    </a:solidFill>
                    <a:latin typeface="Helvetica" pitchFamily="32" charset="0"/>
                    <a:ea typeface="ヒラギノ角ゴ ProN W3"/>
                    <a:cs typeface="ヒラギノ角ゴ ProN W3"/>
                    <a:sym typeface="Helvetica Neue Light"/>
                  </a:rPr>
                  <a:t>P</a:t>
                </a:r>
                <a:r>
                  <a:rPr lang="en-US" altLang="fr-FR" sz="1800" b="0" baseline="-25000">
                    <a:solidFill>
                      <a:srgbClr val="000000"/>
                    </a:solidFill>
                    <a:latin typeface="Helvetica" pitchFamily="32" charset="0"/>
                    <a:ea typeface="ヒラギノ角ゴ ProN W3"/>
                    <a:cs typeface="ヒラギノ角ゴ ProN W3"/>
                    <a:sym typeface="Helvetica Neue Light"/>
                  </a:rPr>
                  <a:t>1</a:t>
                </a:r>
              </a:p>
            </p:txBody>
          </p:sp>
          <p:sp>
            <p:nvSpPr>
              <p:cNvPr id="32789" name="Rectangle 8"/>
              <p:cNvSpPr>
                <a:spLocks noChangeArrowheads="1"/>
              </p:cNvSpPr>
              <p:nvPr/>
            </p:nvSpPr>
            <p:spPr bwMode="auto">
              <a:xfrm>
                <a:off x="2304" y="2736"/>
                <a:ext cx="288" cy="288"/>
              </a:xfrm>
              <a:prstGeom prst="rect">
                <a:avLst/>
              </a:prstGeom>
              <a:solidFill>
                <a:schemeClr val="bg1"/>
              </a:soli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solidFill>
                      <a:srgbClr val="000000"/>
                    </a:solidFill>
                    <a:latin typeface="Helvetica" pitchFamily="32" charset="0"/>
                    <a:ea typeface="ヒラギノ角ゴ ProN W3"/>
                    <a:cs typeface="ヒラギノ角ゴ ProN W3"/>
                    <a:sym typeface="Helvetica Neue Light"/>
                  </a:rPr>
                  <a:t>P</a:t>
                </a:r>
                <a:r>
                  <a:rPr lang="en-US" altLang="fr-FR" sz="1800" b="0" baseline="-25000">
                    <a:solidFill>
                      <a:srgbClr val="000000"/>
                    </a:solidFill>
                    <a:latin typeface="Helvetica" pitchFamily="32" charset="0"/>
                    <a:ea typeface="ヒラギノ角ゴ ProN W3"/>
                    <a:cs typeface="ヒラギノ角ゴ ProN W3"/>
                    <a:sym typeface="Helvetica Neue Light"/>
                  </a:rPr>
                  <a:t>1</a:t>
                </a:r>
              </a:p>
            </p:txBody>
          </p:sp>
          <p:sp>
            <p:nvSpPr>
              <p:cNvPr id="32790" name="Rectangle 9"/>
              <p:cNvSpPr>
                <a:spLocks noChangeArrowheads="1"/>
              </p:cNvSpPr>
              <p:nvPr/>
            </p:nvSpPr>
            <p:spPr bwMode="auto">
              <a:xfrm>
                <a:off x="2592" y="2736"/>
                <a:ext cx="288" cy="288"/>
              </a:xfrm>
              <a:prstGeom prst="rect">
                <a:avLst/>
              </a:prstGeom>
              <a:solidFill>
                <a:schemeClr val="bg1"/>
              </a:soli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solidFill>
                      <a:srgbClr val="000000"/>
                    </a:solidFill>
                    <a:latin typeface="Helvetica" pitchFamily="32" charset="0"/>
                    <a:ea typeface="ヒラギノ角ゴ ProN W3"/>
                    <a:cs typeface="ヒラギノ角ゴ ProN W3"/>
                    <a:sym typeface="Helvetica Neue Light"/>
                  </a:rPr>
                  <a:t>P</a:t>
                </a:r>
                <a:r>
                  <a:rPr lang="en-US" altLang="fr-FR" sz="1800" b="0" baseline="-25000">
                    <a:solidFill>
                      <a:srgbClr val="000000"/>
                    </a:solidFill>
                    <a:latin typeface="Helvetica" pitchFamily="32" charset="0"/>
                    <a:ea typeface="ヒラギノ角ゴ ProN W3"/>
                    <a:cs typeface="ヒラギノ角ゴ ProN W3"/>
                    <a:sym typeface="Helvetica Neue Light"/>
                  </a:rPr>
                  <a:t>1</a:t>
                </a:r>
              </a:p>
            </p:txBody>
          </p:sp>
          <p:sp>
            <p:nvSpPr>
              <p:cNvPr id="32791" name="Rectangle 10"/>
              <p:cNvSpPr>
                <a:spLocks noChangeArrowheads="1"/>
              </p:cNvSpPr>
              <p:nvPr/>
            </p:nvSpPr>
            <p:spPr bwMode="auto">
              <a:xfrm>
                <a:off x="2880" y="2736"/>
                <a:ext cx="288" cy="288"/>
              </a:xfrm>
              <a:prstGeom prst="rect">
                <a:avLst/>
              </a:prstGeom>
              <a:solidFill>
                <a:schemeClr val="bg1"/>
              </a:soli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solidFill>
                      <a:srgbClr val="000000"/>
                    </a:solidFill>
                    <a:latin typeface="Helvetica" pitchFamily="32" charset="0"/>
                    <a:ea typeface="ヒラギノ角ゴ ProN W3"/>
                    <a:cs typeface="ヒラギノ角ゴ ProN W3"/>
                    <a:sym typeface="Helvetica Neue Light"/>
                  </a:rPr>
                  <a:t>P</a:t>
                </a:r>
                <a:r>
                  <a:rPr lang="en-US" altLang="fr-FR" sz="1800" b="0" baseline="-25000">
                    <a:solidFill>
                      <a:srgbClr val="000000"/>
                    </a:solidFill>
                    <a:latin typeface="Helvetica" pitchFamily="32" charset="0"/>
                    <a:ea typeface="ヒラギノ角ゴ ProN W3"/>
                    <a:cs typeface="ヒラギノ角ゴ ProN W3"/>
                    <a:sym typeface="Helvetica Neue Light"/>
                  </a:rPr>
                  <a:t>1</a:t>
                </a:r>
              </a:p>
            </p:txBody>
          </p:sp>
          <p:sp>
            <p:nvSpPr>
              <p:cNvPr id="32792" name="Rectangle 11"/>
              <p:cNvSpPr>
                <a:spLocks noChangeArrowheads="1"/>
              </p:cNvSpPr>
              <p:nvPr/>
            </p:nvSpPr>
            <p:spPr bwMode="auto">
              <a:xfrm>
                <a:off x="3168" y="2736"/>
                <a:ext cx="288" cy="288"/>
              </a:xfrm>
              <a:prstGeom prst="rect">
                <a:avLst/>
              </a:prstGeom>
              <a:solidFill>
                <a:schemeClr val="bg1"/>
              </a:solidFill>
              <a:ln w="9525">
                <a:solidFill>
                  <a:schemeClr val="tx1"/>
                </a:solidFill>
                <a:miter lim="800000"/>
                <a:headEnd/>
                <a:tailEnd/>
              </a:ln>
            </p:spPr>
            <p:txBody>
              <a:bodyPr wrap="none" anchor="ct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solidFill>
                      <a:srgbClr val="000000"/>
                    </a:solidFill>
                    <a:latin typeface="Helvetica" pitchFamily="32" charset="0"/>
                    <a:ea typeface="ヒラギノ角ゴ ProN W3"/>
                    <a:cs typeface="ヒラギノ角ゴ ProN W3"/>
                    <a:sym typeface="Helvetica Neue Light"/>
                  </a:rPr>
                  <a:t>P</a:t>
                </a:r>
                <a:r>
                  <a:rPr lang="en-US" altLang="fr-FR" sz="1800" b="0" baseline="-25000">
                    <a:solidFill>
                      <a:srgbClr val="000000"/>
                    </a:solidFill>
                    <a:latin typeface="Helvetica" pitchFamily="32" charset="0"/>
                    <a:ea typeface="ヒラギノ角ゴ ProN W3"/>
                    <a:cs typeface="ヒラギノ角ゴ ProN W3"/>
                    <a:sym typeface="Helvetica Neue Light"/>
                  </a:rPr>
                  <a:t>1</a:t>
                </a:r>
              </a:p>
            </p:txBody>
          </p:sp>
        </p:grpSp>
        <p:sp>
          <p:nvSpPr>
            <p:cNvPr id="32776" name="Text Box 15"/>
            <p:cNvSpPr txBox="1">
              <a:spLocks noChangeArrowheads="1"/>
            </p:cNvSpPr>
            <p:nvPr/>
          </p:nvSpPr>
          <p:spPr bwMode="auto">
            <a:xfrm>
              <a:off x="1047" y="3023"/>
              <a:ext cx="197"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50000"/>
                </a:spcBef>
                <a:spcAft>
                  <a:spcPct val="0"/>
                </a:spcAft>
                <a:buFontTx/>
                <a:buNone/>
              </a:pPr>
              <a:r>
                <a:rPr lang="en-US" altLang="fr-FR" sz="1800" b="0">
                  <a:solidFill>
                    <a:srgbClr val="000000"/>
                  </a:solidFill>
                  <a:latin typeface="Helvetica" pitchFamily="32" charset="0"/>
                  <a:ea typeface="ヒラギノ角ゴ ProN W3"/>
                  <a:cs typeface="ヒラギノ角ゴ ProN W3"/>
                  <a:sym typeface="Helvetica Neue Light"/>
                </a:rPr>
                <a:t>0</a:t>
              </a:r>
            </a:p>
          </p:txBody>
        </p:sp>
        <p:sp>
          <p:nvSpPr>
            <p:cNvPr id="32777" name="Text Box 16"/>
            <p:cNvSpPr txBox="1">
              <a:spLocks noChangeArrowheads="1"/>
            </p:cNvSpPr>
            <p:nvPr/>
          </p:nvSpPr>
          <p:spPr bwMode="auto">
            <a:xfrm>
              <a:off x="1386" y="3030"/>
              <a:ext cx="197"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50000"/>
                </a:spcBef>
                <a:spcAft>
                  <a:spcPct val="0"/>
                </a:spcAft>
                <a:buFontTx/>
                <a:buNone/>
              </a:pPr>
              <a:r>
                <a:rPr lang="en-US" altLang="fr-FR" sz="1800" b="0">
                  <a:solidFill>
                    <a:srgbClr val="000000"/>
                  </a:solidFill>
                  <a:latin typeface="Helvetica" pitchFamily="32" charset="0"/>
                  <a:ea typeface="ヒラギノ角ゴ ProN W3"/>
                  <a:cs typeface="ヒラギノ角ゴ ProN W3"/>
                  <a:sym typeface="Helvetica Neue Light"/>
                </a:rPr>
                <a:t>4</a:t>
              </a:r>
            </a:p>
          </p:txBody>
        </p:sp>
        <p:sp>
          <p:nvSpPr>
            <p:cNvPr id="32778" name="Text Box 17"/>
            <p:cNvSpPr txBox="1">
              <a:spLocks noChangeArrowheads="1"/>
            </p:cNvSpPr>
            <p:nvPr/>
          </p:nvSpPr>
          <p:spPr bwMode="auto">
            <a:xfrm>
              <a:off x="1761" y="3030"/>
              <a:ext cx="197"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50000"/>
                </a:spcBef>
                <a:spcAft>
                  <a:spcPct val="0"/>
                </a:spcAft>
                <a:buFontTx/>
                <a:buNone/>
              </a:pPr>
              <a:r>
                <a:rPr lang="en-US" altLang="fr-FR" sz="1800" b="0">
                  <a:solidFill>
                    <a:srgbClr val="000000"/>
                  </a:solidFill>
                  <a:latin typeface="Helvetica" pitchFamily="32" charset="0"/>
                  <a:ea typeface="ヒラギノ角ゴ ProN W3"/>
                  <a:cs typeface="ヒラギノ角ゴ ProN W3"/>
                  <a:sym typeface="Helvetica Neue Light"/>
                </a:rPr>
                <a:t>7</a:t>
              </a:r>
            </a:p>
          </p:txBody>
        </p:sp>
        <p:sp>
          <p:nvSpPr>
            <p:cNvPr id="32779" name="Text Box 18"/>
            <p:cNvSpPr txBox="1">
              <a:spLocks noChangeArrowheads="1"/>
            </p:cNvSpPr>
            <p:nvPr/>
          </p:nvSpPr>
          <p:spPr bwMode="auto">
            <a:xfrm>
              <a:off x="2033" y="3024"/>
              <a:ext cx="278"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50000"/>
                </a:spcBef>
                <a:spcAft>
                  <a:spcPct val="0"/>
                </a:spcAft>
                <a:buFontTx/>
                <a:buNone/>
              </a:pPr>
              <a:r>
                <a:rPr lang="en-US" altLang="fr-FR" sz="1800" b="0">
                  <a:solidFill>
                    <a:srgbClr val="000000"/>
                  </a:solidFill>
                  <a:latin typeface="Helvetica" pitchFamily="32" charset="0"/>
                  <a:ea typeface="ヒラギノ角ゴ ProN W3"/>
                  <a:cs typeface="ヒラギノ角ゴ ProN W3"/>
                  <a:sym typeface="Helvetica Neue Light"/>
                </a:rPr>
                <a:t>10</a:t>
              </a:r>
            </a:p>
          </p:txBody>
        </p:sp>
        <p:sp>
          <p:nvSpPr>
            <p:cNvPr id="32780" name="Text Box 19"/>
            <p:cNvSpPr txBox="1">
              <a:spLocks noChangeArrowheads="1"/>
            </p:cNvSpPr>
            <p:nvPr/>
          </p:nvSpPr>
          <p:spPr bwMode="auto">
            <a:xfrm>
              <a:off x="2421" y="3024"/>
              <a:ext cx="278"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50000"/>
                </a:spcBef>
                <a:spcAft>
                  <a:spcPct val="0"/>
                </a:spcAft>
                <a:buFontTx/>
                <a:buNone/>
              </a:pPr>
              <a:r>
                <a:rPr lang="en-US" altLang="fr-FR" sz="1800" b="0">
                  <a:solidFill>
                    <a:srgbClr val="000000"/>
                  </a:solidFill>
                  <a:latin typeface="Helvetica" pitchFamily="32" charset="0"/>
                  <a:ea typeface="ヒラギノ角ゴ ProN W3"/>
                  <a:cs typeface="ヒラギノ角ゴ ProN W3"/>
                  <a:sym typeface="Helvetica Neue Light"/>
                </a:rPr>
                <a:t>14</a:t>
              </a:r>
            </a:p>
          </p:txBody>
        </p:sp>
        <p:sp>
          <p:nvSpPr>
            <p:cNvPr id="32781" name="Text Box 20"/>
            <p:cNvSpPr txBox="1">
              <a:spLocks noChangeArrowheads="1"/>
            </p:cNvSpPr>
            <p:nvPr/>
          </p:nvSpPr>
          <p:spPr bwMode="auto">
            <a:xfrm>
              <a:off x="2757" y="3024"/>
              <a:ext cx="278"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50000"/>
                </a:spcBef>
                <a:spcAft>
                  <a:spcPct val="0"/>
                </a:spcAft>
                <a:buFontTx/>
                <a:buNone/>
              </a:pPr>
              <a:r>
                <a:rPr lang="en-US" altLang="fr-FR" sz="1800" b="0">
                  <a:solidFill>
                    <a:srgbClr val="000000"/>
                  </a:solidFill>
                  <a:latin typeface="Helvetica" pitchFamily="32" charset="0"/>
                  <a:ea typeface="ヒラギノ角ゴ ProN W3"/>
                  <a:cs typeface="ヒラギノ角ゴ ProN W3"/>
                  <a:sym typeface="Helvetica Neue Light"/>
                </a:rPr>
                <a:t>18</a:t>
              </a:r>
            </a:p>
          </p:txBody>
        </p:sp>
        <p:sp>
          <p:nvSpPr>
            <p:cNvPr id="32782" name="Text Box 21"/>
            <p:cNvSpPr txBox="1">
              <a:spLocks noChangeArrowheads="1"/>
            </p:cNvSpPr>
            <p:nvPr/>
          </p:nvSpPr>
          <p:spPr bwMode="auto">
            <a:xfrm>
              <a:off x="3053" y="3024"/>
              <a:ext cx="278"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50000"/>
                </a:spcBef>
                <a:spcAft>
                  <a:spcPct val="0"/>
                </a:spcAft>
                <a:buFontTx/>
                <a:buNone/>
              </a:pPr>
              <a:r>
                <a:rPr lang="en-US" altLang="fr-FR" sz="1800" b="0">
                  <a:solidFill>
                    <a:srgbClr val="000000"/>
                  </a:solidFill>
                  <a:latin typeface="Helvetica" pitchFamily="32" charset="0"/>
                  <a:ea typeface="ヒラギノ角ゴ ProN W3"/>
                  <a:cs typeface="ヒラギノ角ゴ ProN W3"/>
                  <a:sym typeface="Helvetica Neue Light"/>
                </a:rPr>
                <a:t>22</a:t>
              </a:r>
            </a:p>
          </p:txBody>
        </p:sp>
        <p:sp>
          <p:nvSpPr>
            <p:cNvPr id="32783" name="Text Box 22"/>
            <p:cNvSpPr txBox="1">
              <a:spLocks noChangeArrowheads="1"/>
            </p:cNvSpPr>
            <p:nvPr/>
          </p:nvSpPr>
          <p:spPr bwMode="auto">
            <a:xfrm>
              <a:off x="3437" y="3024"/>
              <a:ext cx="278"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50000"/>
                </a:spcBef>
                <a:spcAft>
                  <a:spcPct val="0"/>
                </a:spcAft>
                <a:buFontTx/>
                <a:buNone/>
              </a:pPr>
              <a:r>
                <a:rPr lang="en-US" altLang="fr-FR" sz="1800" b="0">
                  <a:solidFill>
                    <a:srgbClr val="000000"/>
                  </a:solidFill>
                  <a:latin typeface="Helvetica" pitchFamily="32" charset="0"/>
                  <a:ea typeface="ヒラギノ角ゴ ProN W3"/>
                  <a:cs typeface="ヒラギノ角ゴ ProN W3"/>
                  <a:sym typeface="Helvetica Neue Light"/>
                </a:rPr>
                <a:t>26</a:t>
              </a:r>
            </a:p>
          </p:txBody>
        </p:sp>
        <p:sp>
          <p:nvSpPr>
            <p:cNvPr id="32784" name="Text Box 24"/>
            <p:cNvSpPr txBox="1">
              <a:spLocks noChangeArrowheads="1"/>
            </p:cNvSpPr>
            <p:nvPr/>
          </p:nvSpPr>
          <p:spPr bwMode="auto">
            <a:xfrm>
              <a:off x="3773" y="3024"/>
              <a:ext cx="278"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50000"/>
                </a:spcBef>
                <a:spcAft>
                  <a:spcPct val="0"/>
                </a:spcAft>
                <a:buFontTx/>
                <a:buNone/>
              </a:pPr>
              <a:r>
                <a:rPr lang="en-US" altLang="fr-FR" sz="1800" b="0">
                  <a:solidFill>
                    <a:srgbClr val="000000"/>
                  </a:solidFill>
                  <a:latin typeface="Helvetica" pitchFamily="32" charset="0"/>
                  <a:ea typeface="ヒラギノ角ゴ ProN W3"/>
                  <a:cs typeface="ヒラギノ角ゴ ProN W3"/>
                  <a:sym typeface="Helvetica Neue Light"/>
                </a:rPr>
                <a:t>30</a:t>
              </a:r>
            </a:p>
          </p:txBody>
        </p:sp>
      </p:grpSp>
      <p:sp>
        <p:nvSpPr>
          <p:cNvPr id="4" name="Slide Number Placeholder 3"/>
          <p:cNvSpPr>
            <a:spLocks noGrp="1"/>
          </p:cNvSpPr>
          <p:nvPr>
            <p:ph type="sldNum" sz="quarter" idx="11"/>
          </p:nvPr>
        </p:nvSpPr>
        <p:spPr/>
        <p:txBody>
          <a:bodyPr/>
          <a:lstStyle/>
          <a:p>
            <a:pPr>
              <a:defRPr/>
            </a:pPr>
            <a:fld id="{C0F85434-72BD-456E-A883-0F005E178622}" type="slidenum">
              <a:rPr lang="fr-CA" smtClean="0"/>
              <a:pPr>
                <a:defRPr/>
              </a:pPr>
              <a:t>566</a:t>
            </a:fld>
            <a:endParaRPr lang="fr-CA"/>
          </a:p>
        </p:txBody>
      </p:sp>
    </p:spTree>
    <p:extLst>
      <p:ext uri="{BB962C8B-B14F-4D97-AF65-F5344CB8AC3E}">
        <p14:creationId xmlns:p14="http://schemas.microsoft.com/office/powerpoint/2010/main" val="26008157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2771">
                                            <p:txEl>
                                              <p:pRg st="6" end="6"/>
                                            </p:txEl>
                                          </p:spTgt>
                                        </p:tgtEl>
                                        <p:attrNameLst>
                                          <p:attrName>style.visibility</p:attrName>
                                        </p:attrNameLst>
                                      </p:cBhvr>
                                      <p:to>
                                        <p:strVal val="visible"/>
                                      </p:to>
                                    </p:set>
                                    <p:animEffect transition="in" filter="fade">
                                      <p:cBhvr>
                                        <p:cTn id="7" dur="500"/>
                                        <p:tgtEl>
                                          <p:spTgt spid="32771">
                                            <p:txEl>
                                              <p:pRg st="6" end="6"/>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32771">
                                            <p:txEl>
                                              <p:pRg st="7" end="7"/>
                                            </p:txEl>
                                          </p:spTgt>
                                        </p:tgtEl>
                                        <p:attrNameLst>
                                          <p:attrName>style.visibility</p:attrName>
                                        </p:attrNameLst>
                                      </p:cBhvr>
                                      <p:to>
                                        <p:strVal val="visible"/>
                                      </p:to>
                                    </p:set>
                                    <p:animEffect transition="in" filter="fade">
                                      <p:cBhvr>
                                        <p:cTn id="10" dur="500"/>
                                        <p:tgtEl>
                                          <p:spTgt spid="32771">
                                            <p:txEl>
                                              <p:pRg st="7" end="7"/>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32771">
                                            <p:txEl>
                                              <p:pRg st="8" end="8"/>
                                            </p:txEl>
                                          </p:spTgt>
                                        </p:tgtEl>
                                        <p:attrNameLst>
                                          <p:attrName>style.visibility</p:attrName>
                                        </p:attrNameLst>
                                      </p:cBhvr>
                                      <p:to>
                                        <p:strVal val="visible"/>
                                      </p:to>
                                    </p:set>
                                    <p:animEffect transition="in" filter="fade">
                                      <p:cBhvr>
                                        <p:cTn id="13" dur="500"/>
                                        <p:tgtEl>
                                          <p:spTgt spid="32771">
                                            <p:txEl>
                                              <p:pRg st="8" end="8"/>
                                            </p:txEl>
                                          </p:spTgt>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nodeType="clickEffect">
                                  <p:stCondLst>
                                    <p:cond delay="0"/>
                                  </p:stCondLst>
                                  <p:childTnLst>
                                    <p:set>
                                      <p:cBhvr>
                                        <p:cTn id="17" dur="1" fill="hold">
                                          <p:stCondLst>
                                            <p:cond delay="0"/>
                                          </p:stCondLst>
                                        </p:cTn>
                                        <p:tgtEl>
                                          <p:spTgt spid="32771">
                                            <p:txEl>
                                              <p:pRg st="10" end="10"/>
                                            </p:txEl>
                                          </p:spTgt>
                                        </p:tgtEl>
                                        <p:attrNameLst>
                                          <p:attrName>style.visibility</p:attrName>
                                        </p:attrNameLst>
                                      </p:cBhvr>
                                      <p:to>
                                        <p:strVal val="visible"/>
                                      </p:to>
                                    </p:set>
                                    <p:animEffect transition="in" filter="fade">
                                      <p:cBhvr>
                                        <p:cTn id="18" dur="500"/>
                                        <p:tgtEl>
                                          <p:spTgt spid="32771">
                                            <p:txEl>
                                              <p:pRg st="10" end="10"/>
                                            </p:txEl>
                                          </p:spTgt>
                                        </p:tgtEl>
                                      </p:cBhvr>
                                    </p:animEffect>
                                  </p:childTnLst>
                                </p:cTn>
                              </p:par>
                              <p:par>
                                <p:cTn id="19" presetID="10" presetClass="entr" presetSubtype="0" fill="hold" nodeType="withEffect">
                                  <p:stCondLst>
                                    <p:cond delay="0"/>
                                  </p:stCondLst>
                                  <p:childTnLst>
                                    <p:set>
                                      <p:cBhvr>
                                        <p:cTn id="20" dur="1" fill="hold">
                                          <p:stCondLst>
                                            <p:cond delay="0"/>
                                          </p:stCondLst>
                                        </p:cTn>
                                        <p:tgtEl>
                                          <p:spTgt spid="32771">
                                            <p:txEl>
                                              <p:pRg st="11" end="11"/>
                                            </p:txEl>
                                          </p:spTgt>
                                        </p:tgtEl>
                                        <p:attrNameLst>
                                          <p:attrName>style.visibility</p:attrName>
                                        </p:attrNameLst>
                                      </p:cBhvr>
                                      <p:to>
                                        <p:strVal val="visible"/>
                                      </p:to>
                                    </p:set>
                                    <p:animEffect transition="in" filter="fade">
                                      <p:cBhvr>
                                        <p:cTn id="21" dur="500"/>
                                        <p:tgtEl>
                                          <p:spTgt spid="32771">
                                            <p:txEl>
                                              <p:pRg st="11" end="11"/>
                                            </p:txEl>
                                          </p:spTgt>
                                        </p:tgtEl>
                                      </p:cBhvr>
                                    </p:animEffect>
                                  </p:childTnLst>
                                </p:cTn>
                              </p:par>
                              <p:par>
                                <p:cTn id="22" presetID="10" presetClass="entr" presetSubtype="0" fill="hold" nodeType="withEffect">
                                  <p:stCondLst>
                                    <p:cond delay="0"/>
                                  </p:stCondLst>
                                  <p:childTnLst>
                                    <p:set>
                                      <p:cBhvr>
                                        <p:cTn id="23" dur="1" fill="hold">
                                          <p:stCondLst>
                                            <p:cond delay="0"/>
                                          </p:stCondLst>
                                        </p:cTn>
                                        <p:tgtEl>
                                          <p:spTgt spid="32771">
                                            <p:txEl>
                                              <p:pRg st="12" end="12"/>
                                            </p:txEl>
                                          </p:spTgt>
                                        </p:tgtEl>
                                        <p:attrNameLst>
                                          <p:attrName>style.visibility</p:attrName>
                                        </p:attrNameLst>
                                      </p:cBhvr>
                                      <p:to>
                                        <p:strVal val="visible"/>
                                      </p:to>
                                    </p:set>
                                    <p:animEffect transition="in" filter="fade">
                                      <p:cBhvr>
                                        <p:cTn id="24" dur="500"/>
                                        <p:tgtEl>
                                          <p:spTgt spid="32771">
                                            <p:txEl>
                                              <p:pRg st="12" end="12"/>
                                            </p:txEl>
                                          </p:spTgt>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0" presetClass="entr" presetSubtype="0" fill="hold" nodeType="clickEffect">
                                  <p:stCondLst>
                                    <p:cond delay="0"/>
                                  </p:stCondLst>
                                  <p:childTnLst>
                                    <p:set>
                                      <p:cBhvr>
                                        <p:cTn id="28" dur="1" fill="hold">
                                          <p:stCondLst>
                                            <p:cond delay="0"/>
                                          </p:stCondLst>
                                        </p:cTn>
                                        <p:tgtEl>
                                          <p:spTgt spid="32771">
                                            <p:txEl>
                                              <p:pRg st="14" end="14"/>
                                            </p:txEl>
                                          </p:spTgt>
                                        </p:tgtEl>
                                        <p:attrNameLst>
                                          <p:attrName>style.visibility</p:attrName>
                                        </p:attrNameLst>
                                      </p:cBhvr>
                                      <p:to>
                                        <p:strVal val="visible"/>
                                      </p:to>
                                    </p:set>
                                    <p:animEffect transition="in" filter="fade">
                                      <p:cBhvr>
                                        <p:cTn id="29" dur="500"/>
                                        <p:tgtEl>
                                          <p:spTgt spid="32771">
                                            <p:txEl>
                                              <p:pRg st="14" end="1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32771">
                                            <p:txEl>
                                              <p:pRg st="15" end="15"/>
                                            </p:txEl>
                                          </p:spTgt>
                                        </p:tgtEl>
                                        <p:attrNameLst>
                                          <p:attrName>style.visibility</p:attrName>
                                        </p:attrNameLst>
                                      </p:cBhvr>
                                      <p:to>
                                        <p:strVal val="visible"/>
                                      </p:to>
                                    </p:set>
                                    <p:animEffect transition="in" filter="fade">
                                      <p:cBhvr>
                                        <p:cTn id="32" dur="500"/>
                                        <p:tgtEl>
                                          <p:spTgt spid="32771">
                                            <p:txEl>
                                              <p:pRg st="15" end="1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2"/>
          <p:cNvSpPr>
            <a:spLocks noGrp="1" noChangeArrowheads="1"/>
          </p:cNvSpPr>
          <p:nvPr>
            <p:ph type="title"/>
          </p:nvPr>
        </p:nvSpPr>
        <p:spPr>
          <a:xfrm>
            <a:off x="457200" y="152400"/>
            <a:ext cx="6934200" cy="1371600"/>
          </a:xfrm>
        </p:spPr>
        <p:txBody>
          <a:bodyPr/>
          <a:lstStyle/>
          <a:p>
            <a:pPr eaLnBrk="1" hangingPunct="1">
              <a:defRPr/>
            </a:pPr>
            <a:r>
              <a:rPr lang="en-US" altLang="fr-FR" sz="2700" dirty="0"/>
              <a:t>Turnaround Time Varies With The Time Quantum</a:t>
            </a:r>
          </a:p>
        </p:txBody>
      </p:sp>
      <p:pic>
        <p:nvPicPr>
          <p:cNvPr id="33796"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43100" y="2060575"/>
            <a:ext cx="5006975" cy="412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Slide Number Placeholder 2"/>
          <p:cNvSpPr>
            <a:spLocks noGrp="1"/>
          </p:cNvSpPr>
          <p:nvPr>
            <p:ph type="sldNum" sz="quarter" idx="11"/>
          </p:nvPr>
        </p:nvSpPr>
        <p:spPr/>
        <p:txBody>
          <a:bodyPr/>
          <a:lstStyle/>
          <a:p>
            <a:pPr>
              <a:defRPr/>
            </a:pPr>
            <a:fld id="{C0F85434-72BD-456E-A883-0F005E178622}" type="slidenum">
              <a:rPr lang="fr-CA" smtClean="0"/>
              <a:pPr>
                <a:defRPr/>
              </a:pPr>
              <a:t>567</a:t>
            </a:fld>
            <a:endParaRPr lang="fr-CA"/>
          </a:p>
        </p:txBody>
      </p:sp>
    </p:spTree>
    <p:extLst>
      <p:ext uri="{BB962C8B-B14F-4D97-AF65-F5344CB8AC3E}">
        <p14:creationId xmlns:p14="http://schemas.microsoft.com/office/powerpoint/2010/main" val="1304543598"/>
      </p:ext>
    </p:extLst>
  </p:cSld>
  <p:clrMapOvr>
    <a:masterClrMapping/>
  </p:clrMapOvr>
  <p:timing>
    <p:tnLst>
      <p:par>
        <p:cTn id="1" dur="indefinite" restart="never" nodeType="tmRoot"/>
      </p:par>
    </p:tnLst>
  </p:timing>
</p:sld>
</file>

<file path=ppt/slides/slide5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2"/>
          <p:cNvSpPr>
            <a:spLocks noGrp="1" noChangeArrowheads="1"/>
          </p:cNvSpPr>
          <p:nvPr>
            <p:ph type="title"/>
          </p:nvPr>
        </p:nvSpPr>
        <p:spPr>
          <a:xfrm>
            <a:off x="457200" y="152400"/>
            <a:ext cx="6934200" cy="1371600"/>
          </a:xfrm>
        </p:spPr>
        <p:txBody>
          <a:bodyPr/>
          <a:lstStyle/>
          <a:p>
            <a:pPr eaLnBrk="1" hangingPunct="1">
              <a:defRPr/>
            </a:pPr>
            <a:r>
              <a:rPr lang="en-US" altLang="fr-FR" smtClean="0"/>
              <a:t>Example of RR with Time Quantum = 20</a:t>
            </a:r>
          </a:p>
        </p:txBody>
      </p:sp>
      <p:sp>
        <p:nvSpPr>
          <p:cNvPr id="34819" name="Rectangle 3"/>
          <p:cNvSpPr>
            <a:spLocks noGrp="1" noChangeArrowheads="1"/>
          </p:cNvSpPr>
          <p:nvPr>
            <p:ph idx="1"/>
          </p:nvPr>
        </p:nvSpPr>
        <p:spPr/>
        <p:txBody>
          <a:bodyPr/>
          <a:lstStyle/>
          <a:p>
            <a:pPr algn="ctr" eaLnBrk="1" hangingPunct="1">
              <a:lnSpc>
                <a:spcPct val="90000"/>
              </a:lnSpc>
              <a:tabLst>
                <a:tab pos="2220913" algn="ctr"/>
                <a:tab pos="3995738" algn="ctr"/>
              </a:tabLst>
            </a:pPr>
            <a:endParaRPr lang="en-US" altLang="fr-FR" sz="2800" u="sng" smtClean="0"/>
          </a:p>
          <a:p>
            <a:pPr algn="ctr" eaLnBrk="1" hangingPunct="1">
              <a:lnSpc>
                <a:spcPct val="90000"/>
              </a:lnSpc>
              <a:tabLst>
                <a:tab pos="2220913" algn="ctr"/>
                <a:tab pos="3995738" algn="ctr"/>
              </a:tabLst>
            </a:pPr>
            <a:r>
              <a:rPr lang="en-US" altLang="fr-FR" sz="2800" u="sng" smtClean="0"/>
              <a:t>Process</a:t>
            </a:r>
            <a:r>
              <a:rPr lang="en-US" altLang="fr-FR" sz="2800" smtClean="0"/>
              <a:t>		</a:t>
            </a:r>
            <a:r>
              <a:rPr lang="en-US" altLang="fr-FR" sz="2800" u="sng" smtClean="0"/>
              <a:t>Burst Time</a:t>
            </a:r>
            <a:r>
              <a:rPr lang="en-US" altLang="fr-FR" sz="2400" smtClean="0"/>
              <a:t/>
            </a:r>
            <a:br>
              <a:rPr lang="en-US" altLang="fr-FR" sz="2400" smtClean="0"/>
            </a:br>
            <a:endParaRPr lang="en-US" altLang="fr-FR" sz="2400" smtClean="0"/>
          </a:p>
          <a:p>
            <a:pPr algn="ctr" eaLnBrk="1" hangingPunct="1">
              <a:lnSpc>
                <a:spcPct val="90000"/>
              </a:lnSpc>
              <a:tabLst>
                <a:tab pos="2220913" algn="ctr"/>
                <a:tab pos="3995738" algn="ctr"/>
              </a:tabLst>
            </a:pPr>
            <a:r>
              <a:rPr lang="en-US" altLang="fr-FR" sz="2400" b="0" i="1" smtClean="0"/>
              <a:t>P1		53</a:t>
            </a:r>
          </a:p>
          <a:p>
            <a:pPr algn="ctr" eaLnBrk="1" hangingPunct="1">
              <a:lnSpc>
                <a:spcPct val="90000"/>
              </a:lnSpc>
              <a:tabLst>
                <a:tab pos="2220913" algn="ctr"/>
                <a:tab pos="3995738" algn="ctr"/>
              </a:tabLst>
            </a:pPr>
            <a:r>
              <a:rPr lang="en-US" altLang="fr-FR" sz="2400" b="0" i="1" smtClean="0"/>
              <a:t>P2		8</a:t>
            </a:r>
          </a:p>
          <a:p>
            <a:pPr algn="ctr" eaLnBrk="1" hangingPunct="1">
              <a:lnSpc>
                <a:spcPct val="90000"/>
              </a:lnSpc>
              <a:tabLst>
                <a:tab pos="2220913" algn="ctr"/>
                <a:tab pos="3995738" algn="ctr"/>
              </a:tabLst>
            </a:pPr>
            <a:r>
              <a:rPr lang="en-US" altLang="fr-FR" sz="2400" b="0" i="1" smtClean="0"/>
              <a:t>P3		68</a:t>
            </a:r>
          </a:p>
          <a:p>
            <a:pPr algn="ctr" eaLnBrk="1" hangingPunct="1">
              <a:lnSpc>
                <a:spcPct val="90000"/>
              </a:lnSpc>
              <a:tabLst>
                <a:tab pos="2220913" algn="ctr"/>
                <a:tab pos="3995738" algn="ctr"/>
              </a:tabLst>
            </a:pPr>
            <a:r>
              <a:rPr lang="en-US" altLang="fr-FR" sz="2400" b="0" i="1" smtClean="0"/>
              <a:t>P4		24</a:t>
            </a:r>
            <a:r>
              <a:rPr lang="en-US" altLang="fr-FR" sz="1800" smtClean="0"/>
              <a:t/>
            </a:r>
            <a:br>
              <a:rPr lang="en-US" altLang="fr-FR" sz="1800" smtClean="0"/>
            </a:br>
            <a:r>
              <a:rPr lang="en-US" altLang="fr-FR" sz="1800" smtClean="0"/>
              <a:t/>
            </a:r>
            <a:br>
              <a:rPr lang="en-US" altLang="fr-FR" sz="1800" smtClean="0"/>
            </a:br>
            <a:endParaRPr lang="en-US" altLang="fr-FR" sz="1800" smtClean="0"/>
          </a:p>
        </p:txBody>
      </p:sp>
      <p:sp>
        <p:nvSpPr>
          <p:cNvPr id="4" name="Slide Number Placeholder 3"/>
          <p:cNvSpPr>
            <a:spLocks noGrp="1"/>
          </p:cNvSpPr>
          <p:nvPr>
            <p:ph type="sldNum" sz="quarter" idx="11"/>
          </p:nvPr>
        </p:nvSpPr>
        <p:spPr/>
        <p:txBody>
          <a:bodyPr/>
          <a:lstStyle/>
          <a:p>
            <a:pPr>
              <a:defRPr/>
            </a:pPr>
            <a:fld id="{C0F85434-72BD-456E-A883-0F005E178622}" type="slidenum">
              <a:rPr lang="fr-CA" smtClean="0"/>
              <a:pPr>
                <a:defRPr/>
              </a:pPr>
              <a:t>568</a:t>
            </a:fld>
            <a:endParaRPr lang="fr-CA"/>
          </a:p>
        </p:txBody>
      </p:sp>
    </p:spTree>
    <p:extLst>
      <p:ext uri="{BB962C8B-B14F-4D97-AF65-F5344CB8AC3E}">
        <p14:creationId xmlns:p14="http://schemas.microsoft.com/office/powerpoint/2010/main" val="2508900257"/>
      </p:ext>
    </p:extLst>
  </p:cSld>
  <p:clrMapOvr>
    <a:masterClrMapping/>
  </p:clrMapOvr>
  <p:timing>
    <p:tnLst>
      <p:par>
        <p:cTn id="1" dur="indefinite" restart="never" nodeType="tmRoot"/>
      </p:par>
    </p:tnLst>
  </p:timing>
</p:sld>
</file>

<file path=ppt/slides/slide5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2"/>
          <p:cNvSpPr>
            <a:spLocks noGrp="1" noChangeArrowheads="1"/>
          </p:cNvSpPr>
          <p:nvPr>
            <p:ph type="title"/>
          </p:nvPr>
        </p:nvSpPr>
        <p:spPr>
          <a:xfrm>
            <a:off x="457200" y="152400"/>
            <a:ext cx="6934200" cy="1371600"/>
          </a:xfrm>
        </p:spPr>
        <p:txBody>
          <a:bodyPr/>
          <a:lstStyle/>
          <a:p>
            <a:pPr eaLnBrk="1" hangingPunct="1">
              <a:defRPr/>
            </a:pPr>
            <a:r>
              <a:rPr lang="en-US" altLang="fr-FR" smtClean="0"/>
              <a:t>Example of RR with Time Quantum = 20</a:t>
            </a:r>
          </a:p>
        </p:txBody>
      </p:sp>
      <p:sp>
        <p:nvSpPr>
          <p:cNvPr id="34819" name="Rectangle 3"/>
          <p:cNvSpPr>
            <a:spLocks noGrp="1" noChangeArrowheads="1"/>
          </p:cNvSpPr>
          <p:nvPr>
            <p:ph idx="1"/>
          </p:nvPr>
        </p:nvSpPr>
        <p:spPr/>
        <p:txBody>
          <a:bodyPr/>
          <a:lstStyle/>
          <a:p>
            <a:pPr eaLnBrk="1" hangingPunct="1">
              <a:lnSpc>
                <a:spcPct val="90000"/>
              </a:lnSpc>
              <a:tabLst>
                <a:tab pos="2220913" algn="ctr"/>
                <a:tab pos="3995738" algn="ctr"/>
              </a:tabLst>
            </a:pPr>
            <a:r>
              <a:rPr lang="en-US" altLang="fr-FR" sz="1800" smtClean="0"/>
              <a:t>Waiting Time:</a:t>
            </a:r>
          </a:p>
          <a:p>
            <a:pPr lvl="1" eaLnBrk="1" hangingPunct="1">
              <a:lnSpc>
                <a:spcPct val="90000"/>
              </a:lnSpc>
              <a:tabLst>
                <a:tab pos="2220913" algn="ctr"/>
                <a:tab pos="3995738" algn="ctr"/>
              </a:tabLst>
            </a:pPr>
            <a:r>
              <a:rPr lang="en-US" altLang="fr-FR" sz="1800" smtClean="0"/>
              <a:t>P1: (68-20)+(112-88) = 72</a:t>
            </a:r>
          </a:p>
          <a:p>
            <a:pPr lvl="1" eaLnBrk="1" hangingPunct="1">
              <a:lnSpc>
                <a:spcPct val="90000"/>
              </a:lnSpc>
              <a:tabLst>
                <a:tab pos="2220913" algn="ctr"/>
                <a:tab pos="3995738" algn="ctr"/>
              </a:tabLst>
            </a:pPr>
            <a:r>
              <a:rPr lang="en-US" altLang="fr-FR" sz="1800" smtClean="0"/>
              <a:t>P2: (20-0) = 20</a:t>
            </a:r>
          </a:p>
          <a:p>
            <a:pPr lvl="1" eaLnBrk="1" hangingPunct="1">
              <a:lnSpc>
                <a:spcPct val="90000"/>
              </a:lnSpc>
              <a:tabLst>
                <a:tab pos="2220913" algn="ctr"/>
                <a:tab pos="3995738" algn="ctr"/>
              </a:tabLst>
            </a:pPr>
            <a:r>
              <a:rPr lang="en-US" altLang="fr-FR" sz="1800" smtClean="0"/>
              <a:t>P3: (28-0)+(88-48)+(125-108) = 85</a:t>
            </a:r>
          </a:p>
          <a:p>
            <a:pPr lvl="1" eaLnBrk="1" hangingPunct="1">
              <a:lnSpc>
                <a:spcPct val="90000"/>
              </a:lnSpc>
              <a:tabLst>
                <a:tab pos="2220913" algn="ctr"/>
                <a:tab pos="3995738" algn="ctr"/>
              </a:tabLst>
            </a:pPr>
            <a:r>
              <a:rPr lang="en-US" altLang="fr-FR" sz="1800" smtClean="0"/>
              <a:t>P4: (48-0)+(108-68) = 88</a:t>
            </a:r>
          </a:p>
          <a:p>
            <a:pPr eaLnBrk="1" hangingPunct="1">
              <a:lnSpc>
                <a:spcPct val="90000"/>
              </a:lnSpc>
              <a:tabLst>
                <a:tab pos="2220913" algn="ctr"/>
                <a:tab pos="3995738" algn="ctr"/>
              </a:tabLst>
            </a:pPr>
            <a:endParaRPr lang="en-US" altLang="fr-FR" sz="1800" smtClean="0"/>
          </a:p>
          <a:p>
            <a:pPr eaLnBrk="1" hangingPunct="1">
              <a:lnSpc>
                <a:spcPct val="90000"/>
              </a:lnSpc>
              <a:tabLst>
                <a:tab pos="2220913" algn="ctr"/>
                <a:tab pos="3995738" algn="ctr"/>
              </a:tabLst>
            </a:pPr>
            <a:r>
              <a:rPr lang="en-US" altLang="fr-FR" sz="1800" smtClean="0"/>
              <a:t>Completion Time:</a:t>
            </a:r>
          </a:p>
          <a:p>
            <a:pPr lvl="1" eaLnBrk="1" hangingPunct="1">
              <a:lnSpc>
                <a:spcPct val="90000"/>
              </a:lnSpc>
              <a:tabLst>
                <a:tab pos="2220913" algn="ctr"/>
                <a:tab pos="3995738" algn="ctr"/>
              </a:tabLst>
            </a:pPr>
            <a:r>
              <a:rPr lang="en-US" altLang="fr-FR" sz="1800" smtClean="0"/>
              <a:t>P1: 125</a:t>
            </a:r>
          </a:p>
          <a:p>
            <a:pPr lvl="1" eaLnBrk="1" hangingPunct="1">
              <a:lnSpc>
                <a:spcPct val="90000"/>
              </a:lnSpc>
              <a:tabLst>
                <a:tab pos="2220913" algn="ctr"/>
                <a:tab pos="3995738" algn="ctr"/>
              </a:tabLst>
            </a:pPr>
            <a:r>
              <a:rPr lang="en-US" altLang="fr-FR" sz="1800" smtClean="0"/>
              <a:t>P2: 28</a:t>
            </a:r>
          </a:p>
          <a:p>
            <a:pPr lvl="1" eaLnBrk="1" hangingPunct="1">
              <a:lnSpc>
                <a:spcPct val="90000"/>
              </a:lnSpc>
              <a:tabLst>
                <a:tab pos="2220913" algn="ctr"/>
                <a:tab pos="3995738" algn="ctr"/>
              </a:tabLst>
            </a:pPr>
            <a:r>
              <a:rPr lang="en-US" altLang="fr-FR" sz="1800" smtClean="0"/>
              <a:t>P3: 153</a:t>
            </a:r>
          </a:p>
          <a:p>
            <a:pPr lvl="1" eaLnBrk="1" hangingPunct="1">
              <a:lnSpc>
                <a:spcPct val="90000"/>
              </a:lnSpc>
              <a:tabLst>
                <a:tab pos="2220913" algn="ctr"/>
                <a:tab pos="3995738" algn="ctr"/>
              </a:tabLst>
            </a:pPr>
            <a:r>
              <a:rPr lang="en-US" altLang="fr-FR" sz="1800" smtClean="0"/>
              <a:t>P4: 112</a:t>
            </a:r>
          </a:p>
          <a:p>
            <a:pPr eaLnBrk="1" hangingPunct="1">
              <a:lnSpc>
                <a:spcPct val="90000"/>
              </a:lnSpc>
              <a:tabLst>
                <a:tab pos="2220913" algn="ctr"/>
                <a:tab pos="3995738" algn="ctr"/>
              </a:tabLst>
            </a:pPr>
            <a:endParaRPr lang="en-US" altLang="fr-FR" sz="1800" smtClean="0"/>
          </a:p>
          <a:p>
            <a:pPr eaLnBrk="1" hangingPunct="1">
              <a:lnSpc>
                <a:spcPct val="90000"/>
              </a:lnSpc>
              <a:tabLst>
                <a:tab pos="2220913" algn="ctr"/>
                <a:tab pos="3995738" algn="ctr"/>
              </a:tabLst>
            </a:pPr>
            <a:r>
              <a:rPr lang="en-US" altLang="fr-FR" sz="1800" smtClean="0"/>
              <a:t>Average Waiting Time: (72+20+85+88)/4 = 66.25</a:t>
            </a:r>
          </a:p>
          <a:p>
            <a:pPr eaLnBrk="1" hangingPunct="1">
              <a:lnSpc>
                <a:spcPct val="90000"/>
              </a:lnSpc>
              <a:tabLst>
                <a:tab pos="2220913" algn="ctr"/>
                <a:tab pos="3995738" algn="ctr"/>
              </a:tabLst>
            </a:pPr>
            <a:r>
              <a:rPr lang="en-US" altLang="fr-FR" sz="1800" smtClean="0"/>
              <a:t>Average Completion Time: (125+28+153+112)/4 = 104.5</a:t>
            </a:r>
            <a:br>
              <a:rPr lang="en-US" altLang="fr-FR" sz="1800" smtClean="0"/>
            </a:br>
            <a:r>
              <a:rPr lang="en-US" altLang="fr-FR" sz="1800" smtClean="0"/>
              <a:t/>
            </a:r>
            <a:br>
              <a:rPr lang="en-US" altLang="fr-FR" sz="1800" smtClean="0"/>
            </a:br>
            <a:r>
              <a:rPr lang="en-US" altLang="fr-FR" sz="1800" smtClean="0"/>
              <a:t/>
            </a:r>
            <a:br>
              <a:rPr lang="en-US" altLang="fr-FR" sz="1800" smtClean="0"/>
            </a:br>
            <a:endParaRPr lang="en-US" altLang="fr-FR" sz="1800" smtClean="0"/>
          </a:p>
        </p:txBody>
      </p:sp>
      <p:pic>
        <p:nvPicPr>
          <p:cNvPr id="34820" name="Picture 2"/>
          <p:cNvPicPr>
            <a:picLocks noChangeAspect="1"/>
          </p:cNvPicPr>
          <p:nvPr/>
        </p:nvPicPr>
        <p:blipFill>
          <a:blip r:embed="rId3">
            <a:extLst>
              <a:ext uri="{28A0092B-C50C-407E-A947-70E740481C1C}">
                <a14:useLocalDpi xmlns:a14="http://schemas.microsoft.com/office/drawing/2010/main" val="0"/>
              </a:ext>
            </a:extLst>
          </a:blip>
          <a:srcRect l="25568" t="13953"/>
          <a:stretch>
            <a:fillRect/>
          </a:stretch>
        </p:blipFill>
        <p:spPr bwMode="auto">
          <a:xfrm>
            <a:off x="4295775" y="3724275"/>
            <a:ext cx="4524375" cy="1116013"/>
          </a:xfrm>
          <a:prstGeom prst="rect">
            <a:avLst/>
          </a:prstGeom>
          <a:noFill/>
          <a:ln w="25400">
            <a:solidFill>
              <a:schemeClr val="tx2"/>
            </a:solidFill>
            <a:miter lim="800000"/>
            <a:headEnd/>
            <a:tailEnd/>
          </a:ln>
          <a:extLst>
            <a:ext uri="{909E8E84-426E-40DD-AFC4-6F175D3DCCD1}">
              <a14:hiddenFill xmlns:a14="http://schemas.microsoft.com/office/drawing/2010/main">
                <a:solidFill>
                  <a:srgbClr val="FFFFFF"/>
                </a:solidFill>
              </a14:hiddenFill>
            </a:ext>
          </a:extLst>
        </p:spPr>
      </p:pic>
      <p:sp>
        <p:nvSpPr>
          <p:cNvPr id="35847" name="Rectangle 3"/>
          <p:cNvSpPr txBox="1">
            <a:spLocks noChangeArrowheads="1"/>
          </p:cNvSpPr>
          <p:nvPr/>
        </p:nvSpPr>
        <p:spPr bwMode="auto">
          <a:xfrm>
            <a:off x="5435600" y="1916113"/>
            <a:ext cx="3240088" cy="1468437"/>
          </a:xfrm>
          <a:prstGeom prst="rect">
            <a:avLst/>
          </a:prstGeom>
          <a:noFill/>
          <a:ln w="254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spcAft>
                <a:spcPts val="600"/>
              </a:spcAft>
              <a:buFont typeface="Arial" pitchFamily="34" charset="0"/>
              <a:tabLst>
                <a:tab pos="2220913" algn="ctr"/>
                <a:tab pos="3995738" algn="ctr"/>
              </a:tabLst>
              <a:defRPr sz="2000" b="1">
                <a:solidFill>
                  <a:schemeClr val="tx1"/>
                </a:solidFill>
                <a:latin typeface="Arial" pitchFamily="34" charset="0"/>
              </a:defRPr>
            </a:lvl1pPr>
            <a:lvl2pPr indent="-182563" eaLnBrk="0" hangingPunct="0">
              <a:spcBef>
                <a:spcPct val="20000"/>
              </a:spcBef>
              <a:buClr>
                <a:schemeClr val="tx2"/>
              </a:buClr>
              <a:buFont typeface="Arial" pitchFamily="34" charset="0"/>
              <a:buChar char="•"/>
              <a:tabLst>
                <a:tab pos="2220913" algn="ctr"/>
                <a:tab pos="3995738" algn="ctr"/>
              </a:tabLst>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tabLst>
                <a:tab pos="2220913" algn="ctr"/>
                <a:tab pos="3995738" algn="ctr"/>
              </a:tabLst>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tabLst>
                <a:tab pos="2220913" algn="ctr"/>
                <a:tab pos="3995738" algn="ctr"/>
              </a:tabLst>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tabLst>
                <a:tab pos="2220913" algn="ctr"/>
                <a:tab pos="3995738" algn="ctr"/>
              </a:tabLst>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tabLst>
                <a:tab pos="2220913" algn="ctr"/>
                <a:tab pos="3995738" algn="ctr"/>
              </a:tabLst>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tabLst>
                <a:tab pos="2220913" algn="ctr"/>
                <a:tab pos="3995738" algn="ctr"/>
              </a:tabLst>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tabLst>
                <a:tab pos="2220913" algn="ctr"/>
                <a:tab pos="3995738" algn="ctr"/>
              </a:tabLst>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tabLst>
                <a:tab pos="2220913" algn="ctr"/>
                <a:tab pos="3995738" algn="ctr"/>
              </a:tabLst>
              <a:defRPr>
                <a:solidFill>
                  <a:schemeClr val="tx1"/>
                </a:solidFill>
                <a:latin typeface="Arial" pitchFamily="34" charset="0"/>
              </a:defRPr>
            </a:lvl9pPr>
          </a:lstStyle>
          <a:p>
            <a:pPr algn="ctr" eaLnBrk="1" hangingPunct="1">
              <a:lnSpc>
                <a:spcPct val="90000"/>
              </a:lnSpc>
            </a:pPr>
            <a:r>
              <a:rPr lang="en-US" altLang="fr-FR" sz="1200" u="sng"/>
              <a:t>Process</a:t>
            </a:r>
            <a:r>
              <a:rPr lang="en-US" altLang="fr-FR" sz="1200"/>
              <a:t>	</a:t>
            </a:r>
            <a:r>
              <a:rPr lang="en-US" altLang="fr-FR" sz="1200" u="sng"/>
              <a:t>Burst Time</a:t>
            </a:r>
            <a:r>
              <a:rPr lang="en-US" altLang="fr-FR" sz="1100"/>
              <a:t/>
            </a:r>
            <a:br>
              <a:rPr lang="en-US" altLang="fr-FR" sz="1100"/>
            </a:br>
            <a:endParaRPr lang="en-US" altLang="fr-FR" sz="1100"/>
          </a:p>
          <a:p>
            <a:pPr algn="ctr" eaLnBrk="1" hangingPunct="1">
              <a:lnSpc>
                <a:spcPct val="90000"/>
              </a:lnSpc>
            </a:pPr>
            <a:r>
              <a:rPr lang="en-US" altLang="fr-FR" sz="1100" b="0" i="1"/>
              <a:t>P1	53</a:t>
            </a:r>
          </a:p>
          <a:p>
            <a:pPr algn="ctr" eaLnBrk="1" hangingPunct="1">
              <a:lnSpc>
                <a:spcPct val="90000"/>
              </a:lnSpc>
            </a:pPr>
            <a:r>
              <a:rPr lang="en-US" altLang="fr-FR" sz="1100" b="0" i="1"/>
              <a:t>P2	8</a:t>
            </a:r>
          </a:p>
          <a:p>
            <a:pPr algn="ctr" eaLnBrk="1" hangingPunct="1">
              <a:lnSpc>
                <a:spcPct val="90000"/>
              </a:lnSpc>
            </a:pPr>
            <a:r>
              <a:rPr lang="en-US" altLang="fr-FR" sz="1100" b="0" i="1"/>
              <a:t>P3	68</a:t>
            </a:r>
          </a:p>
          <a:p>
            <a:pPr algn="ctr" eaLnBrk="1" hangingPunct="1">
              <a:lnSpc>
                <a:spcPct val="90000"/>
              </a:lnSpc>
            </a:pPr>
            <a:r>
              <a:rPr lang="en-US" altLang="fr-FR" sz="1100" b="0" i="1"/>
              <a:t>P4	24</a:t>
            </a:r>
            <a:endParaRPr lang="en-US" altLang="fr-FR" sz="1000"/>
          </a:p>
        </p:txBody>
      </p:sp>
      <p:sp>
        <p:nvSpPr>
          <p:cNvPr id="4" name="Slide Number Placeholder 3"/>
          <p:cNvSpPr>
            <a:spLocks noGrp="1"/>
          </p:cNvSpPr>
          <p:nvPr>
            <p:ph type="sldNum" sz="quarter" idx="11"/>
          </p:nvPr>
        </p:nvSpPr>
        <p:spPr/>
        <p:txBody>
          <a:bodyPr/>
          <a:lstStyle/>
          <a:p>
            <a:pPr>
              <a:defRPr/>
            </a:pPr>
            <a:fld id="{C0F85434-72BD-456E-A883-0F005E178622}" type="slidenum">
              <a:rPr lang="fr-CA" smtClean="0"/>
              <a:pPr>
                <a:defRPr/>
              </a:pPr>
              <a:t>569</a:t>
            </a:fld>
            <a:endParaRPr lang="fr-CA"/>
          </a:p>
        </p:txBody>
      </p:sp>
    </p:spTree>
    <p:extLst>
      <p:ext uri="{BB962C8B-B14F-4D97-AF65-F5344CB8AC3E}">
        <p14:creationId xmlns:p14="http://schemas.microsoft.com/office/powerpoint/2010/main" val="330066438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4820"/>
                                        </p:tgtEl>
                                        <p:attrNameLst>
                                          <p:attrName>style.visibility</p:attrName>
                                        </p:attrNameLst>
                                      </p:cBhvr>
                                      <p:to>
                                        <p:strVal val="visible"/>
                                      </p:to>
                                    </p:set>
                                    <p:animEffect transition="in" filter="fade">
                                      <p:cBhvr>
                                        <p:cTn id="7" dur="500"/>
                                        <p:tgtEl>
                                          <p:spTgt spid="3482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34819">
                                            <p:txEl>
                                              <p:pRg st="7" end="7"/>
                                            </p:txEl>
                                          </p:spTgt>
                                        </p:tgtEl>
                                        <p:attrNameLst>
                                          <p:attrName>style.visibility</p:attrName>
                                        </p:attrNameLst>
                                      </p:cBhvr>
                                      <p:to>
                                        <p:strVal val="visible"/>
                                      </p:to>
                                    </p:set>
                                    <p:animEffect transition="in" filter="fade">
                                      <p:cBhvr>
                                        <p:cTn id="12" dur="500"/>
                                        <p:tgtEl>
                                          <p:spTgt spid="34819">
                                            <p:txEl>
                                              <p:pRg st="7" end="7"/>
                                            </p:txEl>
                                          </p:spTgt>
                                        </p:tgtEl>
                                      </p:cBhvr>
                                    </p:animEffect>
                                  </p:childTnLst>
                                </p:cTn>
                              </p:par>
                              <p:par>
                                <p:cTn id="13" presetID="10" presetClass="entr" presetSubtype="0" fill="hold" nodeType="withEffect">
                                  <p:stCondLst>
                                    <p:cond delay="0"/>
                                  </p:stCondLst>
                                  <p:childTnLst>
                                    <p:set>
                                      <p:cBhvr>
                                        <p:cTn id="14" dur="1" fill="hold">
                                          <p:stCondLst>
                                            <p:cond delay="0"/>
                                          </p:stCondLst>
                                        </p:cTn>
                                        <p:tgtEl>
                                          <p:spTgt spid="34819">
                                            <p:txEl>
                                              <p:pRg st="8" end="8"/>
                                            </p:txEl>
                                          </p:spTgt>
                                        </p:tgtEl>
                                        <p:attrNameLst>
                                          <p:attrName>style.visibility</p:attrName>
                                        </p:attrNameLst>
                                      </p:cBhvr>
                                      <p:to>
                                        <p:strVal val="visible"/>
                                      </p:to>
                                    </p:set>
                                    <p:animEffect transition="in" filter="fade">
                                      <p:cBhvr>
                                        <p:cTn id="15" dur="500"/>
                                        <p:tgtEl>
                                          <p:spTgt spid="34819">
                                            <p:txEl>
                                              <p:pRg st="8" end="8"/>
                                            </p:txEl>
                                          </p:spTgt>
                                        </p:tgtEl>
                                      </p:cBhvr>
                                    </p:animEffect>
                                  </p:childTnLst>
                                </p:cTn>
                              </p:par>
                              <p:par>
                                <p:cTn id="16" presetID="10" presetClass="entr" presetSubtype="0" fill="hold" nodeType="withEffect">
                                  <p:stCondLst>
                                    <p:cond delay="0"/>
                                  </p:stCondLst>
                                  <p:childTnLst>
                                    <p:set>
                                      <p:cBhvr>
                                        <p:cTn id="17" dur="1" fill="hold">
                                          <p:stCondLst>
                                            <p:cond delay="0"/>
                                          </p:stCondLst>
                                        </p:cTn>
                                        <p:tgtEl>
                                          <p:spTgt spid="34819">
                                            <p:txEl>
                                              <p:pRg st="9" end="9"/>
                                            </p:txEl>
                                          </p:spTgt>
                                        </p:tgtEl>
                                        <p:attrNameLst>
                                          <p:attrName>style.visibility</p:attrName>
                                        </p:attrNameLst>
                                      </p:cBhvr>
                                      <p:to>
                                        <p:strVal val="visible"/>
                                      </p:to>
                                    </p:set>
                                    <p:animEffect transition="in" filter="fade">
                                      <p:cBhvr>
                                        <p:cTn id="18" dur="500"/>
                                        <p:tgtEl>
                                          <p:spTgt spid="34819">
                                            <p:txEl>
                                              <p:pRg st="9" end="9"/>
                                            </p:txEl>
                                          </p:spTgt>
                                        </p:tgtEl>
                                      </p:cBhvr>
                                    </p:animEffect>
                                  </p:childTnLst>
                                </p:cTn>
                              </p:par>
                              <p:par>
                                <p:cTn id="19" presetID="10" presetClass="entr" presetSubtype="0" fill="hold" nodeType="withEffect">
                                  <p:stCondLst>
                                    <p:cond delay="0"/>
                                  </p:stCondLst>
                                  <p:childTnLst>
                                    <p:set>
                                      <p:cBhvr>
                                        <p:cTn id="20" dur="1" fill="hold">
                                          <p:stCondLst>
                                            <p:cond delay="0"/>
                                          </p:stCondLst>
                                        </p:cTn>
                                        <p:tgtEl>
                                          <p:spTgt spid="34819">
                                            <p:txEl>
                                              <p:pRg st="10" end="10"/>
                                            </p:txEl>
                                          </p:spTgt>
                                        </p:tgtEl>
                                        <p:attrNameLst>
                                          <p:attrName>style.visibility</p:attrName>
                                        </p:attrNameLst>
                                      </p:cBhvr>
                                      <p:to>
                                        <p:strVal val="visible"/>
                                      </p:to>
                                    </p:set>
                                    <p:animEffect transition="in" filter="fade">
                                      <p:cBhvr>
                                        <p:cTn id="21" dur="500"/>
                                        <p:tgtEl>
                                          <p:spTgt spid="34819">
                                            <p:txEl>
                                              <p:pRg st="10" end="10"/>
                                            </p:txEl>
                                          </p:spTgt>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ntr" presetSubtype="0" fill="hold" nodeType="clickEffect">
                                  <p:stCondLst>
                                    <p:cond delay="0"/>
                                  </p:stCondLst>
                                  <p:childTnLst>
                                    <p:set>
                                      <p:cBhvr>
                                        <p:cTn id="25" dur="1" fill="hold">
                                          <p:stCondLst>
                                            <p:cond delay="0"/>
                                          </p:stCondLst>
                                        </p:cTn>
                                        <p:tgtEl>
                                          <p:spTgt spid="34819">
                                            <p:txEl>
                                              <p:pRg st="1" end="1"/>
                                            </p:txEl>
                                          </p:spTgt>
                                        </p:tgtEl>
                                        <p:attrNameLst>
                                          <p:attrName>style.visibility</p:attrName>
                                        </p:attrNameLst>
                                      </p:cBhvr>
                                      <p:to>
                                        <p:strVal val="visible"/>
                                      </p:to>
                                    </p:set>
                                    <p:animEffect transition="in" filter="fade">
                                      <p:cBhvr>
                                        <p:cTn id="26" dur="500"/>
                                        <p:tgtEl>
                                          <p:spTgt spid="34819">
                                            <p:txEl>
                                              <p:pRg st="1" end="1"/>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34819">
                                            <p:txEl>
                                              <p:pRg st="2" end="2"/>
                                            </p:txEl>
                                          </p:spTgt>
                                        </p:tgtEl>
                                        <p:attrNameLst>
                                          <p:attrName>style.visibility</p:attrName>
                                        </p:attrNameLst>
                                      </p:cBhvr>
                                      <p:to>
                                        <p:strVal val="visible"/>
                                      </p:to>
                                    </p:set>
                                    <p:animEffect transition="in" filter="fade">
                                      <p:cBhvr>
                                        <p:cTn id="29" dur="500"/>
                                        <p:tgtEl>
                                          <p:spTgt spid="34819">
                                            <p:txEl>
                                              <p:pRg st="2" end="2"/>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34819">
                                            <p:txEl>
                                              <p:pRg st="3" end="3"/>
                                            </p:txEl>
                                          </p:spTgt>
                                        </p:tgtEl>
                                        <p:attrNameLst>
                                          <p:attrName>style.visibility</p:attrName>
                                        </p:attrNameLst>
                                      </p:cBhvr>
                                      <p:to>
                                        <p:strVal val="visible"/>
                                      </p:to>
                                    </p:set>
                                    <p:animEffect transition="in" filter="fade">
                                      <p:cBhvr>
                                        <p:cTn id="32" dur="500"/>
                                        <p:tgtEl>
                                          <p:spTgt spid="34819">
                                            <p:txEl>
                                              <p:pRg st="3" end="3"/>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34819">
                                            <p:txEl>
                                              <p:pRg st="4" end="4"/>
                                            </p:txEl>
                                          </p:spTgt>
                                        </p:tgtEl>
                                        <p:attrNameLst>
                                          <p:attrName>style.visibility</p:attrName>
                                        </p:attrNameLst>
                                      </p:cBhvr>
                                      <p:to>
                                        <p:strVal val="visible"/>
                                      </p:to>
                                    </p:set>
                                    <p:animEffect transition="in" filter="fade">
                                      <p:cBhvr>
                                        <p:cTn id="35" dur="500"/>
                                        <p:tgtEl>
                                          <p:spTgt spid="34819">
                                            <p:txEl>
                                              <p:pRg st="4" end="4"/>
                                            </p:txEl>
                                          </p:spTgt>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10" presetClass="entr" presetSubtype="0" fill="hold" nodeType="clickEffect">
                                  <p:stCondLst>
                                    <p:cond delay="0"/>
                                  </p:stCondLst>
                                  <p:childTnLst>
                                    <p:set>
                                      <p:cBhvr>
                                        <p:cTn id="39" dur="1" fill="hold">
                                          <p:stCondLst>
                                            <p:cond delay="0"/>
                                          </p:stCondLst>
                                        </p:cTn>
                                        <p:tgtEl>
                                          <p:spTgt spid="34819">
                                            <p:txEl>
                                              <p:pRg st="12" end="12"/>
                                            </p:txEl>
                                          </p:spTgt>
                                        </p:tgtEl>
                                        <p:attrNameLst>
                                          <p:attrName>style.visibility</p:attrName>
                                        </p:attrNameLst>
                                      </p:cBhvr>
                                      <p:to>
                                        <p:strVal val="visible"/>
                                      </p:to>
                                    </p:set>
                                    <p:animEffect transition="in" filter="fade">
                                      <p:cBhvr>
                                        <p:cTn id="40" dur="500"/>
                                        <p:tgtEl>
                                          <p:spTgt spid="34819">
                                            <p:txEl>
                                              <p:pRg st="12" end="12"/>
                                            </p:txEl>
                                          </p:spTgt>
                                        </p:tgtEl>
                                      </p:cBhvr>
                                    </p:animEffect>
                                  </p:childTnLst>
                                </p:cTn>
                              </p:par>
                              <p:par>
                                <p:cTn id="41" presetID="10" presetClass="entr" presetSubtype="0" fill="hold" nodeType="withEffect">
                                  <p:stCondLst>
                                    <p:cond delay="0"/>
                                  </p:stCondLst>
                                  <p:childTnLst>
                                    <p:set>
                                      <p:cBhvr>
                                        <p:cTn id="42" dur="1" fill="hold">
                                          <p:stCondLst>
                                            <p:cond delay="0"/>
                                          </p:stCondLst>
                                        </p:cTn>
                                        <p:tgtEl>
                                          <p:spTgt spid="34819">
                                            <p:txEl>
                                              <p:pRg st="13" end="13"/>
                                            </p:txEl>
                                          </p:spTgt>
                                        </p:tgtEl>
                                        <p:attrNameLst>
                                          <p:attrName>style.visibility</p:attrName>
                                        </p:attrNameLst>
                                      </p:cBhvr>
                                      <p:to>
                                        <p:strVal val="visible"/>
                                      </p:to>
                                    </p:set>
                                    <p:animEffect transition="in" filter="fade">
                                      <p:cBhvr>
                                        <p:cTn id="43" dur="500"/>
                                        <p:tgtEl>
                                          <p:spTgt spid="34819">
                                            <p:txEl>
                                              <p:pRg st="13" end="1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Use Case – ATM Example</a:t>
            </a:r>
            <a:endParaRPr lang="en-CA" dirty="0"/>
          </a:p>
        </p:txBody>
      </p:sp>
      <p:sp>
        <p:nvSpPr>
          <p:cNvPr id="18435" name="Content Placeholder 2"/>
          <p:cNvSpPr>
            <a:spLocks noGrp="1"/>
          </p:cNvSpPr>
          <p:nvPr>
            <p:ph idx="1"/>
          </p:nvPr>
        </p:nvSpPr>
        <p:spPr/>
        <p:txBody>
          <a:bodyPr/>
          <a:lstStyle/>
          <a:p>
            <a:r>
              <a:rPr lang="en-CA" altLang="fr-FR" smtClean="0"/>
              <a:t>Actors: </a:t>
            </a:r>
          </a:p>
          <a:p>
            <a:pPr lvl="1"/>
            <a:r>
              <a:rPr lang="en-CA" altLang="fr-FR" smtClean="0"/>
              <a:t>ATM Customer</a:t>
            </a:r>
          </a:p>
          <a:p>
            <a:pPr lvl="1"/>
            <a:r>
              <a:rPr lang="en-CA" altLang="fr-FR" smtClean="0"/>
              <a:t>ATM Operator</a:t>
            </a:r>
          </a:p>
          <a:p>
            <a:r>
              <a:rPr lang="en-CA" altLang="fr-FR" smtClean="0"/>
              <a:t>Use Cases: </a:t>
            </a:r>
          </a:p>
          <a:p>
            <a:pPr lvl="1"/>
            <a:r>
              <a:rPr lang="en-CA" altLang="fr-FR" smtClean="0"/>
              <a:t>The customer can</a:t>
            </a:r>
          </a:p>
          <a:p>
            <a:pPr lvl="2"/>
            <a:r>
              <a:rPr lang="en-CA" altLang="fr-FR" smtClean="0"/>
              <a:t>withdraw funds from a checking or savings account</a:t>
            </a:r>
          </a:p>
          <a:p>
            <a:pPr lvl="2"/>
            <a:r>
              <a:rPr lang="en-CA" altLang="fr-FR" smtClean="0"/>
              <a:t>query the balance of the account</a:t>
            </a:r>
          </a:p>
          <a:p>
            <a:pPr lvl="2"/>
            <a:r>
              <a:rPr lang="en-CA" altLang="fr-FR" smtClean="0"/>
              <a:t>transfer funds from one account to another</a:t>
            </a:r>
          </a:p>
          <a:p>
            <a:pPr lvl="1"/>
            <a:r>
              <a:rPr lang="en-CA" altLang="fr-FR" smtClean="0"/>
              <a:t>The ATM operator can</a:t>
            </a:r>
          </a:p>
          <a:p>
            <a:pPr lvl="2"/>
            <a:r>
              <a:rPr lang="en-CA" altLang="fr-FR" smtClean="0"/>
              <a:t>Shut down the ATM </a:t>
            </a:r>
          </a:p>
          <a:p>
            <a:pPr lvl="2"/>
            <a:r>
              <a:rPr lang="en-CA" altLang="fr-FR" smtClean="0"/>
              <a:t>Replenish the ATM cash dispenser</a:t>
            </a:r>
          </a:p>
          <a:p>
            <a:pPr lvl="2"/>
            <a:r>
              <a:rPr lang="en-CA" altLang="fr-FR" smtClean="0"/>
              <a:t>Start the ATM</a:t>
            </a:r>
          </a:p>
        </p:txBody>
      </p:sp>
    </p:spTree>
    <p:extLst>
      <p:ext uri="{BB962C8B-B14F-4D97-AF65-F5344CB8AC3E}">
        <p14:creationId xmlns:p14="http://schemas.microsoft.com/office/powerpoint/2010/main" val="1004289962"/>
      </p:ext>
    </p:extLst>
  </p:cSld>
  <p:clrMapOvr>
    <a:masterClrMapping/>
  </p:clrMapOvr>
  <p:timing>
    <p:tnLst>
      <p:par>
        <p:cTn id="1" dur="indefinite" restart="never" nodeType="tmRoot"/>
      </p:par>
    </p:tnLst>
  </p:timing>
</p:sld>
</file>

<file path=ppt/slides/slide5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2"/>
          <p:cNvSpPr>
            <a:spLocks noGrp="1" noChangeArrowheads="1"/>
          </p:cNvSpPr>
          <p:nvPr>
            <p:ph type="title"/>
          </p:nvPr>
        </p:nvSpPr>
        <p:spPr>
          <a:xfrm>
            <a:off x="457200" y="152400"/>
            <a:ext cx="6934200" cy="1371600"/>
          </a:xfrm>
        </p:spPr>
        <p:txBody>
          <a:bodyPr/>
          <a:lstStyle/>
          <a:p>
            <a:pPr eaLnBrk="1" hangingPunct="1">
              <a:defRPr/>
            </a:pPr>
            <a:r>
              <a:rPr lang="en-US" altLang="fr-FR" smtClean="0"/>
              <a:t>RR Summary</a:t>
            </a:r>
          </a:p>
        </p:txBody>
      </p:sp>
      <p:sp>
        <p:nvSpPr>
          <p:cNvPr id="36867" name="Rectangle 3"/>
          <p:cNvSpPr>
            <a:spLocks noGrp="1" noChangeArrowheads="1"/>
          </p:cNvSpPr>
          <p:nvPr>
            <p:ph idx="1"/>
          </p:nvPr>
        </p:nvSpPr>
        <p:spPr/>
        <p:txBody>
          <a:bodyPr/>
          <a:lstStyle/>
          <a:p>
            <a:pPr eaLnBrk="1" hangingPunct="1">
              <a:lnSpc>
                <a:spcPct val="90000"/>
              </a:lnSpc>
              <a:tabLst>
                <a:tab pos="2220913" algn="ctr"/>
                <a:tab pos="3995738" algn="ctr"/>
              </a:tabLst>
            </a:pPr>
            <a:r>
              <a:rPr lang="en-US" altLang="fr-FR" smtClean="0"/>
              <a:t>Pros and Cons:</a:t>
            </a:r>
          </a:p>
          <a:p>
            <a:pPr lvl="1" eaLnBrk="1" hangingPunct="1">
              <a:lnSpc>
                <a:spcPct val="90000"/>
              </a:lnSpc>
              <a:tabLst>
                <a:tab pos="2220913" algn="ctr"/>
                <a:tab pos="3995738" algn="ctr"/>
              </a:tabLst>
            </a:pPr>
            <a:r>
              <a:rPr lang="en-US" altLang="fr-FR" smtClean="0"/>
              <a:t>Better for short jobs (+)</a:t>
            </a:r>
          </a:p>
          <a:p>
            <a:pPr lvl="1" eaLnBrk="1" hangingPunct="1">
              <a:lnSpc>
                <a:spcPct val="90000"/>
              </a:lnSpc>
              <a:tabLst>
                <a:tab pos="2220913" algn="ctr"/>
                <a:tab pos="3995738" algn="ctr"/>
              </a:tabLst>
            </a:pPr>
            <a:r>
              <a:rPr lang="en-US" altLang="fr-FR" smtClean="0"/>
              <a:t>Fair (+)</a:t>
            </a:r>
          </a:p>
          <a:p>
            <a:pPr lvl="1" eaLnBrk="1" hangingPunct="1">
              <a:lnSpc>
                <a:spcPct val="90000"/>
              </a:lnSpc>
              <a:tabLst>
                <a:tab pos="2220913" algn="ctr"/>
                <a:tab pos="3995738" algn="ctr"/>
              </a:tabLst>
            </a:pPr>
            <a:r>
              <a:rPr lang="en-US" altLang="fr-FR" smtClean="0"/>
              <a:t>Context-switching time adds up for long jobs (-)</a:t>
            </a:r>
          </a:p>
          <a:p>
            <a:pPr lvl="2" eaLnBrk="1" hangingPunct="1">
              <a:lnSpc>
                <a:spcPct val="90000"/>
              </a:lnSpc>
              <a:tabLst>
                <a:tab pos="2220913" algn="ctr"/>
                <a:tab pos="3995738" algn="ctr"/>
              </a:tabLst>
            </a:pPr>
            <a:r>
              <a:rPr lang="en-US" altLang="fr-FR" smtClean="0"/>
              <a:t>The previous examples assumed no additional time was needed for context switching – in reality, this would add to wait and completion time without actually progressing a process towards completion.</a:t>
            </a:r>
          </a:p>
          <a:p>
            <a:pPr lvl="2" eaLnBrk="1" hangingPunct="1">
              <a:lnSpc>
                <a:spcPct val="90000"/>
              </a:lnSpc>
              <a:tabLst>
                <a:tab pos="2220913" algn="ctr"/>
                <a:tab pos="3995738" algn="ctr"/>
              </a:tabLst>
            </a:pPr>
            <a:r>
              <a:rPr lang="en-US" altLang="fr-FR" smtClean="0"/>
              <a:t>Remember: the OS consumes resources, too!</a:t>
            </a:r>
          </a:p>
          <a:p>
            <a:pPr eaLnBrk="1" hangingPunct="1">
              <a:lnSpc>
                <a:spcPct val="90000"/>
              </a:lnSpc>
              <a:tabLst>
                <a:tab pos="2220913" algn="ctr"/>
                <a:tab pos="3995738" algn="ctr"/>
              </a:tabLst>
            </a:pPr>
            <a:r>
              <a:rPr lang="en-US" altLang="fr-FR" smtClean="0"/>
              <a:t>If the chosen quantum is </a:t>
            </a:r>
          </a:p>
          <a:p>
            <a:pPr lvl="1" eaLnBrk="1" hangingPunct="1">
              <a:lnSpc>
                <a:spcPct val="90000"/>
              </a:lnSpc>
              <a:tabLst>
                <a:tab pos="2220913" algn="ctr"/>
                <a:tab pos="3995738" algn="ctr"/>
              </a:tabLst>
            </a:pPr>
            <a:r>
              <a:rPr lang="en-US" altLang="fr-FR" smtClean="0"/>
              <a:t>too large, response time suffers</a:t>
            </a:r>
          </a:p>
          <a:p>
            <a:pPr lvl="1" eaLnBrk="1" hangingPunct="1">
              <a:lnSpc>
                <a:spcPct val="90000"/>
              </a:lnSpc>
              <a:tabLst>
                <a:tab pos="2220913" algn="ctr"/>
                <a:tab pos="3995738" algn="ctr"/>
              </a:tabLst>
            </a:pPr>
            <a:r>
              <a:rPr lang="en-US" altLang="fr-FR" smtClean="0"/>
              <a:t>infinite, performance is the same as FCFS</a:t>
            </a:r>
          </a:p>
          <a:p>
            <a:pPr lvl="1" eaLnBrk="1" hangingPunct="1">
              <a:lnSpc>
                <a:spcPct val="90000"/>
              </a:lnSpc>
              <a:tabLst>
                <a:tab pos="2220913" algn="ctr"/>
                <a:tab pos="3995738" algn="ctr"/>
              </a:tabLst>
            </a:pPr>
            <a:r>
              <a:rPr lang="en-US" altLang="fr-FR" smtClean="0"/>
              <a:t>too small, throughput suffers and percentage overhead grows</a:t>
            </a:r>
          </a:p>
          <a:p>
            <a:pPr eaLnBrk="1" hangingPunct="1">
              <a:lnSpc>
                <a:spcPct val="90000"/>
              </a:lnSpc>
              <a:tabLst>
                <a:tab pos="2220913" algn="ctr"/>
                <a:tab pos="3995738" algn="ctr"/>
              </a:tabLst>
            </a:pPr>
            <a:r>
              <a:rPr lang="en-US" altLang="fr-FR" smtClean="0"/>
              <a:t/>
            </a:r>
            <a:br>
              <a:rPr lang="en-US" altLang="fr-FR" smtClean="0"/>
            </a:br>
            <a:endParaRPr lang="en-US" altLang="fr-FR" smtClean="0"/>
          </a:p>
        </p:txBody>
      </p:sp>
      <p:sp>
        <p:nvSpPr>
          <p:cNvPr id="4" name="Slide Number Placeholder 3"/>
          <p:cNvSpPr>
            <a:spLocks noGrp="1"/>
          </p:cNvSpPr>
          <p:nvPr>
            <p:ph type="sldNum" sz="quarter" idx="11"/>
          </p:nvPr>
        </p:nvSpPr>
        <p:spPr/>
        <p:txBody>
          <a:bodyPr/>
          <a:lstStyle/>
          <a:p>
            <a:pPr>
              <a:defRPr/>
            </a:pPr>
            <a:fld id="{C0F85434-72BD-456E-A883-0F005E178622}" type="slidenum">
              <a:rPr lang="fr-CA" smtClean="0"/>
              <a:pPr>
                <a:defRPr/>
              </a:pPr>
              <a:t>570</a:t>
            </a:fld>
            <a:endParaRPr lang="fr-CA"/>
          </a:p>
        </p:txBody>
      </p:sp>
    </p:spTree>
    <p:extLst>
      <p:ext uri="{BB962C8B-B14F-4D97-AF65-F5344CB8AC3E}">
        <p14:creationId xmlns:p14="http://schemas.microsoft.com/office/powerpoint/2010/main" val="549312442"/>
      </p:ext>
    </p:extLst>
  </p:cSld>
  <p:clrMapOvr>
    <a:masterClrMapping/>
  </p:clrMapOvr>
  <p:timing>
    <p:tnLst>
      <p:par>
        <p:cTn id="1" dur="indefinite" restart="never" nodeType="tmRoot"/>
      </p:par>
    </p:tnLst>
  </p:timing>
</p:sld>
</file>

<file path=ppt/slides/slide5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2"/>
          <p:cNvSpPr>
            <a:spLocks noGrp="1" noChangeArrowheads="1"/>
          </p:cNvSpPr>
          <p:nvPr>
            <p:ph type="title"/>
          </p:nvPr>
        </p:nvSpPr>
        <p:spPr>
          <a:xfrm>
            <a:off x="457200" y="152400"/>
            <a:ext cx="6934200" cy="1371600"/>
          </a:xfrm>
        </p:spPr>
        <p:txBody>
          <a:bodyPr/>
          <a:lstStyle/>
          <a:p>
            <a:pPr eaLnBrk="1" hangingPunct="1">
              <a:defRPr/>
            </a:pPr>
            <a:r>
              <a:rPr lang="en-US" altLang="fr-FR" smtClean="0"/>
              <a:t>RR Summary</a:t>
            </a:r>
          </a:p>
        </p:txBody>
      </p:sp>
      <p:sp>
        <p:nvSpPr>
          <p:cNvPr id="37891" name="Rectangle 3"/>
          <p:cNvSpPr>
            <a:spLocks noGrp="1" noChangeArrowheads="1"/>
          </p:cNvSpPr>
          <p:nvPr>
            <p:ph idx="1"/>
          </p:nvPr>
        </p:nvSpPr>
        <p:spPr/>
        <p:txBody>
          <a:bodyPr/>
          <a:lstStyle/>
          <a:p>
            <a:pPr eaLnBrk="1" hangingPunct="1">
              <a:lnSpc>
                <a:spcPct val="90000"/>
              </a:lnSpc>
              <a:tabLst>
                <a:tab pos="2220913" algn="ctr"/>
                <a:tab pos="3995738" algn="ctr"/>
              </a:tabLst>
            </a:pPr>
            <a:r>
              <a:rPr lang="en-US" altLang="fr-FR" smtClean="0"/>
              <a:t>Actual choices of timeslice:</a:t>
            </a:r>
          </a:p>
          <a:p>
            <a:pPr lvl="1" eaLnBrk="1" hangingPunct="1">
              <a:lnSpc>
                <a:spcPct val="90000"/>
              </a:lnSpc>
              <a:tabLst>
                <a:tab pos="2220913" algn="ctr"/>
                <a:tab pos="3995738" algn="ctr"/>
              </a:tabLst>
            </a:pPr>
            <a:r>
              <a:rPr lang="en-US" altLang="fr-FR" smtClean="0"/>
              <a:t>UNIX: initially 1 second:</a:t>
            </a:r>
          </a:p>
          <a:p>
            <a:pPr lvl="2" eaLnBrk="1" hangingPunct="1">
              <a:lnSpc>
                <a:spcPct val="90000"/>
              </a:lnSpc>
              <a:tabLst>
                <a:tab pos="2220913" algn="ctr"/>
                <a:tab pos="3995738" algn="ctr"/>
              </a:tabLst>
            </a:pPr>
            <a:r>
              <a:rPr lang="en-US" altLang="fr-FR" smtClean="0"/>
              <a:t>If there were 3 compilations going on, it took 3 </a:t>
            </a:r>
            <a:br>
              <a:rPr lang="en-US" altLang="fr-FR" smtClean="0"/>
            </a:br>
            <a:r>
              <a:rPr lang="en-US" altLang="fr-FR" smtClean="0"/>
              <a:t>seconds to echo each keystroke!</a:t>
            </a:r>
          </a:p>
          <a:p>
            <a:pPr lvl="2" eaLnBrk="1" hangingPunct="1">
              <a:lnSpc>
                <a:spcPct val="90000"/>
              </a:lnSpc>
              <a:tabLst>
                <a:tab pos="2220913" algn="ctr"/>
                <a:tab pos="3995738" algn="ctr"/>
              </a:tabLst>
            </a:pPr>
            <a:endParaRPr lang="en-US" altLang="fr-FR" smtClean="0"/>
          </a:p>
          <a:p>
            <a:pPr lvl="1" eaLnBrk="1" hangingPunct="1">
              <a:lnSpc>
                <a:spcPct val="90000"/>
              </a:lnSpc>
              <a:tabLst>
                <a:tab pos="2220913" algn="ctr"/>
                <a:tab pos="3995738" algn="ctr"/>
              </a:tabLst>
            </a:pPr>
            <a:r>
              <a:rPr lang="en-US" altLang="fr-FR" smtClean="0"/>
              <a:t>In practice, need to balance short-job</a:t>
            </a:r>
            <a:br>
              <a:rPr lang="en-US" altLang="fr-FR" smtClean="0"/>
            </a:br>
            <a:r>
              <a:rPr lang="en-US" altLang="fr-FR" smtClean="0"/>
              <a:t>performance and long-job throughput:</a:t>
            </a:r>
          </a:p>
          <a:p>
            <a:pPr lvl="2" eaLnBrk="1" hangingPunct="1">
              <a:lnSpc>
                <a:spcPct val="90000"/>
              </a:lnSpc>
              <a:tabLst>
                <a:tab pos="2220913" algn="ctr"/>
                <a:tab pos="3995738" algn="ctr"/>
              </a:tabLst>
            </a:pPr>
            <a:r>
              <a:rPr lang="en-US" altLang="fr-FR" smtClean="0"/>
              <a:t>Typical timeslice </a:t>
            </a:r>
            <a:r>
              <a:rPr lang="en-US" altLang="fr-FR" smtClean="0">
                <a:solidFill>
                  <a:srgbClr val="FF0000"/>
                </a:solidFill>
              </a:rPr>
              <a:t>10ms-100ms</a:t>
            </a:r>
          </a:p>
          <a:p>
            <a:pPr lvl="2" eaLnBrk="1" hangingPunct="1">
              <a:lnSpc>
                <a:spcPct val="90000"/>
              </a:lnSpc>
              <a:tabLst>
                <a:tab pos="2220913" algn="ctr"/>
                <a:tab pos="3995738" algn="ctr"/>
              </a:tabLst>
            </a:pPr>
            <a:r>
              <a:rPr lang="en-US" altLang="fr-FR" smtClean="0"/>
              <a:t>Typical context-switch overhead </a:t>
            </a:r>
            <a:r>
              <a:rPr lang="en-US" altLang="fr-FR" smtClean="0">
                <a:solidFill>
                  <a:srgbClr val="FF0000"/>
                </a:solidFill>
              </a:rPr>
              <a:t>0.1ms – 1ms (about 1%)</a:t>
            </a:r>
            <a:r>
              <a:rPr lang="en-US" altLang="fr-FR" smtClean="0"/>
              <a:t/>
            </a:r>
            <a:br>
              <a:rPr lang="en-US" altLang="fr-FR" smtClean="0"/>
            </a:br>
            <a:r>
              <a:rPr lang="en-US" altLang="fr-FR" smtClean="0"/>
              <a:t/>
            </a:r>
            <a:br>
              <a:rPr lang="en-US" altLang="fr-FR" smtClean="0"/>
            </a:br>
            <a:r>
              <a:rPr lang="en-US" altLang="fr-FR" smtClean="0"/>
              <a:t/>
            </a:r>
            <a:br>
              <a:rPr lang="en-US" altLang="fr-FR" smtClean="0"/>
            </a:br>
            <a:endParaRPr lang="en-US" altLang="fr-FR" smtClean="0"/>
          </a:p>
        </p:txBody>
      </p:sp>
      <p:pic>
        <p:nvPicPr>
          <p:cNvPr id="37893" name="Picture 2"/>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003800" y="4724400"/>
            <a:ext cx="2082800" cy="160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pic>
      <p:sp>
        <p:nvSpPr>
          <p:cNvPr id="4" name="Slide Number Placeholder 3"/>
          <p:cNvSpPr>
            <a:spLocks noGrp="1"/>
          </p:cNvSpPr>
          <p:nvPr>
            <p:ph type="sldNum" sz="quarter" idx="11"/>
          </p:nvPr>
        </p:nvSpPr>
        <p:spPr/>
        <p:txBody>
          <a:bodyPr/>
          <a:lstStyle/>
          <a:p>
            <a:pPr>
              <a:defRPr/>
            </a:pPr>
            <a:fld id="{C0F85434-72BD-456E-A883-0F005E178622}" type="slidenum">
              <a:rPr lang="fr-CA" smtClean="0"/>
              <a:pPr>
                <a:defRPr/>
              </a:pPr>
              <a:t>571</a:t>
            </a:fld>
            <a:endParaRPr lang="fr-CA"/>
          </a:p>
        </p:txBody>
      </p:sp>
    </p:spTree>
    <p:extLst>
      <p:ext uri="{BB962C8B-B14F-4D97-AF65-F5344CB8AC3E}">
        <p14:creationId xmlns:p14="http://schemas.microsoft.com/office/powerpoint/2010/main" val="1974650121"/>
      </p:ext>
    </p:extLst>
  </p:cSld>
  <p:clrMapOvr>
    <a:masterClrMapping/>
  </p:clrMapOvr>
  <p:timing>
    <p:tnLst>
      <p:par>
        <p:cTn id="1" dur="indefinite" restart="never" nodeType="tmRoot"/>
      </p:par>
    </p:tnLst>
  </p:timing>
</p:sld>
</file>

<file path=ppt/slides/slide5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Title 1"/>
          <p:cNvSpPr>
            <a:spLocks noGrp="1"/>
          </p:cNvSpPr>
          <p:nvPr>
            <p:ph type="title"/>
          </p:nvPr>
        </p:nvSpPr>
        <p:spPr>
          <a:xfrm>
            <a:off x="457200" y="152400"/>
            <a:ext cx="6934200" cy="1371600"/>
          </a:xfrm>
        </p:spPr>
        <p:txBody>
          <a:bodyPr/>
          <a:lstStyle/>
          <a:p>
            <a:pPr eaLnBrk="1" hangingPunct="1">
              <a:defRPr/>
            </a:pPr>
            <a:r>
              <a:rPr lang="en-US" altLang="fr-FR" smtClean="0"/>
              <a:t>Comparing FCFS and RR</a:t>
            </a:r>
          </a:p>
        </p:txBody>
      </p:sp>
      <p:sp>
        <p:nvSpPr>
          <p:cNvPr id="36867" name="Content Placeholder 2"/>
          <p:cNvSpPr>
            <a:spLocks noGrp="1"/>
          </p:cNvSpPr>
          <p:nvPr>
            <p:ph idx="1"/>
          </p:nvPr>
        </p:nvSpPr>
        <p:spPr/>
        <p:txBody>
          <a:bodyPr/>
          <a:lstStyle/>
          <a:p>
            <a:pPr eaLnBrk="1" hangingPunct="1"/>
            <a:r>
              <a:rPr lang="en-US" altLang="fr-FR" sz="1600" smtClean="0"/>
              <a:t>Assuming zero-cost context </a:t>
            </a:r>
            <a:br>
              <a:rPr lang="en-US" altLang="fr-FR" sz="1600" smtClean="0"/>
            </a:br>
            <a:r>
              <a:rPr lang="en-US" altLang="fr-FR" sz="1600" smtClean="0"/>
              <a:t>switching time, is RR always </a:t>
            </a:r>
            <a:br>
              <a:rPr lang="en-US" altLang="fr-FR" sz="1600" smtClean="0"/>
            </a:br>
            <a:r>
              <a:rPr lang="en-US" altLang="fr-FR" sz="1600" smtClean="0"/>
              <a:t>better than FCFS?</a:t>
            </a:r>
          </a:p>
          <a:p>
            <a:pPr eaLnBrk="1" hangingPunct="1"/>
            <a:r>
              <a:rPr lang="en-US" altLang="fr-FR" sz="1600" smtClean="0"/>
              <a:t>Assume 10 jobs, all start at the </a:t>
            </a:r>
            <a:br>
              <a:rPr lang="en-US" altLang="fr-FR" sz="1600" smtClean="0"/>
            </a:br>
            <a:r>
              <a:rPr lang="en-US" altLang="fr-FR" sz="1600" smtClean="0"/>
              <a:t>same time, and each require </a:t>
            </a:r>
            <a:br>
              <a:rPr lang="en-US" altLang="fr-FR" sz="1600" smtClean="0"/>
            </a:br>
            <a:r>
              <a:rPr lang="en-US" altLang="fr-FR" sz="1600" smtClean="0"/>
              <a:t>100 seconds of CPU time</a:t>
            </a:r>
          </a:p>
          <a:p>
            <a:pPr eaLnBrk="1" hangingPunct="1"/>
            <a:r>
              <a:rPr lang="en-US" altLang="fr-FR" sz="1600" smtClean="0"/>
              <a:t>RR scheduler quantum of 1 </a:t>
            </a:r>
            <a:br>
              <a:rPr lang="en-US" altLang="fr-FR" sz="1600" smtClean="0"/>
            </a:br>
            <a:r>
              <a:rPr lang="en-US" altLang="fr-FR" sz="1600" smtClean="0"/>
              <a:t>second</a:t>
            </a:r>
          </a:p>
          <a:p>
            <a:pPr eaLnBrk="1" hangingPunct="1"/>
            <a:r>
              <a:rPr lang="en-US" altLang="fr-FR" sz="1600" smtClean="0"/>
              <a:t>Completion Times (CT)</a:t>
            </a:r>
          </a:p>
          <a:p>
            <a:pPr lvl="1" eaLnBrk="1" hangingPunct="1"/>
            <a:r>
              <a:rPr lang="en-US" altLang="fr-FR" sz="1600" smtClean="0"/>
              <a:t>Both FCFS and RR finish at the same time</a:t>
            </a:r>
          </a:p>
          <a:p>
            <a:pPr lvl="1" eaLnBrk="1" hangingPunct="1"/>
            <a:r>
              <a:rPr lang="en-US" altLang="fr-FR" sz="1600" smtClean="0"/>
              <a:t>But average response time is much worse under RR!</a:t>
            </a:r>
          </a:p>
          <a:p>
            <a:pPr lvl="2" eaLnBrk="1" hangingPunct="1"/>
            <a:r>
              <a:rPr lang="en-US" altLang="fr-FR" sz="1400" smtClean="0"/>
              <a:t>Bad when all jobs are same length</a:t>
            </a:r>
          </a:p>
          <a:p>
            <a:pPr lvl="1" eaLnBrk="1" hangingPunct="1"/>
            <a:r>
              <a:rPr lang="en-US" altLang="fr-FR" sz="1600" smtClean="0"/>
              <a:t>Total time for RR longer even for zero-cost context switch!</a:t>
            </a:r>
          </a:p>
        </p:txBody>
      </p:sp>
      <p:graphicFrame>
        <p:nvGraphicFramePr>
          <p:cNvPr id="4" name="Table 3"/>
          <p:cNvGraphicFramePr>
            <a:graphicFrameLocks noGrp="1"/>
          </p:cNvGraphicFramePr>
          <p:nvPr/>
        </p:nvGraphicFramePr>
        <p:xfrm>
          <a:off x="4211638" y="1989138"/>
          <a:ext cx="3370263" cy="2089152"/>
        </p:xfrm>
        <a:graphic>
          <a:graphicData uri="http://schemas.openxmlformats.org/drawingml/2006/table">
            <a:tbl>
              <a:tblPr firstRow="1" bandRow="1">
                <a:tableStyleId>{5C22544A-7EE6-4342-B048-85BDC9FD1C3A}</a:tableStyleId>
              </a:tblPr>
              <a:tblGrid>
                <a:gridCol w="1123421"/>
                <a:gridCol w="1123421"/>
                <a:gridCol w="1123421"/>
              </a:tblGrid>
              <a:tr h="348192">
                <a:tc>
                  <a:txBody>
                    <a:bodyPr/>
                    <a:lstStyle/>
                    <a:p>
                      <a:r>
                        <a:rPr lang="en-US" sz="1300" dirty="0" smtClean="0"/>
                        <a:t>Job #</a:t>
                      </a:r>
                      <a:endParaRPr lang="en-US" sz="1300" dirty="0"/>
                    </a:p>
                  </a:txBody>
                  <a:tcPr marL="64309" marR="64309" marT="32141" marB="32141"/>
                </a:tc>
                <a:tc>
                  <a:txBody>
                    <a:bodyPr/>
                    <a:lstStyle/>
                    <a:p>
                      <a:r>
                        <a:rPr lang="en-US" sz="1300" dirty="0" smtClean="0"/>
                        <a:t>FCFS </a:t>
                      </a:r>
                      <a:r>
                        <a:rPr lang="en-US" sz="1300" baseline="0" dirty="0" smtClean="0"/>
                        <a:t>CT</a:t>
                      </a:r>
                      <a:endParaRPr lang="en-US" sz="1300" dirty="0"/>
                    </a:p>
                  </a:txBody>
                  <a:tcPr marL="64309" marR="64309" marT="32141" marB="32141"/>
                </a:tc>
                <a:tc>
                  <a:txBody>
                    <a:bodyPr/>
                    <a:lstStyle/>
                    <a:p>
                      <a:r>
                        <a:rPr lang="en-US" sz="1300" dirty="0" smtClean="0"/>
                        <a:t>RR</a:t>
                      </a:r>
                      <a:r>
                        <a:rPr lang="en-US" sz="1300" baseline="0" dirty="0" smtClean="0"/>
                        <a:t> CT</a:t>
                      </a:r>
                      <a:endParaRPr lang="en-US" sz="1300" dirty="0"/>
                    </a:p>
                  </a:txBody>
                  <a:tcPr marL="64309" marR="64309" marT="32141" marB="32141"/>
                </a:tc>
              </a:tr>
              <a:tr h="348192">
                <a:tc>
                  <a:txBody>
                    <a:bodyPr/>
                    <a:lstStyle/>
                    <a:p>
                      <a:r>
                        <a:rPr lang="en-US" sz="1300" dirty="0" smtClean="0"/>
                        <a:t>1</a:t>
                      </a:r>
                      <a:endParaRPr lang="en-US" sz="1300" dirty="0"/>
                    </a:p>
                  </a:txBody>
                  <a:tcPr marL="64309" marR="64309" marT="32141" marB="32141"/>
                </a:tc>
                <a:tc>
                  <a:txBody>
                    <a:bodyPr/>
                    <a:lstStyle/>
                    <a:p>
                      <a:r>
                        <a:rPr lang="en-US" sz="1300" dirty="0" smtClean="0"/>
                        <a:t>100</a:t>
                      </a:r>
                      <a:endParaRPr lang="en-US" sz="1300" dirty="0"/>
                    </a:p>
                  </a:txBody>
                  <a:tcPr marL="64309" marR="64309" marT="32141" marB="32141"/>
                </a:tc>
                <a:tc>
                  <a:txBody>
                    <a:bodyPr/>
                    <a:lstStyle/>
                    <a:p>
                      <a:r>
                        <a:rPr lang="en-US" sz="1300" dirty="0" smtClean="0"/>
                        <a:t>991</a:t>
                      </a:r>
                      <a:endParaRPr lang="en-US" sz="1300" dirty="0"/>
                    </a:p>
                  </a:txBody>
                  <a:tcPr marL="64309" marR="64309" marT="32141" marB="32141"/>
                </a:tc>
              </a:tr>
              <a:tr h="348192">
                <a:tc>
                  <a:txBody>
                    <a:bodyPr/>
                    <a:lstStyle/>
                    <a:p>
                      <a:r>
                        <a:rPr lang="en-US" sz="1300" dirty="0" smtClean="0"/>
                        <a:t>2</a:t>
                      </a:r>
                      <a:endParaRPr lang="en-US" sz="1300" dirty="0"/>
                    </a:p>
                  </a:txBody>
                  <a:tcPr marL="64309" marR="64309" marT="32141" marB="32141"/>
                </a:tc>
                <a:tc>
                  <a:txBody>
                    <a:bodyPr/>
                    <a:lstStyle/>
                    <a:p>
                      <a:r>
                        <a:rPr lang="en-US" sz="1300" dirty="0" smtClean="0"/>
                        <a:t>200</a:t>
                      </a:r>
                      <a:endParaRPr lang="en-US" sz="1300" dirty="0"/>
                    </a:p>
                  </a:txBody>
                  <a:tcPr marL="64309" marR="64309" marT="32141" marB="32141"/>
                </a:tc>
                <a:tc>
                  <a:txBody>
                    <a:bodyPr/>
                    <a:lstStyle/>
                    <a:p>
                      <a:r>
                        <a:rPr lang="en-US" sz="1300" dirty="0" smtClean="0"/>
                        <a:t>992</a:t>
                      </a:r>
                      <a:endParaRPr lang="en-US" sz="1300" dirty="0"/>
                    </a:p>
                  </a:txBody>
                  <a:tcPr marL="64309" marR="64309" marT="32141" marB="32141"/>
                </a:tc>
              </a:tr>
              <a:tr h="348192">
                <a:tc>
                  <a:txBody>
                    <a:bodyPr/>
                    <a:lstStyle/>
                    <a:p>
                      <a:r>
                        <a:rPr lang="en-US" sz="1300" dirty="0" smtClean="0"/>
                        <a:t>…</a:t>
                      </a:r>
                      <a:endParaRPr lang="en-US" sz="1300" dirty="0"/>
                    </a:p>
                  </a:txBody>
                  <a:tcPr marL="64309" marR="64309" marT="32141" marB="32141"/>
                </a:tc>
                <a:tc>
                  <a:txBody>
                    <a:bodyPr/>
                    <a:lstStyle/>
                    <a:p>
                      <a:r>
                        <a:rPr lang="en-US" sz="1300" dirty="0" smtClean="0"/>
                        <a:t>…</a:t>
                      </a:r>
                      <a:endParaRPr lang="en-US" sz="1300" dirty="0"/>
                    </a:p>
                  </a:txBody>
                  <a:tcPr marL="64309" marR="64309" marT="32141" marB="32141"/>
                </a:tc>
                <a:tc>
                  <a:txBody>
                    <a:bodyPr/>
                    <a:lstStyle/>
                    <a:p>
                      <a:r>
                        <a:rPr lang="en-US" sz="1300" dirty="0" smtClean="0"/>
                        <a:t>…</a:t>
                      </a:r>
                      <a:endParaRPr lang="en-US" sz="1300" dirty="0"/>
                    </a:p>
                  </a:txBody>
                  <a:tcPr marL="64309" marR="64309" marT="32141" marB="32141"/>
                </a:tc>
              </a:tr>
              <a:tr h="348192">
                <a:tc>
                  <a:txBody>
                    <a:bodyPr/>
                    <a:lstStyle/>
                    <a:p>
                      <a:r>
                        <a:rPr lang="en-US" sz="1300" dirty="0" smtClean="0"/>
                        <a:t>9</a:t>
                      </a:r>
                      <a:endParaRPr lang="en-US" sz="1300" dirty="0"/>
                    </a:p>
                  </a:txBody>
                  <a:tcPr marL="64309" marR="64309" marT="32141" marB="32141"/>
                </a:tc>
                <a:tc>
                  <a:txBody>
                    <a:bodyPr/>
                    <a:lstStyle/>
                    <a:p>
                      <a:r>
                        <a:rPr lang="en-US" sz="1300" dirty="0" smtClean="0"/>
                        <a:t>900</a:t>
                      </a:r>
                      <a:endParaRPr lang="en-US" sz="1300" dirty="0"/>
                    </a:p>
                  </a:txBody>
                  <a:tcPr marL="64309" marR="64309" marT="32141" marB="32141"/>
                </a:tc>
                <a:tc>
                  <a:txBody>
                    <a:bodyPr/>
                    <a:lstStyle/>
                    <a:p>
                      <a:r>
                        <a:rPr lang="en-US" sz="1300" dirty="0" smtClean="0"/>
                        <a:t>999</a:t>
                      </a:r>
                      <a:endParaRPr lang="en-US" sz="1300" dirty="0"/>
                    </a:p>
                  </a:txBody>
                  <a:tcPr marL="64309" marR="64309" marT="32141" marB="32141"/>
                </a:tc>
              </a:tr>
              <a:tr h="348192">
                <a:tc>
                  <a:txBody>
                    <a:bodyPr/>
                    <a:lstStyle/>
                    <a:p>
                      <a:r>
                        <a:rPr lang="en-US" sz="1300" dirty="0" smtClean="0"/>
                        <a:t>10</a:t>
                      </a:r>
                      <a:endParaRPr lang="en-US" sz="1300" dirty="0"/>
                    </a:p>
                  </a:txBody>
                  <a:tcPr marL="64309" marR="64309" marT="32141" marB="32141"/>
                </a:tc>
                <a:tc>
                  <a:txBody>
                    <a:bodyPr/>
                    <a:lstStyle/>
                    <a:p>
                      <a:r>
                        <a:rPr lang="en-US" sz="1300" dirty="0" smtClean="0"/>
                        <a:t>1000</a:t>
                      </a:r>
                      <a:endParaRPr lang="en-US" sz="1300" dirty="0"/>
                    </a:p>
                  </a:txBody>
                  <a:tcPr marL="64309" marR="64309" marT="32141" marB="32141"/>
                </a:tc>
                <a:tc>
                  <a:txBody>
                    <a:bodyPr/>
                    <a:lstStyle/>
                    <a:p>
                      <a:r>
                        <a:rPr lang="en-US" sz="1300" dirty="0" smtClean="0"/>
                        <a:t>1000</a:t>
                      </a:r>
                      <a:endParaRPr lang="en-US" sz="1300" dirty="0"/>
                    </a:p>
                  </a:txBody>
                  <a:tcPr marL="64309" marR="64309" marT="32141" marB="32141"/>
                </a:tc>
              </a:tr>
            </a:tbl>
          </a:graphicData>
        </a:graphic>
      </p:graphicFrame>
      <p:sp>
        <p:nvSpPr>
          <p:cNvPr id="5" name="Slide Number Placeholder 4"/>
          <p:cNvSpPr>
            <a:spLocks noGrp="1"/>
          </p:cNvSpPr>
          <p:nvPr>
            <p:ph type="sldNum" sz="quarter" idx="11"/>
          </p:nvPr>
        </p:nvSpPr>
        <p:spPr/>
        <p:txBody>
          <a:bodyPr/>
          <a:lstStyle/>
          <a:p>
            <a:pPr>
              <a:defRPr/>
            </a:pPr>
            <a:fld id="{C0F85434-72BD-456E-A883-0F005E178622}" type="slidenum">
              <a:rPr lang="fr-CA" smtClean="0"/>
              <a:pPr>
                <a:defRPr/>
              </a:pPr>
              <a:t>572</a:t>
            </a:fld>
            <a:endParaRPr lang="fr-CA"/>
          </a:p>
        </p:txBody>
      </p:sp>
    </p:spTree>
    <p:extLst>
      <p:ext uri="{BB962C8B-B14F-4D97-AF65-F5344CB8AC3E}">
        <p14:creationId xmlns:p14="http://schemas.microsoft.com/office/powerpoint/2010/main" val="173601098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6867">
                                            <p:txEl>
                                              <p:pRg st="0" end="0"/>
                                            </p:txEl>
                                          </p:spTgt>
                                        </p:tgtEl>
                                        <p:attrNameLst>
                                          <p:attrName>style.visibility</p:attrName>
                                        </p:attrNameLst>
                                      </p:cBhvr>
                                      <p:to>
                                        <p:strVal val="visible"/>
                                      </p:to>
                                    </p:set>
                                    <p:animEffect transition="in" filter="fade">
                                      <p:cBhvr>
                                        <p:cTn id="7" dur="500"/>
                                        <p:tgtEl>
                                          <p:spTgt spid="36867">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36867">
                                            <p:txEl>
                                              <p:pRg st="1" end="1"/>
                                            </p:txEl>
                                          </p:spTgt>
                                        </p:tgtEl>
                                        <p:attrNameLst>
                                          <p:attrName>style.visibility</p:attrName>
                                        </p:attrNameLst>
                                      </p:cBhvr>
                                      <p:to>
                                        <p:strVal val="visible"/>
                                      </p:to>
                                    </p:set>
                                    <p:animEffect transition="in" filter="fade">
                                      <p:cBhvr>
                                        <p:cTn id="12" dur="500"/>
                                        <p:tgtEl>
                                          <p:spTgt spid="36867">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36867">
                                            <p:txEl>
                                              <p:pRg st="2" end="2"/>
                                            </p:txEl>
                                          </p:spTgt>
                                        </p:tgtEl>
                                        <p:attrNameLst>
                                          <p:attrName>style.visibility</p:attrName>
                                        </p:attrNameLst>
                                      </p:cBhvr>
                                      <p:to>
                                        <p:strVal val="visible"/>
                                      </p:to>
                                    </p:set>
                                    <p:animEffect transition="in" filter="fade">
                                      <p:cBhvr>
                                        <p:cTn id="17" dur="500"/>
                                        <p:tgtEl>
                                          <p:spTgt spid="36867">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fade">
                                      <p:cBhvr>
                                        <p:cTn id="22" dur="500"/>
                                        <p:tgtEl>
                                          <p:spTgt spid="4"/>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nodeType="clickEffect">
                                  <p:stCondLst>
                                    <p:cond delay="0"/>
                                  </p:stCondLst>
                                  <p:childTnLst>
                                    <p:set>
                                      <p:cBhvr>
                                        <p:cTn id="26" dur="1" fill="hold">
                                          <p:stCondLst>
                                            <p:cond delay="0"/>
                                          </p:stCondLst>
                                        </p:cTn>
                                        <p:tgtEl>
                                          <p:spTgt spid="36867">
                                            <p:txEl>
                                              <p:pRg st="3" end="3"/>
                                            </p:txEl>
                                          </p:spTgt>
                                        </p:tgtEl>
                                        <p:attrNameLst>
                                          <p:attrName>style.visibility</p:attrName>
                                        </p:attrNameLst>
                                      </p:cBhvr>
                                      <p:to>
                                        <p:strVal val="visible"/>
                                      </p:to>
                                    </p:set>
                                    <p:animEffect transition="in" filter="fade">
                                      <p:cBhvr>
                                        <p:cTn id="27" dur="500"/>
                                        <p:tgtEl>
                                          <p:spTgt spid="36867">
                                            <p:txEl>
                                              <p:pRg st="3" end="3"/>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nodeType="clickEffect">
                                  <p:stCondLst>
                                    <p:cond delay="0"/>
                                  </p:stCondLst>
                                  <p:childTnLst>
                                    <p:set>
                                      <p:cBhvr>
                                        <p:cTn id="31" dur="1" fill="hold">
                                          <p:stCondLst>
                                            <p:cond delay="0"/>
                                          </p:stCondLst>
                                        </p:cTn>
                                        <p:tgtEl>
                                          <p:spTgt spid="36867">
                                            <p:txEl>
                                              <p:pRg st="4" end="4"/>
                                            </p:txEl>
                                          </p:spTgt>
                                        </p:tgtEl>
                                        <p:attrNameLst>
                                          <p:attrName>style.visibility</p:attrName>
                                        </p:attrNameLst>
                                      </p:cBhvr>
                                      <p:to>
                                        <p:strVal val="visible"/>
                                      </p:to>
                                    </p:set>
                                    <p:animEffect transition="in" filter="fade">
                                      <p:cBhvr>
                                        <p:cTn id="32" dur="500"/>
                                        <p:tgtEl>
                                          <p:spTgt spid="36867">
                                            <p:txEl>
                                              <p:pRg st="4" end="4"/>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36867">
                                            <p:txEl>
                                              <p:pRg st="5" end="5"/>
                                            </p:txEl>
                                          </p:spTgt>
                                        </p:tgtEl>
                                        <p:attrNameLst>
                                          <p:attrName>style.visibility</p:attrName>
                                        </p:attrNameLst>
                                      </p:cBhvr>
                                      <p:to>
                                        <p:strVal val="visible"/>
                                      </p:to>
                                    </p:set>
                                    <p:animEffect transition="in" filter="fade">
                                      <p:cBhvr>
                                        <p:cTn id="35" dur="500"/>
                                        <p:tgtEl>
                                          <p:spTgt spid="36867">
                                            <p:txEl>
                                              <p:pRg st="5" end="5"/>
                                            </p:txEl>
                                          </p:spTgt>
                                        </p:tgtEl>
                                      </p:cBhvr>
                                    </p:animEffect>
                                  </p:childTnLst>
                                </p:cTn>
                              </p:par>
                              <p:par>
                                <p:cTn id="36" presetID="10" presetClass="entr" presetSubtype="0" fill="hold" nodeType="withEffect">
                                  <p:stCondLst>
                                    <p:cond delay="0"/>
                                  </p:stCondLst>
                                  <p:childTnLst>
                                    <p:set>
                                      <p:cBhvr>
                                        <p:cTn id="37" dur="1" fill="hold">
                                          <p:stCondLst>
                                            <p:cond delay="0"/>
                                          </p:stCondLst>
                                        </p:cTn>
                                        <p:tgtEl>
                                          <p:spTgt spid="36867">
                                            <p:txEl>
                                              <p:pRg st="6" end="6"/>
                                            </p:txEl>
                                          </p:spTgt>
                                        </p:tgtEl>
                                        <p:attrNameLst>
                                          <p:attrName>style.visibility</p:attrName>
                                        </p:attrNameLst>
                                      </p:cBhvr>
                                      <p:to>
                                        <p:strVal val="visible"/>
                                      </p:to>
                                    </p:set>
                                    <p:animEffect transition="in" filter="fade">
                                      <p:cBhvr>
                                        <p:cTn id="38" dur="500"/>
                                        <p:tgtEl>
                                          <p:spTgt spid="36867">
                                            <p:txEl>
                                              <p:pRg st="6" end="6"/>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36867">
                                            <p:txEl>
                                              <p:pRg st="7" end="7"/>
                                            </p:txEl>
                                          </p:spTgt>
                                        </p:tgtEl>
                                        <p:attrNameLst>
                                          <p:attrName>style.visibility</p:attrName>
                                        </p:attrNameLst>
                                      </p:cBhvr>
                                      <p:to>
                                        <p:strVal val="visible"/>
                                      </p:to>
                                    </p:set>
                                    <p:animEffect transition="in" filter="fade">
                                      <p:cBhvr>
                                        <p:cTn id="41" dur="500"/>
                                        <p:tgtEl>
                                          <p:spTgt spid="36867">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Potential Last Lecture Topics</a:t>
            </a:r>
            <a:endParaRPr lang="fr-CA" dirty="0"/>
          </a:p>
        </p:txBody>
      </p:sp>
      <p:sp>
        <p:nvSpPr>
          <p:cNvPr id="3" name="Content Placeholder 2"/>
          <p:cNvSpPr>
            <a:spLocks noGrp="1"/>
          </p:cNvSpPr>
          <p:nvPr>
            <p:ph idx="1"/>
          </p:nvPr>
        </p:nvSpPr>
        <p:spPr/>
        <p:txBody>
          <a:bodyPr/>
          <a:lstStyle/>
          <a:p>
            <a:pPr indent="-182563">
              <a:defRPr/>
            </a:pPr>
            <a:r>
              <a:rPr lang="en-CA" altLang="fr-FR" dirty="0" smtClean="0"/>
              <a:t>We will vote on one or more of these topics to cover:</a:t>
            </a:r>
          </a:p>
          <a:p>
            <a:pPr lvl="1">
              <a:defRPr/>
            </a:pPr>
            <a:r>
              <a:rPr lang="en-CA" altLang="fr-FR" dirty="0" smtClean="0"/>
              <a:t>Agile programing (especially SCRUM)</a:t>
            </a:r>
          </a:p>
          <a:p>
            <a:pPr lvl="1">
              <a:defRPr/>
            </a:pPr>
            <a:r>
              <a:rPr lang="en-CA" altLang="fr-FR" dirty="0" smtClean="0"/>
              <a:t>Mobile programing (mostly Android)</a:t>
            </a:r>
            <a:endParaRPr lang="fr-CA" altLang="fr-FR" dirty="0" smtClean="0"/>
          </a:p>
          <a:p>
            <a:pPr lvl="1">
              <a:defRPr/>
            </a:pPr>
            <a:r>
              <a:rPr lang="en-CA" altLang="fr-FR" dirty="0" smtClean="0"/>
              <a:t>Web services</a:t>
            </a:r>
            <a:endParaRPr lang="fr-CA" altLang="fr-FR" dirty="0" smtClean="0"/>
          </a:p>
          <a:p>
            <a:pPr lvl="1">
              <a:defRPr/>
            </a:pPr>
            <a:r>
              <a:rPr lang="en-CA" altLang="fr-FR" dirty="0" smtClean="0"/>
              <a:t>J2EE major components</a:t>
            </a:r>
            <a:endParaRPr lang="fr-CA" altLang="fr-FR" dirty="0" smtClean="0"/>
          </a:p>
          <a:p>
            <a:pPr lvl="1">
              <a:defRPr/>
            </a:pPr>
            <a:r>
              <a:rPr lang="en-CA" altLang="fr-FR" dirty="0" smtClean="0"/>
              <a:t>Spring framework</a:t>
            </a:r>
          </a:p>
          <a:p>
            <a:pPr lvl="1">
              <a:defRPr/>
            </a:pPr>
            <a:r>
              <a:rPr lang="en-CA" altLang="fr-FR" dirty="0" smtClean="0"/>
              <a:t>Cover more material about scheduling</a:t>
            </a:r>
            <a:endParaRPr lang="fr-CA" altLang="fr-FR" dirty="0" smtClean="0"/>
          </a:p>
          <a:p>
            <a:pPr lvl="1">
              <a:defRPr/>
            </a:pPr>
            <a:r>
              <a:rPr lang="en-CA" altLang="fr-FR" i="1" dirty="0" smtClean="0"/>
              <a:t>Other suggestions…</a:t>
            </a:r>
          </a:p>
          <a:p>
            <a:pPr>
              <a:defRPr/>
            </a:pPr>
            <a:r>
              <a:rPr lang="en-CA" altLang="fr-FR" i="1" dirty="0" smtClean="0"/>
              <a:t>Or:</a:t>
            </a:r>
          </a:p>
          <a:p>
            <a:pPr lvl="1">
              <a:defRPr/>
            </a:pPr>
            <a:r>
              <a:rPr lang="en-CA" altLang="fr-FR" dirty="0" smtClean="0"/>
              <a:t>None, too overwhelmed with projects and assignments</a:t>
            </a:r>
          </a:p>
          <a:p>
            <a:pPr marL="914400" lvl="2" indent="0">
              <a:buFont typeface="Arial" pitchFamily="34" charset="0"/>
              <a:buNone/>
              <a:defRPr/>
            </a:pPr>
            <a:endParaRPr lang="fr-CA" altLang="fr-FR" dirty="0" smtClean="0"/>
          </a:p>
          <a:p>
            <a:pPr>
              <a:defRPr/>
            </a:pPr>
            <a:endParaRPr lang="fr-CA" dirty="0"/>
          </a:p>
        </p:txBody>
      </p:sp>
      <p:sp>
        <p:nvSpPr>
          <p:cNvPr id="7" name="Slide Number Placeholder 6"/>
          <p:cNvSpPr>
            <a:spLocks noGrp="1"/>
          </p:cNvSpPr>
          <p:nvPr>
            <p:ph type="sldNum" sz="quarter" idx="11"/>
          </p:nvPr>
        </p:nvSpPr>
        <p:spPr/>
        <p:txBody>
          <a:bodyPr/>
          <a:lstStyle/>
          <a:p>
            <a:pPr>
              <a:defRPr/>
            </a:pPr>
            <a:fld id="{C0F85434-72BD-456E-A883-0F005E178622}" type="slidenum">
              <a:rPr lang="fr-CA" smtClean="0"/>
              <a:pPr>
                <a:defRPr/>
              </a:pPr>
              <a:t>573</a:t>
            </a:fld>
            <a:endParaRPr lang="fr-CA"/>
          </a:p>
        </p:txBody>
      </p:sp>
    </p:spTree>
    <p:extLst>
      <p:ext uri="{BB962C8B-B14F-4D97-AF65-F5344CB8AC3E}">
        <p14:creationId xmlns:p14="http://schemas.microsoft.com/office/powerpoint/2010/main" val="3368881696"/>
      </p:ext>
    </p:extLst>
  </p:cSld>
  <p:clrMapOvr>
    <a:masterClrMapping/>
  </p:clrMapOvr>
</p:sld>
</file>

<file path=ppt/slides/slide5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457200" y="228600"/>
            <a:ext cx="7772400" cy="3200400"/>
          </a:xfrm>
        </p:spPr>
        <p:txBody>
          <a:bodyPr/>
          <a:lstStyle/>
          <a:p>
            <a:pPr>
              <a:defRPr/>
            </a:pPr>
            <a:r>
              <a:rPr lang="en-CA" dirty="0" smtClean="0"/>
              <a:t>Section 18</a:t>
            </a:r>
            <a:endParaRPr lang="en-CA" dirty="0"/>
          </a:p>
        </p:txBody>
      </p:sp>
      <p:sp>
        <p:nvSpPr>
          <p:cNvPr id="3" name="Subtitle 2"/>
          <p:cNvSpPr>
            <a:spLocks noGrp="1"/>
          </p:cNvSpPr>
          <p:nvPr>
            <p:ph type="subTitle" idx="1"/>
          </p:nvPr>
        </p:nvSpPr>
        <p:spPr/>
        <p:txBody>
          <a:bodyPr/>
          <a:lstStyle/>
          <a:p>
            <a:pPr>
              <a:buFont typeface="Arial" charset="0"/>
              <a:buNone/>
              <a:defRPr/>
            </a:pPr>
            <a:r>
              <a:rPr lang="en-CA" dirty="0" smtClean="0"/>
              <a:t>Web Services</a:t>
            </a:r>
            <a:endParaRPr lang="en-CA" dirty="0"/>
          </a:p>
        </p:txBody>
      </p:sp>
      <p:sp>
        <p:nvSpPr>
          <p:cNvPr id="5" name="Slide Number Placeholder 4"/>
          <p:cNvSpPr>
            <a:spLocks noGrp="1"/>
          </p:cNvSpPr>
          <p:nvPr>
            <p:ph type="sldNum" sz="quarter" idx="11"/>
          </p:nvPr>
        </p:nvSpPr>
        <p:spPr/>
        <p:txBody>
          <a:bodyPr/>
          <a:lstStyle/>
          <a:p>
            <a:pPr>
              <a:defRPr/>
            </a:pPr>
            <a:fld id="{C3FDC44F-EA9B-4A31-BD30-47595989B55D}" type="slidenum">
              <a:rPr lang="fr-CA" smtClean="0"/>
              <a:pPr>
                <a:defRPr/>
              </a:pPr>
              <a:t>574</a:t>
            </a:fld>
            <a:endParaRPr lang="fr-CA"/>
          </a:p>
        </p:txBody>
      </p:sp>
    </p:spTree>
    <p:extLst>
      <p:ext uri="{BB962C8B-B14F-4D97-AF65-F5344CB8AC3E}">
        <p14:creationId xmlns:p14="http://schemas.microsoft.com/office/powerpoint/2010/main" val="3071582127"/>
      </p:ext>
    </p:extLst>
  </p:cSld>
  <p:clrMapOvr>
    <a:masterClrMapping/>
  </p:clrMapOvr>
  <p:timing>
    <p:tnLst>
      <p:par>
        <p:cTn id="1" dur="indefinite" restart="never" nodeType="tmRoot"/>
      </p:par>
    </p:tnLst>
  </p:timing>
</p:sld>
</file>

<file path=ppt/slides/slide5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Topics</a:t>
            </a:r>
            <a:endParaRPr lang="en-CA" dirty="0"/>
          </a:p>
        </p:txBody>
      </p:sp>
      <p:sp>
        <p:nvSpPr>
          <p:cNvPr id="14339" name="Content Placeholder 2"/>
          <p:cNvSpPr>
            <a:spLocks noGrp="1"/>
          </p:cNvSpPr>
          <p:nvPr>
            <p:ph idx="1"/>
          </p:nvPr>
        </p:nvSpPr>
        <p:spPr/>
        <p:txBody>
          <a:bodyPr/>
          <a:lstStyle/>
          <a:p>
            <a:r>
              <a:rPr lang="en-CA" altLang="fr-FR" smtClean="0"/>
              <a:t>Dreams of a Programmer</a:t>
            </a:r>
          </a:p>
          <a:p>
            <a:r>
              <a:rPr lang="en-CA" altLang="fr-FR" smtClean="0"/>
              <a:t>What is a Web Service</a:t>
            </a:r>
          </a:p>
          <a:p>
            <a:r>
              <a:rPr lang="en-CA" altLang="fr-FR" smtClean="0"/>
              <a:t>How to Create a Web Service</a:t>
            </a:r>
          </a:p>
          <a:p>
            <a:r>
              <a:rPr lang="en-CA" altLang="fr-FR" smtClean="0"/>
              <a:t>How to Call a Web Service</a:t>
            </a:r>
          </a:p>
          <a:p>
            <a:r>
              <a:rPr lang="en-CA" altLang="fr-FR" smtClean="0"/>
              <a:t>WSDL and SOAP</a:t>
            </a:r>
          </a:p>
          <a:p>
            <a:r>
              <a:rPr lang="en-CA" altLang="fr-FR" smtClean="0"/>
              <a:t>Why are Web Services Important</a:t>
            </a:r>
          </a:p>
          <a:p>
            <a:endParaRPr lang="en-CA" altLang="fr-FR" smtClean="0"/>
          </a:p>
        </p:txBody>
      </p:sp>
      <p:sp>
        <p:nvSpPr>
          <p:cNvPr id="4" name="Slide Number Placeholder 3"/>
          <p:cNvSpPr>
            <a:spLocks noGrp="1"/>
          </p:cNvSpPr>
          <p:nvPr>
            <p:ph type="sldNum" sz="quarter" idx="11"/>
          </p:nvPr>
        </p:nvSpPr>
        <p:spPr/>
        <p:txBody>
          <a:bodyPr/>
          <a:lstStyle/>
          <a:p>
            <a:pPr>
              <a:defRPr/>
            </a:pPr>
            <a:fld id="{C0F85434-72BD-456E-A883-0F005E178622}" type="slidenum">
              <a:rPr lang="fr-CA" smtClean="0"/>
              <a:pPr>
                <a:defRPr/>
              </a:pPr>
              <a:t>575</a:t>
            </a:fld>
            <a:endParaRPr lang="fr-CA"/>
          </a:p>
        </p:txBody>
      </p:sp>
    </p:spTree>
    <p:extLst>
      <p:ext uri="{BB962C8B-B14F-4D97-AF65-F5344CB8AC3E}">
        <p14:creationId xmlns:p14="http://schemas.microsoft.com/office/powerpoint/2010/main" val="2922824309"/>
      </p:ext>
    </p:extLst>
  </p:cSld>
  <p:clrMapOvr>
    <a:masterClrMapping/>
  </p:clrMapOvr>
  <p:timing>
    <p:tnLst>
      <p:par>
        <p:cTn id="1" dur="indefinite" restart="never" nodeType="tmRoot"/>
      </p:par>
    </p:tnLst>
  </p:timing>
</p:sld>
</file>

<file path=ppt/slides/slide5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Dreams of a Programmer</a:t>
            </a:r>
            <a:endParaRPr lang="fr-CA" dirty="0"/>
          </a:p>
        </p:txBody>
      </p:sp>
      <p:sp>
        <p:nvSpPr>
          <p:cNvPr id="3" name="Content Placeholder 2"/>
          <p:cNvSpPr>
            <a:spLocks noGrp="1"/>
          </p:cNvSpPr>
          <p:nvPr>
            <p:ph idx="1"/>
          </p:nvPr>
        </p:nvSpPr>
        <p:spPr/>
        <p:txBody>
          <a:bodyPr/>
          <a:lstStyle/>
          <a:p>
            <a:r>
              <a:rPr lang="en-CA" altLang="fr-FR" smtClean="0"/>
              <a:t>What if there was a way I can call code residing on a different computer…</a:t>
            </a:r>
          </a:p>
          <a:p>
            <a:r>
              <a:rPr lang="en-CA" altLang="fr-FR" smtClean="0"/>
              <a:t>What if that code was written in a different programing language, yet I can still invoke it…</a:t>
            </a:r>
          </a:p>
          <a:p>
            <a:pPr lvl="1"/>
            <a:r>
              <a:rPr lang="en-CA" altLang="fr-FR" smtClean="0"/>
              <a:t>There must be a common language that everybody can understand</a:t>
            </a:r>
          </a:p>
          <a:p>
            <a:endParaRPr lang="en-CA" altLang="fr-FR" smtClean="0"/>
          </a:p>
          <a:p>
            <a:r>
              <a:rPr lang="en-CA" altLang="fr-FR" smtClean="0"/>
              <a:t>Wouldn't the world be a better place</a:t>
            </a:r>
          </a:p>
          <a:p>
            <a:pPr lvl="1"/>
            <a:r>
              <a:rPr lang="en-CA" altLang="fr-FR" smtClean="0"/>
              <a:t>Probably not, it just would make it easier to build complex interconnected systems</a:t>
            </a:r>
          </a:p>
          <a:p>
            <a:r>
              <a:rPr lang="en-CA" altLang="fr-FR" smtClean="0"/>
              <a:t>We can achieve all of that and more with Web Services</a:t>
            </a:r>
            <a:endParaRPr lang="fr-CA" altLang="fr-FR" smtClean="0"/>
          </a:p>
        </p:txBody>
      </p:sp>
      <p:sp>
        <p:nvSpPr>
          <p:cNvPr id="7" name="Slide Number Placeholder 6"/>
          <p:cNvSpPr>
            <a:spLocks noGrp="1"/>
          </p:cNvSpPr>
          <p:nvPr>
            <p:ph type="sldNum" sz="quarter" idx="11"/>
          </p:nvPr>
        </p:nvSpPr>
        <p:spPr/>
        <p:txBody>
          <a:bodyPr/>
          <a:lstStyle/>
          <a:p>
            <a:pPr>
              <a:defRPr/>
            </a:pPr>
            <a:fld id="{C0F85434-72BD-456E-A883-0F005E178622}" type="slidenum">
              <a:rPr lang="fr-CA" smtClean="0"/>
              <a:pPr>
                <a:defRPr/>
              </a:pPr>
              <a:t>576</a:t>
            </a:fld>
            <a:endParaRPr lang="fr-CA"/>
          </a:p>
        </p:txBody>
      </p:sp>
    </p:spTree>
    <p:extLst>
      <p:ext uri="{BB962C8B-B14F-4D97-AF65-F5344CB8AC3E}">
        <p14:creationId xmlns:p14="http://schemas.microsoft.com/office/powerpoint/2010/main" val="404365908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fade">
                                      <p:cBhvr>
                                        <p:cTn id="12" dur="500"/>
                                        <p:tgtEl>
                                          <p:spTgt spid="3">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fade">
                                      <p:cBhvr>
                                        <p:cTn id="17" dur="500"/>
                                        <p:tgtEl>
                                          <p:spTgt spid="3">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fade">
                                      <p:cBhvr>
                                        <p:cTn id="22" dur="500"/>
                                        <p:tgtEl>
                                          <p:spTgt spid="3">
                                            <p:txEl>
                                              <p:pRg st="4" end="4"/>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nodeType="clickEffect">
                                  <p:stCondLst>
                                    <p:cond delay="0"/>
                                  </p:stCondLst>
                                  <p:childTnLst>
                                    <p:set>
                                      <p:cBhvr>
                                        <p:cTn id="26" dur="1" fill="hold">
                                          <p:stCondLst>
                                            <p:cond delay="0"/>
                                          </p:stCondLst>
                                        </p:cTn>
                                        <p:tgtEl>
                                          <p:spTgt spid="3">
                                            <p:txEl>
                                              <p:pRg st="5" end="5"/>
                                            </p:txEl>
                                          </p:spTgt>
                                        </p:tgtEl>
                                        <p:attrNameLst>
                                          <p:attrName>style.visibility</p:attrName>
                                        </p:attrNameLst>
                                      </p:cBhvr>
                                      <p:to>
                                        <p:strVal val="visible"/>
                                      </p:to>
                                    </p:set>
                                    <p:animEffect transition="in" filter="fade">
                                      <p:cBhvr>
                                        <p:cTn id="27" dur="500"/>
                                        <p:tgtEl>
                                          <p:spTgt spid="3">
                                            <p:txEl>
                                              <p:pRg st="5" end="5"/>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nodeType="clickEffect">
                                  <p:stCondLst>
                                    <p:cond delay="0"/>
                                  </p:stCondLst>
                                  <p:childTnLst>
                                    <p:set>
                                      <p:cBhvr>
                                        <p:cTn id="31" dur="1" fill="hold">
                                          <p:stCondLst>
                                            <p:cond delay="0"/>
                                          </p:stCondLst>
                                        </p:cTn>
                                        <p:tgtEl>
                                          <p:spTgt spid="3">
                                            <p:txEl>
                                              <p:pRg st="6" end="6"/>
                                            </p:txEl>
                                          </p:spTgt>
                                        </p:tgtEl>
                                        <p:attrNameLst>
                                          <p:attrName>style.visibility</p:attrName>
                                        </p:attrNameLst>
                                      </p:cBhvr>
                                      <p:to>
                                        <p:strVal val="visible"/>
                                      </p:to>
                                    </p:set>
                                    <p:animEffect transition="in" filter="fade">
                                      <p:cBhvr>
                                        <p:cTn id="32"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a:xfrm>
            <a:off x="457200" y="152400"/>
            <a:ext cx="6934200" cy="1371600"/>
          </a:xfrm>
        </p:spPr>
        <p:txBody>
          <a:bodyPr/>
          <a:lstStyle/>
          <a:p>
            <a:pPr eaLnBrk="1" hangingPunct="1">
              <a:defRPr/>
            </a:pPr>
            <a:r>
              <a:rPr lang="en-US" dirty="0"/>
              <a:t>What is a Web Service ?</a:t>
            </a:r>
          </a:p>
        </p:txBody>
      </p:sp>
      <p:sp>
        <p:nvSpPr>
          <p:cNvPr id="16387" name="Rectangle 3"/>
          <p:cNvSpPr>
            <a:spLocks noGrp="1" noChangeArrowheads="1"/>
          </p:cNvSpPr>
          <p:nvPr>
            <p:ph idx="1"/>
          </p:nvPr>
        </p:nvSpPr>
        <p:spPr/>
        <p:txBody>
          <a:bodyPr/>
          <a:lstStyle/>
          <a:p>
            <a:pPr eaLnBrk="1" hangingPunct="1">
              <a:lnSpc>
                <a:spcPct val="80000"/>
              </a:lnSpc>
              <a:buFontTx/>
              <a:buNone/>
            </a:pPr>
            <a:r>
              <a:rPr lang="en-US" altLang="fr-FR" smtClean="0"/>
              <a:t>Web service is a means by which computers talk to each other over the web </a:t>
            </a:r>
          </a:p>
          <a:p>
            <a:pPr lvl="1" eaLnBrk="1" hangingPunct="1">
              <a:lnSpc>
                <a:spcPct val="80000"/>
              </a:lnSpc>
            </a:pPr>
            <a:r>
              <a:rPr lang="en-US" altLang="fr-FR" smtClean="0"/>
              <a:t>Using HTTP and other universally supported protocols </a:t>
            </a:r>
          </a:p>
          <a:p>
            <a:pPr eaLnBrk="1" hangingPunct="1">
              <a:lnSpc>
                <a:spcPct val="80000"/>
              </a:lnSpc>
              <a:buFontTx/>
              <a:buNone/>
            </a:pPr>
            <a:r>
              <a:rPr lang="en-US" altLang="fr-FR" smtClean="0"/>
              <a:t>	</a:t>
            </a:r>
          </a:p>
          <a:p>
            <a:pPr eaLnBrk="1" hangingPunct="1">
              <a:lnSpc>
                <a:spcPct val="80000"/>
              </a:lnSpc>
              <a:buFontTx/>
              <a:buNone/>
            </a:pPr>
            <a:r>
              <a:rPr lang="en-US" altLang="fr-FR" smtClean="0"/>
              <a:t>A Web service is an application that:</a:t>
            </a:r>
          </a:p>
          <a:p>
            <a:pPr lvl="1" eaLnBrk="1" hangingPunct="1">
              <a:lnSpc>
                <a:spcPct val="80000"/>
              </a:lnSpc>
            </a:pPr>
            <a:r>
              <a:rPr lang="en-US" altLang="fr-FR" smtClean="0"/>
              <a:t>Runs on a Web server</a:t>
            </a:r>
          </a:p>
          <a:p>
            <a:pPr lvl="1" eaLnBrk="1" hangingPunct="1">
              <a:lnSpc>
                <a:spcPct val="80000"/>
              </a:lnSpc>
            </a:pPr>
            <a:r>
              <a:rPr lang="en-US" altLang="fr-FR" smtClean="0"/>
              <a:t>Exposes Web methods to interested callers</a:t>
            </a:r>
          </a:p>
          <a:p>
            <a:pPr lvl="1" eaLnBrk="1" hangingPunct="1">
              <a:lnSpc>
                <a:spcPct val="80000"/>
              </a:lnSpc>
            </a:pPr>
            <a:r>
              <a:rPr lang="en-US" altLang="fr-FR" smtClean="0"/>
              <a:t>Listens for HTTP requests representing commands to invoke Web methods </a:t>
            </a:r>
          </a:p>
          <a:p>
            <a:pPr lvl="1" eaLnBrk="1" hangingPunct="1">
              <a:lnSpc>
                <a:spcPct val="80000"/>
              </a:lnSpc>
            </a:pPr>
            <a:r>
              <a:rPr lang="en-US" altLang="fr-FR" smtClean="0"/>
              <a:t>Executes Web methods and returns the results</a:t>
            </a:r>
          </a:p>
          <a:p>
            <a:pPr eaLnBrk="1" hangingPunct="1">
              <a:lnSpc>
                <a:spcPct val="80000"/>
              </a:lnSpc>
            </a:pPr>
            <a:endParaRPr lang="en-US" altLang="fr-FR" smtClean="0"/>
          </a:p>
          <a:p>
            <a:pPr eaLnBrk="1" hangingPunct="1">
              <a:lnSpc>
                <a:spcPct val="80000"/>
              </a:lnSpc>
              <a:buFontTx/>
              <a:buNone/>
            </a:pPr>
            <a:r>
              <a:rPr lang="en-US" altLang="fr-FR" smtClean="0"/>
              <a:t>			</a:t>
            </a:r>
          </a:p>
          <a:p>
            <a:pPr eaLnBrk="1" hangingPunct="1">
              <a:lnSpc>
                <a:spcPct val="80000"/>
              </a:lnSpc>
              <a:buFontTx/>
              <a:buNone/>
            </a:pPr>
            <a:endParaRPr lang="en-US" altLang="fr-FR" smtClean="0"/>
          </a:p>
          <a:p>
            <a:pPr eaLnBrk="1" hangingPunct="1">
              <a:lnSpc>
                <a:spcPct val="80000"/>
              </a:lnSpc>
              <a:buFontTx/>
              <a:buNone/>
            </a:pPr>
            <a:endParaRPr lang="en-US" altLang="fr-FR" smtClean="0"/>
          </a:p>
          <a:p>
            <a:pPr eaLnBrk="1" hangingPunct="1">
              <a:lnSpc>
                <a:spcPct val="80000"/>
              </a:lnSpc>
              <a:buFontTx/>
              <a:buNone/>
            </a:pPr>
            <a:endParaRPr lang="en-US" altLang="fr-FR" smtClean="0"/>
          </a:p>
        </p:txBody>
      </p:sp>
      <p:sp>
        <p:nvSpPr>
          <p:cNvPr id="5" name="Slide Number Placeholder 4"/>
          <p:cNvSpPr>
            <a:spLocks noGrp="1"/>
          </p:cNvSpPr>
          <p:nvPr>
            <p:ph type="sldNum" sz="quarter" idx="11"/>
          </p:nvPr>
        </p:nvSpPr>
        <p:spPr/>
        <p:txBody>
          <a:bodyPr/>
          <a:lstStyle/>
          <a:p>
            <a:pPr>
              <a:defRPr/>
            </a:pPr>
            <a:fld id="{C0F85434-72BD-456E-A883-0F005E178622}" type="slidenum">
              <a:rPr lang="fr-CA" smtClean="0"/>
              <a:pPr>
                <a:defRPr/>
              </a:pPr>
              <a:t>577</a:t>
            </a:fld>
            <a:endParaRPr lang="fr-CA"/>
          </a:p>
        </p:txBody>
      </p:sp>
    </p:spTree>
    <p:extLst>
      <p:ext uri="{BB962C8B-B14F-4D97-AF65-F5344CB8AC3E}">
        <p14:creationId xmlns:p14="http://schemas.microsoft.com/office/powerpoint/2010/main" val="2798976495"/>
      </p:ext>
    </p:extLst>
  </p:cSld>
  <p:clrMapOvr>
    <a:masterClrMapping/>
  </p:clrMapOvr>
  <p:timing>
    <p:tnLst>
      <p:par>
        <p:cTn id="1" dur="indefinite" restart="never" nodeType="tmRoot"/>
      </p:par>
    </p:tnLst>
  </p:timing>
</p:sld>
</file>

<file path=ppt/slides/slide5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a:xfrm>
            <a:off x="457200" y="152400"/>
            <a:ext cx="6934200" cy="1371600"/>
          </a:xfrm>
        </p:spPr>
        <p:txBody>
          <a:bodyPr/>
          <a:lstStyle/>
          <a:p>
            <a:pPr eaLnBrk="1" hangingPunct="1">
              <a:defRPr/>
            </a:pPr>
            <a:r>
              <a:rPr lang="en-US" dirty="0"/>
              <a:t>What is a Web Service ?</a:t>
            </a:r>
          </a:p>
        </p:txBody>
      </p:sp>
      <p:sp>
        <p:nvSpPr>
          <p:cNvPr id="17411" name="Rectangle 3"/>
          <p:cNvSpPr>
            <a:spLocks noGrp="1" noChangeArrowheads="1"/>
          </p:cNvSpPr>
          <p:nvPr>
            <p:ph idx="1"/>
          </p:nvPr>
        </p:nvSpPr>
        <p:spPr/>
        <p:txBody>
          <a:bodyPr/>
          <a:lstStyle/>
          <a:p>
            <a:pPr eaLnBrk="1" hangingPunct="1">
              <a:lnSpc>
                <a:spcPct val="80000"/>
              </a:lnSpc>
              <a:buFontTx/>
              <a:buNone/>
            </a:pPr>
            <a:r>
              <a:rPr lang="en-US" altLang="fr-FR" smtClean="0"/>
              <a:t>Web Service Components</a:t>
            </a:r>
          </a:p>
          <a:p>
            <a:pPr lvl="1" eaLnBrk="1" hangingPunct="1">
              <a:lnSpc>
                <a:spcPct val="80000"/>
              </a:lnSpc>
            </a:pPr>
            <a:r>
              <a:rPr lang="en-US" altLang="fr-FR" b="1" smtClean="0">
                <a:solidFill>
                  <a:schemeClr val="tx2"/>
                </a:solidFill>
              </a:rPr>
              <a:t>WSDL (Web Services Description Language): </a:t>
            </a:r>
            <a:r>
              <a:rPr lang="en-US" altLang="fr-FR" smtClean="0"/>
              <a:t> a document describing the service that can be rendered by a web service</a:t>
            </a:r>
          </a:p>
          <a:p>
            <a:pPr lvl="1" eaLnBrk="1" hangingPunct="1">
              <a:lnSpc>
                <a:spcPct val="80000"/>
              </a:lnSpc>
            </a:pPr>
            <a:endParaRPr lang="en-US" altLang="fr-FR" b="1" smtClean="0">
              <a:solidFill>
                <a:schemeClr val="tx2"/>
              </a:solidFill>
            </a:endParaRPr>
          </a:p>
          <a:p>
            <a:pPr lvl="1" eaLnBrk="1" hangingPunct="1">
              <a:lnSpc>
                <a:spcPct val="80000"/>
              </a:lnSpc>
            </a:pPr>
            <a:r>
              <a:rPr lang="en-US" altLang="fr-FR" b="1" smtClean="0">
                <a:solidFill>
                  <a:schemeClr val="tx2"/>
                </a:solidFill>
              </a:rPr>
              <a:t>SOAP (</a:t>
            </a:r>
            <a:r>
              <a:rPr lang="en-US" altLang="zh-TW" b="1" smtClean="0">
                <a:solidFill>
                  <a:schemeClr val="tx2"/>
                </a:solidFill>
              </a:rPr>
              <a:t>Simple Object Access Protocol</a:t>
            </a:r>
            <a:r>
              <a:rPr lang="en-US" altLang="fr-FR" b="1" smtClean="0">
                <a:solidFill>
                  <a:schemeClr val="tx2"/>
                </a:solidFill>
              </a:rPr>
              <a:t>)</a:t>
            </a:r>
            <a:r>
              <a:rPr lang="en-US" altLang="fr-FR" smtClean="0">
                <a:solidFill>
                  <a:schemeClr val="tx2"/>
                </a:solidFill>
              </a:rPr>
              <a:t>:</a:t>
            </a:r>
            <a:r>
              <a:rPr lang="en-US" altLang="fr-FR" smtClean="0"/>
              <a:t> a protocol used for interaction between the web service and other systems</a:t>
            </a:r>
          </a:p>
          <a:p>
            <a:pPr lvl="1" eaLnBrk="1" hangingPunct="1">
              <a:lnSpc>
                <a:spcPct val="80000"/>
              </a:lnSpc>
            </a:pPr>
            <a:endParaRPr lang="en-US" altLang="fr-FR" smtClean="0"/>
          </a:p>
          <a:p>
            <a:pPr eaLnBrk="1" hangingPunct="1">
              <a:lnSpc>
                <a:spcPct val="80000"/>
              </a:lnSpc>
            </a:pPr>
            <a:endParaRPr lang="en-US" altLang="fr-FR" smtClean="0"/>
          </a:p>
          <a:p>
            <a:pPr eaLnBrk="1" hangingPunct="1">
              <a:lnSpc>
                <a:spcPct val="80000"/>
              </a:lnSpc>
            </a:pPr>
            <a:r>
              <a:rPr lang="en-US" altLang="fr-FR" smtClean="0"/>
              <a:t>Therefore, any system that wants to call a Web Service, must acquire the WSDL describing the latter service</a:t>
            </a:r>
          </a:p>
          <a:p>
            <a:pPr lvl="1" eaLnBrk="1" hangingPunct="1">
              <a:lnSpc>
                <a:spcPct val="80000"/>
              </a:lnSpc>
            </a:pPr>
            <a:r>
              <a:rPr lang="en-US" altLang="fr-FR" smtClean="0"/>
              <a:t>Using that description, relevant SOAP messages can be exchanged</a:t>
            </a:r>
          </a:p>
          <a:p>
            <a:pPr eaLnBrk="1" hangingPunct="1">
              <a:lnSpc>
                <a:spcPct val="80000"/>
              </a:lnSpc>
            </a:pPr>
            <a:endParaRPr lang="en-US" altLang="fr-FR" smtClean="0"/>
          </a:p>
          <a:p>
            <a:pPr eaLnBrk="1" hangingPunct="1">
              <a:lnSpc>
                <a:spcPct val="80000"/>
              </a:lnSpc>
            </a:pPr>
            <a:r>
              <a:rPr lang="en-US" altLang="fr-FR" smtClean="0"/>
              <a:t>Both WSDL and SOAP are </a:t>
            </a:r>
            <a:r>
              <a:rPr lang="en-US" altLang="fr-FR" smtClean="0">
                <a:solidFill>
                  <a:schemeClr val="tx2"/>
                </a:solidFill>
              </a:rPr>
              <a:t>XML Based</a:t>
            </a:r>
          </a:p>
          <a:p>
            <a:pPr eaLnBrk="1" hangingPunct="1">
              <a:lnSpc>
                <a:spcPct val="80000"/>
              </a:lnSpc>
              <a:buFontTx/>
              <a:buNone/>
            </a:pPr>
            <a:endParaRPr lang="en-US" altLang="fr-FR" smtClean="0"/>
          </a:p>
          <a:p>
            <a:pPr eaLnBrk="1" hangingPunct="1">
              <a:lnSpc>
                <a:spcPct val="80000"/>
              </a:lnSpc>
              <a:buFontTx/>
              <a:buNone/>
            </a:pPr>
            <a:endParaRPr lang="en-US" altLang="fr-FR" smtClean="0"/>
          </a:p>
          <a:p>
            <a:pPr eaLnBrk="1" hangingPunct="1">
              <a:lnSpc>
                <a:spcPct val="80000"/>
              </a:lnSpc>
              <a:buFontTx/>
              <a:buNone/>
            </a:pPr>
            <a:endParaRPr lang="en-US" altLang="fr-FR" smtClean="0"/>
          </a:p>
        </p:txBody>
      </p:sp>
      <p:sp>
        <p:nvSpPr>
          <p:cNvPr id="5" name="Slide Number Placeholder 4"/>
          <p:cNvSpPr>
            <a:spLocks noGrp="1"/>
          </p:cNvSpPr>
          <p:nvPr>
            <p:ph type="sldNum" sz="quarter" idx="11"/>
          </p:nvPr>
        </p:nvSpPr>
        <p:spPr/>
        <p:txBody>
          <a:bodyPr/>
          <a:lstStyle/>
          <a:p>
            <a:pPr>
              <a:defRPr/>
            </a:pPr>
            <a:fld id="{C0F85434-72BD-456E-A883-0F005E178622}" type="slidenum">
              <a:rPr lang="fr-CA" smtClean="0"/>
              <a:pPr>
                <a:defRPr/>
              </a:pPr>
              <a:t>578</a:t>
            </a:fld>
            <a:endParaRPr lang="fr-CA"/>
          </a:p>
        </p:txBody>
      </p:sp>
    </p:spTree>
    <p:extLst>
      <p:ext uri="{BB962C8B-B14F-4D97-AF65-F5344CB8AC3E}">
        <p14:creationId xmlns:p14="http://schemas.microsoft.com/office/powerpoint/2010/main" val="4087812259"/>
      </p:ext>
    </p:extLst>
  </p:cSld>
  <p:clrMapOvr>
    <a:masterClrMapping/>
  </p:clrMapOvr>
  <p:timing>
    <p:tnLst>
      <p:par>
        <p:cTn id="1" dur="indefinite" restart="never" nodeType="tmRoot"/>
      </p:par>
    </p:tnLst>
  </p:timing>
</p:sld>
</file>

<file path=ppt/slides/slide5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creating and using Web services</a:t>
            </a:r>
            <a:endParaRPr lang="fr-CA" dirty="0"/>
          </a:p>
        </p:txBody>
      </p:sp>
      <p:sp>
        <p:nvSpPr>
          <p:cNvPr id="18435" name="Content Placeholder 2"/>
          <p:cNvSpPr>
            <a:spLocks noGrp="1"/>
          </p:cNvSpPr>
          <p:nvPr>
            <p:ph idx="1"/>
          </p:nvPr>
        </p:nvSpPr>
        <p:spPr/>
        <p:txBody>
          <a:bodyPr/>
          <a:lstStyle/>
          <a:p>
            <a:r>
              <a:rPr lang="en-CA" altLang="fr-FR" smtClean="0"/>
              <a:t>If you are the Web Service Provider:</a:t>
            </a:r>
          </a:p>
          <a:p>
            <a:pPr lvl="1"/>
            <a:r>
              <a:rPr lang="en-CA" altLang="fr-FR" smtClean="0"/>
              <a:t>Use tools </a:t>
            </a:r>
            <a:r>
              <a:rPr lang="en-CA" altLang="fr-FR" i="1" smtClean="0"/>
              <a:t>(look up JBossWS)</a:t>
            </a:r>
            <a:r>
              <a:rPr lang="en-CA" altLang="fr-FR" smtClean="0"/>
              <a:t> to generate a WSDL file out of a Java interface</a:t>
            </a:r>
          </a:p>
          <a:p>
            <a:pPr lvl="1"/>
            <a:r>
              <a:rPr lang="en-CA" altLang="fr-FR" smtClean="0"/>
              <a:t>Generate </a:t>
            </a:r>
            <a:r>
              <a:rPr lang="en-CA" altLang="fr-FR" b="1" smtClean="0"/>
              <a:t>Server Stubs</a:t>
            </a:r>
            <a:r>
              <a:rPr lang="en-CA" altLang="fr-FR" smtClean="0"/>
              <a:t> to handle SOAP requests for you</a:t>
            </a:r>
          </a:p>
          <a:p>
            <a:pPr lvl="1"/>
            <a:r>
              <a:rPr lang="en-CA" altLang="fr-FR" smtClean="0"/>
              <a:t>Publish the WSDL file so that potential clients can download it and used to call your service</a:t>
            </a:r>
          </a:p>
          <a:p>
            <a:r>
              <a:rPr lang="en-CA" altLang="fr-FR" smtClean="0"/>
              <a:t>If you are a Web Service Client</a:t>
            </a:r>
          </a:p>
          <a:p>
            <a:pPr lvl="1"/>
            <a:r>
              <a:rPr lang="en-CA" altLang="fr-FR" smtClean="0"/>
              <a:t>Download WSDL file from provider’s public server</a:t>
            </a:r>
          </a:p>
          <a:p>
            <a:pPr lvl="1"/>
            <a:r>
              <a:rPr lang="en-CA" altLang="fr-FR" smtClean="0"/>
              <a:t>Generate Client Stubs to handle SOAP requests for you</a:t>
            </a:r>
          </a:p>
          <a:p>
            <a:pPr lvl="2"/>
            <a:r>
              <a:rPr lang="en-CA" altLang="fr-FR" smtClean="0"/>
              <a:t>Generated stubs contain an interface that matches the interface on which the WSDL was based</a:t>
            </a:r>
          </a:p>
          <a:p>
            <a:pPr lvl="2"/>
            <a:r>
              <a:rPr lang="en-CA" altLang="fr-FR" smtClean="0"/>
              <a:t>This way you can call the remote functions defined on the server as if you are performing a local call</a:t>
            </a:r>
          </a:p>
          <a:p>
            <a:endParaRPr lang="fr-CA" altLang="fr-FR" smtClean="0"/>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579</a:t>
            </a:fld>
            <a:endParaRPr lang="fr-CA"/>
          </a:p>
        </p:txBody>
      </p:sp>
    </p:spTree>
    <p:extLst>
      <p:ext uri="{BB962C8B-B14F-4D97-AF65-F5344CB8AC3E}">
        <p14:creationId xmlns:p14="http://schemas.microsoft.com/office/powerpoint/2010/main" val="145203432"/>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Use Case – ATM Example</a:t>
            </a:r>
            <a:endParaRPr lang="en-CA" dirty="0"/>
          </a:p>
        </p:txBody>
      </p:sp>
      <p:sp>
        <p:nvSpPr>
          <p:cNvPr id="19461" name="AutoShape 8" descr="Click to collapse"/>
          <p:cNvSpPr>
            <a:spLocks noChangeAspect="1" noChangeArrowheads="1"/>
          </p:cNvSpPr>
          <p:nvPr/>
        </p:nvSpPr>
        <p:spPr bwMode="auto">
          <a:xfrm>
            <a:off x="168275" y="-1825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endParaRPr lang="fr-CA" altLang="fr-FR" sz="2400" b="0">
              <a:latin typeface="Times New Roman" pitchFamily="18" charset="0"/>
            </a:endParaRPr>
          </a:p>
        </p:txBody>
      </p:sp>
      <p:sp>
        <p:nvSpPr>
          <p:cNvPr id="19462" name="AutoShape 10" descr="Click to collapse"/>
          <p:cNvSpPr>
            <a:spLocks noChangeAspect="1" noChangeArrowheads="1"/>
          </p:cNvSpPr>
          <p:nvPr/>
        </p:nvSpPr>
        <p:spPr bwMode="auto">
          <a:xfrm>
            <a:off x="320675" y="-301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endParaRPr lang="fr-CA" altLang="fr-FR" sz="2400" b="0">
              <a:latin typeface="Times New Roman" pitchFamily="18" charset="0"/>
            </a:endParaRPr>
          </a:p>
        </p:txBody>
      </p:sp>
      <p:pic>
        <p:nvPicPr>
          <p:cNvPr id="19463" name="Picture 1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05000" y="1811338"/>
            <a:ext cx="4899025" cy="44386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978863870"/>
      </p:ext>
    </p:extLst>
  </p:cSld>
  <p:clrMapOvr>
    <a:masterClrMapping/>
  </p:clrMapOvr>
  <p:timing>
    <p:tnLst>
      <p:par>
        <p:cTn id="1" dur="indefinite" restart="never" nodeType="tmRoot"/>
      </p:par>
    </p:tnLst>
  </p:timing>
</p:sld>
</file>

<file path=ppt/slides/slide5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High Level Perspective</a:t>
            </a:r>
            <a:endParaRPr lang="fr-CA" dirty="0"/>
          </a:p>
        </p:txBody>
      </p:sp>
      <p:sp>
        <p:nvSpPr>
          <p:cNvPr id="6" name="Rectangle 5"/>
          <p:cNvSpPr/>
          <p:nvPr/>
        </p:nvSpPr>
        <p:spPr>
          <a:xfrm>
            <a:off x="1331913" y="3141663"/>
            <a:ext cx="1008062" cy="649287"/>
          </a:xfrm>
          <a:prstGeom prst="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solidFill>
                  <a:schemeClr val="tx1"/>
                </a:solidFill>
              </a:rPr>
              <a:t>WSDL</a:t>
            </a:r>
            <a:endParaRPr lang="fr-CA" dirty="0">
              <a:solidFill>
                <a:schemeClr val="tx1"/>
              </a:solidFill>
            </a:endParaRPr>
          </a:p>
        </p:txBody>
      </p:sp>
      <p:sp>
        <p:nvSpPr>
          <p:cNvPr id="9" name="Snip Diagonal Corner Rectangle 8"/>
          <p:cNvSpPr/>
          <p:nvPr/>
        </p:nvSpPr>
        <p:spPr>
          <a:xfrm>
            <a:off x="3741738" y="2327275"/>
            <a:ext cx="1728787" cy="647700"/>
          </a:xfrm>
          <a:prstGeom prst="snip2DiagRect">
            <a:avLst/>
          </a:prstGeom>
          <a:solidFill>
            <a:schemeClr val="accent5">
              <a:lumMod val="20000"/>
              <a:lumOff val="8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solidFill>
                  <a:schemeClr val="tx1"/>
                </a:solidFill>
              </a:rPr>
              <a:t>Client Stubs</a:t>
            </a:r>
            <a:endParaRPr lang="fr-CA" dirty="0">
              <a:solidFill>
                <a:schemeClr val="tx1"/>
              </a:solidFill>
            </a:endParaRPr>
          </a:p>
        </p:txBody>
      </p:sp>
      <p:sp>
        <p:nvSpPr>
          <p:cNvPr id="10" name="Snip Diagonal Corner Rectangle 9"/>
          <p:cNvSpPr/>
          <p:nvPr/>
        </p:nvSpPr>
        <p:spPr>
          <a:xfrm>
            <a:off x="3741738" y="3925888"/>
            <a:ext cx="1728787" cy="647700"/>
          </a:xfrm>
          <a:prstGeom prst="snip2DiagRect">
            <a:avLst/>
          </a:prstGeom>
          <a:solidFill>
            <a:schemeClr val="accent5">
              <a:lumMod val="20000"/>
              <a:lumOff val="8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solidFill>
                  <a:schemeClr val="tx1"/>
                </a:solidFill>
              </a:rPr>
              <a:t>Server Stubs</a:t>
            </a:r>
            <a:endParaRPr lang="fr-CA" dirty="0">
              <a:solidFill>
                <a:schemeClr val="tx1"/>
              </a:solidFill>
            </a:endParaRPr>
          </a:p>
        </p:txBody>
      </p:sp>
      <p:cxnSp>
        <p:nvCxnSpPr>
          <p:cNvPr id="8" name="Straight Arrow Connector 7"/>
          <p:cNvCxnSpPr>
            <a:stCxn id="6" idx="3"/>
            <a:endCxn id="9" idx="2"/>
          </p:cNvCxnSpPr>
          <p:nvPr/>
        </p:nvCxnSpPr>
        <p:spPr>
          <a:xfrm flipV="1">
            <a:off x="2339975" y="2651125"/>
            <a:ext cx="1401763" cy="814388"/>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2" name="Straight Arrow Connector 11"/>
          <p:cNvCxnSpPr>
            <a:stCxn id="6" idx="3"/>
            <a:endCxn id="10" idx="2"/>
          </p:cNvCxnSpPr>
          <p:nvPr/>
        </p:nvCxnSpPr>
        <p:spPr>
          <a:xfrm>
            <a:off x="2339975" y="3465513"/>
            <a:ext cx="1401763" cy="784225"/>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9466" name="TextBox 12"/>
          <p:cNvSpPr txBox="1">
            <a:spLocks noChangeArrowheads="1"/>
          </p:cNvSpPr>
          <p:nvPr/>
        </p:nvSpPr>
        <p:spPr bwMode="auto">
          <a:xfrm>
            <a:off x="3670300" y="3059113"/>
            <a:ext cx="3600450" cy="430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100" b="0"/>
              <a:t>Client code that generates SOAP requests and interprets SOAP responses sent by the server</a:t>
            </a:r>
            <a:endParaRPr lang="fr-CA" altLang="fr-FR" sz="1100" b="0"/>
          </a:p>
        </p:txBody>
      </p:sp>
      <p:sp>
        <p:nvSpPr>
          <p:cNvPr id="19467" name="TextBox 15"/>
          <p:cNvSpPr txBox="1">
            <a:spLocks noChangeArrowheads="1"/>
          </p:cNvSpPr>
          <p:nvPr/>
        </p:nvSpPr>
        <p:spPr bwMode="auto">
          <a:xfrm>
            <a:off x="3708400" y="4725988"/>
            <a:ext cx="3600450"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100" b="0"/>
              <a:t>Server code that interprets SOAP requests and set by the client and generates SOAP responses</a:t>
            </a:r>
            <a:endParaRPr lang="fr-CA" altLang="fr-FR" sz="1100" b="0"/>
          </a:p>
        </p:txBody>
      </p:sp>
      <p:sp>
        <p:nvSpPr>
          <p:cNvPr id="17" name="Snip Diagonal Corner Rectangle 16"/>
          <p:cNvSpPr/>
          <p:nvPr/>
        </p:nvSpPr>
        <p:spPr>
          <a:xfrm>
            <a:off x="3851275" y="2205038"/>
            <a:ext cx="1728788" cy="647700"/>
          </a:xfrm>
          <a:prstGeom prst="snip2DiagRect">
            <a:avLst/>
          </a:prstGeom>
          <a:solidFill>
            <a:schemeClr val="accent5">
              <a:lumMod val="20000"/>
              <a:lumOff val="8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solidFill>
                  <a:schemeClr val="tx1"/>
                </a:solidFill>
              </a:rPr>
              <a:t>Client Stubs</a:t>
            </a:r>
            <a:endParaRPr lang="fr-CA" dirty="0">
              <a:solidFill>
                <a:schemeClr val="tx1"/>
              </a:solidFill>
            </a:endParaRPr>
          </a:p>
        </p:txBody>
      </p:sp>
      <p:sp>
        <p:nvSpPr>
          <p:cNvPr id="19" name="Snip Diagonal Corner Rectangle 18"/>
          <p:cNvSpPr/>
          <p:nvPr/>
        </p:nvSpPr>
        <p:spPr>
          <a:xfrm>
            <a:off x="3851275" y="3805238"/>
            <a:ext cx="1728788" cy="647700"/>
          </a:xfrm>
          <a:prstGeom prst="snip2DiagRect">
            <a:avLst/>
          </a:prstGeom>
          <a:solidFill>
            <a:schemeClr val="accent5">
              <a:lumMod val="20000"/>
              <a:lumOff val="8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solidFill>
                  <a:schemeClr val="tx1"/>
                </a:solidFill>
              </a:rPr>
              <a:t>Server Stubs</a:t>
            </a:r>
            <a:endParaRPr lang="fr-CA" dirty="0">
              <a:solidFill>
                <a:schemeClr val="tx1"/>
              </a:solidFill>
            </a:endParaRPr>
          </a:p>
        </p:txBody>
      </p:sp>
      <p:sp>
        <p:nvSpPr>
          <p:cNvPr id="7" name="Slide Number Placeholder 6"/>
          <p:cNvSpPr>
            <a:spLocks noGrp="1"/>
          </p:cNvSpPr>
          <p:nvPr>
            <p:ph type="sldNum" sz="quarter" idx="11"/>
          </p:nvPr>
        </p:nvSpPr>
        <p:spPr/>
        <p:txBody>
          <a:bodyPr/>
          <a:lstStyle/>
          <a:p>
            <a:pPr>
              <a:defRPr/>
            </a:pPr>
            <a:fld id="{C0F85434-72BD-456E-A883-0F005E178622}" type="slidenum">
              <a:rPr lang="fr-CA" smtClean="0"/>
              <a:pPr>
                <a:defRPr/>
              </a:pPr>
              <a:t>580</a:t>
            </a:fld>
            <a:endParaRPr lang="fr-CA"/>
          </a:p>
        </p:txBody>
      </p:sp>
    </p:spTree>
    <p:extLst>
      <p:ext uri="{BB962C8B-B14F-4D97-AF65-F5344CB8AC3E}">
        <p14:creationId xmlns:p14="http://schemas.microsoft.com/office/powerpoint/2010/main" val="419416092"/>
      </p:ext>
    </p:extLst>
  </p:cSld>
  <p:clrMapOvr>
    <a:masterClrMapping/>
  </p:clrMapOvr>
  <p:timing>
    <p:tnLst>
      <p:par>
        <p:cTn id="1" dur="indefinite" restart="never" nodeType="tmRoot"/>
      </p:par>
    </p:tnLst>
  </p:timing>
</p:sld>
</file>

<file path=ppt/slides/slide5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High Level Perspective</a:t>
            </a:r>
            <a:endParaRPr lang="fr-CA" dirty="0"/>
          </a:p>
        </p:txBody>
      </p:sp>
      <p:sp>
        <p:nvSpPr>
          <p:cNvPr id="10" name="Rectangle 9"/>
          <p:cNvSpPr/>
          <p:nvPr/>
        </p:nvSpPr>
        <p:spPr>
          <a:xfrm>
            <a:off x="4564063" y="3079750"/>
            <a:ext cx="3608387" cy="2149475"/>
          </a:xfrm>
          <a:prstGeom prst="rect">
            <a:avLst/>
          </a:prstGeom>
          <a:solidFill>
            <a:schemeClr val="bg1"/>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r>
              <a:rPr lang="en-CA" dirty="0">
                <a:solidFill>
                  <a:schemeClr val="tx1"/>
                </a:solidFill>
              </a:rPr>
              <a:t>Server</a:t>
            </a:r>
            <a:endParaRPr lang="fr-CA" dirty="0">
              <a:solidFill>
                <a:schemeClr val="tx1"/>
              </a:solidFill>
            </a:endParaRPr>
          </a:p>
        </p:txBody>
      </p:sp>
      <p:sp>
        <p:nvSpPr>
          <p:cNvPr id="9" name="Rectangle 8"/>
          <p:cNvSpPr/>
          <p:nvPr/>
        </p:nvSpPr>
        <p:spPr>
          <a:xfrm>
            <a:off x="684213" y="3079750"/>
            <a:ext cx="2886075" cy="2149475"/>
          </a:xfrm>
          <a:prstGeom prst="rect">
            <a:avLst/>
          </a:prstGeom>
          <a:solidFill>
            <a:schemeClr val="bg1"/>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r>
              <a:rPr lang="en-CA" dirty="0">
                <a:solidFill>
                  <a:schemeClr val="tx1"/>
                </a:solidFill>
              </a:rPr>
              <a:t>Client</a:t>
            </a:r>
            <a:endParaRPr lang="fr-CA" dirty="0">
              <a:solidFill>
                <a:schemeClr val="tx1"/>
              </a:solidFill>
            </a:endParaRPr>
          </a:p>
        </p:txBody>
      </p:sp>
      <p:sp>
        <p:nvSpPr>
          <p:cNvPr id="7" name="Rectangle 6"/>
          <p:cNvSpPr/>
          <p:nvPr/>
        </p:nvSpPr>
        <p:spPr>
          <a:xfrm>
            <a:off x="1044575" y="3757613"/>
            <a:ext cx="1173163" cy="1138237"/>
          </a:xfrm>
          <a:prstGeom prst="rect">
            <a:avLst/>
          </a:prstGeom>
          <a:solidFill>
            <a:schemeClr val="accent5">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400" dirty="0">
                <a:solidFill>
                  <a:schemeClr val="tx1"/>
                </a:solidFill>
              </a:rPr>
              <a:t>Client Program</a:t>
            </a:r>
            <a:endParaRPr lang="fr-CA" sz="1400" dirty="0">
              <a:solidFill>
                <a:schemeClr val="tx1"/>
              </a:solidFill>
            </a:endParaRPr>
          </a:p>
        </p:txBody>
      </p:sp>
      <p:sp>
        <p:nvSpPr>
          <p:cNvPr id="8" name="Rectangle 7"/>
          <p:cNvSpPr/>
          <p:nvPr/>
        </p:nvSpPr>
        <p:spPr>
          <a:xfrm>
            <a:off x="5951538" y="3665538"/>
            <a:ext cx="1895475" cy="1138237"/>
          </a:xfrm>
          <a:prstGeom prst="rect">
            <a:avLst/>
          </a:prstGeom>
          <a:solidFill>
            <a:schemeClr val="accent5">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400" dirty="0">
                <a:solidFill>
                  <a:schemeClr val="tx1"/>
                </a:solidFill>
              </a:rPr>
              <a:t>Web Service Implementation</a:t>
            </a:r>
            <a:endParaRPr lang="fr-CA" sz="1400" dirty="0">
              <a:solidFill>
                <a:schemeClr val="tx1"/>
              </a:solidFill>
            </a:endParaRPr>
          </a:p>
        </p:txBody>
      </p:sp>
      <p:grpSp>
        <p:nvGrpSpPr>
          <p:cNvPr id="20489" name="Group 13"/>
          <p:cNvGrpSpPr>
            <a:grpSpLocks/>
          </p:cNvGrpSpPr>
          <p:nvPr/>
        </p:nvGrpSpPr>
        <p:grpSpPr bwMode="auto">
          <a:xfrm>
            <a:off x="2578100" y="4037013"/>
            <a:ext cx="752475" cy="581025"/>
            <a:chOff x="3741795" y="2204864"/>
            <a:chExt cx="1838317" cy="770186"/>
          </a:xfrm>
        </p:grpSpPr>
        <p:sp>
          <p:nvSpPr>
            <p:cNvPr id="12" name="Snip Diagonal Corner Rectangle 11"/>
            <p:cNvSpPr/>
            <p:nvPr/>
          </p:nvSpPr>
          <p:spPr>
            <a:xfrm>
              <a:off x="3741795" y="2326915"/>
              <a:ext cx="1729724" cy="648135"/>
            </a:xfrm>
            <a:prstGeom prst="snip2DiagRect">
              <a:avLst/>
            </a:prstGeom>
            <a:solidFill>
              <a:schemeClr val="accent5">
                <a:lumMod val="20000"/>
                <a:lumOff val="80000"/>
              </a:schemeClr>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1200" dirty="0">
                <a:solidFill>
                  <a:schemeClr val="tx1"/>
                </a:solidFill>
              </a:endParaRPr>
            </a:p>
          </p:txBody>
        </p:sp>
        <p:sp>
          <p:nvSpPr>
            <p:cNvPr id="13" name="Snip Diagonal Corner Rectangle 12"/>
            <p:cNvSpPr/>
            <p:nvPr/>
          </p:nvSpPr>
          <p:spPr>
            <a:xfrm>
              <a:off x="3850388" y="2204864"/>
              <a:ext cx="1729724" cy="648135"/>
            </a:xfrm>
            <a:prstGeom prst="snip2DiagRect">
              <a:avLst/>
            </a:prstGeom>
            <a:solidFill>
              <a:schemeClr val="accent5">
                <a:lumMod val="20000"/>
                <a:lumOff val="80000"/>
              </a:schemeClr>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800" dirty="0">
                  <a:solidFill>
                    <a:schemeClr val="tx1"/>
                  </a:solidFill>
                </a:rPr>
                <a:t>Client Stubs</a:t>
              </a:r>
              <a:endParaRPr lang="fr-CA" sz="800" dirty="0">
                <a:solidFill>
                  <a:schemeClr val="tx1"/>
                </a:solidFill>
              </a:endParaRPr>
            </a:p>
          </p:txBody>
        </p:sp>
      </p:grpSp>
      <p:grpSp>
        <p:nvGrpSpPr>
          <p:cNvPr id="20490" name="Group 14"/>
          <p:cNvGrpSpPr>
            <a:grpSpLocks/>
          </p:cNvGrpSpPr>
          <p:nvPr/>
        </p:nvGrpSpPr>
        <p:grpSpPr bwMode="auto">
          <a:xfrm>
            <a:off x="4833938" y="3990975"/>
            <a:ext cx="752475" cy="581025"/>
            <a:chOff x="3741795" y="2204864"/>
            <a:chExt cx="1838317" cy="770186"/>
          </a:xfrm>
        </p:grpSpPr>
        <p:sp>
          <p:nvSpPr>
            <p:cNvPr id="16" name="Snip Diagonal Corner Rectangle 15"/>
            <p:cNvSpPr/>
            <p:nvPr/>
          </p:nvSpPr>
          <p:spPr>
            <a:xfrm>
              <a:off x="3741795" y="2326915"/>
              <a:ext cx="1729724" cy="648135"/>
            </a:xfrm>
            <a:prstGeom prst="snip2DiagRect">
              <a:avLst/>
            </a:prstGeom>
            <a:solidFill>
              <a:schemeClr val="accent5">
                <a:lumMod val="20000"/>
                <a:lumOff val="80000"/>
              </a:schemeClr>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1200" dirty="0">
                <a:solidFill>
                  <a:schemeClr val="tx1"/>
                </a:solidFill>
              </a:endParaRPr>
            </a:p>
          </p:txBody>
        </p:sp>
        <p:sp>
          <p:nvSpPr>
            <p:cNvPr id="17" name="Snip Diagonal Corner Rectangle 16"/>
            <p:cNvSpPr/>
            <p:nvPr/>
          </p:nvSpPr>
          <p:spPr>
            <a:xfrm>
              <a:off x="3850388" y="2204864"/>
              <a:ext cx="1729724" cy="648135"/>
            </a:xfrm>
            <a:prstGeom prst="snip2DiagRect">
              <a:avLst/>
            </a:prstGeom>
            <a:solidFill>
              <a:schemeClr val="accent5">
                <a:lumMod val="20000"/>
                <a:lumOff val="80000"/>
              </a:schemeClr>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800" dirty="0">
                  <a:solidFill>
                    <a:schemeClr val="tx1"/>
                  </a:solidFill>
                </a:rPr>
                <a:t>Server Stubs</a:t>
              </a:r>
              <a:endParaRPr lang="fr-CA" sz="800" dirty="0">
                <a:solidFill>
                  <a:schemeClr val="tx1"/>
                </a:solidFill>
              </a:endParaRPr>
            </a:p>
          </p:txBody>
        </p:sp>
      </p:grpSp>
      <p:sp>
        <p:nvSpPr>
          <p:cNvPr id="18" name="Freeform 17"/>
          <p:cNvSpPr/>
          <p:nvPr/>
        </p:nvSpPr>
        <p:spPr>
          <a:xfrm>
            <a:off x="1722438" y="3330575"/>
            <a:ext cx="1233487" cy="679450"/>
          </a:xfrm>
          <a:custGeom>
            <a:avLst/>
            <a:gdLst>
              <a:gd name="connsiteX0" fmla="*/ 0 w 984250"/>
              <a:gd name="connsiteY0" fmla="*/ 222063 h 387163"/>
              <a:gd name="connsiteX1" fmla="*/ 298450 w 984250"/>
              <a:gd name="connsiteY1" fmla="*/ 18863 h 387163"/>
              <a:gd name="connsiteX2" fmla="*/ 762000 w 984250"/>
              <a:gd name="connsiteY2" fmla="*/ 50613 h 387163"/>
              <a:gd name="connsiteX3" fmla="*/ 984250 w 984250"/>
              <a:gd name="connsiteY3" fmla="*/ 387163 h 387163"/>
              <a:gd name="connsiteX4" fmla="*/ 984250 w 984250"/>
              <a:gd name="connsiteY4" fmla="*/ 387163 h 387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4250" h="387163">
                <a:moveTo>
                  <a:pt x="0" y="222063"/>
                </a:moveTo>
                <a:cubicBezTo>
                  <a:pt x="85725" y="134750"/>
                  <a:pt x="171450" y="47438"/>
                  <a:pt x="298450" y="18863"/>
                </a:cubicBezTo>
                <a:cubicBezTo>
                  <a:pt x="425450" y="-9712"/>
                  <a:pt x="647700" y="-10770"/>
                  <a:pt x="762000" y="50613"/>
                </a:cubicBezTo>
                <a:cubicBezTo>
                  <a:pt x="876300" y="111996"/>
                  <a:pt x="984250" y="387163"/>
                  <a:pt x="984250" y="387163"/>
                </a:cubicBezTo>
                <a:lnTo>
                  <a:pt x="984250" y="387163"/>
                </a:lnTo>
              </a:path>
            </a:pathLst>
          </a:custGeom>
          <a:noFill/>
          <a:ln w="28575">
            <a:solidFill>
              <a:schemeClr val="bg1">
                <a:lumMod val="50000"/>
              </a:schemeClr>
            </a:solidFill>
            <a:prstDash val="lgDash"/>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19" name="Freeform 18"/>
          <p:cNvSpPr/>
          <p:nvPr/>
        </p:nvSpPr>
        <p:spPr>
          <a:xfrm>
            <a:off x="3090863" y="3540125"/>
            <a:ext cx="2012950" cy="469900"/>
          </a:xfrm>
          <a:custGeom>
            <a:avLst/>
            <a:gdLst>
              <a:gd name="connsiteX0" fmla="*/ 0 w 1606550"/>
              <a:gd name="connsiteY0" fmla="*/ 267462 h 267462"/>
              <a:gd name="connsiteX1" fmla="*/ 457200 w 1606550"/>
              <a:gd name="connsiteY1" fmla="*/ 38862 h 267462"/>
              <a:gd name="connsiteX2" fmla="*/ 1162050 w 1606550"/>
              <a:gd name="connsiteY2" fmla="*/ 19812 h 267462"/>
              <a:gd name="connsiteX3" fmla="*/ 1606550 w 1606550"/>
              <a:gd name="connsiteY3" fmla="*/ 242062 h 267462"/>
            </a:gdLst>
            <a:ahLst/>
            <a:cxnLst>
              <a:cxn ang="0">
                <a:pos x="connsiteX0" y="connsiteY0"/>
              </a:cxn>
              <a:cxn ang="0">
                <a:pos x="connsiteX1" y="connsiteY1"/>
              </a:cxn>
              <a:cxn ang="0">
                <a:pos x="connsiteX2" y="connsiteY2"/>
              </a:cxn>
              <a:cxn ang="0">
                <a:pos x="connsiteX3" y="connsiteY3"/>
              </a:cxn>
            </a:cxnLst>
            <a:rect l="l" t="t" r="r" b="b"/>
            <a:pathLst>
              <a:path w="1606550" h="267462">
                <a:moveTo>
                  <a:pt x="0" y="267462"/>
                </a:moveTo>
                <a:cubicBezTo>
                  <a:pt x="131762" y="173799"/>
                  <a:pt x="263525" y="80137"/>
                  <a:pt x="457200" y="38862"/>
                </a:cubicBezTo>
                <a:cubicBezTo>
                  <a:pt x="650875" y="-2413"/>
                  <a:pt x="970492" y="-14055"/>
                  <a:pt x="1162050" y="19812"/>
                </a:cubicBezTo>
                <a:cubicBezTo>
                  <a:pt x="1353608" y="53679"/>
                  <a:pt x="1480079" y="147870"/>
                  <a:pt x="1606550" y="242062"/>
                </a:cubicBezTo>
              </a:path>
            </a:pathLst>
          </a:custGeom>
          <a:noFill/>
          <a:ln w="28575">
            <a:solidFill>
              <a:schemeClr val="bg1">
                <a:lumMod val="50000"/>
              </a:schemeClr>
            </a:solidFill>
            <a:prstDash val="lgDash"/>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20" name="Freeform 19"/>
          <p:cNvSpPr/>
          <p:nvPr/>
        </p:nvSpPr>
        <p:spPr>
          <a:xfrm>
            <a:off x="5343525" y="3432175"/>
            <a:ext cx="1495425" cy="544513"/>
          </a:xfrm>
          <a:custGeom>
            <a:avLst/>
            <a:gdLst>
              <a:gd name="connsiteX0" fmla="*/ 0 w 1193800"/>
              <a:gd name="connsiteY0" fmla="*/ 309606 h 309606"/>
              <a:gd name="connsiteX1" fmla="*/ 234950 w 1193800"/>
              <a:gd name="connsiteY1" fmla="*/ 150856 h 309606"/>
              <a:gd name="connsiteX2" fmla="*/ 565150 w 1193800"/>
              <a:gd name="connsiteY2" fmla="*/ 17506 h 309606"/>
              <a:gd name="connsiteX3" fmla="*/ 946150 w 1193800"/>
              <a:gd name="connsiteY3" fmla="*/ 11156 h 309606"/>
              <a:gd name="connsiteX4" fmla="*/ 1193800 w 1193800"/>
              <a:gd name="connsiteY4" fmla="*/ 106406 h 309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3800" h="309606">
                <a:moveTo>
                  <a:pt x="0" y="309606"/>
                </a:moveTo>
                <a:cubicBezTo>
                  <a:pt x="70379" y="254572"/>
                  <a:pt x="140758" y="199539"/>
                  <a:pt x="234950" y="150856"/>
                </a:cubicBezTo>
                <a:cubicBezTo>
                  <a:pt x="329142" y="102173"/>
                  <a:pt x="446617" y="40789"/>
                  <a:pt x="565150" y="17506"/>
                </a:cubicBezTo>
                <a:cubicBezTo>
                  <a:pt x="683683" y="-5777"/>
                  <a:pt x="841375" y="-3661"/>
                  <a:pt x="946150" y="11156"/>
                </a:cubicBezTo>
                <a:cubicBezTo>
                  <a:pt x="1050925" y="25973"/>
                  <a:pt x="1122362" y="66189"/>
                  <a:pt x="1193800" y="106406"/>
                </a:cubicBezTo>
              </a:path>
            </a:pathLst>
          </a:custGeom>
          <a:noFill/>
          <a:ln w="28575">
            <a:solidFill>
              <a:schemeClr val="bg1">
                <a:lumMod val="50000"/>
              </a:schemeClr>
            </a:solidFill>
            <a:prstDash val="lgDash"/>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22" name="Freeform 21"/>
          <p:cNvSpPr/>
          <p:nvPr/>
        </p:nvSpPr>
        <p:spPr>
          <a:xfrm>
            <a:off x="5399088" y="4622800"/>
            <a:ext cx="1677987" cy="403225"/>
          </a:xfrm>
          <a:custGeom>
            <a:avLst/>
            <a:gdLst>
              <a:gd name="connsiteX0" fmla="*/ 1339850 w 1339850"/>
              <a:gd name="connsiteY0" fmla="*/ 114300 h 229911"/>
              <a:gd name="connsiteX1" fmla="*/ 977900 w 1339850"/>
              <a:gd name="connsiteY1" fmla="*/ 228600 h 229911"/>
              <a:gd name="connsiteX2" fmla="*/ 209550 w 1339850"/>
              <a:gd name="connsiteY2" fmla="*/ 165100 h 229911"/>
              <a:gd name="connsiteX3" fmla="*/ 0 w 1339850"/>
              <a:gd name="connsiteY3" fmla="*/ 0 h 229911"/>
            </a:gdLst>
            <a:ahLst/>
            <a:cxnLst>
              <a:cxn ang="0">
                <a:pos x="connsiteX0" y="connsiteY0"/>
              </a:cxn>
              <a:cxn ang="0">
                <a:pos x="connsiteX1" y="connsiteY1"/>
              </a:cxn>
              <a:cxn ang="0">
                <a:pos x="connsiteX2" y="connsiteY2"/>
              </a:cxn>
              <a:cxn ang="0">
                <a:pos x="connsiteX3" y="connsiteY3"/>
              </a:cxn>
            </a:cxnLst>
            <a:rect l="l" t="t" r="r" b="b"/>
            <a:pathLst>
              <a:path w="1339850" h="229911">
                <a:moveTo>
                  <a:pt x="1339850" y="114300"/>
                </a:moveTo>
                <a:cubicBezTo>
                  <a:pt x="1253066" y="167216"/>
                  <a:pt x="1166283" y="220133"/>
                  <a:pt x="977900" y="228600"/>
                </a:cubicBezTo>
                <a:cubicBezTo>
                  <a:pt x="789517" y="237067"/>
                  <a:pt x="372533" y="203200"/>
                  <a:pt x="209550" y="165100"/>
                </a:cubicBezTo>
                <a:cubicBezTo>
                  <a:pt x="46567" y="127000"/>
                  <a:pt x="23283" y="63500"/>
                  <a:pt x="0" y="0"/>
                </a:cubicBezTo>
              </a:path>
            </a:pathLst>
          </a:custGeom>
          <a:noFill/>
          <a:ln w="28575">
            <a:solidFill>
              <a:schemeClr val="bg1">
                <a:lumMod val="50000"/>
              </a:schemeClr>
            </a:solidFill>
            <a:prstDash val="lgDash"/>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24" name="Freeform 23"/>
          <p:cNvSpPr/>
          <p:nvPr/>
        </p:nvSpPr>
        <p:spPr>
          <a:xfrm>
            <a:off x="3035300" y="4556125"/>
            <a:ext cx="2084388" cy="442913"/>
          </a:xfrm>
          <a:custGeom>
            <a:avLst/>
            <a:gdLst>
              <a:gd name="connsiteX0" fmla="*/ 1663700 w 1663700"/>
              <a:gd name="connsiteY0" fmla="*/ 0 h 252364"/>
              <a:gd name="connsiteX1" fmla="*/ 1428750 w 1663700"/>
              <a:gd name="connsiteY1" fmla="*/ 209550 h 252364"/>
              <a:gd name="connsiteX2" fmla="*/ 342900 w 1663700"/>
              <a:gd name="connsiteY2" fmla="*/ 241300 h 252364"/>
              <a:gd name="connsiteX3" fmla="*/ 0 w 1663700"/>
              <a:gd name="connsiteY3" fmla="*/ 69850 h 252364"/>
            </a:gdLst>
            <a:ahLst/>
            <a:cxnLst>
              <a:cxn ang="0">
                <a:pos x="connsiteX0" y="connsiteY0"/>
              </a:cxn>
              <a:cxn ang="0">
                <a:pos x="connsiteX1" y="connsiteY1"/>
              </a:cxn>
              <a:cxn ang="0">
                <a:pos x="connsiteX2" y="connsiteY2"/>
              </a:cxn>
              <a:cxn ang="0">
                <a:pos x="connsiteX3" y="connsiteY3"/>
              </a:cxn>
            </a:cxnLst>
            <a:rect l="l" t="t" r="r" b="b"/>
            <a:pathLst>
              <a:path w="1663700" h="252364">
                <a:moveTo>
                  <a:pt x="1663700" y="0"/>
                </a:moveTo>
                <a:cubicBezTo>
                  <a:pt x="1656291" y="84666"/>
                  <a:pt x="1648883" y="169333"/>
                  <a:pt x="1428750" y="209550"/>
                </a:cubicBezTo>
                <a:cubicBezTo>
                  <a:pt x="1208617" y="249767"/>
                  <a:pt x="581025" y="264583"/>
                  <a:pt x="342900" y="241300"/>
                </a:cubicBezTo>
                <a:cubicBezTo>
                  <a:pt x="104775" y="218017"/>
                  <a:pt x="52387" y="143933"/>
                  <a:pt x="0" y="69850"/>
                </a:cubicBezTo>
              </a:path>
            </a:pathLst>
          </a:custGeom>
          <a:noFill/>
          <a:ln w="28575">
            <a:solidFill>
              <a:schemeClr val="bg1">
                <a:lumMod val="50000"/>
              </a:schemeClr>
            </a:solidFill>
            <a:prstDash val="lgDash"/>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25" name="Freeform 24"/>
          <p:cNvSpPr/>
          <p:nvPr/>
        </p:nvSpPr>
        <p:spPr>
          <a:xfrm>
            <a:off x="1603375" y="4667250"/>
            <a:ext cx="1320800" cy="361950"/>
          </a:xfrm>
          <a:custGeom>
            <a:avLst/>
            <a:gdLst>
              <a:gd name="connsiteX0" fmla="*/ 1054100 w 1054100"/>
              <a:gd name="connsiteY0" fmla="*/ 0 h 205681"/>
              <a:gd name="connsiteX1" fmla="*/ 838200 w 1054100"/>
              <a:gd name="connsiteY1" fmla="*/ 171450 h 205681"/>
              <a:gd name="connsiteX2" fmla="*/ 247650 w 1054100"/>
              <a:gd name="connsiteY2" fmla="*/ 203200 h 205681"/>
              <a:gd name="connsiteX3" fmla="*/ 0 w 1054100"/>
              <a:gd name="connsiteY3" fmla="*/ 133350 h 205681"/>
            </a:gdLst>
            <a:ahLst/>
            <a:cxnLst>
              <a:cxn ang="0">
                <a:pos x="connsiteX0" y="connsiteY0"/>
              </a:cxn>
              <a:cxn ang="0">
                <a:pos x="connsiteX1" y="connsiteY1"/>
              </a:cxn>
              <a:cxn ang="0">
                <a:pos x="connsiteX2" y="connsiteY2"/>
              </a:cxn>
              <a:cxn ang="0">
                <a:pos x="connsiteX3" y="connsiteY3"/>
              </a:cxn>
            </a:cxnLst>
            <a:rect l="l" t="t" r="r" b="b"/>
            <a:pathLst>
              <a:path w="1054100" h="205681">
                <a:moveTo>
                  <a:pt x="1054100" y="0"/>
                </a:moveTo>
                <a:cubicBezTo>
                  <a:pt x="1013354" y="68791"/>
                  <a:pt x="972608" y="137583"/>
                  <a:pt x="838200" y="171450"/>
                </a:cubicBezTo>
                <a:cubicBezTo>
                  <a:pt x="703792" y="205317"/>
                  <a:pt x="387350" y="209550"/>
                  <a:pt x="247650" y="203200"/>
                </a:cubicBezTo>
                <a:cubicBezTo>
                  <a:pt x="107950" y="196850"/>
                  <a:pt x="53975" y="165100"/>
                  <a:pt x="0" y="133350"/>
                </a:cubicBezTo>
              </a:path>
            </a:pathLst>
          </a:custGeom>
          <a:noFill/>
          <a:ln w="28575">
            <a:solidFill>
              <a:schemeClr val="bg1">
                <a:lumMod val="50000"/>
              </a:schemeClr>
            </a:solidFill>
            <a:prstDash val="lgDash"/>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20497" name="TextBox 25"/>
          <p:cNvSpPr txBox="1">
            <a:spLocks noChangeArrowheads="1"/>
          </p:cNvSpPr>
          <p:nvPr/>
        </p:nvSpPr>
        <p:spPr bwMode="auto">
          <a:xfrm>
            <a:off x="3651250" y="3162300"/>
            <a:ext cx="99218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600" b="0"/>
              <a:t>Internet</a:t>
            </a:r>
            <a:endParaRPr lang="fr-CA" altLang="fr-FR" sz="900" b="0"/>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581</a:t>
            </a:fld>
            <a:endParaRPr lang="fr-CA"/>
          </a:p>
        </p:txBody>
      </p:sp>
    </p:spTree>
    <p:extLst>
      <p:ext uri="{BB962C8B-B14F-4D97-AF65-F5344CB8AC3E}">
        <p14:creationId xmlns:p14="http://schemas.microsoft.com/office/powerpoint/2010/main" val="352377399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fade">
                                      <p:cBhvr>
                                        <p:cTn id="12" dur="500"/>
                                        <p:tgtEl>
                                          <p:spTgt spid="1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22"/>
                                        </p:tgtEl>
                                        <p:attrNameLst>
                                          <p:attrName>style.visibility</p:attrName>
                                        </p:attrNameLst>
                                      </p:cBhvr>
                                      <p:to>
                                        <p:strVal val="visible"/>
                                      </p:to>
                                    </p:set>
                                    <p:animEffect transition="in" filter="fade">
                                      <p:cBhvr>
                                        <p:cTn id="22" dur="500"/>
                                        <p:tgtEl>
                                          <p:spTgt spid="22"/>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nodeType="click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fade">
                                      <p:cBhvr>
                                        <p:cTn id="27" dur="500"/>
                                        <p:tgtEl>
                                          <p:spTgt spid="24"/>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nodeType="clickEffect">
                                  <p:stCondLst>
                                    <p:cond delay="0"/>
                                  </p:stCondLst>
                                  <p:childTnLst>
                                    <p:set>
                                      <p:cBhvr>
                                        <p:cTn id="31" dur="1" fill="hold">
                                          <p:stCondLst>
                                            <p:cond delay="0"/>
                                          </p:stCondLst>
                                        </p:cTn>
                                        <p:tgtEl>
                                          <p:spTgt spid="25"/>
                                        </p:tgtEl>
                                        <p:attrNameLst>
                                          <p:attrName>style.visibility</p:attrName>
                                        </p:attrNameLst>
                                      </p:cBhvr>
                                      <p:to>
                                        <p:strVal val="visible"/>
                                      </p:to>
                                    </p:set>
                                    <p:animEffect transition="in" filter="fade">
                                      <p:cBhvr>
                                        <p:cTn id="32"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Web Service Call</a:t>
            </a:r>
            <a:endParaRPr lang="fr-CA" dirty="0"/>
          </a:p>
        </p:txBody>
      </p:sp>
      <p:sp>
        <p:nvSpPr>
          <p:cNvPr id="7" name="TextBox 6"/>
          <p:cNvSpPr txBox="1"/>
          <p:nvPr/>
        </p:nvSpPr>
        <p:spPr>
          <a:xfrm>
            <a:off x="1547813" y="1557338"/>
            <a:ext cx="2447925" cy="1014412"/>
          </a:xfrm>
          <a:prstGeom prst="rect">
            <a:avLst/>
          </a:prstGeom>
          <a:solidFill>
            <a:schemeClr val="accent5">
              <a:lumMod val="20000"/>
              <a:lumOff val="80000"/>
            </a:schemeClr>
          </a:solidFill>
          <a:ln w="28575">
            <a:solidFill>
              <a:schemeClr val="bg1"/>
            </a:solidFill>
          </a:ln>
        </p:spPr>
        <p:txBody>
          <a:bodyPr>
            <a:spAutoFit/>
          </a:bodyPr>
          <a:lstStyle/>
          <a:p>
            <a:pPr algn="ctr">
              <a:defRPr/>
            </a:pPr>
            <a:endParaRPr lang="en-CA" sz="1200" dirty="0"/>
          </a:p>
          <a:p>
            <a:pPr algn="ctr">
              <a:defRPr/>
            </a:pPr>
            <a:endParaRPr lang="en-CA" sz="1200" dirty="0"/>
          </a:p>
          <a:p>
            <a:pPr algn="ctr">
              <a:defRPr/>
            </a:pPr>
            <a:r>
              <a:rPr lang="en-CA" sz="1200" dirty="0"/>
              <a:t>Execute Client Code</a:t>
            </a:r>
          </a:p>
          <a:p>
            <a:pPr algn="ctr">
              <a:defRPr/>
            </a:pPr>
            <a:endParaRPr lang="en-CA" sz="1200" dirty="0"/>
          </a:p>
          <a:p>
            <a:pPr algn="ctr">
              <a:defRPr/>
            </a:pPr>
            <a:endParaRPr lang="en-CA" sz="1200" dirty="0"/>
          </a:p>
        </p:txBody>
      </p:sp>
      <p:sp>
        <p:nvSpPr>
          <p:cNvPr id="8" name="TextBox 7"/>
          <p:cNvSpPr txBox="1"/>
          <p:nvPr/>
        </p:nvSpPr>
        <p:spPr>
          <a:xfrm>
            <a:off x="1547813" y="2571750"/>
            <a:ext cx="2447925" cy="431800"/>
          </a:xfrm>
          <a:prstGeom prst="rect">
            <a:avLst/>
          </a:prstGeom>
          <a:solidFill>
            <a:schemeClr val="accent5">
              <a:lumMod val="20000"/>
              <a:lumOff val="80000"/>
            </a:schemeClr>
          </a:solidFill>
          <a:ln w="28575">
            <a:solidFill>
              <a:schemeClr val="bg1"/>
            </a:solidFill>
          </a:ln>
        </p:spPr>
        <p:txBody>
          <a:bodyPr>
            <a:spAutoFit/>
          </a:bodyPr>
          <a:lstStyle/>
          <a:p>
            <a:pPr algn="ctr">
              <a:defRPr/>
            </a:pPr>
            <a:r>
              <a:rPr lang="en-CA" sz="1100" dirty="0"/>
              <a:t>Client Needs To Invoke Remote Service</a:t>
            </a:r>
          </a:p>
        </p:txBody>
      </p:sp>
      <p:sp>
        <p:nvSpPr>
          <p:cNvPr id="9" name="TextBox 8"/>
          <p:cNvSpPr txBox="1"/>
          <p:nvPr/>
        </p:nvSpPr>
        <p:spPr>
          <a:xfrm>
            <a:off x="1550988" y="3003550"/>
            <a:ext cx="2447925" cy="261938"/>
          </a:xfrm>
          <a:prstGeom prst="rect">
            <a:avLst/>
          </a:prstGeom>
          <a:solidFill>
            <a:schemeClr val="accent5">
              <a:lumMod val="20000"/>
              <a:lumOff val="80000"/>
            </a:schemeClr>
          </a:solidFill>
          <a:ln w="28575">
            <a:solidFill>
              <a:schemeClr val="bg1"/>
            </a:solidFill>
          </a:ln>
        </p:spPr>
        <p:txBody>
          <a:bodyPr>
            <a:spAutoFit/>
          </a:bodyPr>
          <a:lstStyle/>
          <a:p>
            <a:pPr algn="ctr">
              <a:defRPr/>
            </a:pPr>
            <a:r>
              <a:rPr lang="en-CA" sz="1100" dirty="0"/>
              <a:t>Call the Local Stub Interface</a:t>
            </a:r>
          </a:p>
        </p:txBody>
      </p:sp>
      <p:sp>
        <p:nvSpPr>
          <p:cNvPr id="10" name="TextBox 9"/>
          <p:cNvSpPr txBox="1"/>
          <p:nvPr/>
        </p:nvSpPr>
        <p:spPr>
          <a:xfrm>
            <a:off x="1549400" y="3265488"/>
            <a:ext cx="2447925" cy="430212"/>
          </a:xfrm>
          <a:prstGeom prst="rect">
            <a:avLst/>
          </a:prstGeom>
          <a:solidFill>
            <a:schemeClr val="accent5">
              <a:lumMod val="20000"/>
              <a:lumOff val="80000"/>
            </a:schemeClr>
          </a:solidFill>
          <a:ln w="28575">
            <a:solidFill>
              <a:schemeClr val="bg1"/>
            </a:solidFill>
          </a:ln>
        </p:spPr>
        <p:txBody>
          <a:bodyPr>
            <a:spAutoFit/>
          </a:bodyPr>
          <a:lstStyle/>
          <a:p>
            <a:pPr algn="ctr">
              <a:defRPr/>
            </a:pPr>
            <a:r>
              <a:rPr lang="en-CA" sz="1100" dirty="0"/>
              <a:t>Stub Generates Appropriate SOAP MSG to Match Call</a:t>
            </a:r>
          </a:p>
        </p:txBody>
      </p:sp>
      <p:sp>
        <p:nvSpPr>
          <p:cNvPr id="11" name="TextBox 10"/>
          <p:cNvSpPr txBox="1"/>
          <p:nvPr/>
        </p:nvSpPr>
        <p:spPr>
          <a:xfrm>
            <a:off x="5867400" y="1557338"/>
            <a:ext cx="2449513" cy="2308225"/>
          </a:xfrm>
          <a:prstGeom prst="rect">
            <a:avLst/>
          </a:prstGeom>
          <a:solidFill>
            <a:schemeClr val="accent5">
              <a:lumMod val="20000"/>
              <a:lumOff val="80000"/>
            </a:schemeClr>
          </a:solidFill>
          <a:ln w="28575">
            <a:solidFill>
              <a:schemeClr val="bg1"/>
            </a:solidFill>
          </a:ln>
        </p:spPr>
        <p:txBody>
          <a:bodyPr>
            <a:spAutoFit/>
          </a:bodyPr>
          <a:lstStyle/>
          <a:p>
            <a:pPr algn="ctr">
              <a:defRPr/>
            </a:pPr>
            <a:endParaRPr lang="en-CA" sz="1200" dirty="0"/>
          </a:p>
          <a:p>
            <a:pPr algn="ctr">
              <a:defRPr/>
            </a:pPr>
            <a:endParaRPr lang="en-CA" sz="1200" dirty="0"/>
          </a:p>
          <a:p>
            <a:pPr algn="ctr">
              <a:defRPr/>
            </a:pPr>
            <a:endParaRPr lang="en-CA" sz="1200" dirty="0"/>
          </a:p>
          <a:p>
            <a:pPr algn="ctr">
              <a:defRPr/>
            </a:pPr>
            <a:endParaRPr lang="en-CA" sz="1200" dirty="0"/>
          </a:p>
          <a:p>
            <a:pPr algn="ctr">
              <a:defRPr/>
            </a:pPr>
            <a:endParaRPr lang="en-CA" sz="1200" dirty="0"/>
          </a:p>
          <a:p>
            <a:pPr algn="ctr">
              <a:defRPr/>
            </a:pPr>
            <a:endParaRPr lang="en-CA" sz="1200" dirty="0"/>
          </a:p>
          <a:p>
            <a:pPr algn="ctr">
              <a:defRPr/>
            </a:pPr>
            <a:r>
              <a:rPr lang="en-CA" sz="1200" dirty="0"/>
              <a:t>Server Waiting for Requests</a:t>
            </a:r>
          </a:p>
          <a:p>
            <a:pPr algn="ctr">
              <a:defRPr/>
            </a:pPr>
            <a:endParaRPr lang="en-CA" sz="1200" dirty="0"/>
          </a:p>
          <a:p>
            <a:pPr algn="ctr">
              <a:defRPr/>
            </a:pPr>
            <a:endParaRPr lang="en-CA" sz="1200" dirty="0"/>
          </a:p>
          <a:p>
            <a:pPr algn="ctr">
              <a:defRPr/>
            </a:pPr>
            <a:endParaRPr lang="en-CA" sz="1200" dirty="0"/>
          </a:p>
          <a:p>
            <a:pPr algn="ctr">
              <a:defRPr/>
            </a:pPr>
            <a:endParaRPr lang="en-CA" sz="1200" dirty="0"/>
          </a:p>
          <a:p>
            <a:pPr algn="ctr">
              <a:defRPr/>
            </a:pPr>
            <a:endParaRPr lang="en-CA" sz="1200" dirty="0"/>
          </a:p>
        </p:txBody>
      </p:sp>
      <p:sp>
        <p:nvSpPr>
          <p:cNvPr id="14" name="TextBox 13"/>
          <p:cNvSpPr txBox="1"/>
          <p:nvPr/>
        </p:nvSpPr>
        <p:spPr>
          <a:xfrm>
            <a:off x="5867400" y="3865563"/>
            <a:ext cx="2449513" cy="261937"/>
          </a:xfrm>
          <a:prstGeom prst="rect">
            <a:avLst/>
          </a:prstGeom>
          <a:solidFill>
            <a:schemeClr val="accent5">
              <a:lumMod val="20000"/>
              <a:lumOff val="80000"/>
            </a:schemeClr>
          </a:solidFill>
          <a:ln w="28575">
            <a:solidFill>
              <a:schemeClr val="bg1"/>
            </a:solidFill>
          </a:ln>
        </p:spPr>
        <p:txBody>
          <a:bodyPr>
            <a:spAutoFit/>
          </a:bodyPr>
          <a:lstStyle/>
          <a:p>
            <a:pPr algn="ctr">
              <a:defRPr/>
            </a:pPr>
            <a:r>
              <a:rPr lang="en-CA" sz="1100" dirty="0"/>
              <a:t>SOAP Message Received</a:t>
            </a:r>
          </a:p>
        </p:txBody>
      </p:sp>
      <p:sp>
        <p:nvSpPr>
          <p:cNvPr id="15" name="TextBox 14"/>
          <p:cNvSpPr txBox="1"/>
          <p:nvPr/>
        </p:nvSpPr>
        <p:spPr>
          <a:xfrm>
            <a:off x="1550988" y="3695700"/>
            <a:ext cx="2447925" cy="261938"/>
          </a:xfrm>
          <a:prstGeom prst="rect">
            <a:avLst/>
          </a:prstGeom>
          <a:solidFill>
            <a:schemeClr val="accent5">
              <a:lumMod val="20000"/>
              <a:lumOff val="80000"/>
            </a:schemeClr>
          </a:solidFill>
          <a:ln w="28575">
            <a:solidFill>
              <a:schemeClr val="bg1"/>
            </a:solidFill>
          </a:ln>
        </p:spPr>
        <p:txBody>
          <a:bodyPr>
            <a:spAutoFit/>
          </a:bodyPr>
          <a:lstStyle/>
          <a:p>
            <a:pPr algn="ctr">
              <a:defRPr/>
            </a:pPr>
            <a:r>
              <a:rPr lang="en-CA" sz="1100" dirty="0"/>
              <a:t>Stub Sends SOAP MSG over HTTP</a:t>
            </a:r>
          </a:p>
        </p:txBody>
      </p:sp>
      <p:cxnSp>
        <p:nvCxnSpPr>
          <p:cNvPr id="17" name="Straight Arrow Connector 16"/>
          <p:cNvCxnSpPr>
            <a:stCxn id="15" idx="3"/>
            <a:endCxn id="14" idx="1"/>
          </p:cNvCxnSpPr>
          <p:nvPr/>
        </p:nvCxnSpPr>
        <p:spPr>
          <a:xfrm>
            <a:off x="3998913" y="3825875"/>
            <a:ext cx="1868487" cy="169863"/>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5867400" y="4127500"/>
            <a:ext cx="2449513" cy="430213"/>
          </a:xfrm>
          <a:prstGeom prst="rect">
            <a:avLst/>
          </a:prstGeom>
          <a:solidFill>
            <a:schemeClr val="accent5">
              <a:lumMod val="20000"/>
              <a:lumOff val="80000"/>
            </a:schemeClr>
          </a:solidFill>
          <a:ln w="28575">
            <a:solidFill>
              <a:schemeClr val="bg1"/>
            </a:solidFill>
          </a:ln>
        </p:spPr>
        <p:txBody>
          <a:bodyPr>
            <a:spAutoFit/>
          </a:bodyPr>
          <a:lstStyle/>
          <a:p>
            <a:pPr algn="ctr">
              <a:defRPr/>
            </a:pPr>
            <a:r>
              <a:rPr lang="en-CA" sz="1100" dirty="0"/>
              <a:t>Stub Translates SOAP Call Into Local Call</a:t>
            </a:r>
          </a:p>
        </p:txBody>
      </p:sp>
      <p:sp>
        <p:nvSpPr>
          <p:cNvPr id="26" name="TextBox 25"/>
          <p:cNvSpPr txBox="1"/>
          <p:nvPr/>
        </p:nvSpPr>
        <p:spPr>
          <a:xfrm>
            <a:off x="5867400" y="4557713"/>
            <a:ext cx="2449513" cy="430212"/>
          </a:xfrm>
          <a:prstGeom prst="rect">
            <a:avLst/>
          </a:prstGeom>
          <a:solidFill>
            <a:schemeClr val="accent5">
              <a:lumMod val="20000"/>
              <a:lumOff val="80000"/>
            </a:schemeClr>
          </a:solidFill>
          <a:ln w="28575">
            <a:solidFill>
              <a:schemeClr val="bg1"/>
            </a:solidFill>
          </a:ln>
        </p:spPr>
        <p:txBody>
          <a:bodyPr>
            <a:spAutoFit/>
          </a:bodyPr>
          <a:lstStyle/>
          <a:p>
            <a:pPr algn="ctr">
              <a:defRPr/>
            </a:pPr>
            <a:r>
              <a:rPr lang="en-CA" sz="1100" dirty="0"/>
              <a:t>Server Executes Relevant Operation and Generates Results</a:t>
            </a:r>
          </a:p>
        </p:txBody>
      </p:sp>
      <p:sp>
        <p:nvSpPr>
          <p:cNvPr id="27" name="TextBox 26"/>
          <p:cNvSpPr txBox="1"/>
          <p:nvPr/>
        </p:nvSpPr>
        <p:spPr>
          <a:xfrm>
            <a:off x="5867400" y="4987925"/>
            <a:ext cx="2449513" cy="431800"/>
          </a:xfrm>
          <a:prstGeom prst="rect">
            <a:avLst/>
          </a:prstGeom>
          <a:solidFill>
            <a:schemeClr val="accent5">
              <a:lumMod val="20000"/>
              <a:lumOff val="80000"/>
            </a:schemeClr>
          </a:solidFill>
          <a:ln w="28575">
            <a:solidFill>
              <a:schemeClr val="bg1"/>
            </a:solidFill>
          </a:ln>
        </p:spPr>
        <p:txBody>
          <a:bodyPr>
            <a:spAutoFit/>
          </a:bodyPr>
          <a:lstStyle/>
          <a:p>
            <a:pPr algn="ctr">
              <a:defRPr/>
            </a:pPr>
            <a:r>
              <a:rPr lang="en-CA" sz="1100" dirty="0"/>
              <a:t>Results are Taken by Stub and Inserted into Response Soap MSG</a:t>
            </a:r>
          </a:p>
        </p:txBody>
      </p:sp>
      <p:sp>
        <p:nvSpPr>
          <p:cNvPr id="28" name="TextBox 27"/>
          <p:cNvSpPr txBox="1"/>
          <p:nvPr/>
        </p:nvSpPr>
        <p:spPr>
          <a:xfrm>
            <a:off x="5867400" y="5419725"/>
            <a:ext cx="2449513" cy="261938"/>
          </a:xfrm>
          <a:prstGeom prst="rect">
            <a:avLst/>
          </a:prstGeom>
          <a:solidFill>
            <a:schemeClr val="accent5">
              <a:lumMod val="20000"/>
              <a:lumOff val="80000"/>
            </a:schemeClr>
          </a:solidFill>
          <a:ln w="28575">
            <a:solidFill>
              <a:schemeClr val="bg1"/>
            </a:solidFill>
          </a:ln>
        </p:spPr>
        <p:txBody>
          <a:bodyPr>
            <a:spAutoFit/>
          </a:bodyPr>
          <a:lstStyle/>
          <a:p>
            <a:pPr algn="ctr">
              <a:defRPr/>
            </a:pPr>
            <a:r>
              <a:rPr lang="en-CA" sz="1100" dirty="0"/>
              <a:t>Stub Sends SOAP MSG over HTTP</a:t>
            </a:r>
          </a:p>
        </p:txBody>
      </p:sp>
      <p:sp>
        <p:nvSpPr>
          <p:cNvPr id="30" name="TextBox 29"/>
          <p:cNvSpPr txBox="1"/>
          <p:nvPr/>
        </p:nvSpPr>
        <p:spPr>
          <a:xfrm>
            <a:off x="1550988" y="3957638"/>
            <a:ext cx="2447925" cy="1784350"/>
          </a:xfrm>
          <a:prstGeom prst="rect">
            <a:avLst/>
          </a:prstGeom>
          <a:solidFill>
            <a:schemeClr val="accent5">
              <a:lumMod val="20000"/>
              <a:lumOff val="80000"/>
            </a:schemeClr>
          </a:solidFill>
          <a:ln w="28575">
            <a:solidFill>
              <a:schemeClr val="bg1"/>
            </a:solidFill>
          </a:ln>
        </p:spPr>
        <p:txBody>
          <a:bodyPr>
            <a:spAutoFit/>
          </a:bodyPr>
          <a:lstStyle/>
          <a:p>
            <a:pPr algn="ctr">
              <a:defRPr/>
            </a:pPr>
            <a:endParaRPr lang="en-CA" sz="1100" dirty="0"/>
          </a:p>
          <a:p>
            <a:pPr algn="ctr">
              <a:defRPr/>
            </a:pPr>
            <a:endParaRPr lang="en-CA" sz="1100" dirty="0"/>
          </a:p>
          <a:p>
            <a:pPr algn="ctr">
              <a:defRPr/>
            </a:pPr>
            <a:endParaRPr lang="en-CA" sz="1100" dirty="0"/>
          </a:p>
          <a:p>
            <a:pPr algn="ctr">
              <a:defRPr/>
            </a:pPr>
            <a:endParaRPr lang="en-CA" sz="1100" dirty="0"/>
          </a:p>
          <a:p>
            <a:pPr algn="ctr">
              <a:defRPr/>
            </a:pPr>
            <a:endParaRPr lang="en-CA" sz="1100" dirty="0"/>
          </a:p>
          <a:p>
            <a:pPr algn="ctr">
              <a:defRPr/>
            </a:pPr>
            <a:r>
              <a:rPr lang="en-CA" sz="1100" dirty="0"/>
              <a:t>Client Waits for Response</a:t>
            </a:r>
          </a:p>
          <a:p>
            <a:pPr algn="ctr">
              <a:defRPr/>
            </a:pPr>
            <a:endParaRPr lang="en-CA" sz="1100" dirty="0"/>
          </a:p>
          <a:p>
            <a:pPr algn="ctr">
              <a:defRPr/>
            </a:pPr>
            <a:endParaRPr lang="en-CA" sz="1100" dirty="0"/>
          </a:p>
          <a:p>
            <a:pPr algn="ctr">
              <a:defRPr/>
            </a:pPr>
            <a:endParaRPr lang="en-CA" sz="1100" dirty="0"/>
          </a:p>
          <a:p>
            <a:pPr algn="ctr">
              <a:defRPr/>
            </a:pPr>
            <a:endParaRPr lang="en-CA" sz="1100" dirty="0"/>
          </a:p>
        </p:txBody>
      </p:sp>
      <p:sp>
        <p:nvSpPr>
          <p:cNvPr id="31" name="TextBox 30"/>
          <p:cNvSpPr txBox="1"/>
          <p:nvPr/>
        </p:nvSpPr>
        <p:spPr>
          <a:xfrm>
            <a:off x="1550988" y="5741988"/>
            <a:ext cx="2447925" cy="261937"/>
          </a:xfrm>
          <a:prstGeom prst="rect">
            <a:avLst/>
          </a:prstGeom>
          <a:solidFill>
            <a:schemeClr val="accent5">
              <a:lumMod val="20000"/>
              <a:lumOff val="80000"/>
            </a:schemeClr>
          </a:solidFill>
          <a:ln w="28575">
            <a:solidFill>
              <a:schemeClr val="bg1"/>
            </a:solidFill>
          </a:ln>
        </p:spPr>
        <p:txBody>
          <a:bodyPr>
            <a:spAutoFit/>
          </a:bodyPr>
          <a:lstStyle/>
          <a:p>
            <a:pPr algn="ctr">
              <a:defRPr/>
            </a:pPr>
            <a:r>
              <a:rPr lang="en-CA" sz="1100" dirty="0"/>
              <a:t>SOAP Message Received</a:t>
            </a:r>
          </a:p>
        </p:txBody>
      </p:sp>
      <p:cxnSp>
        <p:nvCxnSpPr>
          <p:cNvPr id="33" name="Straight Arrow Connector 32"/>
          <p:cNvCxnSpPr>
            <a:stCxn id="28" idx="1"/>
            <a:endCxn id="31" idx="3"/>
          </p:cNvCxnSpPr>
          <p:nvPr/>
        </p:nvCxnSpPr>
        <p:spPr>
          <a:xfrm flipH="1">
            <a:off x="3998913" y="5549900"/>
            <a:ext cx="1868487" cy="323850"/>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1550988" y="6003925"/>
            <a:ext cx="2447925" cy="431800"/>
          </a:xfrm>
          <a:prstGeom prst="rect">
            <a:avLst/>
          </a:prstGeom>
          <a:solidFill>
            <a:schemeClr val="accent5">
              <a:lumMod val="20000"/>
              <a:lumOff val="80000"/>
            </a:schemeClr>
          </a:solidFill>
          <a:ln w="28575">
            <a:solidFill>
              <a:schemeClr val="bg1"/>
            </a:solidFill>
          </a:ln>
        </p:spPr>
        <p:txBody>
          <a:bodyPr>
            <a:spAutoFit/>
          </a:bodyPr>
          <a:lstStyle/>
          <a:p>
            <a:pPr algn="ctr">
              <a:defRPr/>
            </a:pPr>
            <a:r>
              <a:rPr lang="en-CA" sz="1100" dirty="0"/>
              <a:t>Stub Translates SOAP MSG into Return Value of Original Call</a:t>
            </a:r>
          </a:p>
        </p:txBody>
      </p:sp>
      <p:cxnSp>
        <p:nvCxnSpPr>
          <p:cNvPr id="36" name="Straight Arrow Connector 35"/>
          <p:cNvCxnSpPr/>
          <p:nvPr/>
        </p:nvCxnSpPr>
        <p:spPr>
          <a:xfrm>
            <a:off x="971550" y="1579563"/>
            <a:ext cx="0" cy="4802187"/>
          </a:xfrm>
          <a:prstGeom prst="straightConnector1">
            <a:avLst/>
          </a:prstGeom>
          <a:ln w="571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1526" name="TextBox 37"/>
          <p:cNvSpPr txBox="1">
            <a:spLocks noChangeArrowheads="1"/>
          </p:cNvSpPr>
          <p:nvPr/>
        </p:nvSpPr>
        <p:spPr bwMode="auto">
          <a:xfrm>
            <a:off x="250825" y="3611563"/>
            <a:ext cx="7207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b="0"/>
              <a:t>Time</a:t>
            </a:r>
            <a:endParaRPr lang="fr-CA" altLang="fr-FR" sz="1800" b="0"/>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582</a:t>
            </a:fld>
            <a:endParaRPr lang="fr-CA"/>
          </a:p>
        </p:txBody>
      </p:sp>
    </p:spTree>
    <p:extLst>
      <p:ext uri="{BB962C8B-B14F-4D97-AF65-F5344CB8AC3E}">
        <p14:creationId xmlns:p14="http://schemas.microsoft.com/office/powerpoint/2010/main" val="424091099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500"/>
                                        <p:tgtEl>
                                          <p:spTgt spid="11"/>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fade">
                                      <p:cBhvr>
                                        <p:cTn id="20" dur="500"/>
                                        <p:tgtEl>
                                          <p:spTgt spid="9"/>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fade">
                                      <p:cBhvr>
                                        <p:cTn id="25" dur="500"/>
                                        <p:tgtEl>
                                          <p:spTgt spid="10"/>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15"/>
                                        </p:tgtEl>
                                        <p:attrNameLst>
                                          <p:attrName>style.visibility</p:attrName>
                                        </p:attrNameLst>
                                      </p:cBhvr>
                                      <p:to>
                                        <p:strVal val="visible"/>
                                      </p:to>
                                    </p:set>
                                    <p:animEffect transition="in" filter="fade">
                                      <p:cBhvr>
                                        <p:cTn id="30" dur="500"/>
                                        <p:tgtEl>
                                          <p:spTgt spid="15"/>
                                        </p:tgtEl>
                                      </p:cBhvr>
                                    </p:animEffect>
                                  </p:childTnLst>
                                </p:cTn>
                              </p:par>
                              <p:par>
                                <p:cTn id="31" presetID="10" presetClass="entr" presetSubtype="0" fill="hold" nodeType="withEffect">
                                  <p:stCondLst>
                                    <p:cond delay="0"/>
                                  </p:stCondLst>
                                  <p:childTnLst>
                                    <p:set>
                                      <p:cBhvr>
                                        <p:cTn id="32" dur="1" fill="hold">
                                          <p:stCondLst>
                                            <p:cond delay="0"/>
                                          </p:stCondLst>
                                        </p:cTn>
                                        <p:tgtEl>
                                          <p:spTgt spid="17"/>
                                        </p:tgtEl>
                                        <p:attrNameLst>
                                          <p:attrName>style.visibility</p:attrName>
                                        </p:attrNameLst>
                                      </p:cBhvr>
                                      <p:to>
                                        <p:strVal val="visible"/>
                                      </p:to>
                                    </p:set>
                                    <p:animEffect transition="in" filter="fade">
                                      <p:cBhvr>
                                        <p:cTn id="33" dur="500"/>
                                        <p:tgtEl>
                                          <p:spTgt spid="17"/>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500"/>
                                        <p:tgtEl>
                                          <p:spTgt spid="14"/>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fade">
                                      <p:cBhvr>
                                        <p:cTn id="41" dur="500"/>
                                        <p:tgtEl>
                                          <p:spTgt spid="20"/>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500"/>
                                        <p:tgtEl>
                                          <p:spTgt spid="30"/>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26"/>
                                        </p:tgtEl>
                                        <p:attrNameLst>
                                          <p:attrName>style.visibility</p:attrName>
                                        </p:attrNameLst>
                                      </p:cBhvr>
                                      <p:to>
                                        <p:strVal val="visible"/>
                                      </p:to>
                                    </p:set>
                                    <p:animEffect transition="in" filter="fade">
                                      <p:cBhvr>
                                        <p:cTn id="49" dur="500"/>
                                        <p:tgtEl>
                                          <p:spTgt spid="26"/>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10" presetClass="entr" presetSubtype="0" fill="hold" grpId="0" nodeType="clickEffect">
                                  <p:stCondLst>
                                    <p:cond delay="0"/>
                                  </p:stCondLst>
                                  <p:childTnLst>
                                    <p:set>
                                      <p:cBhvr>
                                        <p:cTn id="53" dur="1" fill="hold">
                                          <p:stCondLst>
                                            <p:cond delay="0"/>
                                          </p:stCondLst>
                                        </p:cTn>
                                        <p:tgtEl>
                                          <p:spTgt spid="27"/>
                                        </p:tgtEl>
                                        <p:attrNameLst>
                                          <p:attrName>style.visibility</p:attrName>
                                        </p:attrNameLst>
                                      </p:cBhvr>
                                      <p:to>
                                        <p:strVal val="visible"/>
                                      </p:to>
                                    </p:set>
                                    <p:animEffect transition="in" filter="fade">
                                      <p:cBhvr>
                                        <p:cTn id="54" dur="500"/>
                                        <p:tgtEl>
                                          <p:spTgt spid="27"/>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10" presetClass="entr" presetSubtype="0" fill="hold" grpId="0" nodeType="clickEffect">
                                  <p:stCondLst>
                                    <p:cond delay="0"/>
                                  </p:stCondLst>
                                  <p:childTnLst>
                                    <p:set>
                                      <p:cBhvr>
                                        <p:cTn id="58" dur="1" fill="hold">
                                          <p:stCondLst>
                                            <p:cond delay="0"/>
                                          </p:stCondLst>
                                        </p:cTn>
                                        <p:tgtEl>
                                          <p:spTgt spid="28"/>
                                        </p:tgtEl>
                                        <p:attrNameLst>
                                          <p:attrName>style.visibility</p:attrName>
                                        </p:attrNameLst>
                                      </p:cBhvr>
                                      <p:to>
                                        <p:strVal val="visible"/>
                                      </p:to>
                                    </p:set>
                                    <p:animEffect transition="in" filter="fade">
                                      <p:cBhvr>
                                        <p:cTn id="59" dur="500"/>
                                        <p:tgtEl>
                                          <p:spTgt spid="28"/>
                                        </p:tgtEl>
                                      </p:cBhvr>
                                    </p:animEffect>
                                  </p:childTnLst>
                                </p:cTn>
                              </p:par>
                              <p:par>
                                <p:cTn id="60" presetID="10" presetClass="entr" presetSubtype="0" fill="hold" nodeType="withEffect">
                                  <p:stCondLst>
                                    <p:cond delay="0"/>
                                  </p:stCondLst>
                                  <p:childTnLst>
                                    <p:set>
                                      <p:cBhvr>
                                        <p:cTn id="61" dur="1" fill="hold">
                                          <p:stCondLst>
                                            <p:cond delay="0"/>
                                          </p:stCondLst>
                                        </p:cTn>
                                        <p:tgtEl>
                                          <p:spTgt spid="33"/>
                                        </p:tgtEl>
                                        <p:attrNameLst>
                                          <p:attrName>style.visibility</p:attrName>
                                        </p:attrNameLst>
                                      </p:cBhvr>
                                      <p:to>
                                        <p:strVal val="visible"/>
                                      </p:to>
                                    </p:set>
                                    <p:animEffect transition="in" filter="fade">
                                      <p:cBhvr>
                                        <p:cTn id="62" dur="500"/>
                                        <p:tgtEl>
                                          <p:spTgt spid="33"/>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31"/>
                                        </p:tgtEl>
                                        <p:attrNameLst>
                                          <p:attrName>style.visibility</p:attrName>
                                        </p:attrNameLst>
                                      </p:cBhvr>
                                      <p:to>
                                        <p:strVal val="visible"/>
                                      </p:to>
                                    </p:set>
                                    <p:animEffect transition="in" filter="fade">
                                      <p:cBhvr>
                                        <p:cTn id="65" dur="500"/>
                                        <p:tgtEl>
                                          <p:spTgt spid="31"/>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10" presetClass="entr" presetSubtype="0" fill="hold" grpId="0" nodeType="clickEffect">
                                  <p:stCondLst>
                                    <p:cond delay="0"/>
                                  </p:stCondLst>
                                  <p:childTnLst>
                                    <p:set>
                                      <p:cBhvr>
                                        <p:cTn id="69" dur="1" fill="hold">
                                          <p:stCondLst>
                                            <p:cond delay="0"/>
                                          </p:stCondLst>
                                        </p:cTn>
                                        <p:tgtEl>
                                          <p:spTgt spid="34"/>
                                        </p:tgtEl>
                                        <p:attrNameLst>
                                          <p:attrName>style.visibility</p:attrName>
                                        </p:attrNameLst>
                                      </p:cBhvr>
                                      <p:to>
                                        <p:strVal val="visible"/>
                                      </p:to>
                                    </p:set>
                                    <p:animEffect transition="in" filter="fade">
                                      <p:cBhvr>
                                        <p:cTn id="70"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P spid="11" grpId="0" animBg="1"/>
      <p:bldP spid="14" grpId="0" animBg="1"/>
      <p:bldP spid="15" grpId="0" animBg="1"/>
      <p:bldP spid="20" grpId="0" animBg="1"/>
      <p:bldP spid="26" grpId="0" animBg="1"/>
      <p:bldP spid="27" grpId="0" animBg="1"/>
      <p:bldP spid="28" grpId="0" animBg="1"/>
      <p:bldP spid="30" grpId="0" animBg="1"/>
      <p:bldP spid="31" grpId="0" animBg="1"/>
      <p:bldP spid="34" grpId="0" animBg="1"/>
    </p:bldLst>
  </p:timing>
</p:sld>
</file>

<file path=ppt/slides/slide5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Ideal World Scenario: Discovery Service</a:t>
            </a:r>
            <a:endParaRPr lang="fr-CA" dirty="0"/>
          </a:p>
        </p:txBody>
      </p:sp>
      <p:sp>
        <p:nvSpPr>
          <p:cNvPr id="6" name="Content Placeholder 5"/>
          <p:cNvSpPr>
            <a:spLocks noGrp="1"/>
          </p:cNvSpPr>
          <p:nvPr>
            <p:ph idx="1"/>
          </p:nvPr>
        </p:nvSpPr>
        <p:spPr/>
        <p:txBody>
          <a:bodyPr/>
          <a:lstStyle/>
          <a:p>
            <a:pPr>
              <a:defRPr/>
            </a:pPr>
            <a:r>
              <a:rPr lang="en-CA" dirty="0" smtClean="0"/>
              <a:t>Web Services standards were initially accompanied with grand plans regarding service discovery:</a:t>
            </a:r>
          </a:p>
          <a:p>
            <a:pPr marL="800100" lvl="1" indent="-342900">
              <a:defRPr/>
            </a:pPr>
            <a:r>
              <a:rPr lang="en-CA" dirty="0" smtClean="0"/>
              <a:t>A client may have no prior knowledge of what Web Service it is going to invoke</a:t>
            </a:r>
          </a:p>
          <a:p>
            <a:pPr marL="800100" lvl="1" indent="-342900">
              <a:defRPr/>
            </a:pPr>
            <a:r>
              <a:rPr lang="en-CA" dirty="0" smtClean="0"/>
              <a:t>So therefore, it needs to discover a Web Service that meets the requirements it needs to accomplish</a:t>
            </a:r>
          </a:p>
          <a:p>
            <a:pPr marL="1485900" lvl="2" indent="-342900">
              <a:defRPr/>
            </a:pPr>
            <a:r>
              <a:rPr lang="en-CA" dirty="0" smtClean="0"/>
              <a:t>Example: locate a Web Service that can supply me with the weather forecast for different Canadian cities</a:t>
            </a:r>
          </a:p>
          <a:p>
            <a:pPr marL="800100" lvl="1" indent="-342900">
              <a:defRPr/>
            </a:pPr>
            <a:r>
              <a:rPr lang="en-CA" dirty="0" smtClean="0"/>
              <a:t>Therefore, a discovery service is required</a:t>
            </a:r>
          </a:p>
          <a:p>
            <a:pPr marL="342900" indent="-342900">
              <a:defRPr/>
            </a:pPr>
            <a:endParaRPr lang="en-CA" dirty="0" smtClean="0"/>
          </a:p>
          <a:p>
            <a:pPr marL="800100" lvl="1" indent="-342900">
              <a:defRPr/>
            </a:pPr>
            <a:endParaRPr lang="fr-CA" dirty="0"/>
          </a:p>
        </p:txBody>
      </p:sp>
      <p:sp>
        <p:nvSpPr>
          <p:cNvPr id="7" name="Slide Number Placeholder 6"/>
          <p:cNvSpPr>
            <a:spLocks noGrp="1"/>
          </p:cNvSpPr>
          <p:nvPr>
            <p:ph type="sldNum" sz="quarter" idx="11"/>
          </p:nvPr>
        </p:nvSpPr>
        <p:spPr/>
        <p:txBody>
          <a:bodyPr/>
          <a:lstStyle/>
          <a:p>
            <a:pPr>
              <a:defRPr/>
            </a:pPr>
            <a:fld id="{C0F85434-72BD-456E-A883-0F005E178622}" type="slidenum">
              <a:rPr lang="fr-CA" smtClean="0"/>
              <a:pPr>
                <a:defRPr/>
              </a:pPr>
              <a:t>583</a:t>
            </a:fld>
            <a:endParaRPr lang="fr-CA"/>
          </a:p>
        </p:txBody>
      </p:sp>
    </p:spTree>
    <p:extLst>
      <p:ext uri="{BB962C8B-B14F-4D97-AF65-F5344CB8AC3E}">
        <p14:creationId xmlns:p14="http://schemas.microsoft.com/office/powerpoint/2010/main" val="1405994190"/>
      </p:ext>
    </p:extLst>
  </p:cSld>
  <p:clrMapOvr>
    <a:masterClrMapping/>
  </p:clrMapOvr>
  <p:timing>
    <p:tnLst>
      <p:par>
        <p:cTn id="1" dur="indefinite" restart="never" nodeType="tmRoot"/>
      </p:par>
    </p:tnLst>
  </p:timing>
</p:sld>
</file>

<file path=ppt/slides/slide5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Discovery Service</a:t>
            </a:r>
            <a:endParaRPr lang="fr-CA" dirty="0"/>
          </a:p>
        </p:txBody>
      </p:sp>
      <p:sp>
        <p:nvSpPr>
          <p:cNvPr id="6" name="Rectangle 5"/>
          <p:cNvSpPr/>
          <p:nvPr/>
        </p:nvSpPr>
        <p:spPr>
          <a:xfrm>
            <a:off x="6948488" y="2205038"/>
            <a:ext cx="1295400" cy="1295400"/>
          </a:xfrm>
          <a:prstGeom prst="rect">
            <a:avLst/>
          </a:prstGeom>
          <a:solidFill>
            <a:schemeClr val="bg1"/>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lstStyle/>
          <a:p>
            <a:pPr algn="ctr">
              <a:defRPr/>
            </a:pPr>
            <a:r>
              <a:rPr lang="en-CA" sz="1400" dirty="0">
                <a:solidFill>
                  <a:schemeClr val="tx1"/>
                </a:solidFill>
              </a:rPr>
              <a:t>Server A</a:t>
            </a:r>
            <a:endParaRPr lang="fr-CA" sz="1400" dirty="0">
              <a:solidFill>
                <a:schemeClr val="tx1"/>
              </a:solidFill>
            </a:endParaRPr>
          </a:p>
        </p:txBody>
      </p:sp>
      <p:sp>
        <p:nvSpPr>
          <p:cNvPr id="7" name="Rectangle 6"/>
          <p:cNvSpPr/>
          <p:nvPr/>
        </p:nvSpPr>
        <p:spPr>
          <a:xfrm>
            <a:off x="6948488" y="3789363"/>
            <a:ext cx="1295400" cy="2376487"/>
          </a:xfrm>
          <a:prstGeom prst="rect">
            <a:avLst/>
          </a:prstGeom>
          <a:solidFill>
            <a:schemeClr val="bg1"/>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lstStyle/>
          <a:p>
            <a:pPr algn="ctr">
              <a:defRPr/>
            </a:pPr>
            <a:r>
              <a:rPr lang="en-CA" sz="1400" dirty="0">
                <a:solidFill>
                  <a:schemeClr val="tx1"/>
                </a:solidFill>
              </a:rPr>
              <a:t>Server B</a:t>
            </a:r>
            <a:endParaRPr lang="fr-CA" sz="1400" dirty="0">
              <a:solidFill>
                <a:schemeClr val="tx1"/>
              </a:solidFill>
            </a:endParaRPr>
          </a:p>
        </p:txBody>
      </p:sp>
      <p:sp>
        <p:nvSpPr>
          <p:cNvPr id="8" name="Rectangle 7"/>
          <p:cNvSpPr/>
          <p:nvPr/>
        </p:nvSpPr>
        <p:spPr>
          <a:xfrm>
            <a:off x="7092950" y="2636838"/>
            <a:ext cx="1008063" cy="720725"/>
          </a:xfrm>
          <a:prstGeom prst="rect">
            <a:avLst/>
          </a:prstGeom>
          <a:solidFill>
            <a:schemeClr val="accent5">
              <a:lumMod val="20000"/>
              <a:lumOff val="80000"/>
            </a:schemeClr>
          </a:solid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200" dirty="0">
                <a:solidFill>
                  <a:schemeClr val="tx1"/>
                </a:solidFill>
              </a:rPr>
              <a:t>Discovery</a:t>
            </a:r>
            <a:r>
              <a:rPr lang="en-CA" sz="1400" dirty="0">
                <a:solidFill>
                  <a:schemeClr val="tx1"/>
                </a:solidFill>
              </a:rPr>
              <a:t> </a:t>
            </a:r>
            <a:r>
              <a:rPr lang="en-CA" sz="1200" dirty="0">
                <a:solidFill>
                  <a:schemeClr val="tx1"/>
                </a:solidFill>
              </a:rPr>
              <a:t>Service</a:t>
            </a:r>
            <a:endParaRPr lang="fr-CA" sz="1400" dirty="0">
              <a:solidFill>
                <a:schemeClr val="tx1"/>
              </a:solidFill>
            </a:endParaRPr>
          </a:p>
        </p:txBody>
      </p:sp>
      <p:sp>
        <p:nvSpPr>
          <p:cNvPr id="9" name="Rectangle 8"/>
          <p:cNvSpPr/>
          <p:nvPr/>
        </p:nvSpPr>
        <p:spPr>
          <a:xfrm>
            <a:off x="7092950" y="4292600"/>
            <a:ext cx="1008063" cy="1728788"/>
          </a:xfrm>
          <a:prstGeom prst="rect">
            <a:avLst/>
          </a:prstGeom>
          <a:solidFill>
            <a:schemeClr val="accent5">
              <a:lumMod val="20000"/>
              <a:lumOff val="80000"/>
            </a:schemeClr>
          </a:solid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200" dirty="0">
                <a:solidFill>
                  <a:schemeClr val="tx1"/>
                </a:solidFill>
              </a:rPr>
              <a:t>Web Service</a:t>
            </a:r>
            <a:endParaRPr lang="fr-CA" sz="1400" dirty="0">
              <a:solidFill>
                <a:schemeClr val="tx1"/>
              </a:solidFill>
            </a:endParaRPr>
          </a:p>
        </p:txBody>
      </p:sp>
      <p:sp>
        <p:nvSpPr>
          <p:cNvPr id="10" name="TextBox 9"/>
          <p:cNvSpPr txBox="1">
            <a:spLocks noChangeArrowheads="1"/>
          </p:cNvSpPr>
          <p:nvPr/>
        </p:nvSpPr>
        <p:spPr bwMode="auto">
          <a:xfrm>
            <a:off x="250825" y="2133600"/>
            <a:ext cx="5400675" cy="387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2400"/>
              <a:t>Conversation Between Servers </a:t>
            </a:r>
            <a:r>
              <a:rPr lang="en-CA" altLang="fr-FR" sz="1800"/>
              <a:t>(based on a true story)</a:t>
            </a:r>
            <a:r>
              <a:rPr lang="en-CA" altLang="fr-FR" sz="2400"/>
              <a:t>:</a:t>
            </a:r>
          </a:p>
          <a:p>
            <a:pPr eaLnBrk="1" hangingPunct="1">
              <a:spcBef>
                <a:spcPct val="0"/>
              </a:spcBef>
              <a:spcAft>
                <a:spcPct val="0"/>
              </a:spcAft>
              <a:buFontTx/>
              <a:buNone/>
            </a:pPr>
            <a:endParaRPr lang="en-CA" altLang="fr-FR" sz="1800"/>
          </a:p>
          <a:p>
            <a:pPr eaLnBrk="1" hangingPunct="1">
              <a:spcBef>
                <a:spcPct val="0"/>
              </a:spcBef>
              <a:spcAft>
                <a:spcPct val="0"/>
              </a:spcAft>
              <a:buFontTx/>
              <a:buNone/>
            </a:pPr>
            <a:r>
              <a:rPr lang="en-CA" altLang="fr-FR" sz="1800" i="1"/>
              <a:t>Server B: </a:t>
            </a:r>
            <a:r>
              <a:rPr lang="en-CA" altLang="fr-FR" sz="1800" b="0" i="1"/>
              <a:t>Hey Server A, I just started providing a new service</a:t>
            </a:r>
          </a:p>
          <a:p>
            <a:pPr eaLnBrk="1" hangingPunct="1">
              <a:spcBef>
                <a:spcPct val="0"/>
              </a:spcBef>
              <a:spcAft>
                <a:spcPct val="0"/>
              </a:spcAft>
              <a:buFontTx/>
              <a:buNone/>
            </a:pPr>
            <a:endParaRPr lang="en-CA" altLang="fr-FR" sz="1800" b="0" i="1"/>
          </a:p>
          <a:p>
            <a:pPr eaLnBrk="1" hangingPunct="1">
              <a:spcBef>
                <a:spcPct val="0"/>
              </a:spcBef>
              <a:spcAft>
                <a:spcPct val="0"/>
              </a:spcAft>
              <a:buFontTx/>
              <a:buNone/>
            </a:pPr>
            <a:r>
              <a:rPr lang="en-CA" altLang="fr-FR" sz="1800" i="1"/>
              <a:t>Server A: </a:t>
            </a:r>
            <a:r>
              <a:rPr lang="en-CA" altLang="fr-FR" sz="1800" b="0" i="1"/>
              <a:t>Send me a listing, I’ll post it publicly</a:t>
            </a:r>
          </a:p>
          <a:p>
            <a:pPr eaLnBrk="1" hangingPunct="1">
              <a:spcBef>
                <a:spcPct val="0"/>
              </a:spcBef>
              <a:spcAft>
                <a:spcPct val="0"/>
              </a:spcAft>
              <a:buFontTx/>
              <a:buNone/>
            </a:pPr>
            <a:endParaRPr lang="en-CA" altLang="fr-FR" sz="1800" i="1"/>
          </a:p>
          <a:p>
            <a:pPr eaLnBrk="1" hangingPunct="1">
              <a:spcBef>
                <a:spcPct val="0"/>
              </a:spcBef>
              <a:spcAft>
                <a:spcPct val="0"/>
              </a:spcAft>
              <a:buFontTx/>
              <a:buNone/>
            </a:pPr>
            <a:r>
              <a:rPr lang="en-CA" altLang="fr-FR" sz="1800" i="1"/>
              <a:t>Server B: </a:t>
            </a:r>
            <a:r>
              <a:rPr lang="en-CA" altLang="fr-FR" sz="1800" b="0" i="1"/>
              <a:t>Here’s my listing: “Server B now provides weather inquiry services”</a:t>
            </a:r>
          </a:p>
          <a:p>
            <a:pPr eaLnBrk="1" hangingPunct="1">
              <a:spcBef>
                <a:spcPct val="0"/>
              </a:spcBef>
              <a:spcAft>
                <a:spcPct val="0"/>
              </a:spcAft>
              <a:buFontTx/>
              <a:buNone/>
            </a:pPr>
            <a:endParaRPr lang="en-CA" altLang="fr-FR" sz="1800" b="0" i="1"/>
          </a:p>
          <a:p>
            <a:pPr eaLnBrk="1" hangingPunct="1">
              <a:spcBef>
                <a:spcPct val="0"/>
              </a:spcBef>
              <a:spcAft>
                <a:spcPct val="0"/>
              </a:spcAft>
              <a:buFontTx/>
              <a:buNone/>
            </a:pPr>
            <a:r>
              <a:rPr lang="en-CA" altLang="fr-FR" sz="1800" i="1"/>
              <a:t>Server A: </a:t>
            </a:r>
            <a:r>
              <a:rPr lang="en-CA" altLang="fr-FR" sz="1800" b="0" i="1"/>
              <a:t>Confirmed, I just posted it</a:t>
            </a:r>
          </a:p>
          <a:p>
            <a:pPr eaLnBrk="1" hangingPunct="1">
              <a:spcBef>
                <a:spcPct val="0"/>
              </a:spcBef>
              <a:spcAft>
                <a:spcPct val="0"/>
              </a:spcAft>
              <a:buFontTx/>
              <a:buNone/>
            </a:pPr>
            <a:endParaRPr lang="fr-CA" altLang="fr-FR" sz="1800" b="0"/>
          </a:p>
        </p:txBody>
      </p:sp>
      <p:sp>
        <p:nvSpPr>
          <p:cNvPr id="11" name="Slide Number Placeholder 10"/>
          <p:cNvSpPr>
            <a:spLocks noGrp="1"/>
          </p:cNvSpPr>
          <p:nvPr>
            <p:ph type="sldNum" sz="quarter" idx="11"/>
          </p:nvPr>
        </p:nvSpPr>
        <p:spPr/>
        <p:txBody>
          <a:bodyPr/>
          <a:lstStyle/>
          <a:p>
            <a:pPr>
              <a:defRPr/>
            </a:pPr>
            <a:fld id="{C0F85434-72BD-456E-A883-0F005E178622}" type="slidenum">
              <a:rPr lang="fr-CA" smtClean="0"/>
              <a:pPr>
                <a:defRPr/>
              </a:pPr>
              <a:t>584</a:t>
            </a:fld>
            <a:endParaRPr lang="fr-CA"/>
          </a:p>
        </p:txBody>
      </p:sp>
    </p:spTree>
    <p:extLst>
      <p:ext uri="{BB962C8B-B14F-4D97-AF65-F5344CB8AC3E}">
        <p14:creationId xmlns:p14="http://schemas.microsoft.com/office/powerpoint/2010/main" val="50028023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0">
                                            <p:txEl>
                                              <p:pRg st="2" end="2"/>
                                            </p:txEl>
                                          </p:spTgt>
                                        </p:tgtEl>
                                        <p:attrNameLst>
                                          <p:attrName>style.visibility</p:attrName>
                                        </p:attrNameLst>
                                      </p:cBhvr>
                                      <p:to>
                                        <p:strVal val="visible"/>
                                      </p:to>
                                    </p:set>
                                    <p:animEffect transition="in" filter="fade">
                                      <p:cBhvr>
                                        <p:cTn id="7" dur="500"/>
                                        <p:tgtEl>
                                          <p:spTgt spid="10">
                                            <p:txEl>
                                              <p:pRg st="2" end="2"/>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10">
                                            <p:txEl>
                                              <p:pRg st="4" end="4"/>
                                            </p:txEl>
                                          </p:spTgt>
                                        </p:tgtEl>
                                        <p:attrNameLst>
                                          <p:attrName>style.visibility</p:attrName>
                                        </p:attrNameLst>
                                      </p:cBhvr>
                                      <p:to>
                                        <p:strVal val="visible"/>
                                      </p:to>
                                    </p:set>
                                    <p:animEffect transition="in" filter="fade">
                                      <p:cBhvr>
                                        <p:cTn id="12" dur="500"/>
                                        <p:tgtEl>
                                          <p:spTgt spid="10">
                                            <p:txEl>
                                              <p:pRg st="4" end="4"/>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10">
                                            <p:txEl>
                                              <p:pRg st="6" end="6"/>
                                            </p:txEl>
                                          </p:spTgt>
                                        </p:tgtEl>
                                        <p:attrNameLst>
                                          <p:attrName>style.visibility</p:attrName>
                                        </p:attrNameLst>
                                      </p:cBhvr>
                                      <p:to>
                                        <p:strVal val="visible"/>
                                      </p:to>
                                    </p:set>
                                    <p:animEffect transition="in" filter="fade">
                                      <p:cBhvr>
                                        <p:cTn id="17" dur="500"/>
                                        <p:tgtEl>
                                          <p:spTgt spid="10">
                                            <p:txEl>
                                              <p:pRg st="6" end="6"/>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10">
                                            <p:txEl>
                                              <p:pRg st="8" end="8"/>
                                            </p:txEl>
                                          </p:spTgt>
                                        </p:tgtEl>
                                        <p:attrNameLst>
                                          <p:attrName>style.visibility</p:attrName>
                                        </p:attrNameLst>
                                      </p:cBhvr>
                                      <p:to>
                                        <p:strVal val="visible"/>
                                      </p:to>
                                    </p:set>
                                    <p:animEffect transition="in" filter="fade">
                                      <p:cBhvr>
                                        <p:cTn id="22" dur="500"/>
                                        <p:tgtEl>
                                          <p:spTgt spid="10">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Discovery Service</a:t>
            </a:r>
            <a:endParaRPr lang="fr-CA" dirty="0"/>
          </a:p>
        </p:txBody>
      </p:sp>
      <p:sp>
        <p:nvSpPr>
          <p:cNvPr id="6" name="Rectangle 5"/>
          <p:cNvSpPr/>
          <p:nvPr/>
        </p:nvSpPr>
        <p:spPr>
          <a:xfrm>
            <a:off x="2771775" y="2205038"/>
            <a:ext cx="1008063" cy="3960812"/>
          </a:xfrm>
          <a:prstGeom prst="rect">
            <a:avLst/>
          </a:prstGeom>
          <a:solidFill>
            <a:schemeClr val="bg1"/>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solidFill>
                  <a:schemeClr val="tx1"/>
                </a:solidFill>
              </a:rPr>
              <a:t>Client</a:t>
            </a:r>
            <a:endParaRPr lang="fr-CA" dirty="0">
              <a:solidFill>
                <a:schemeClr val="tx1"/>
              </a:solidFill>
            </a:endParaRPr>
          </a:p>
        </p:txBody>
      </p:sp>
      <p:sp>
        <p:nvSpPr>
          <p:cNvPr id="7" name="Rectangle 6"/>
          <p:cNvSpPr/>
          <p:nvPr/>
        </p:nvSpPr>
        <p:spPr>
          <a:xfrm>
            <a:off x="6948488" y="2205038"/>
            <a:ext cx="1295400" cy="1295400"/>
          </a:xfrm>
          <a:prstGeom prst="rect">
            <a:avLst/>
          </a:prstGeom>
          <a:solidFill>
            <a:schemeClr val="bg1"/>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lstStyle/>
          <a:p>
            <a:pPr algn="ctr">
              <a:defRPr/>
            </a:pPr>
            <a:r>
              <a:rPr lang="en-CA" sz="1400" dirty="0">
                <a:solidFill>
                  <a:schemeClr val="tx1"/>
                </a:solidFill>
              </a:rPr>
              <a:t>Server A</a:t>
            </a:r>
            <a:endParaRPr lang="fr-CA" sz="1400" dirty="0">
              <a:solidFill>
                <a:schemeClr val="tx1"/>
              </a:solidFill>
            </a:endParaRPr>
          </a:p>
        </p:txBody>
      </p:sp>
      <p:sp>
        <p:nvSpPr>
          <p:cNvPr id="8" name="Rectangle 7"/>
          <p:cNvSpPr/>
          <p:nvPr/>
        </p:nvSpPr>
        <p:spPr>
          <a:xfrm>
            <a:off x="6948488" y="3789363"/>
            <a:ext cx="1295400" cy="2376487"/>
          </a:xfrm>
          <a:prstGeom prst="rect">
            <a:avLst/>
          </a:prstGeom>
          <a:solidFill>
            <a:schemeClr val="bg1"/>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lstStyle/>
          <a:p>
            <a:pPr algn="ctr">
              <a:defRPr/>
            </a:pPr>
            <a:r>
              <a:rPr lang="en-CA" sz="1400" dirty="0">
                <a:solidFill>
                  <a:schemeClr val="tx1"/>
                </a:solidFill>
              </a:rPr>
              <a:t>Server B</a:t>
            </a:r>
            <a:endParaRPr lang="fr-CA" sz="1400" dirty="0">
              <a:solidFill>
                <a:schemeClr val="tx1"/>
              </a:solidFill>
            </a:endParaRPr>
          </a:p>
        </p:txBody>
      </p:sp>
      <p:sp>
        <p:nvSpPr>
          <p:cNvPr id="9" name="Rectangle 8"/>
          <p:cNvSpPr/>
          <p:nvPr/>
        </p:nvSpPr>
        <p:spPr>
          <a:xfrm>
            <a:off x="7092950" y="2636838"/>
            <a:ext cx="1008063" cy="720725"/>
          </a:xfrm>
          <a:prstGeom prst="rect">
            <a:avLst/>
          </a:prstGeom>
          <a:solidFill>
            <a:schemeClr val="accent5">
              <a:lumMod val="20000"/>
              <a:lumOff val="80000"/>
            </a:schemeClr>
          </a:solid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200" dirty="0">
                <a:solidFill>
                  <a:schemeClr val="tx1"/>
                </a:solidFill>
              </a:rPr>
              <a:t>Discovery</a:t>
            </a:r>
            <a:r>
              <a:rPr lang="en-CA" sz="1400" dirty="0">
                <a:solidFill>
                  <a:schemeClr val="tx1"/>
                </a:solidFill>
              </a:rPr>
              <a:t> </a:t>
            </a:r>
            <a:r>
              <a:rPr lang="en-CA" sz="1200" dirty="0">
                <a:solidFill>
                  <a:schemeClr val="tx1"/>
                </a:solidFill>
              </a:rPr>
              <a:t>Service</a:t>
            </a:r>
            <a:endParaRPr lang="fr-CA" sz="1400" dirty="0">
              <a:solidFill>
                <a:schemeClr val="tx1"/>
              </a:solidFill>
            </a:endParaRPr>
          </a:p>
        </p:txBody>
      </p:sp>
      <p:sp>
        <p:nvSpPr>
          <p:cNvPr id="10" name="Rectangle 9"/>
          <p:cNvSpPr/>
          <p:nvPr/>
        </p:nvSpPr>
        <p:spPr>
          <a:xfrm>
            <a:off x="7092950" y="4292600"/>
            <a:ext cx="1008063" cy="1728788"/>
          </a:xfrm>
          <a:prstGeom prst="rect">
            <a:avLst/>
          </a:prstGeom>
          <a:solidFill>
            <a:schemeClr val="accent5">
              <a:lumMod val="20000"/>
              <a:lumOff val="80000"/>
            </a:schemeClr>
          </a:solid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200" dirty="0">
                <a:solidFill>
                  <a:schemeClr val="tx1"/>
                </a:solidFill>
              </a:rPr>
              <a:t>Web Service</a:t>
            </a:r>
            <a:endParaRPr lang="fr-CA" sz="1400" dirty="0">
              <a:solidFill>
                <a:schemeClr val="tx1"/>
              </a:solidFill>
            </a:endParaRPr>
          </a:p>
        </p:txBody>
      </p:sp>
      <p:cxnSp>
        <p:nvCxnSpPr>
          <p:cNvPr id="12" name="Straight Arrow Connector 11"/>
          <p:cNvCxnSpPr/>
          <p:nvPr/>
        </p:nvCxnSpPr>
        <p:spPr>
          <a:xfrm>
            <a:off x="3779838" y="2852738"/>
            <a:ext cx="3313112" cy="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13" name="TextBox 12"/>
          <p:cNvSpPr txBox="1"/>
          <p:nvPr/>
        </p:nvSpPr>
        <p:spPr>
          <a:xfrm>
            <a:off x="4679950" y="2424113"/>
            <a:ext cx="1368425" cy="415925"/>
          </a:xfrm>
          <a:prstGeom prst="rect">
            <a:avLst/>
          </a:prstGeom>
          <a:noFill/>
        </p:spPr>
        <p:txBody>
          <a:bodyPr>
            <a:spAutoFit/>
          </a:bodyPr>
          <a:lstStyle/>
          <a:p>
            <a:pPr algn="ctr">
              <a:defRPr/>
            </a:pPr>
            <a:r>
              <a:rPr lang="en-CA" sz="1050" dirty="0"/>
              <a:t>Where can I find a “Weather Service”?</a:t>
            </a:r>
            <a:endParaRPr lang="fr-CA" sz="1050" dirty="0"/>
          </a:p>
        </p:txBody>
      </p:sp>
      <p:cxnSp>
        <p:nvCxnSpPr>
          <p:cNvPr id="14" name="Straight Arrow Connector 13"/>
          <p:cNvCxnSpPr/>
          <p:nvPr/>
        </p:nvCxnSpPr>
        <p:spPr>
          <a:xfrm flipH="1">
            <a:off x="3779838" y="3141663"/>
            <a:ext cx="3313112" cy="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15" name="TextBox 14"/>
          <p:cNvSpPr txBox="1"/>
          <p:nvPr/>
        </p:nvSpPr>
        <p:spPr>
          <a:xfrm>
            <a:off x="4392613" y="3136900"/>
            <a:ext cx="1943100" cy="414338"/>
          </a:xfrm>
          <a:prstGeom prst="rect">
            <a:avLst/>
          </a:prstGeom>
          <a:noFill/>
        </p:spPr>
        <p:txBody>
          <a:bodyPr>
            <a:spAutoFit/>
          </a:bodyPr>
          <a:lstStyle/>
          <a:p>
            <a:pPr algn="ctr">
              <a:defRPr/>
            </a:pPr>
            <a:r>
              <a:rPr lang="en-CA" sz="1050" dirty="0"/>
              <a:t>There’s a good “Weather Service” on Server B</a:t>
            </a:r>
            <a:endParaRPr lang="fr-CA" sz="1050" dirty="0"/>
          </a:p>
        </p:txBody>
      </p:sp>
      <p:cxnSp>
        <p:nvCxnSpPr>
          <p:cNvPr id="17" name="Straight Arrow Connector 16"/>
          <p:cNvCxnSpPr/>
          <p:nvPr/>
        </p:nvCxnSpPr>
        <p:spPr>
          <a:xfrm>
            <a:off x="3779838" y="4437063"/>
            <a:ext cx="3313112" cy="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22" name="TextBox 21"/>
          <p:cNvSpPr txBox="1"/>
          <p:nvPr/>
        </p:nvSpPr>
        <p:spPr>
          <a:xfrm>
            <a:off x="4679950" y="3976688"/>
            <a:ext cx="1368425" cy="415925"/>
          </a:xfrm>
          <a:prstGeom prst="rect">
            <a:avLst/>
          </a:prstGeom>
          <a:noFill/>
        </p:spPr>
        <p:txBody>
          <a:bodyPr>
            <a:spAutoFit/>
          </a:bodyPr>
          <a:lstStyle/>
          <a:p>
            <a:pPr algn="ctr">
              <a:defRPr/>
            </a:pPr>
            <a:r>
              <a:rPr lang="en-CA" sz="1050" dirty="0"/>
              <a:t>How exactly can I use your services</a:t>
            </a:r>
            <a:endParaRPr lang="fr-CA" sz="1050" dirty="0"/>
          </a:p>
        </p:txBody>
      </p:sp>
      <p:cxnSp>
        <p:nvCxnSpPr>
          <p:cNvPr id="23" name="Straight Arrow Connector 22"/>
          <p:cNvCxnSpPr/>
          <p:nvPr/>
        </p:nvCxnSpPr>
        <p:spPr>
          <a:xfrm flipH="1">
            <a:off x="3779838" y="4652963"/>
            <a:ext cx="3313112" cy="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4751388" y="4652963"/>
            <a:ext cx="1368425" cy="415925"/>
          </a:xfrm>
          <a:prstGeom prst="rect">
            <a:avLst/>
          </a:prstGeom>
          <a:noFill/>
        </p:spPr>
        <p:txBody>
          <a:bodyPr>
            <a:spAutoFit/>
          </a:bodyPr>
          <a:lstStyle/>
          <a:p>
            <a:pPr algn="ctr">
              <a:defRPr/>
            </a:pPr>
            <a:r>
              <a:rPr lang="en-CA" sz="1050" dirty="0"/>
              <a:t>Take a look at this </a:t>
            </a:r>
            <a:r>
              <a:rPr lang="en-CA" sz="1050" b="1" dirty="0"/>
              <a:t>WSDL</a:t>
            </a:r>
            <a:endParaRPr lang="fr-CA" sz="1050" b="1" dirty="0"/>
          </a:p>
        </p:txBody>
      </p:sp>
      <p:cxnSp>
        <p:nvCxnSpPr>
          <p:cNvPr id="25" name="Straight Arrow Connector 24"/>
          <p:cNvCxnSpPr/>
          <p:nvPr/>
        </p:nvCxnSpPr>
        <p:spPr>
          <a:xfrm>
            <a:off x="3779838" y="5595938"/>
            <a:ext cx="3313112" cy="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26" name="TextBox 25"/>
          <p:cNvSpPr txBox="1"/>
          <p:nvPr/>
        </p:nvSpPr>
        <p:spPr>
          <a:xfrm>
            <a:off x="4572000" y="5137150"/>
            <a:ext cx="1908175" cy="414338"/>
          </a:xfrm>
          <a:prstGeom prst="rect">
            <a:avLst/>
          </a:prstGeom>
          <a:noFill/>
        </p:spPr>
        <p:txBody>
          <a:bodyPr>
            <a:spAutoFit/>
          </a:bodyPr>
          <a:lstStyle/>
          <a:p>
            <a:pPr algn="ctr">
              <a:defRPr/>
            </a:pPr>
            <a:r>
              <a:rPr lang="en-CA" sz="1050" b="1" dirty="0"/>
              <a:t>SOAP request:</a:t>
            </a:r>
          </a:p>
          <a:p>
            <a:pPr algn="ctr">
              <a:defRPr/>
            </a:pPr>
            <a:r>
              <a:rPr lang="en-CA" sz="1050" dirty="0" err="1"/>
              <a:t>getWeatherInfo</a:t>
            </a:r>
            <a:r>
              <a:rPr lang="en-CA" sz="1050" dirty="0"/>
              <a:t>(“Ottawa”)</a:t>
            </a:r>
            <a:endParaRPr lang="fr-CA" sz="1050" dirty="0"/>
          </a:p>
        </p:txBody>
      </p:sp>
      <p:cxnSp>
        <p:nvCxnSpPr>
          <p:cNvPr id="27" name="Straight Arrow Connector 26"/>
          <p:cNvCxnSpPr/>
          <p:nvPr/>
        </p:nvCxnSpPr>
        <p:spPr>
          <a:xfrm flipH="1">
            <a:off x="3779838" y="5811838"/>
            <a:ext cx="3313112" cy="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29" name="TextBox 28"/>
          <p:cNvSpPr txBox="1"/>
          <p:nvPr/>
        </p:nvSpPr>
        <p:spPr>
          <a:xfrm>
            <a:off x="4572000" y="5813425"/>
            <a:ext cx="1908175" cy="415925"/>
          </a:xfrm>
          <a:prstGeom prst="rect">
            <a:avLst/>
          </a:prstGeom>
          <a:noFill/>
        </p:spPr>
        <p:txBody>
          <a:bodyPr>
            <a:spAutoFit/>
          </a:bodyPr>
          <a:lstStyle/>
          <a:p>
            <a:pPr algn="ctr">
              <a:defRPr/>
            </a:pPr>
            <a:r>
              <a:rPr lang="en-CA" sz="1050" b="1" dirty="0"/>
              <a:t>SOAP response:</a:t>
            </a:r>
          </a:p>
          <a:p>
            <a:pPr algn="ctr">
              <a:defRPr/>
            </a:pPr>
            <a:r>
              <a:rPr lang="en-CA" sz="1050" dirty="0"/>
              <a:t>“Freezing”</a:t>
            </a:r>
            <a:endParaRPr lang="fr-CA" sz="1050" dirty="0"/>
          </a:p>
        </p:txBody>
      </p:sp>
      <p:sp>
        <p:nvSpPr>
          <p:cNvPr id="11" name="Slide Number Placeholder 10"/>
          <p:cNvSpPr>
            <a:spLocks noGrp="1"/>
          </p:cNvSpPr>
          <p:nvPr>
            <p:ph type="sldNum" sz="quarter" idx="11"/>
          </p:nvPr>
        </p:nvSpPr>
        <p:spPr/>
        <p:txBody>
          <a:bodyPr/>
          <a:lstStyle/>
          <a:p>
            <a:pPr>
              <a:defRPr/>
            </a:pPr>
            <a:fld id="{C0F85434-72BD-456E-A883-0F005E178622}" type="slidenum">
              <a:rPr lang="fr-CA" smtClean="0"/>
              <a:pPr>
                <a:defRPr/>
              </a:pPr>
              <a:t>585</a:t>
            </a:fld>
            <a:endParaRPr lang="fr-CA"/>
          </a:p>
        </p:txBody>
      </p:sp>
    </p:spTree>
    <p:extLst>
      <p:ext uri="{BB962C8B-B14F-4D97-AF65-F5344CB8AC3E}">
        <p14:creationId xmlns:p14="http://schemas.microsoft.com/office/powerpoint/2010/main" val="225460656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fade">
                                      <p:cBhvr>
                                        <p:cTn id="10" dur="500"/>
                                        <p:tgtEl>
                                          <p:spTgt spid="13"/>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500"/>
                                        <p:tgtEl>
                                          <p:spTgt spid="15"/>
                                        </p:tgtEl>
                                      </p:cBhvr>
                                    </p:animEffect>
                                  </p:childTnLst>
                                </p:cTn>
                              </p:par>
                              <p:par>
                                <p:cTn id="16" presetID="10" presetClass="entr" presetSubtype="0" fill="hold" nodeType="with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fade">
                                      <p:cBhvr>
                                        <p:cTn id="18" dur="500"/>
                                        <p:tgtEl>
                                          <p:spTgt spid="14"/>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0" presetClass="entr" presetSubtype="0" fill="hold" nodeType="click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fade">
                                      <p:cBhvr>
                                        <p:cTn id="23" dur="500"/>
                                        <p:tgtEl>
                                          <p:spTgt spid="17"/>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fade">
                                      <p:cBhvr>
                                        <p:cTn id="26" dur="500"/>
                                        <p:tgtEl>
                                          <p:spTgt spid="22"/>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fade">
                                      <p:cBhvr>
                                        <p:cTn id="31" dur="500"/>
                                        <p:tgtEl>
                                          <p:spTgt spid="24"/>
                                        </p:tgtEl>
                                      </p:cBhvr>
                                    </p:animEffect>
                                  </p:childTnLst>
                                </p:cTn>
                              </p:par>
                              <p:par>
                                <p:cTn id="32" presetID="10" presetClass="entr" presetSubtype="0" fill="hold" nodeType="with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fade">
                                      <p:cBhvr>
                                        <p:cTn id="34" dur="500"/>
                                        <p:tgtEl>
                                          <p:spTgt spid="23"/>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26"/>
                                        </p:tgtEl>
                                        <p:attrNameLst>
                                          <p:attrName>style.visibility</p:attrName>
                                        </p:attrNameLst>
                                      </p:cBhvr>
                                      <p:to>
                                        <p:strVal val="visible"/>
                                      </p:to>
                                    </p:set>
                                    <p:animEffect transition="in" filter="fade">
                                      <p:cBhvr>
                                        <p:cTn id="39" dur="500"/>
                                        <p:tgtEl>
                                          <p:spTgt spid="26"/>
                                        </p:tgtEl>
                                      </p:cBhvr>
                                    </p:animEffect>
                                  </p:childTnLst>
                                </p:cTn>
                              </p:par>
                              <p:par>
                                <p:cTn id="40" presetID="10" presetClass="entr" presetSubtype="0" fill="hold" nodeType="withEffect">
                                  <p:stCondLst>
                                    <p:cond delay="0"/>
                                  </p:stCondLst>
                                  <p:childTnLst>
                                    <p:set>
                                      <p:cBhvr>
                                        <p:cTn id="41" dur="1" fill="hold">
                                          <p:stCondLst>
                                            <p:cond delay="0"/>
                                          </p:stCondLst>
                                        </p:cTn>
                                        <p:tgtEl>
                                          <p:spTgt spid="25"/>
                                        </p:tgtEl>
                                        <p:attrNameLst>
                                          <p:attrName>style.visibility</p:attrName>
                                        </p:attrNameLst>
                                      </p:cBhvr>
                                      <p:to>
                                        <p:strVal val="visible"/>
                                      </p:to>
                                    </p:set>
                                    <p:animEffect transition="in" filter="fade">
                                      <p:cBhvr>
                                        <p:cTn id="42" dur="500"/>
                                        <p:tgtEl>
                                          <p:spTgt spid="25"/>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29"/>
                                        </p:tgtEl>
                                        <p:attrNameLst>
                                          <p:attrName>style.visibility</p:attrName>
                                        </p:attrNameLst>
                                      </p:cBhvr>
                                      <p:to>
                                        <p:strVal val="visible"/>
                                      </p:to>
                                    </p:set>
                                    <p:animEffect transition="in" filter="fade">
                                      <p:cBhvr>
                                        <p:cTn id="47" dur="500"/>
                                        <p:tgtEl>
                                          <p:spTgt spid="29"/>
                                        </p:tgtEl>
                                      </p:cBhvr>
                                    </p:animEffect>
                                  </p:childTnLst>
                                </p:cTn>
                              </p:par>
                              <p:par>
                                <p:cTn id="48" presetID="10" presetClass="entr" presetSubtype="0" fill="hold" nodeType="withEffect">
                                  <p:stCondLst>
                                    <p:cond delay="0"/>
                                  </p:stCondLst>
                                  <p:childTnLst>
                                    <p:set>
                                      <p:cBhvr>
                                        <p:cTn id="49" dur="1" fill="hold">
                                          <p:stCondLst>
                                            <p:cond delay="0"/>
                                          </p:stCondLst>
                                        </p:cTn>
                                        <p:tgtEl>
                                          <p:spTgt spid="27"/>
                                        </p:tgtEl>
                                        <p:attrNameLst>
                                          <p:attrName>style.visibility</p:attrName>
                                        </p:attrNameLst>
                                      </p:cBhvr>
                                      <p:to>
                                        <p:strVal val="visible"/>
                                      </p:to>
                                    </p:set>
                                    <p:animEffect transition="in" filter="fade">
                                      <p:cBhvr>
                                        <p:cTn id="50"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5" grpId="0"/>
      <p:bldP spid="22" grpId="0"/>
      <p:bldP spid="24" grpId="0"/>
      <p:bldP spid="26" grpId="0"/>
      <p:bldP spid="29" grpId="0"/>
    </p:bldLst>
  </p:timing>
</p:sld>
</file>

<file path=ppt/slides/slide5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Discovery Service</a:t>
            </a:r>
            <a:endParaRPr lang="fr-CA" dirty="0"/>
          </a:p>
        </p:txBody>
      </p:sp>
      <p:sp>
        <p:nvSpPr>
          <p:cNvPr id="25603" name="Content Placeholder 2"/>
          <p:cNvSpPr>
            <a:spLocks noGrp="1"/>
          </p:cNvSpPr>
          <p:nvPr>
            <p:ph idx="1"/>
          </p:nvPr>
        </p:nvSpPr>
        <p:spPr/>
        <p:txBody>
          <a:bodyPr/>
          <a:lstStyle/>
          <a:p>
            <a:r>
              <a:rPr lang="en-CA" altLang="fr-FR" smtClean="0">
                <a:solidFill>
                  <a:schemeClr val="tx2"/>
                </a:solidFill>
              </a:rPr>
              <a:t>Universal Description, Discovery and Integration (UDDI): </a:t>
            </a:r>
            <a:r>
              <a:rPr lang="en-CA" altLang="fr-FR" smtClean="0"/>
              <a:t>registry by which businesses worldwide can list themselves on the Internet</a:t>
            </a:r>
          </a:p>
          <a:p>
            <a:pPr lvl="1"/>
            <a:r>
              <a:rPr lang="en-CA" altLang="fr-FR" smtClean="0"/>
              <a:t>Allows clients to locate relevant Service Providers</a:t>
            </a:r>
          </a:p>
          <a:p>
            <a:pPr lvl="1"/>
            <a:endParaRPr lang="en-CA" altLang="fr-FR" smtClean="0"/>
          </a:p>
          <a:p>
            <a:r>
              <a:rPr lang="en-CA" altLang="fr-FR" smtClean="0"/>
              <a:t>UDDI has not been as widely adopted as its designers had hoped</a:t>
            </a:r>
          </a:p>
          <a:p>
            <a:endParaRPr lang="en-CA" altLang="fr-FR" smtClean="0"/>
          </a:p>
          <a:p>
            <a:r>
              <a:rPr lang="en-CA" altLang="fr-FR" smtClean="0"/>
              <a:t>Nonetheless, you can still find UDDI servers within the confines of a company</a:t>
            </a:r>
          </a:p>
          <a:p>
            <a:pPr lvl="1"/>
            <a:r>
              <a:rPr lang="en-CA" altLang="fr-FR" smtClean="0"/>
              <a:t>Definitely on a smaller scale than the grand future imagined for this service</a:t>
            </a:r>
          </a:p>
          <a:p>
            <a:endParaRPr lang="en-CA" altLang="fr-FR" smtClean="0"/>
          </a:p>
          <a:p>
            <a:endParaRPr lang="fr-CA" altLang="fr-FR" smtClean="0"/>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586</a:t>
            </a:fld>
            <a:endParaRPr lang="fr-CA"/>
          </a:p>
        </p:txBody>
      </p:sp>
    </p:spTree>
    <p:extLst>
      <p:ext uri="{BB962C8B-B14F-4D97-AF65-F5344CB8AC3E}">
        <p14:creationId xmlns:p14="http://schemas.microsoft.com/office/powerpoint/2010/main" val="258966617"/>
      </p:ext>
    </p:extLst>
  </p:cSld>
  <p:clrMapOvr>
    <a:masterClrMapping/>
  </p:clrMapOvr>
  <p:timing>
    <p:tnLst>
      <p:par>
        <p:cTn id="1" dur="indefinite" restart="never" nodeType="tmRoot"/>
      </p:par>
    </p:tnLst>
  </p:timing>
</p:sld>
</file>

<file path=ppt/slides/slide5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WSDL</a:t>
            </a:r>
            <a:endParaRPr lang="fr-CA" dirty="0"/>
          </a:p>
        </p:txBody>
      </p:sp>
      <p:sp>
        <p:nvSpPr>
          <p:cNvPr id="3" name="Content Placeholder 2"/>
          <p:cNvSpPr>
            <a:spLocks noGrp="1"/>
          </p:cNvSpPr>
          <p:nvPr>
            <p:ph idx="1"/>
          </p:nvPr>
        </p:nvSpPr>
        <p:spPr/>
        <p:txBody>
          <a:bodyPr/>
          <a:lstStyle/>
          <a:p>
            <a:endParaRPr lang="en-CA" altLang="fr-FR" smtClean="0"/>
          </a:p>
          <a:p>
            <a:endParaRPr lang="en-CA" altLang="fr-FR" smtClean="0">
              <a:solidFill>
                <a:schemeClr val="tx2"/>
              </a:solidFill>
            </a:endParaRPr>
          </a:p>
          <a:p>
            <a:pPr algn="ctr"/>
            <a:r>
              <a:rPr lang="en-CA" altLang="fr-FR" sz="2800" i="1" smtClean="0">
                <a:solidFill>
                  <a:schemeClr val="tx2"/>
                </a:solidFill>
              </a:rPr>
              <a:t>How can a WSDL document describe a service?</a:t>
            </a:r>
          </a:p>
          <a:p>
            <a:pPr algn="ctr"/>
            <a:endParaRPr lang="en-CA" altLang="fr-FR" sz="2800" i="1" smtClean="0"/>
          </a:p>
          <a:p>
            <a:pPr algn="ctr"/>
            <a:r>
              <a:rPr lang="en-CA" altLang="fr-FR" sz="2800" i="1" smtClean="0"/>
              <a:t>Let’s look at a sample…</a:t>
            </a:r>
          </a:p>
          <a:p>
            <a:endParaRPr lang="fr-CA" altLang="fr-FR" smtClean="0"/>
          </a:p>
        </p:txBody>
      </p:sp>
      <p:pic>
        <p:nvPicPr>
          <p:cNvPr id="26630" name="Picture 2" descr="http://vector.me/files/images/1/7/178918/red_question_mark_circle_clip_art.jpg"/>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227763" y="4292600"/>
            <a:ext cx="2232025" cy="2232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Slide Number Placeholder 6"/>
          <p:cNvSpPr>
            <a:spLocks noGrp="1"/>
          </p:cNvSpPr>
          <p:nvPr>
            <p:ph type="sldNum" sz="quarter" idx="11"/>
          </p:nvPr>
        </p:nvSpPr>
        <p:spPr/>
        <p:txBody>
          <a:bodyPr/>
          <a:lstStyle/>
          <a:p>
            <a:pPr>
              <a:defRPr/>
            </a:pPr>
            <a:fld id="{C0F85434-72BD-456E-A883-0F005E178622}" type="slidenum">
              <a:rPr lang="fr-CA" smtClean="0"/>
              <a:pPr>
                <a:defRPr/>
              </a:pPr>
              <a:t>587</a:t>
            </a:fld>
            <a:endParaRPr lang="fr-CA"/>
          </a:p>
        </p:txBody>
      </p:sp>
    </p:spTree>
    <p:extLst>
      <p:ext uri="{BB962C8B-B14F-4D97-AF65-F5344CB8AC3E}">
        <p14:creationId xmlns:p14="http://schemas.microsoft.com/office/powerpoint/2010/main" val="265898768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animEffect transition="in" filter="fade">
                                      <p:cBhvr>
                                        <p:cTn id="7"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Sample WSDL</a:t>
            </a:r>
            <a:endParaRPr lang="fr-CA" dirty="0"/>
          </a:p>
        </p:txBody>
      </p:sp>
      <p:sp>
        <p:nvSpPr>
          <p:cNvPr id="3" name="Content Placeholder 2"/>
          <p:cNvSpPr>
            <a:spLocks noGrp="1"/>
          </p:cNvSpPr>
          <p:nvPr>
            <p:ph idx="1"/>
          </p:nvPr>
        </p:nvSpPr>
        <p:spPr/>
        <p:txBody>
          <a:bodyPr/>
          <a:lstStyle/>
          <a:p>
            <a:pPr defTabSz="180000">
              <a:spcBef>
                <a:spcPts val="50"/>
              </a:spcBef>
              <a:spcAft>
                <a:spcPts val="50"/>
              </a:spcAft>
              <a:defRPr/>
            </a:pPr>
            <a:r>
              <a:rPr lang="fr-CA" sz="1050" dirty="0" smtClean="0">
                <a:solidFill>
                  <a:schemeClr val="tx2"/>
                </a:solidFill>
              </a:rPr>
              <a:t>&lt;</a:t>
            </a:r>
            <a:r>
              <a:rPr lang="fr-CA" sz="1050" dirty="0" err="1" smtClean="0">
                <a:solidFill>
                  <a:schemeClr val="tx2"/>
                </a:solidFill>
              </a:rPr>
              <a:t>definitions</a:t>
            </a:r>
            <a:r>
              <a:rPr lang="fr-CA" sz="1050" dirty="0" smtClean="0">
                <a:solidFill>
                  <a:schemeClr val="tx2"/>
                </a:solidFill>
              </a:rPr>
              <a:t> </a:t>
            </a:r>
            <a:r>
              <a:rPr lang="fr-CA" sz="1050" dirty="0" err="1" smtClean="0">
                <a:solidFill>
                  <a:schemeClr val="tx2"/>
                </a:solidFill>
              </a:rPr>
              <a:t>name</a:t>
            </a:r>
            <a:r>
              <a:rPr lang="fr-CA" sz="1050" dirty="0" smtClean="0">
                <a:solidFill>
                  <a:schemeClr val="tx2"/>
                </a:solidFill>
              </a:rPr>
              <a:t>="</a:t>
            </a:r>
            <a:r>
              <a:rPr lang="fr-CA" sz="1050" dirty="0" err="1" smtClean="0">
                <a:solidFill>
                  <a:schemeClr val="tx2"/>
                </a:solidFill>
              </a:rPr>
              <a:t>HelloService</a:t>
            </a:r>
            <a:r>
              <a:rPr lang="fr-CA" sz="1050" dirty="0" smtClean="0">
                <a:solidFill>
                  <a:schemeClr val="tx2"/>
                </a:solidFill>
              </a:rPr>
              <a:t>"</a:t>
            </a:r>
          </a:p>
          <a:p>
            <a:pPr defTabSz="180000">
              <a:spcBef>
                <a:spcPts val="50"/>
              </a:spcBef>
              <a:spcAft>
                <a:spcPts val="50"/>
              </a:spcAft>
              <a:defRPr/>
            </a:pPr>
            <a:r>
              <a:rPr lang="fr-CA" sz="1050" b="0" dirty="0" smtClean="0"/>
              <a:t>   </a:t>
            </a:r>
            <a:r>
              <a:rPr lang="fr-CA" sz="1050" b="0" dirty="0" err="1" smtClean="0"/>
              <a:t>targetNamespace</a:t>
            </a:r>
            <a:r>
              <a:rPr lang="fr-CA" sz="1050" b="0" dirty="0" smtClean="0"/>
              <a:t>="http://www.examples.com/wsdl/HelloService.wsdl"</a:t>
            </a:r>
          </a:p>
          <a:p>
            <a:pPr defTabSz="180000">
              <a:spcBef>
                <a:spcPts val="50"/>
              </a:spcBef>
              <a:spcAft>
                <a:spcPts val="50"/>
              </a:spcAft>
              <a:defRPr/>
            </a:pPr>
            <a:r>
              <a:rPr lang="fr-CA" sz="1050" b="0" dirty="0" smtClean="0"/>
              <a:t>   </a:t>
            </a:r>
            <a:r>
              <a:rPr lang="fr-CA" sz="1050" b="0" dirty="0" err="1" smtClean="0"/>
              <a:t>xmlns</a:t>
            </a:r>
            <a:r>
              <a:rPr lang="fr-CA" sz="1050" b="0" dirty="0" smtClean="0"/>
              <a:t>="http://schemas.xmlsoap.org/</a:t>
            </a:r>
            <a:r>
              <a:rPr lang="fr-CA" sz="1050" b="0" dirty="0" err="1" smtClean="0"/>
              <a:t>wsdl</a:t>
            </a:r>
            <a:r>
              <a:rPr lang="fr-CA" sz="1050" b="0" dirty="0" smtClean="0"/>
              <a:t>/"</a:t>
            </a:r>
          </a:p>
          <a:p>
            <a:pPr defTabSz="180000">
              <a:spcBef>
                <a:spcPts val="50"/>
              </a:spcBef>
              <a:spcAft>
                <a:spcPts val="50"/>
              </a:spcAft>
              <a:defRPr/>
            </a:pPr>
            <a:r>
              <a:rPr lang="fr-CA" sz="1050" b="0" dirty="0" smtClean="0"/>
              <a:t>   </a:t>
            </a:r>
            <a:r>
              <a:rPr lang="fr-CA" sz="1050" b="0" dirty="0" err="1" smtClean="0"/>
              <a:t>xmlns:soap</a:t>
            </a:r>
            <a:r>
              <a:rPr lang="fr-CA" sz="1050" b="0" dirty="0" smtClean="0"/>
              <a:t>="http://schemas.xmlsoap.org/</a:t>
            </a:r>
            <a:r>
              <a:rPr lang="fr-CA" sz="1050" b="0" dirty="0" err="1" smtClean="0"/>
              <a:t>wsdl</a:t>
            </a:r>
            <a:r>
              <a:rPr lang="fr-CA" sz="1050" b="0" dirty="0" smtClean="0"/>
              <a:t>/soap/"</a:t>
            </a:r>
          </a:p>
          <a:p>
            <a:pPr defTabSz="180000">
              <a:spcBef>
                <a:spcPts val="50"/>
              </a:spcBef>
              <a:spcAft>
                <a:spcPts val="50"/>
              </a:spcAft>
              <a:defRPr/>
            </a:pPr>
            <a:r>
              <a:rPr lang="fr-CA" sz="1050" b="0" dirty="0" smtClean="0"/>
              <a:t>   </a:t>
            </a:r>
            <a:r>
              <a:rPr lang="fr-CA" sz="1050" b="0" dirty="0" err="1" smtClean="0"/>
              <a:t>xmlns:tns</a:t>
            </a:r>
            <a:r>
              <a:rPr lang="fr-CA" sz="1050" b="0" dirty="0" smtClean="0"/>
              <a:t>="http://www.examples.com/wsdl/HelloService.wsdl"</a:t>
            </a:r>
          </a:p>
          <a:p>
            <a:pPr defTabSz="180000">
              <a:spcBef>
                <a:spcPts val="50"/>
              </a:spcBef>
              <a:spcAft>
                <a:spcPts val="50"/>
              </a:spcAft>
              <a:defRPr/>
            </a:pPr>
            <a:r>
              <a:rPr lang="fr-CA" sz="1050" b="0" dirty="0" smtClean="0"/>
              <a:t>   </a:t>
            </a:r>
            <a:r>
              <a:rPr lang="fr-CA" sz="1050" b="0" dirty="0" err="1" smtClean="0"/>
              <a:t>xmlns:xsd</a:t>
            </a:r>
            <a:r>
              <a:rPr lang="fr-CA" sz="1050" b="0" dirty="0" smtClean="0"/>
              <a:t>="http://www.w3.org/2001/XMLSchema"&gt;</a:t>
            </a:r>
          </a:p>
          <a:p>
            <a:pPr defTabSz="180000">
              <a:spcBef>
                <a:spcPts val="50"/>
              </a:spcBef>
              <a:spcAft>
                <a:spcPts val="50"/>
              </a:spcAft>
              <a:defRPr/>
            </a:pPr>
            <a:r>
              <a:rPr lang="fr-CA" sz="1050" b="0" dirty="0" smtClean="0"/>
              <a:t> </a:t>
            </a:r>
          </a:p>
          <a:p>
            <a:pPr defTabSz="180000">
              <a:spcBef>
                <a:spcPts val="50"/>
              </a:spcBef>
              <a:spcAft>
                <a:spcPts val="50"/>
              </a:spcAft>
              <a:defRPr/>
            </a:pPr>
            <a:r>
              <a:rPr lang="fr-CA" sz="1050" b="0" dirty="0" smtClean="0"/>
              <a:t>   &lt;message </a:t>
            </a:r>
            <a:r>
              <a:rPr lang="fr-CA" sz="1050" b="0" dirty="0" err="1" smtClean="0"/>
              <a:t>name</a:t>
            </a:r>
            <a:r>
              <a:rPr lang="fr-CA" sz="1050" b="0" dirty="0" smtClean="0"/>
              <a:t>="</a:t>
            </a:r>
            <a:r>
              <a:rPr lang="fr-CA" sz="1050" b="0" dirty="0" err="1" smtClean="0"/>
              <a:t>SayHelloRequest</a:t>
            </a:r>
            <a:r>
              <a:rPr lang="fr-CA" sz="1050" b="0" dirty="0" smtClean="0"/>
              <a:t>"&gt;</a:t>
            </a:r>
          </a:p>
          <a:p>
            <a:pPr defTabSz="180000">
              <a:spcBef>
                <a:spcPts val="50"/>
              </a:spcBef>
              <a:spcAft>
                <a:spcPts val="50"/>
              </a:spcAft>
              <a:defRPr/>
            </a:pPr>
            <a:r>
              <a:rPr lang="fr-CA" sz="1050" b="0" dirty="0" smtClean="0"/>
              <a:t>      &lt;part </a:t>
            </a:r>
            <a:r>
              <a:rPr lang="fr-CA" sz="1050" b="0" dirty="0" err="1" smtClean="0"/>
              <a:t>name</a:t>
            </a:r>
            <a:r>
              <a:rPr lang="fr-CA" sz="1050" b="0" dirty="0" smtClean="0"/>
              <a:t>="</a:t>
            </a:r>
            <a:r>
              <a:rPr lang="fr-CA" sz="1050" b="0" dirty="0" err="1" smtClean="0"/>
              <a:t>firstName</a:t>
            </a:r>
            <a:r>
              <a:rPr lang="fr-CA" sz="1050" b="0" dirty="0" smtClean="0"/>
              <a:t>" type="</a:t>
            </a:r>
            <a:r>
              <a:rPr lang="fr-CA" sz="1050" b="0" dirty="0" err="1" smtClean="0"/>
              <a:t>xsd:string</a:t>
            </a:r>
            <a:r>
              <a:rPr lang="fr-CA" sz="1050" b="0" dirty="0" smtClean="0"/>
              <a:t>"/&gt;</a:t>
            </a:r>
          </a:p>
          <a:p>
            <a:pPr defTabSz="180000">
              <a:spcBef>
                <a:spcPts val="50"/>
              </a:spcBef>
              <a:spcAft>
                <a:spcPts val="50"/>
              </a:spcAft>
              <a:defRPr/>
            </a:pPr>
            <a:r>
              <a:rPr lang="fr-CA" sz="1050" b="0" dirty="0" smtClean="0"/>
              <a:t>   &lt;/message&gt;</a:t>
            </a:r>
          </a:p>
          <a:p>
            <a:pPr defTabSz="180000">
              <a:spcBef>
                <a:spcPts val="50"/>
              </a:spcBef>
              <a:spcAft>
                <a:spcPts val="50"/>
              </a:spcAft>
              <a:defRPr/>
            </a:pPr>
            <a:r>
              <a:rPr lang="fr-CA" sz="1050" b="0" dirty="0" smtClean="0"/>
              <a:t>   &lt;message </a:t>
            </a:r>
            <a:r>
              <a:rPr lang="fr-CA" sz="1050" b="0" dirty="0" err="1" smtClean="0"/>
              <a:t>name</a:t>
            </a:r>
            <a:r>
              <a:rPr lang="fr-CA" sz="1050" b="0" dirty="0" smtClean="0"/>
              <a:t>="</a:t>
            </a:r>
            <a:r>
              <a:rPr lang="fr-CA" sz="1050" b="0" dirty="0" err="1" smtClean="0"/>
              <a:t>SayHelloResponse</a:t>
            </a:r>
            <a:r>
              <a:rPr lang="fr-CA" sz="1050" b="0" dirty="0" smtClean="0"/>
              <a:t>"&gt;</a:t>
            </a:r>
          </a:p>
          <a:p>
            <a:pPr defTabSz="180000">
              <a:spcBef>
                <a:spcPts val="50"/>
              </a:spcBef>
              <a:spcAft>
                <a:spcPts val="50"/>
              </a:spcAft>
              <a:defRPr/>
            </a:pPr>
            <a:r>
              <a:rPr lang="fr-CA" sz="1050" b="0" dirty="0" smtClean="0"/>
              <a:t>      &lt;part </a:t>
            </a:r>
            <a:r>
              <a:rPr lang="fr-CA" sz="1050" b="0" dirty="0" err="1" smtClean="0"/>
              <a:t>name</a:t>
            </a:r>
            <a:r>
              <a:rPr lang="fr-CA" sz="1050" b="0" dirty="0" smtClean="0"/>
              <a:t>="</a:t>
            </a:r>
            <a:r>
              <a:rPr lang="fr-CA" sz="1050" b="0" dirty="0" err="1" smtClean="0"/>
              <a:t>greeting</a:t>
            </a:r>
            <a:r>
              <a:rPr lang="fr-CA" sz="1050" b="0" dirty="0" smtClean="0"/>
              <a:t>" type="</a:t>
            </a:r>
            <a:r>
              <a:rPr lang="fr-CA" sz="1050" b="0" dirty="0" err="1" smtClean="0"/>
              <a:t>xsd:string</a:t>
            </a:r>
            <a:r>
              <a:rPr lang="fr-CA" sz="1050" b="0" dirty="0" smtClean="0"/>
              <a:t>"/&gt;</a:t>
            </a:r>
          </a:p>
          <a:p>
            <a:pPr defTabSz="180000">
              <a:spcBef>
                <a:spcPts val="50"/>
              </a:spcBef>
              <a:spcAft>
                <a:spcPts val="50"/>
              </a:spcAft>
              <a:defRPr/>
            </a:pPr>
            <a:r>
              <a:rPr lang="fr-CA" sz="1050" b="0" dirty="0" smtClean="0"/>
              <a:t>   &lt;/message&gt;</a:t>
            </a:r>
          </a:p>
          <a:p>
            <a:pPr defTabSz="180000">
              <a:spcBef>
                <a:spcPts val="50"/>
              </a:spcBef>
              <a:spcAft>
                <a:spcPts val="50"/>
              </a:spcAft>
              <a:defRPr/>
            </a:pPr>
            <a:endParaRPr lang="fr-CA" sz="1050" b="0" dirty="0" smtClean="0"/>
          </a:p>
          <a:p>
            <a:pPr defTabSz="180000">
              <a:spcBef>
                <a:spcPts val="50"/>
              </a:spcBef>
              <a:spcAft>
                <a:spcPts val="50"/>
              </a:spcAft>
              <a:defRPr/>
            </a:pPr>
            <a:r>
              <a:rPr lang="fr-CA" sz="1050" b="0" dirty="0" smtClean="0"/>
              <a:t>   &lt;</a:t>
            </a:r>
            <a:r>
              <a:rPr lang="fr-CA" sz="1050" b="0" dirty="0" err="1" smtClean="0"/>
              <a:t>portType</a:t>
            </a:r>
            <a:r>
              <a:rPr lang="fr-CA" sz="1050" b="0" dirty="0" smtClean="0"/>
              <a:t> </a:t>
            </a:r>
            <a:r>
              <a:rPr lang="fr-CA" sz="1050" b="0" dirty="0" err="1" smtClean="0"/>
              <a:t>name</a:t>
            </a:r>
            <a:r>
              <a:rPr lang="fr-CA" sz="1050" b="0" dirty="0" smtClean="0"/>
              <a:t>="</a:t>
            </a:r>
            <a:r>
              <a:rPr lang="fr-CA" sz="1050" b="0" dirty="0" err="1" smtClean="0"/>
              <a:t>Hello_PortType</a:t>
            </a:r>
            <a:r>
              <a:rPr lang="fr-CA" sz="1050" b="0" dirty="0" smtClean="0"/>
              <a:t>"&gt;</a:t>
            </a:r>
          </a:p>
          <a:p>
            <a:pPr defTabSz="180000">
              <a:spcBef>
                <a:spcPts val="50"/>
              </a:spcBef>
              <a:spcAft>
                <a:spcPts val="50"/>
              </a:spcAft>
              <a:defRPr/>
            </a:pPr>
            <a:r>
              <a:rPr lang="fr-CA" sz="1050" b="0" dirty="0" smtClean="0"/>
              <a:t>      &lt;</a:t>
            </a:r>
            <a:r>
              <a:rPr lang="fr-CA" sz="1050" b="0" dirty="0" err="1" smtClean="0"/>
              <a:t>operation</a:t>
            </a:r>
            <a:r>
              <a:rPr lang="fr-CA" sz="1050" b="0" dirty="0" smtClean="0"/>
              <a:t> </a:t>
            </a:r>
            <a:r>
              <a:rPr lang="fr-CA" sz="1050" b="0" dirty="0" err="1" smtClean="0"/>
              <a:t>name</a:t>
            </a:r>
            <a:r>
              <a:rPr lang="fr-CA" sz="1050" b="0" dirty="0" smtClean="0"/>
              <a:t>="</a:t>
            </a:r>
            <a:r>
              <a:rPr lang="fr-CA" sz="1050" b="0" dirty="0" err="1" smtClean="0"/>
              <a:t>sayHello</a:t>
            </a:r>
            <a:r>
              <a:rPr lang="fr-CA" sz="1050" b="0" dirty="0" smtClean="0"/>
              <a:t>"&gt;</a:t>
            </a:r>
          </a:p>
          <a:p>
            <a:pPr defTabSz="180000">
              <a:spcBef>
                <a:spcPts val="50"/>
              </a:spcBef>
              <a:spcAft>
                <a:spcPts val="50"/>
              </a:spcAft>
              <a:defRPr/>
            </a:pPr>
            <a:r>
              <a:rPr lang="fr-CA" sz="1050" b="0" dirty="0" smtClean="0"/>
              <a:t>         &lt;input message="</a:t>
            </a:r>
            <a:r>
              <a:rPr lang="fr-CA" sz="1050" b="0" dirty="0" err="1" smtClean="0"/>
              <a:t>tns:SayHelloRequest</a:t>
            </a:r>
            <a:r>
              <a:rPr lang="fr-CA" sz="1050" b="0" dirty="0" smtClean="0"/>
              <a:t>"/&gt;</a:t>
            </a:r>
          </a:p>
          <a:p>
            <a:pPr defTabSz="180000">
              <a:spcBef>
                <a:spcPts val="50"/>
              </a:spcBef>
              <a:spcAft>
                <a:spcPts val="50"/>
              </a:spcAft>
              <a:defRPr/>
            </a:pPr>
            <a:r>
              <a:rPr lang="fr-CA" sz="1050" b="0" dirty="0" smtClean="0"/>
              <a:t>         &lt;output message="</a:t>
            </a:r>
            <a:r>
              <a:rPr lang="fr-CA" sz="1050" b="0" dirty="0" err="1" smtClean="0"/>
              <a:t>tns:SayHelloResponse</a:t>
            </a:r>
            <a:r>
              <a:rPr lang="fr-CA" sz="1050" b="0" dirty="0" smtClean="0"/>
              <a:t>"/&gt;</a:t>
            </a:r>
          </a:p>
          <a:p>
            <a:pPr defTabSz="180000">
              <a:spcBef>
                <a:spcPts val="50"/>
              </a:spcBef>
              <a:spcAft>
                <a:spcPts val="50"/>
              </a:spcAft>
              <a:defRPr/>
            </a:pPr>
            <a:r>
              <a:rPr lang="fr-CA" sz="1050" b="0" dirty="0" smtClean="0"/>
              <a:t>      &lt;/</a:t>
            </a:r>
            <a:r>
              <a:rPr lang="fr-CA" sz="1050" b="0" dirty="0" err="1" smtClean="0"/>
              <a:t>operation</a:t>
            </a:r>
            <a:r>
              <a:rPr lang="fr-CA" sz="1050" b="0" dirty="0" smtClean="0"/>
              <a:t>&gt;</a:t>
            </a:r>
          </a:p>
          <a:p>
            <a:pPr defTabSz="180000">
              <a:spcBef>
                <a:spcPts val="50"/>
              </a:spcBef>
              <a:spcAft>
                <a:spcPts val="50"/>
              </a:spcAft>
              <a:defRPr/>
            </a:pPr>
            <a:r>
              <a:rPr lang="fr-CA" sz="1050" b="0" dirty="0" smtClean="0"/>
              <a:t>   &lt;/</a:t>
            </a:r>
            <a:r>
              <a:rPr lang="fr-CA" sz="1050" b="0" dirty="0" err="1" smtClean="0"/>
              <a:t>portType</a:t>
            </a:r>
            <a:r>
              <a:rPr lang="fr-CA" sz="1050" b="0" dirty="0" smtClean="0"/>
              <a:t>&gt;</a:t>
            </a:r>
          </a:p>
          <a:p>
            <a:pPr defTabSz="180000">
              <a:spcBef>
                <a:spcPts val="50"/>
              </a:spcBef>
              <a:spcAft>
                <a:spcPts val="50"/>
              </a:spcAft>
              <a:defRPr/>
            </a:pPr>
            <a:endParaRPr lang="fr-CA" sz="900" dirty="0" smtClean="0"/>
          </a:p>
        </p:txBody>
      </p:sp>
      <p:sp>
        <p:nvSpPr>
          <p:cNvPr id="7" name="Slide Number Placeholder 6"/>
          <p:cNvSpPr>
            <a:spLocks noGrp="1"/>
          </p:cNvSpPr>
          <p:nvPr>
            <p:ph type="sldNum" sz="quarter" idx="11"/>
          </p:nvPr>
        </p:nvSpPr>
        <p:spPr/>
        <p:txBody>
          <a:bodyPr/>
          <a:lstStyle/>
          <a:p>
            <a:pPr>
              <a:defRPr/>
            </a:pPr>
            <a:fld id="{C0F85434-72BD-456E-A883-0F005E178622}" type="slidenum">
              <a:rPr lang="fr-CA" smtClean="0"/>
              <a:pPr>
                <a:defRPr/>
              </a:pPr>
              <a:t>588</a:t>
            </a:fld>
            <a:endParaRPr lang="fr-CA"/>
          </a:p>
        </p:txBody>
      </p:sp>
    </p:spTree>
    <p:extLst>
      <p:ext uri="{BB962C8B-B14F-4D97-AF65-F5344CB8AC3E}">
        <p14:creationId xmlns:p14="http://schemas.microsoft.com/office/powerpoint/2010/main" val="609519648"/>
      </p:ext>
    </p:extLst>
  </p:cSld>
  <p:clrMapOvr>
    <a:masterClrMapping/>
  </p:clrMapOvr>
  <p:timing>
    <p:tnLst>
      <p:par>
        <p:cTn id="1" dur="indefinite" restart="never" nodeType="tmRoot"/>
      </p:par>
    </p:tnLst>
  </p:timing>
</p:sld>
</file>

<file path=ppt/slides/slide5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Sample WSDL</a:t>
            </a:r>
            <a:endParaRPr lang="fr-CA" dirty="0"/>
          </a:p>
        </p:txBody>
      </p:sp>
      <p:sp>
        <p:nvSpPr>
          <p:cNvPr id="3" name="Content Placeholder 2"/>
          <p:cNvSpPr>
            <a:spLocks noGrp="1"/>
          </p:cNvSpPr>
          <p:nvPr>
            <p:ph idx="1"/>
          </p:nvPr>
        </p:nvSpPr>
        <p:spPr/>
        <p:txBody>
          <a:bodyPr/>
          <a:lstStyle/>
          <a:p>
            <a:pPr defTabSz="180000">
              <a:spcBef>
                <a:spcPts val="50"/>
              </a:spcBef>
              <a:spcAft>
                <a:spcPts val="50"/>
              </a:spcAft>
              <a:defRPr/>
            </a:pPr>
            <a:r>
              <a:rPr lang="fr-CA" sz="1050" dirty="0" smtClean="0"/>
              <a:t>&lt;</a:t>
            </a:r>
            <a:r>
              <a:rPr lang="fr-CA" sz="1050" dirty="0" err="1" smtClean="0"/>
              <a:t>definitions</a:t>
            </a:r>
            <a:r>
              <a:rPr lang="fr-CA" sz="1050" dirty="0" smtClean="0"/>
              <a:t> </a:t>
            </a:r>
            <a:r>
              <a:rPr lang="fr-CA" sz="1050" dirty="0" err="1" smtClean="0"/>
              <a:t>name</a:t>
            </a:r>
            <a:r>
              <a:rPr lang="fr-CA" sz="1050" dirty="0" smtClean="0"/>
              <a:t>="</a:t>
            </a:r>
            <a:r>
              <a:rPr lang="fr-CA" sz="1050" dirty="0" err="1" smtClean="0"/>
              <a:t>HelloService</a:t>
            </a:r>
            <a:r>
              <a:rPr lang="fr-CA" sz="1050" dirty="0" smtClean="0"/>
              <a:t>"</a:t>
            </a:r>
          </a:p>
          <a:p>
            <a:pPr defTabSz="180000">
              <a:spcBef>
                <a:spcPts val="50"/>
              </a:spcBef>
              <a:spcAft>
                <a:spcPts val="50"/>
              </a:spcAft>
              <a:defRPr/>
            </a:pPr>
            <a:r>
              <a:rPr lang="fr-CA" sz="1050" b="0" dirty="0" smtClean="0">
                <a:solidFill>
                  <a:schemeClr val="tx2"/>
                </a:solidFill>
              </a:rPr>
              <a:t>   </a:t>
            </a:r>
            <a:r>
              <a:rPr lang="fr-CA" sz="1050" dirty="0" err="1" smtClean="0">
                <a:solidFill>
                  <a:schemeClr val="tx2"/>
                </a:solidFill>
              </a:rPr>
              <a:t>targetNamespace</a:t>
            </a:r>
            <a:r>
              <a:rPr lang="fr-CA" sz="1050" dirty="0" smtClean="0">
                <a:solidFill>
                  <a:schemeClr val="tx2"/>
                </a:solidFill>
              </a:rPr>
              <a:t>="http://www.examples.com/wsdl/HelloService.wsdl</a:t>
            </a:r>
            <a:r>
              <a:rPr lang="fr-CA" sz="1050" b="0" dirty="0" smtClean="0">
                <a:solidFill>
                  <a:schemeClr val="tx2"/>
                </a:solidFill>
              </a:rPr>
              <a:t>"</a:t>
            </a:r>
          </a:p>
          <a:p>
            <a:pPr defTabSz="180000">
              <a:spcBef>
                <a:spcPts val="50"/>
              </a:spcBef>
              <a:spcAft>
                <a:spcPts val="50"/>
              </a:spcAft>
              <a:defRPr/>
            </a:pPr>
            <a:r>
              <a:rPr lang="fr-CA" sz="1050" b="0" dirty="0" smtClean="0"/>
              <a:t>   </a:t>
            </a:r>
            <a:r>
              <a:rPr lang="fr-CA" sz="1050" b="0" dirty="0" err="1" smtClean="0"/>
              <a:t>xmlns</a:t>
            </a:r>
            <a:r>
              <a:rPr lang="fr-CA" sz="1050" b="0" dirty="0" smtClean="0"/>
              <a:t>="http://schemas.xmlsoap.org/</a:t>
            </a:r>
            <a:r>
              <a:rPr lang="fr-CA" sz="1050" b="0" dirty="0" err="1" smtClean="0"/>
              <a:t>wsdl</a:t>
            </a:r>
            <a:r>
              <a:rPr lang="fr-CA" sz="1050" b="0" dirty="0" smtClean="0"/>
              <a:t>/"</a:t>
            </a:r>
          </a:p>
          <a:p>
            <a:pPr defTabSz="180000">
              <a:spcBef>
                <a:spcPts val="50"/>
              </a:spcBef>
              <a:spcAft>
                <a:spcPts val="50"/>
              </a:spcAft>
              <a:defRPr/>
            </a:pPr>
            <a:r>
              <a:rPr lang="fr-CA" sz="1050" b="0" dirty="0" smtClean="0"/>
              <a:t>   </a:t>
            </a:r>
            <a:r>
              <a:rPr lang="fr-CA" sz="1050" b="0" dirty="0" err="1" smtClean="0"/>
              <a:t>xmlns:soap</a:t>
            </a:r>
            <a:r>
              <a:rPr lang="fr-CA" sz="1050" b="0" dirty="0" smtClean="0"/>
              <a:t>="http://schemas.xmlsoap.org/</a:t>
            </a:r>
            <a:r>
              <a:rPr lang="fr-CA" sz="1050" b="0" dirty="0" err="1" smtClean="0"/>
              <a:t>wsdl</a:t>
            </a:r>
            <a:r>
              <a:rPr lang="fr-CA" sz="1050" b="0" dirty="0" smtClean="0"/>
              <a:t>/soap/"</a:t>
            </a:r>
          </a:p>
          <a:p>
            <a:pPr defTabSz="180000">
              <a:spcBef>
                <a:spcPts val="50"/>
              </a:spcBef>
              <a:spcAft>
                <a:spcPts val="50"/>
              </a:spcAft>
              <a:defRPr/>
            </a:pPr>
            <a:r>
              <a:rPr lang="fr-CA" sz="1050" b="0" dirty="0" smtClean="0"/>
              <a:t>   </a:t>
            </a:r>
            <a:r>
              <a:rPr lang="fr-CA" sz="1050" b="0" dirty="0" err="1" smtClean="0"/>
              <a:t>xmlns:tns</a:t>
            </a:r>
            <a:r>
              <a:rPr lang="fr-CA" sz="1050" b="0" dirty="0" smtClean="0"/>
              <a:t>="http://www.examples.com/wsdl/HelloService.wsdl"</a:t>
            </a:r>
          </a:p>
          <a:p>
            <a:pPr defTabSz="180000">
              <a:spcBef>
                <a:spcPts val="50"/>
              </a:spcBef>
              <a:spcAft>
                <a:spcPts val="50"/>
              </a:spcAft>
              <a:defRPr/>
            </a:pPr>
            <a:r>
              <a:rPr lang="fr-CA" sz="1050" b="0" dirty="0" smtClean="0"/>
              <a:t>   </a:t>
            </a:r>
            <a:r>
              <a:rPr lang="fr-CA" sz="1050" b="0" dirty="0" err="1" smtClean="0"/>
              <a:t>xmlns:xsd</a:t>
            </a:r>
            <a:r>
              <a:rPr lang="fr-CA" sz="1050" b="0" dirty="0" smtClean="0"/>
              <a:t>="http://www.w3.org/2001/XMLSchema"&gt;</a:t>
            </a:r>
          </a:p>
          <a:p>
            <a:pPr defTabSz="180000">
              <a:spcBef>
                <a:spcPts val="50"/>
              </a:spcBef>
              <a:spcAft>
                <a:spcPts val="50"/>
              </a:spcAft>
              <a:defRPr/>
            </a:pPr>
            <a:r>
              <a:rPr lang="fr-CA" sz="1050" b="0" dirty="0" smtClean="0"/>
              <a:t> </a:t>
            </a:r>
          </a:p>
          <a:p>
            <a:pPr defTabSz="180000">
              <a:spcBef>
                <a:spcPts val="50"/>
              </a:spcBef>
              <a:spcAft>
                <a:spcPts val="50"/>
              </a:spcAft>
              <a:defRPr/>
            </a:pPr>
            <a:r>
              <a:rPr lang="fr-CA" sz="1050" b="0" dirty="0" smtClean="0"/>
              <a:t>   &lt;message </a:t>
            </a:r>
            <a:r>
              <a:rPr lang="fr-CA" sz="1050" b="0" dirty="0" err="1" smtClean="0"/>
              <a:t>name</a:t>
            </a:r>
            <a:r>
              <a:rPr lang="fr-CA" sz="1050" b="0" dirty="0" smtClean="0"/>
              <a:t>="</a:t>
            </a:r>
            <a:r>
              <a:rPr lang="fr-CA" sz="1050" b="0" dirty="0" err="1" smtClean="0"/>
              <a:t>SayHelloRequest</a:t>
            </a:r>
            <a:r>
              <a:rPr lang="fr-CA" sz="1050" b="0" dirty="0" smtClean="0"/>
              <a:t>"&gt;</a:t>
            </a:r>
          </a:p>
          <a:p>
            <a:pPr defTabSz="180000">
              <a:spcBef>
                <a:spcPts val="50"/>
              </a:spcBef>
              <a:spcAft>
                <a:spcPts val="50"/>
              </a:spcAft>
              <a:defRPr/>
            </a:pPr>
            <a:r>
              <a:rPr lang="fr-CA" sz="1050" b="0" dirty="0" smtClean="0"/>
              <a:t>      &lt;part </a:t>
            </a:r>
            <a:r>
              <a:rPr lang="fr-CA" sz="1050" b="0" dirty="0" err="1" smtClean="0"/>
              <a:t>name</a:t>
            </a:r>
            <a:r>
              <a:rPr lang="fr-CA" sz="1050" b="0" dirty="0" smtClean="0"/>
              <a:t>="</a:t>
            </a:r>
            <a:r>
              <a:rPr lang="fr-CA" sz="1050" b="0" dirty="0" err="1" smtClean="0"/>
              <a:t>firstName</a:t>
            </a:r>
            <a:r>
              <a:rPr lang="fr-CA" sz="1050" b="0" dirty="0" smtClean="0"/>
              <a:t>" type="</a:t>
            </a:r>
            <a:r>
              <a:rPr lang="fr-CA" sz="1050" b="0" dirty="0" err="1" smtClean="0"/>
              <a:t>xsd:string</a:t>
            </a:r>
            <a:r>
              <a:rPr lang="fr-CA" sz="1050" b="0" dirty="0" smtClean="0"/>
              <a:t>"/&gt;</a:t>
            </a:r>
          </a:p>
          <a:p>
            <a:pPr defTabSz="180000">
              <a:spcBef>
                <a:spcPts val="50"/>
              </a:spcBef>
              <a:spcAft>
                <a:spcPts val="50"/>
              </a:spcAft>
              <a:defRPr/>
            </a:pPr>
            <a:r>
              <a:rPr lang="fr-CA" sz="1050" b="0" dirty="0" smtClean="0"/>
              <a:t>   &lt;/message&gt;</a:t>
            </a:r>
          </a:p>
          <a:p>
            <a:pPr defTabSz="180000">
              <a:spcBef>
                <a:spcPts val="50"/>
              </a:spcBef>
              <a:spcAft>
                <a:spcPts val="50"/>
              </a:spcAft>
              <a:defRPr/>
            </a:pPr>
            <a:r>
              <a:rPr lang="fr-CA" sz="1050" b="0" dirty="0" smtClean="0"/>
              <a:t>   &lt;message </a:t>
            </a:r>
            <a:r>
              <a:rPr lang="fr-CA" sz="1050" b="0" dirty="0" err="1" smtClean="0"/>
              <a:t>name</a:t>
            </a:r>
            <a:r>
              <a:rPr lang="fr-CA" sz="1050" b="0" dirty="0" smtClean="0"/>
              <a:t>="</a:t>
            </a:r>
            <a:r>
              <a:rPr lang="fr-CA" sz="1050" b="0" dirty="0" err="1" smtClean="0"/>
              <a:t>SayHelloResponse</a:t>
            </a:r>
            <a:r>
              <a:rPr lang="fr-CA" sz="1050" b="0" dirty="0" smtClean="0"/>
              <a:t>"&gt;</a:t>
            </a:r>
          </a:p>
          <a:p>
            <a:pPr defTabSz="180000">
              <a:spcBef>
                <a:spcPts val="50"/>
              </a:spcBef>
              <a:spcAft>
                <a:spcPts val="50"/>
              </a:spcAft>
              <a:defRPr/>
            </a:pPr>
            <a:r>
              <a:rPr lang="fr-CA" sz="1050" b="0" dirty="0" smtClean="0"/>
              <a:t>      &lt;part </a:t>
            </a:r>
            <a:r>
              <a:rPr lang="fr-CA" sz="1050" b="0" dirty="0" err="1" smtClean="0"/>
              <a:t>name</a:t>
            </a:r>
            <a:r>
              <a:rPr lang="fr-CA" sz="1050" b="0" dirty="0" smtClean="0"/>
              <a:t>="</a:t>
            </a:r>
            <a:r>
              <a:rPr lang="fr-CA" sz="1050" b="0" dirty="0" err="1" smtClean="0"/>
              <a:t>greeting</a:t>
            </a:r>
            <a:r>
              <a:rPr lang="fr-CA" sz="1050" b="0" dirty="0" smtClean="0"/>
              <a:t>" type="</a:t>
            </a:r>
            <a:r>
              <a:rPr lang="fr-CA" sz="1050" b="0" dirty="0" err="1" smtClean="0"/>
              <a:t>xsd:string</a:t>
            </a:r>
            <a:r>
              <a:rPr lang="fr-CA" sz="1050" b="0" dirty="0" smtClean="0"/>
              <a:t>"/&gt;</a:t>
            </a:r>
          </a:p>
          <a:p>
            <a:pPr defTabSz="180000">
              <a:spcBef>
                <a:spcPts val="50"/>
              </a:spcBef>
              <a:spcAft>
                <a:spcPts val="50"/>
              </a:spcAft>
              <a:defRPr/>
            </a:pPr>
            <a:r>
              <a:rPr lang="fr-CA" sz="1050" b="0" dirty="0" smtClean="0"/>
              <a:t>   &lt;/message&gt;</a:t>
            </a:r>
          </a:p>
          <a:p>
            <a:pPr defTabSz="180000">
              <a:spcBef>
                <a:spcPts val="50"/>
              </a:spcBef>
              <a:spcAft>
                <a:spcPts val="50"/>
              </a:spcAft>
              <a:defRPr/>
            </a:pPr>
            <a:endParaRPr lang="fr-CA" sz="1050" b="0" dirty="0" smtClean="0"/>
          </a:p>
          <a:p>
            <a:pPr defTabSz="180000">
              <a:spcBef>
                <a:spcPts val="50"/>
              </a:spcBef>
              <a:spcAft>
                <a:spcPts val="50"/>
              </a:spcAft>
              <a:defRPr/>
            </a:pPr>
            <a:r>
              <a:rPr lang="fr-CA" sz="1050" b="0" dirty="0" smtClean="0"/>
              <a:t>   &lt;</a:t>
            </a:r>
            <a:r>
              <a:rPr lang="fr-CA" sz="1050" b="0" dirty="0" err="1" smtClean="0"/>
              <a:t>portType</a:t>
            </a:r>
            <a:r>
              <a:rPr lang="fr-CA" sz="1050" b="0" dirty="0" smtClean="0"/>
              <a:t> </a:t>
            </a:r>
            <a:r>
              <a:rPr lang="fr-CA" sz="1050" b="0" dirty="0" err="1" smtClean="0"/>
              <a:t>name</a:t>
            </a:r>
            <a:r>
              <a:rPr lang="fr-CA" sz="1050" b="0" dirty="0" smtClean="0"/>
              <a:t>="</a:t>
            </a:r>
            <a:r>
              <a:rPr lang="fr-CA" sz="1050" b="0" dirty="0" err="1" smtClean="0"/>
              <a:t>Hello_PortType</a:t>
            </a:r>
            <a:r>
              <a:rPr lang="fr-CA" sz="1050" b="0" dirty="0" smtClean="0"/>
              <a:t>"&gt;</a:t>
            </a:r>
          </a:p>
          <a:p>
            <a:pPr defTabSz="180000">
              <a:spcBef>
                <a:spcPts val="50"/>
              </a:spcBef>
              <a:spcAft>
                <a:spcPts val="50"/>
              </a:spcAft>
              <a:defRPr/>
            </a:pPr>
            <a:r>
              <a:rPr lang="fr-CA" sz="1050" b="0" dirty="0" smtClean="0"/>
              <a:t>      &lt;</a:t>
            </a:r>
            <a:r>
              <a:rPr lang="fr-CA" sz="1050" b="0" dirty="0" err="1" smtClean="0"/>
              <a:t>operation</a:t>
            </a:r>
            <a:r>
              <a:rPr lang="fr-CA" sz="1050" b="0" dirty="0" smtClean="0"/>
              <a:t> </a:t>
            </a:r>
            <a:r>
              <a:rPr lang="fr-CA" sz="1050" b="0" dirty="0" err="1" smtClean="0"/>
              <a:t>name</a:t>
            </a:r>
            <a:r>
              <a:rPr lang="fr-CA" sz="1050" b="0" dirty="0" smtClean="0"/>
              <a:t>="</a:t>
            </a:r>
            <a:r>
              <a:rPr lang="fr-CA" sz="1050" b="0" dirty="0" err="1" smtClean="0"/>
              <a:t>sayHello</a:t>
            </a:r>
            <a:r>
              <a:rPr lang="fr-CA" sz="1050" b="0" dirty="0" smtClean="0"/>
              <a:t>"&gt;</a:t>
            </a:r>
          </a:p>
          <a:p>
            <a:pPr defTabSz="180000">
              <a:spcBef>
                <a:spcPts val="50"/>
              </a:spcBef>
              <a:spcAft>
                <a:spcPts val="50"/>
              </a:spcAft>
              <a:defRPr/>
            </a:pPr>
            <a:r>
              <a:rPr lang="fr-CA" sz="1050" b="0" dirty="0" smtClean="0"/>
              <a:t>         &lt;input message="</a:t>
            </a:r>
            <a:r>
              <a:rPr lang="fr-CA" sz="1050" b="0" dirty="0" err="1" smtClean="0"/>
              <a:t>tns:SayHelloRequest</a:t>
            </a:r>
            <a:r>
              <a:rPr lang="fr-CA" sz="1050" b="0" dirty="0" smtClean="0"/>
              <a:t>"/&gt;</a:t>
            </a:r>
          </a:p>
          <a:p>
            <a:pPr defTabSz="180000">
              <a:spcBef>
                <a:spcPts val="50"/>
              </a:spcBef>
              <a:spcAft>
                <a:spcPts val="50"/>
              </a:spcAft>
              <a:defRPr/>
            </a:pPr>
            <a:r>
              <a:rPr lang="fr-CA" sz="1050" b="0" dirty="0" smtClean="0"/>
              <a:t>         &lt;output message="</a:t>
            </a:r>
            <a:r>
              <a:rPr lang="fr-CA" sz="1050" b="0" dirty="0" err="1" smtClean="0"/>
              <a:t>tns:SayHelloResponse</a:t>
            </a:r>
            <a:r>
              <a:rPr lang="fr-CA" sz="1050" b="0" dirty="0" smtClean="0"/>
              <a:t>"/&gt;</a:t>
            </a:r>
          </a:p>
          <a:p>
            <a:pPr defTabSz="180000">
              <a:spcBef>
                <a:spcPts val="50"/>
              </a:spcBef>
              <a:spcAft>
                <a:spcPts val="50"/>
              </a:spcAft>
              <a:defRPr/>
            </a:pPr>
            <a:r>
              <a:rPr lang="fr-CA" sz="1050" b="0" dirty="0" smtClean="0"/>
              <a:t>      &lt;/</a:t>
            </a:r>
            <a:r>
              <a:rPr lang="fr-CA" sz="1050" b="0" dirty="0" err="1" smtClean="0"/>
              <a:t>operation</a:t>
            </a:r>
            <a:r>
              <a:rPr lang="fr-CA" sz="1050" b="0" dirty="0" smtClean="0"/>
              <a:t>&gt;</a:t>
            </a:r>
          </a:p>
          <a:p>
            <a:pPr defTabSz="180000">
              <a:spcBef>
                <a:spcPts val="50"/>
              </a:spcBef>
              <a:spcAft>
                <a:spcPts val="50"/>
              </a:spcAft>
              <a:defRPr/>
            </a:pPr>
            <a:r>
              <a:rPr lang="fr-CA" sz="1050" b="0" dirty="0" smtClean="0"/>
              <a:t>   &lt;/</a:t>
            </a:r>
            <a:r>
              <a:rPr lang="fr-CA" sz="1050" b="0" dirty="0" err="1" smtClean="0"/>
              <a:t>portType</a:t>
            </a:r>
            <a:r>
              <a:rPr lang="fr-CA" sz="1050" b="0" dirty="0" smtClean="0"/>
              <a:t>&gt;</a:t>
            </a:r>
          </a:p>
          <a:p>
            <a:pPr defTabSz="180000">
              <a:spcBef>
                <a:spcPts val="50"/>
              </a:spcBef>
              <a:spcAft>
                <a:spcPts val="50"/>
              </a:spcAft>
              <a:defRPr/>
            </a:pPr>
            <a:endParaRPr lang="fr-CA" sz="900" dirty="0" smtClean="0"/>
          </a:p>
        </p:txBody>
      </p:sp>
      <p:sp>
        <p:nvSpPr>
          <p:cNvPr id="7" name="Left Brace 6"/>
          <p:cNvSpPr/>
          <p:nvPr/>
        </p:nvSpPr>
        <p:spPr>
          <a:xfrm flipH="1">
            <a:off x="5256213" y="1881188"/>
            <a:ext cx="252412" cy="360362"/>
          </a:xfrm>
          <a:prstGeom prst="leftBrace">
            <a:avLst/>
          </a:prstGeom>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fr-CA" dirty="0"/>
          </a:p>
        </p:txBody>
      </p:sp>
      <p:sp>
        <p:nvSpPr>
          <p:cNvPr id="28679" name="TextBox 7"/>
          <p:cNvSpPr txBox="1">
            <a:spLocks noChangeArrowheads="1"/>
          </p:cNvSpPr>
          <p:nvPr/>
        </p:nvSpPr>
        <p:spPr bwMode="auto">
          <a:xfrm>
            <a:off x="5580063" y="1768475"/>
            <a:ext cx="2592387" cy="584200"/>
          </a:xfrm>
          <a:prstGeom prst="rect">
            <a:avLst/>
          </a:prstGeom>
          <a:noFill/>
          <a:ln w="9525">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600" i="1"/>
              <a:t>URL where the .WSDL file can be obtained</a:t>
            </a:r>
            <a:endParaRPr lang="fr-CA" altLang="fr-FR" sz="1600" i="1"/>
          </a:p>
        </p:txBody>
      </p:sp>
      <p:sp>
        <p:nvSpPr>
          <p:cNvPr id="8" name="Slide Number Placeholder 7"/>
          <p:cNvSpPr>
            <a:spLocks noGrp="1"/>
          </p:cNvSpPr>
          <p:nvPr>
            <p:ph type="sldNum" sz="quarter" idx="11"/>
          </p:nvPr>
        </p:nvSpPr>
        <p:spPr/>
        <p:txBody>
          <a:bodyPr/>
          <a:lstStyle/>
          <a:p>
            <a:pPr>
              <a:defRPr/>
            </a:pPr>
            <a:fld id="{C0F85434-72BD-456E-A883-0F005E178622}" type="slidenum">
              <a:rPr lang="fr-CA" smtClean="0"/>
              <a:pPr>
                <a:defRPr/>
              </a:pPr>
              <a:t>589</a:t>
            </a:fld>
            <a:endParaRPr lang="fr-CA"/>
          </a:p>
        </p:txBody>
      </p:sp>
    </p:spTree>
    <p:extLst>
      <p:ext uri="{BB962C8B-B14F-4D97-AF65-F5344CB8AC3E}">
        <p14:creationId xmlns:p14="http://schemas.microsoft.com/office/powerpoint/2010/main" val="1760596039"/>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Use Case – ATM Example</a:t>
            </a:r>
            <a:endParaRPr lang="en-CA" dirty="0"/>
          </a:p>
        </p:txBody>
      </p:sp>
      <p:sp>
        <p:nvSpPr>
          <p:cNvPr id="20483" name="Content Placeholder 2"/>
          <p:cNvSpPr>
            <a:spLocks noGrp="1"/>
          </p:cNvSpPr>
          <p:nvPr>
            <p:ph idx="1"/>
          </p:nvPr>
        </p:nvSpPr>
        <p:spPr/>
        <p:txBody>
          <a:bodyPr/>
          <a:lstStyle/>
          <a:p>
            <a:r>
              <a:rPr lang="en-CA" altLang="fr-FR" smtClean="0"/>
              <a:t>Validate PIN is an </a:t>
            </a:r>
            <a:r>
              <a:rPr lang="en-CA" altLang="fr-FR" i="1" smtClean="0"/>
              <a:t>Inclusion Use Case</a:t>
            </a:r>
          </a:p>
          <a:p>
            <a:pPr lvl="1"/>
            <a:r>
              <a:rPr lang="en-CA" altLang="fr-FR" smtClean="0"/>
              <a:t>It cannot be executed on its own</a:t>
            </a:r>
          </a:p>
          <a:p>
            <a:pPr lvl="1"/>
            <a:r>
              <a:rPr lang="en-CA" altLang="fr-FR" smtClean="0"/>
              <a:t>Must be executed as part of a </a:t>
            </a:r>
            <a:r>
              <a:rPr lang="en-CA" altLang="fr-FR" i="1" smtClean="0"/>
              <a:t>Concrete Use Case</a:t>
            </a:r>
          </a:p>
          <a:p>
            <a:endParaRPr lang="en-CA" altLang="fr-FR" i="1" smtClean="0"/>
          </a:p>
          <a:p>
            <a:r>
              <a:rPr lang="en-CA" altLang="fr-FR" smtClean="0"/>
              <a:t>On the other hand, a </a:t>
            </a:r>
            <a:r>
              <a:rPr lang="en-CA" altLang="fr-FR" i="1" smtClean="0"/>
              <a:t>Concrete Use Case</a:t>
            </a:r>
            <a:r>
              <a:rPr lang="en-CA" altLang="fr-FR" smtClean="0"/>
              <a:t> can be executed</a:t>
            </a:r>
            <a:endParaRPr lang="en-CA" altLang="fr-FR" i="1" smtClean="0"/>
          </a:p>
        </p:txBody>
      </p:sp>
    </p:spTree>
    <p:extLst>
      <p:ext uri="{BB962C8B-B14F-4D97-AF65-F5344CB8AC3E}">
        <p14:creationId xmlns:p14="http://schemas.microsoft.com/office/powerpoint/2010/main" val="3446909435"/>
      </p:ext>
    </p:extLst>
  </p:cSld>
  <p:clrMapOvr>
    <a:masterClrMapping/>
  </p:clrMapOvr>
  <p:timing>
    <p:tnLst>
      <p:par>
        <p:cTn id="1" dur="indefinite" restart="never" nodeType="tmRoot"/>
      </p:par>
    </p:tnLst>
  </p:timing>
</p:sld>
</file>

<file path=ppt/slides/slide5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Sample WSDL</a:t>
            </a:r>
            <a:endParaRPr lang="fr-CA" dirty="0"/>
          </a:p>
        </p:txBody>
      </p:sp>
      <p:sp>
        <p:nvSpPr>
          <p:cNvPr id="3" name="Content Placeholder 2"/>
          <p:cNvSpPr>
            <a:spLocks noGrp="1"/>
          </p:cNvSpPr>
          <p:nvPr>
            <p:ph idx="1"/>
          </p:nvPr>
        </p:nvSpPr>
        <p:spPr/>
        <p:txBody>
          <a:bodyPr/>
          <a:lstStyle/>
          <a:p>
            <a:pPr defTabSz="180000">
              <a:spcBef>
                <a:spcPts val="50"/>
              </a:spcBef>
              <a:spcAft>
                <a:spcPts val="50"/>
              </a:spcAft>
              <a:defRPr/>
            </a:pPr>
            <a:r>
              <a:rPr lang="fr-CA" sz="1050" dirty="0" smtClean="0"/>
              <a:t>&lt;</a:t>
            </a:r>
            <a:r>
              <a:rPr lang="fr-CA" sz="1050" dirty="0" err="1" smtClean="0"/>
              <a:t>definitions</a:t>
            </a:r>
            <a:r>
              <a:rPr lang="fr-CA" sz="1050" dirty="0" smtClean="0"/>
              <a:t> </a:t>
            </a:r>
            <a:r>
              <a:rPr lang="fr-CA" sz="1050" dirty="0" err="1" smtClean="0"/>
              <a:t>name</a:t>
            </a:r>
            <a:r>
              <a:rPr lang="fr-CA" sz="1050" dirty="0" smtClean="0"/>
              <a:t>="</a:t>
            </a:r>
            <a:r>
              <a:rPr lang="fr-CA" sz="1050" dirty="0" err="1" smtClean="0"/>
              <a:t>HelloService</a:t>
            </a:r>
            <a:r>
              <a:rPr lang="fr-CA" sz="1050" dirty="0" smtClean="0"/>
              <a:t>"</a:t>
            </a:r>
          </a:p>
          <a:p>
            <a:pPr defTabSz="180000">
              <a:spcBef>
                <a:spcPts val="50"/>
              </a:spcBef>
              <a:spcAft>
                <a:spcPts val="50"/>
              </a:spcAft>
              <a:defRPr/>
            </a:pPr>
            <a:r>
              <a:rPr lang="fr-CA" sz="1050" dirty="0" smtClean="0"/>
              <a:t>   </a:t>
            </a:r>
            <a:r>
              <a:rPr lang="fr-CA" sz="1050" dirty="0" err="1" smtClean="0"/>
              <a:t>targetNamespace</a:t>
            </a:r>
            <a:r>
              <a:rPr lang="fr-CA" sz="1050" dirty="0" smtClean="0"/>
              <a:t>="http://www.examples.com/wsdl/HelloService.wsdl"</a:t>
            </a:r>
          </a:p>
          <a:p>
            <a:pPr defTabSz="180000">
              <a:spcBef>
                <a:spcPts val="50"/>
              </a:spcBef>
              <a:spcAft>
                <a:spcPts val="50"/>
              </a:spcAft>
              <a:defRPr/>
            </a:pPr>
            <a:r>
              <a:rPr lang="fr-CA" sz="1050" dirty="0" smtClean="0">
                <a:solidFill>
                  <a:schemeClr val="tx2"/>
                </a:solidFill>
              </a:rPr>
              <a:t>   </a:t>
            </a:r>
            <a:r>
              <a:rPr lang="fr-CA" sz="1050" dirty="0" err="1" smtClean="0">
                <a:solidFill>
                  <a:schemeClr val="tx2"/>
                </a:solidFill>
              </a:rPr>
              <a:t>xmlns</a:t>
            </a:r>
            <a:r>
              <a:rPr lang="fr-CA" sz="1050" dirty="0" smtClean="0">
                <a:solidFill>
                  <a:schemeClr val="tx2"/>
                </a:solidFill>
              </a:rPr>
              <a:t>="http://schemas.xmlsoap.org/</a:t>
            </a:r>
            <a:r>
              <a:rPr lang="fr-CA" sz="1050" dirty="0" err="1" smtClean="0">
                <a:solidFill>
                  <a:schemeClr val="tx2"/>
                </a:solidFill>
              </a:rPr>
              <a:t>wsdl</a:t>
            </a:r>
            <a:r>
              <a:rPr lang="fr-CA" sz="1050" dirty="0" smtClean="0">
                <a:solidFill>
                  <a:schemeClr val="tx2"/>
                </a:solidFill>
              </a:rPr>
              <a:t>/"</a:t>
            </a:r>
          </a:p>
          <a:p>
            <a:pPr defTabSz="180000">
              <a:spcBef>
                <a:spcPts val="50"/>
              </a:spcBef>
              <a:spcAft>
                <a:spcPts val="50"/>
              </a:spcAft>
              <a:defRPr/>
            </a:pPr>
            <a:r>
              <a:rPr lang="fr-CA" sz="1050" dirty="0" smtClean="0">
                <a:solidFill>
                  <a:schemeClr val="tx2"/>
                </a:solidFill>
              </a:rPr>
              <a:t>   </a:t>
            </a:r>
            <a:r>
              <a:rPr lang="fr-CA" sz="1050" dirty="0" err="1" smtClean="0">
                <a:solidFill>
                  <a:schemeClr val="tx2"/>
                </a:solidFill>
              </a:rPr>
              <a:t>xmlns:soap</a:t>
            </a:r>
            <a:r>
              <a:rPr lang="fr-CA" sz="1050" dirty="0" smtClean="0">
                <a:solidFill>
                  <a:schemeClr val="tx2"/>
                </a:solidFill>
              </a:rPr>
              <a:t>="http://schemas.xmlsoap.org/</a:t>
            </a:r>
            <a:r>
              <a:rPr lang="fr-CA" sz="1050" dirty="0" err="1" smtClean="0">
                <a:solidFill>
                  <a:schemeClr val="tx2"/>
                </a:solidFill>
              </a:rPr>
              <a:t>wsdl</a:t>
            </a:r>
            <a:r>
              <a:rPr lang="fr-CA" sz="1050" dirty="0" smtClean="0">
                <a:solidFill>
                  <a:schemeClr val="tx2"/>
                </a:solidFill>
              </a:rPr>
              <a:t>/soap/"</a:t>
            </a:r>
          </a:p>
          <a:p>
            <a:pPr defTabSz="180000">
              <a:spcBef>
                <a:spcPts val="50"/>
              </a:spcBef>
              <a:spcAft>
                <a:spcPts val="50"/>
              </a:spcAft>
              <a:defRPr/>
            </a:pPr>
            <a:r>
              <a:rPr lang="fr-CA" sz="1050" dirty="0" smtClean="0">
                <a:solidFill>
                  <a:schemeClr val="tx2"/>
                </a:solidFill>
              </a:rPr>
              <a:t>   </a:t>
            </a:r>
            <a:r>
              <a:rPr lang="fr-CA" sz="1050" dirty="0" err="1" smtClean="0">
                <a:solidFill>
                  <a:schemeClr val="tx2"/>
                </a:solidFill>
              </a:rPr>
              <a:t>xmlns:tns</a:t>
            </a:r>
            <a:r>
              <a:rPr lang="fr-CA" sz="1050" dirty="0" smtClean="0">
                <a:solidFill>
                  <a:schemeClr val="tx2"/>
                </a:solidFill>
              </a:rPr>
              <a:t>="http://www.examples.com/wsdl/HelloService.wsdl"</a:t>
            </a:r>
          </a:p>
          <a:p>
            <a:pPr defTabSz="180000">
              <a:spcBef>
                <a:spcPts val="50"/>
              </a:spcBef>
              <a:spcAft>
                <a:spcPts val="50"/>
              </a:spcAft>
              <a:defRPr/>
            </a:pPr>
            <a:r>
              <a:rPr lang="fr-CA" sz="1050" dirty="0" smtClean="0">
                <a:solidFill>
                  <a:schemeClr val="tx2"/>
                </a:solidFill>
              </a:rPr>
              <a:t>   </a:t>
            </a:r>
            <a:r>
              <a:rPr lang="fr-CA" sz="1050" dirty="0" err="1" smtClean="0">
                <a:solidFill>
                  <a:schemeClr val="tx2"/>
                </a:solidFill>
              </a:rPr>
              <a:t>xmlns:xsd</a:t>
            </a:r>
            <a:r>
              <a:rPr lang="fr-CA" sz="1050" dirty="0" smtClean="0">
                <a:solidFill>
                  <a:schemeClr val="tx2"/>
                </a:solidFill>
              </a:rPr>
              <a:t>="http://www.w3.org/2001/XMLSchema"&gt;</a:t>
            </a:r>
          </a:p>
          <a:p>
            <a:pPr defTabSz="180000">
              <a:spcBef>
                <a:spcPts val="50"/>
              </a:spcBef>
              <a:spcAft>
                <a:spcPts val="50"/>
              </a:spcAft>
              <a:defRPr/>
            </a:pPr>
            <a:r>
              <a:rPr lang="fr-CA" sz="1050" b="0" dirty="0" smtClean="0"/>
              <a:t> </a:t>
            </a:r>
          </a:p>
          <a:p>
            <a:pPr defTabSz="180000">
              <a:spcBef>
                <a:spcPts val="50"/>
              </a:spcBef>
              <a:spcAft>
                <a:spcPts val="50"/>
              </a:spcAft>
              <a:defRPr/>
            </a:pPr>
            <a:r>
              <a:rPr lang="fr-CA" sz="1050" b="0" dirty="0" smtClean="0"/>
              <a:t>   &lt;message </a:t>
            </a:r>
            <a:r>
              <a:rPr lang="fr-CA" sz="1050" b="0" dirty="0" err="1" smtClean="0"/>
              <a:t>name</a:t>
            </a:r>
            <a:r>
              <a:rPr lang="fr-CA" sz="1050" b="0" dirty="0" smtClean="0"/>
              <a:t>="</a:t>
            </a:r>
            <a:r>
              <a:rPr lang="fr-CA" sz="1050" b="0" dirty="0" err="1" smtClean="0"/>
              <a:t>SayHelloRequest</a:t>
            </a:r>
            <a:r>
              <a:rPr lang="fr-CA" sz="1050" b="0" dirty="0" smtClean="0"/>
              <a:t>"&gt;</a:t>
            </a:r>
          </a:p>
          <a:p>
            <a:pPr defTabSz="180000">
              <a:spcBef>
                <a:spcPts val="50"/>
              </a:spcBef>
              <a:spcAft>
                <a:spcPts val="50"/>
              </a:spcAft>
              <a:defRPr/>
            </a:pPr>
            <a:r>
              <a:rPr lang="fr-CA" sz="1050" b="0" dirty="0" smtClean="0"/>
              <a:t>      &lt;part </a:t>
            </a:r>
            <a:r>
              <a:rPr lang="fr-CA" sz="1050" b="0" dirty="0" err="1" smtClean="0"/>
              <a:t>name</a:t>
            </a:r>
            <a:r>
              <a:rPr lang="fr-CA" sz="1050" b="0" dirty="0" smtClean="0"/>
              <a:t>="</a:t>
            </a:r>
            <a:r>
              <a:rPr lang="fr-CA" sz="1050" b="0" dirty="0" err="1" smtClean="0"/>
              <a:t>firstName</a:t>
            </a:r>
            <a:r>
              <a:rPr lang="fr-CA" sz="1050" b="0" dirty="0" smtClean="0"/>
              <a:t>" type="</a:t>
            </a:r>
            <a:r>
              <a:rPr lang="fr-CA" sz="1050" b="0" dirty="0" err="1" smtClean="0"/>
              <a:t>xsd:string</a:t>
            </a:r>
            <a:r>
              <a:rPr lang="fr-CA" sz="1050" b="0" dirty="0" smtClean="0"/>
              <a:t>"/&gt;</a:t>
            </a:r>
          </a:p>
          <a:p>
            <a:pPr defTabSz="180000">
              <a:spcBef>
                <a:spcPts val="50"/>
              </a:spcBef>
              <a:spcAft>
                <a:spcPts val="50"/>
              </a:spcAft>
              <a:defRPr/>
            </a:pPr>
            <a:r>
              <a:rPr lang="fr-CA" sz="1050" b="0" dirty="0" smtClean="0"/>
              <a:t>   &lt;/message&gt;</a:t>
            </a:r>
          </a:p>
          <a:p>
            <a:pPr defTabSz="180000">
              <a:spcBef>
                <a:spcPts val="50"/>
              </a:spcBef>
              <a:spcAft>
                <a:spcPts val="50"/>
              </a:spcAft>
              <a:defRPr/>
            </a:pPr>
            <a:r>
              <a:rPr lang="fr-CA" sz="1050" b="0" dirty="0" smtClean="0"/>
              <a:t>   &lt;message </a:t>
            </a:r>
            <a:r>
              <a:rPr lang="fr-CA" sz="1050" b="0" dirty="0" err="1" smtClean="0"/>
              <a:t>name</a:t>
            </a:r>
            <a:r>
              <a:rPr lang="fr-CA" sz="1050" b="0" dirty="0" smtClean="0"/>
              <a:t>="</a:t>
            </a:r>
            <a:r>
              <a:rPr lang="fr-CA" sz="1050" b="0" dirty="0" err="1" smtClean="0"/>
              <a:t>SayHelloResponse</a:t>
            </a:r>
            <a:r>
              <a:rPr lang="fr-CA" sz="1050" b="0" dirty="0" smtClean="0"/>
              <a:t>"&gt;</a:t>
            </a:r>
          </a:p>
          <a:p>
            <a:pPr defTabSz="180000">
              <a:spcBef>
                <a:spcPts val="50"/>
              </a:spcBef>
              <a:spcAft>
                <a:spcPts val="50"/>
              </a:spcAft>
              <a:defRPr/>
            </a:pPr>
            <a:r>
              <a:rPr lang="fr-CA" sz="1050" b="0" dirty="0" smtClean="0"/>
              <a:t>      &lt;part </a:t>
            </a:r>
            <a:r>
              <a:rPr lang="fr-CA" sz="1050" b="0" dirty="0" err="1" smtClean="0"/>
              <a:t>name</a:t>
            </a:r>
            <a:r>
              <a:rPr lang="fr-CA" sz="1050" b="0" dirty="0" smtClean="0"/>
              <a:t>="</a:t>
            </a:r>
            <a:r>
              <a:rPr lang="fr-CA" sz="1050" b="0" dirty="0" err="1" smtClean="0"/>
              <a:t>greeting</a:t>
            </a:r>
            <a:r>
              <a:rPr lang="fr-CA" sz="1050" b="0" dirty="0" smtClean="0"/>
              <a:t>" type="</a:t>
            </a:r>
            <a:r>
              <a:rPr lang="fr-CA" sz="1050" b="0" dirty="0" err="1" smtClean="0"/>
              <a:t>xsd:string</a:t>
            </a:r>
            <a:r>
              <a:rPr lang="fr-CA" sz="1050" b="0" dirty="0" smtClean="0"/>
              <a:t>"/&gt;</a:t>
            </a:r>
          </a:p>
          <a:p>
            <a:pPr defTabSz="180000">
              <a:spcBef>
                <a:spcPts val="50"/>
              </a:spcBef>
              <a:spcAft>
                <a:spcPts val="50"/>
              </a:spcAft>
              <a:defRPr/>
            </a:pPr>
            <a:r>
              <a:rPr lang="fr-CA" sz="1050" b="0" dirty="0" smtClean="0"/>
              <a:t>   &lt;/message&gt;</a:t>
            </a:r>
          </a:p>
          <a:p>
            <a:pPr defTabSz="180000">
              <a:spcBef>
                <a:spcPts val="50"/>
              </a:spcBef>
              <a:spcAft>
                <a:spcPts val="50"/>
              </a:spcAft>
              <a:defRPr/>
            </a:pPr>
            <a:endParaRPr lang="fr-CA" sz="1050" b="0" dirty="0" smtClean="0"/>
          </a:p>
          <a:p>
            <a:pPr defTabSz="180000">
              <a:spcBef>
                <a:spcPts val="50"/>
              </a:spcBef>
              <a:spcAft>
                <a:spcPts val="50"/>
              </a:spcAft>
              <a:defRPr/>
            </a:pPr>
            <a:r>
              <a:rPr lang="fr-CA" sz="1050" b="0" dirty="0" smtClean="0"/>
              <a:t>   &lt;</a:t>
            </a:r>
            <a:r>
              <a:rPr lang="fr-CA" sz="1050" b="0" dirty="0" err="1" smtClean="0"/>
              <a:t>portType</a:t>
            </a:r>
            <a:r>
              <a:rPr lang="fr-CA" sz="1050" b="0" dirty="0" smtClean="0"/>
              <a:t> </a:t>
            </a:r>
            <a:r>
              <a:rPr lang="fr-CA" sz="1050" b="0" dirty="0" err="1" smtClean="0"/>
              <a:t>name</a:t>
            </a:r>
            <a:r>
              <a:rPr lang="fr-CA" sz="1050" b="0" dirty="0" smtClean="0"/>
              <a:t>="</a:t>
            </a:r>
            <a:r>
              <a:rPr lang="fr-CA" sz="1050" b="0" dirty="0" err="1" smtClean="0"/>
              <a:t>Hello_PortType</a:t>
            </a:r>
            <a:r>
              <a:rPr lang="fr-CA" sz="1050" b="0" dirty="0" smtClean="0"/>
              <a:t>"&gt;</a:t>
            </a:r>
          </a:p>
          <a:p>
            <a:pPr defTabSz="180000">
              <a:spcBef>
                <a:spcPts val="50"/>
              </a:spcBef>
              <a:spcAft>
                <a:spcPts val="50"/>
              </a:spcAft>
              <a:defRPr/>
            </a:pPr>
            <a:r>
              <a:rPr lang="fr-CA" sz="1050" b="0" dirty="0" smtClean="0"/>
              <a:t>      &lt;</a:t>
            </a:r>
            <a:r>
              <a:rPr lang="fr-CA" sz="1050" b="0" dirty="0" err="1" smtClean="0"/>
              <a:t>operation</a:t>
            </a:r>
            <a:r>
              <a:rPr lang="fr-CA" sz="1050" b="0" dirty="0" smtClean="0"/>
              <a:t> </a:t>
            </a:r>
            <a:r>
              <a:rPr lang="fr-CA" sz="1050" b="0" dirty="0" err="1" smtClean="0"/>
              <a:t>name</a:t>
            </a:r>
            <a:r>
              <a:rPr lang="fr-CA" sz="1050" b="0" dirty="0" smtClean="0"/>
              <a:t>="</a:t>
            </a:r>
            <a:r>
              <a:rPr lang="fr-CA" sz="1050" b="0" dirty="0" err="1" smtClean="0"/>
              <a:t>sayHello</a:t>
            </a:r>
            <a:r>
              <a:rPr lang="fr-CA" sz="1050" b="0" dirty="0" smtClean="0"/>
              <a:t>"&gt;</a:t>
            </a:r>
          </a:p>
          <a:p>
            <a:pPr defTabSz="180000">
              <a:spcBef>
                <a:spcPts val="50"/>
              </a:spcBef>
              <a:spcAft>
                <a:spcPts val="50"/>
              </a:spcAft>
              <a:defRPr/>
            </a:pPr>
            <a:r>
              <a:rPr lang="fr-CA" sz="1050" b="0" dirty="0" smtClean="0"/>
              <a:t>         &lt;input message="</a:t>
            </a:r>
            <a:r>
              <a:rPr lang="fr-CA" sz="1050" b="0" dirty="0" err="1" smtClean="0"/>
              <a:t>tns:SayHelloRequest</a:t>
            </a:r>
            <a:r>
              <a:rPr lang="fr-CA" sz="1050" b="0" dirty="0" smtClean="0"/>
              <a:t>"/&gt;</a:t>
            </a:r>
          </a:p>
          <a:p>
            <a:pPr defTabSz="180000">
              <a:spcBef>
                <a:spcPts val="50"/>
              </a:spcBef>
              <a:spcAft>
                <a:spcPts val="50"/>
              </a:spcAft>
              <a:defRPr/>
            </a:pPr>
            <a:r>
              <a:rPr lang="fr-CA" sz="1050" b="0" dirty="0" smtClean="0"/>
              <a:t>         &lt;output message="</a:t>
            </a:r>
            <a:r>
              <a:rPr lang="fr-CA" sz="1050" b="0" dirty="0" err="1" smtClean="0"/>
              <a:t>tns:SayHelloResponse</a:t>
            </a:r>
            <a:r>
              <a:rPr lang="fr-CA" sz="1050" b="0" dirty="0" smtClean="0"/>
              <a:t>"/&gt;</a:t>
            </a:r>
          </a:p>
          <a:p>
            <a:pPr defTabSz="180000">
              <a:spcBef>
                <a:spcPts val="50"/>
              </a:spcBef>
              <a:spcAft>
                <a:spcPts val="50"/>
              </a:spcAft>
              <a:defRPr/>
            </a:pPr>
            <a:r>
              <a:rPr lang="fr-CA" sz="1050" b="0" dirty="0" smtClean="0"/>
              <a:t>      &lt;/</a:t>
            </a:r>
            <a:r>
              <a:rPr lang="fr-CA" sz="1050" b="0" dirty="0" err="1" smtClean="0"/>
              <a:t>operation</a:t>
            </a:r>
            <a:r>
              <a:rPr lang="fr-CA" sz="1050" b="0" dirty="0" smtClean="0"/>
              <a:t>&gt;</a:t>
            </a:r>
          </a:p>
          <a:p>
            <a:pPr defTabSz="180000">
              <a:spcBef>
                <a:spcPts val="50"/>
              </a:spcBef>
              <a:spcAft>
                <a:spcPts val="50"/>
              </a:spcAft>
              <a:defRPr/>
            </a:pPr>
            <a:r>
              <a:rPr lang="fr-CA" sz="1050" b="0" dirty="0" smtClean="0"/>
              <a:t>   &lt;/</a:t>
            </a:r>
            <a:r>
              <a:rPr lang="fr-CA" sz="1050" b="0" dirty="0" err="1" smtClean="0"/>
              <a:t>portType</a:t>
            </a:r>
            <a:r>
              <a:rPr lang="fr-CA" sz="1050" b="0" dirty="0" smtClean="0"/>
              <a:t>&gt;</a:t>
            </a:r>
          </a:p>
          <a:p>
            <a:pPr defTabSz="180000">
              <a:spcBef>
                <a:spcPts val="50"/>
              </a:spcBef>
              <a:spcAft>
                <a:spcPts val="50"/>
              </a:spcAft>
              <a:defRPr/>
            </a:pPr>
            <a:endParaRPr lang="fr-CA" sz="900" dirty="0" smtClean="0"/>
          </a:p>
        </p:txBody>
      </p:sp>
      <p:sp>
        <p:nvSpPr>
          <p:cNvPr id="7" name="Left Brace 6"/>
          <p:cNvSpPr/>
          <p:nvPr/>
        </p:nvSpPr>
        <p:spPr>
          <a:xfrm flipH="1">
            <a:off x="4643438" y="2179638"/>
            <a:ext cx="504825" cy="863600"/>
          </a:xfrm>
          <a:prstGeom prst="leftBrace">
            <a:avLst/>
          </a:prstGeom>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fr-CA" dirty="0"/>
          </a:p>
        </p:txBody>
      </p:sp>
      <p:sp>
        <p:nvSpPr>
          <p:cNvPr id="29703" name="TextBox 7"/>
          <p:cNvSpPr txBox="1">
            <a:spLocks noChangeArrowheads="1"/>
          </p:cNvSpPr>
          <p:nvPr/>
        </p:nvSpPr>
        <p:spPr bwMode="auto">
          <a:xfrm>
            <a:off x="5292725" y="2319338"/>
            <a:ext cx="2592388" cy="830262"/>
          </a:xfrm>
          <a:prstGeom prst="rect">
            <a:avLst/>
          </a:prstGeom>
          <a:noFill/>
          <a:ln w="9525">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600" i="1"/>
              <a:t>Reference to the WSDL and SOAP schemas</a:t>
            </a:r>
          </a:p>
          <a:p>
            <a:pPr algn="ctr" eaLnBrk="1" hangingPunct="1">
              <a:spcBef>
                <a:spcPct val="0"/>
              </a:spcBef>
              <a:spcAft>
                <a:spcPct val="0"/>
              </a:spcAft>
              <a:buFontTx/>
              <a:buNone/>
            </a:pPr>
            <a:r>
              <a:rPr lang="en-CA" altLang="fr-FR" sz="1600" i="1"/>
              <a:t>(standard XML stuff…)</a:t>
            </a:r>
            <a:endParaRPr lang="fr-CA" altLang="fr-FR" sz="1600" i="1"/>
          </a:p>
        </p:txBody>
      </p:sp>
      <p:sp>
        <p:nvSpPr>
          <p:cNvPr id="8" name="Slide Number Placeholder 7"/>
          <p:cNvSpPr>
            <a:spLocks noGrp="1"/>
          </p:cNvSpPr>
          <p:nvPr>
            <p:ph type="sldNum" sz="quarter" idx="11"/>
          </p:nvPr>
        </p:nvSpPr>
        <p:spPr/>
        <p:txBody>
          <a:bodyPr/>
          <a:lstStyle/>
          <a:p>
            <a:pPr>
              <a:defRPr/>
            </a:pPr>
            <a:fld id="{C0F85434-72BD-456E-A883-0F005E178622}" type="slidenum">
              <a:rPr lang="fr-CA" smtClean="0"/>
              <a:pPr>
                <a:defRPr/>
              </a:pPr>
              <a:t>590</a:t>
            </a:fld>
            <a:endParaRPr lang="fr-CA"/>
          </a:p>
        </p:txBody>
      </p:sp>
    </p:spTree>
    <p:extLst>
      <p:ext uri="{BB962C8B-B14F-4D97-AF65-F5344CB8AC3E}">
        <p14:creationId xmlns:p14="http://schemas.microsoft.com/office/powerpoint/2010/main" val="1182681475"/>
      </p:ext>
    </p:extLst>
  </p:cSld>
  <p:clrMapOvr>
    <a:masterClrMapping/>
  </p:clrMapOvr>
  <p:timing>
    <p:tnLst>
      <p:par>
        <p:cTn id="1" dur="indefinite" restart="never" nodeType="tmRoot"/>
      </p:par>
    </p:tnLst>
  </p:timing>
</p:sld>
</file>

<file path=ppt/slides/slide5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Sample WSDL</a:t>
            </a:r>
            <a:endParaRPr lang="fr-CA" dirty="0"/>
          </a:p>
        </p:txBody>
      </p:sp>
      <p:sp>
        <p:nvSpPr>
          <p:cNvPr id="3" name="Content Placeholder 2"/>
          <p:cNvSpPr>
            <a:spLocks noGrp="1"/>
          </p:cNvSpPr>
          <p:nvPr>
            <p:ph idx="1"/>
          </p:nvPr>
        </p:nvSpPr>
        <p:spPr/>
        <p:txBody>
          <a:bodyPr/>
          <a:lstStyle/>
          <a:p>
            <a:pPr defTabSz="180000">
              <a:spcBef>
                <a:spcPts val="50"/>
              </a:spcBef>
              <a:spcAft>
                <a:spcPts val="50"/>
              </a:spcAft>
              <a:defRPr/>
            </a:pPr>
            <a:r>
              <a:rPr lang="fr-CA" sz="1050" dirty="0" smtClean="0"/>
              <a:t>&lt;</a:t>
            </a:r>
            <a:r>
              <a:rPr lang="fr-CA" sz="1050" dirty="0" err="1" smtClean="0"/>
              <a:t>definitions</a:t>
            </a:r>
            <a:r>
              <a:rPr lang="fr-CA" sz="1050" dirty="0" smtClean="0"/>
              <a:t> </a:t>
            </a:r>
            <a:r>
              <a:rPr lang="fr-CA" sz="1050" dirty="0" err="1" smtClean="0"/>
              <a:t>name</a:t>
            </a:r>
            <a:r>
              <a:rPr lang="fr-CA" sz="1050" dirty="0" smtClean="0"/>
              <a:t>="</a:t>
            </a:r>
            <a:r>
              <a:rPr lang="fr-CA" sz="1050" dirty="0" err="1" smtClean="0"/>
              <a:t>HelloService</a:t>
            </a:r>
            <a:r>
              <a:rPr lang="fr-CA" sz="1050" dirty="0" smtClean="0"/>
              <a:t>"</a:t>
            </a:r>
          </a:p>
          <a:p>
            <a:pPr defTabSz="180000">
              <a:spcBef>
                <a:spcPts val="50"/>
              </a:spcBef>
              <a:spcAft>
                <a:spcPts val="50"/>
              </a:spcAft>
              <a:defRPr/>
            </a:pPr>
            <a:r>
              <a:rPr lang="fr-CA" sz="1050" dirty="0" smtClean="0"/>
              <a:t>   </a:t>
            </a:r>
            <a:r>
              <a:rPr lang="fr-CA" sz="1050" dirty="0" err="1" smtClean="0"/>
              <a:t>targetNamespace</a:t>
            </a:r>
            <a:r>
              <a:rPr lang="fr-CA" sz="1050" dirty="0" smtClean="0"/>
              <a:t>="http://www.examples.com/wsdl/HelloService.wsdl"</a:t>
            </a:r>
          </a:p>
          <a:p>
            <a:pPr defTabSz="180000">
              <a:spcBef>
                <a:spcPts val="50"/>
              </a:spcBef>
              <a:spcAft>
                <a:spcPts val="50"/>
              </a:spcAft>
              <a:defRPr/>
            </a:pPr>
            <a:r>
              <a:rPr lang="fr-CA" sz="1050" dirty="0" smtClean="0"/>
              <a:t>   </a:t>
            </a:r>
            <a:r>
              <a:rPr lang="fr-CA" sz="1050" dirty="0" err="1" smtClean="0"/>
              <a:t>xmlns</a:t>
            </a:r>
            <a:r>
              <a:rPr lang="fr-CA" sz="1050" dirty="0" smtClean="0"/>
              <a:t>="http://schemas.xmlsoap.org/</a:t>
            </a:r>
            <a:r>
              <a:rPr lang="fr-CA" sz="1050" dirty="0" err="1" smtClean="0"/>
              <a:t>wsdl</a:t>
            </a:r>
            <a:r>
              <a:rPr lang="fr-CA" sz="1050" dirty="0" smtClean="0"/>
              <a:t>/"</a:t>
            </a:r>
          </a:p>
          <a:p>
            <a:pPr defTabSz="180000">
              <a:spcBef>
                <a:spcPts val="50"/>
              </a:spcBef>
              <a:spcAft>
                <a:spcPts val="50"/>
              </a:spcAft>
              <a:defRPr/>
            </a:pPr>
            <a:r>
              <a:rPr lang="fr-CA" sz="1050" dirty="0" smtClean="0"/>
              <a:t>   </a:t>
            </a:r>
            <a:r>
              <a:rPr lang="fr-CA" sz="1050" dirty="0" err="1" smtClean="0"/>
              <a:t>xmlns:soap</a:t>
            </a:r>
            <a:r>
              <a:rPr lang="fr-CA" sz="1050" dirty="0" smtClean="0"/>
              <a:t>="http://schemas.xmlsoap.org/</a:t>
            </a:r>
            <a:r>
              <a:rPr lang="fr-CA" sz="1050" dirty="0" err="1" smtClean="0"/>
              <a:t>wsdl</a:t>
            </a:r>
            <a:r>
              <a:rPr lang="fr-CA" sz="1050" dirty="0" smtClean="0"/>
              <a:t>/soap/"</a:t>
            </a:r>
          </a:p>
          <a:p>
            <a:pPr defTabSz="180000">
              <a:spcBef>
                <a:spcPts val="50"/>
              </a:spcBef>
              <a:spcAft>
                <a:spcPts val="50"/>
              </a:spcAft>
              <a:defRPr/>
            </a:pPr>
            <a:r>
              <a:rPr lang="fr-CA" sz="1050" dirty="0" smtClean="0"/>
              <a:t>   </a:t>
            </a:r>
            <a:r>
              <a:rPr lang="fr-CA" sz="1050" dirty="0" err="1" smtClean="0"/>
              <a:t>xmlns:tns</a:t>
            </a:r>
            <a:r>
              <a:rPr lang="fr-CA" sz="1050" dirty="0" smtClean="0"/>
              <a:t>="http://www.examples.com/wsdl/HelloService.wsdl"</a:t>
            </a:r>
          </a:p>
          <a:p>
            <a:pPr defTabSz="180000">
              <a:spcBef>
                <a:spcPts val="50"/>
              </a:spcBef>
              <a:spcAft>
                <a:spcPts val="50"/>
              </a:spcAft>
              <a:defRPr/>
            </a:pPr>
            <a:r>
              <a:rPr lang="fr-CA" sz="1050" dirty="0" smtClean="0"/>
              <a:t>   </a:t>
            </a:r>
            <a:r>
              <a:rPr lang="fr-CA" sz="1050" dirty="0" err="1" smtClean="0"/>
              <a:t>xmlns:xsd</a:t>
            </a:r>
            <a:r>
              <a:rPr lang="fr-CA" sz="1050" dirty="0" smtClean="0"/>
              <a:t>="http://www.w3.org/2001/XMLSchema"&gt;</a:t>
            </a:r>
          </a:p>
          <a:p>
            <a:pPr defTabSz="180000">
              <a:spcBef>
                <a:spcPts val="50"/>
              </a:spcBef>
              <a:spcAft>
                <a:spcPts val="50"/>
              </a:spcAft>
              <a:defRPr/>
            </a:pPr>
            <a:r>
              <a:rPr lang="fr-CA" sz="1050" b="0" dirty="0" smtClean="0"/>
              <a:t> </a:t>
            </a:r>
          </a:p>
          <a:p>
            <a:pPr defTabSz="180000">
              <a:spcBef>
                <a:spcPts val="50"/>
              </a:spcBef>
              <a:spcAft>
                <a:spcPts val="50"/>
              </a:spcAft>
              <a:defRPr/>
            </a:pPr>
            <a:r>
              <a:rPr lang="fr-CA" sz="1050" dirty="0" smtClean="0">
                <a:solidFill>
                  <a:schemeClr val="tx2"/>
                </a:solidFill>
              </a:rPr>
              <a:t>   &lt;message </a:t>
            </a:r>
            <a:r>
              <a:rPr lang="fr-CA" sz="1050" dirty="0" err="1" smtClean="0">
                <a:solidFill>
                  <a:schemeClr val="tx2"/>
                </a:solidFill>
              </a:rPr>
              <a:t>name</a:t>
            </a:r>
            <a:r>
              <a:rPr lang="fr-CA" sz="1050" dirty="0" smtClean="0">
                <a:solidFill>
                  <a:schemeClr val="tx2"/>
                </a:solidFill>
              </a:rPr>
              <a:t>="</a:t>
            </a:r>
            <a:r>
              <a:rPr lang="fr-CA" sz="1050" dirty="0" err="1" smtClean="0">
                <a:solidFill>
                  <a:schemeClr val="tx2"/>
                </a:solidFill>
              </a:rPr>
              <a:t>SayHelloRequest</a:t>
            </a:r>
            <a:r>
              <a:rPr lang="fr-CA" sz="1050" dirty="0" smtClean="0">
                <a:solidFill>
                  <a:schemeClr val="tx2"/>
                </a:solidFill>
              </a:rPr>
              <a:t>"&gt;</a:t>
            </a:r>
          </a:p>
          <a:p>
            <a:pPr defTabSz="180000">
              <a:spcBef>
                <a:spcPts val="50"/>
              </a:spcBef>
              <a:spcAft>
                <a:spcPts val="50"/>
              </a:spcAft>
              <a:defRPr/>
            </a:pPr>
            <a:r>
              <a:rPr lang="fr-CA" sz="1050" dirty="0" smtClean="0">
                <a:solidFill>
                  <a:schemeClr val="tx2"/>
                </a:solidFill>
              </a:rPr>
              <a:t>      &lt;part </a:t>
            </a:r>
            <a:r>
              <a:rPr lang="fr-CA" sz="1050" dirty="0" err="1" smtClean="0">
                <a:solidFill>
                  <a:schemeClr val="tx2"/>
                </a:solidFill>
              </a:rPr>
              <a:t>name</a:t>
            </a:r>
            <a:r>
              <a:rPr lang="fr-CA" sz="1050" dirty="0" smtClean="0">
                <a:solidFill>
                  <a:schemeClr val="tx2"/>
                </a:solidFill>
              </a:rPr>
              <a:t>="</a:t>
            </a:r>
            <a:r>
              <a:rPr lang="fr-CA" sz="1050" dirty="0" err="1" smtClean="0">
                <a:solidFill>
                  <a:schemeClr val="tx2"/>
                </a:solidFill>
              </a:rPr>
              <a:t>firstName</a:t>
            </a:r>
            <a:r>
              <a:rPr lang="fr-CA" sz="1050" dirty="0" smtClean="0">
                <a:solidFill>
                  <a:schemeClr val="tx2"/>
                </a:solidFill>
              </a:rPr>
              <a:t>" type="</a:t>
            </a:r>
            <a:r>
              <a:rPr lang="fr-CA" sz="1050" dirty="0" err="1" smtClean="0">
                <a:solidFill>
                  <a:schemeClr val="tx2"/>
                </a:solidFill>
              </a:rPr>
              <a:t>xsd:string</a:t>
            </a:r>
            <a:r>
              <a:rPr lang="fr-CA" sz="1050" dirty="0" smtClean="0">
                <a:solidFill>
                  <a:schemeClr val="tx2"/>
                </a:solidFill>
              </a:rPr>
              <a:t>"/&gt;</a:t>
            </a:r>
          </a:p>
          <a:p>
            <a:pPr defTabSz="180000">
              <a:spcBef>
                <a:spcPts val="50"/>
              </a:spcBef>
              <a:spcAft>
                <a:spcPts val="50"/>
              </a:spcAft>
              <a:defRPr/>
            </a:pPr>
            <a:r>
              <a:rPr lang="fr-CA" sz="1050" dirty="0" smtClean="0">
                <a:solidFill>
                  <a:schemeClr val="tx2"/>
                </a:solidFill>
              </a:rPr>
              <a:t>   &lt;/message&gt;</a:t>
            </a:r>
          </a:p>
          <a:p>
            <a:pPr defTabSz="180000">
              <a:spcBef>
                <a:spcPts val="50"/>
              </a:spcBef>
              <a:spcAft>
                <a:spcPts val="50"/>
              </a:spcAft>
              <a:defRPr/>
            </a:pPr>
            <a:r>
              <a:rPr lang="fr-CA" sz="1050" dirty="0" smtClean="0">
                <a:solidFill>
                  <a:schemeClr val="tx2"/>
                </a:solidFill>
              </a:rPr>
              <a:t>   &lt;message </a:t>
            </a:r>
            <a:r>
              <a:rPr lang="fr-CA" sz="1050" dirty="0" err="1" smtClean="0">
                <a:solidFill>
                  <a:schemeClr val="tx2"/>
                </a:solidFill>
              </a:rPr>
              <a:t>name</a:t>
            </a:r>
            <a:r>
              <a:rPr lang="fr-CA" sz="1050" dirty="0" smtClean="0">
                <a:solidFill>
                  <a:schemeClr val="tx2"/>
                </a:solidFill>
              </a:rPr>
              <a:t>="</a:t>
            </a:r>
            <a:r>
              <a:rPr lang="fr-CA" sz="1050" dirty="0" err="1" smtClean="0">
                <a:solidFill>
                  <a:schemeClr val="tx2"/>
                </a:solidFill>
              </a:rPr>
              <a:t>SayHelloResponse</a:t>
            </a:r>
            <a:r>
              <a:rPr lang="fr-CA" sz="1050" dirty="0" smtClean="0">
                <a:solidFill>
                  <a:schemeClr val="tx2"/>
                </a:solidFill>
              </a:rPr>
              <a:t>"&gt;</a:t>
            </a:r>
          </a:p>
          <a:p>
            <a:pPr defTabSz="180000">
              <a:spcBef>
                <a:spcPts val="50"/>
              </a:spcBef>
              <a:spcAft>
                <a:spcPts val="50"/>
              </a:spcAft>
              <a:defRPr/>
            </a:pPr>
            <a:r>
              <a:rPr lang="fr-CA" sz="1050" dirty="0" smtClean="0">
                <a:solidFill>
                  <a:schemeClr val="tx2"/>
                </a:solidFill>
              </a:rPr>
              <a:t>      &lt;part </a:t>
            </a:r>
            <a:r>
              <a:rPr lang="fr-CA" sz="1050" dirty="0" err="1" smtClean="0">
                <a:solidFill>
                  <a:schemeClr val="tx2"/>
                </a:solidFill>
              </a:rPr>
              <a:t>name</a:t>
            </a:r>
            <a:r>
              <a:rPr lang="fr-CA" sz="1050" dirty="0" smtClean="0">
                <a:solidFill>
                  <a:schemeClr val="tx2"/>
                </a:solidFill>
              </a:rPr>
              <a:t>="</a:t>
            </a:r>
            <a:r>
              <a:rPr lang="fr-CA" sz="1050" dirty="0" err="1" smtClean="0">
                <a:solidFill>
                  <a:schemeClr val="tx2"/>
                </a:solidFill>
              </a:rPr>
              <a:t>greeting</a:t>
            </a:r>
            <a:r>
              <a:rPr lang="fr-CA" sz="1050" dirty="0" smtClean="0">
                <a:solidFill>
                  <a:schemeClr val="tx2"/>
                </a:solidFill>
              </a:rPr>
              <a:t>" type="</a:t>
            </a:r>
            <a:r>
              <a:rPr lang="fr-CA" sz="1050" dirty="0" err="1" smtClean="0">
                <a:solidFill>
                  <a:schemeClr val="tx2"/>
                </a:solidFill>
              </a:rPr>
              <a:t>xsd:string</a:t>
            </a:r>
            <a:r>
              <a:rPr lang="fr-CA" sz="1050" dirty="0" smtClean="0">
                <a:solidFill>
                  <a:schemeClr val="tx2"/>
                </a:solidFill>
              </a:rPr>
              <a:t>"/&gt;</a:t>
            </a:r>
          </a:p>
          <a:p>
            <a:pPr defTabSz="180000">
              <a:spcBef>
                <a:spcPts val="50"/>
              </a:spcBef>
              <a:spcAft>
                <a:spcPts val="50"/>
              </a:spcAft>
              <a:defRPr/>
            </a:pPr>
            <a:r>
              <a:rPr lang="fr-CA" sz="1050" dirty="0" smtClean="0">
                <a:solidFill>
                  <a:schemeClr val="tx2"/>
                </a:solidFill>
              </a:rPr>
              <a:t>   &lt;/message&gt;</a:t>
            </a:r>
          </a:p>
          <a:p>
            <a:pPr defTabSz="180000">
              <a:spcBef>
                <a:spcPts val="50"/>
              </a:spcBef>
              <a:spcAft>
                <a:spcPts val="50"/>
              </a:spcAft>
              <a:defRPr/>
            </a:pPr>
            <a:endParaRPr lang="fr-CA" sz="1050" b="0" dirty="0" smtClean="0"/>
          </a:p>
          <a:p>
            <a:pPr defTabSz="180000">
              <a:spcBef>
                <a:spcPts val="50"/>
              </a:spcBef>
              <a:spcAft>
                <a:spcPts val="50"/>
              </a:spcAft>
              <a:defRPr/>
            </a:pPr>
            <a:r>
              <a:rPr lang="fr-CA" sz="1050" b="0" dirty="0" smtClean="0"/>
              <a:t>   &lt;</a:t>
            </a:r>
            <a:r>
              <a:rPr lang="fr-CA" sz="1050" b="0" dirty="0" err="1" smtClean="0"/>
              <a:t>portType</a:t>
            </a:r>
            <a:r>
              <a:rPr lang="fr-CA" sz="1050" b="0" dirty="0" smtClean="0"/>
              <a:t> </a:t>
            </a:r>
            <a:r>
              <a:rPr lang="fr-CA" sz="1050" b="0" dirty="0" err="1" smtClean="0"/>
              <a:t>name</a:t>
            </a:r>
            <a:r>
              <a:rPr lang="fr-CA" sz="1050" b="0" dirty="0" smtClean="0"/>
              <a:t>="</a:t>
            </a:r>
            <a:r>
              <a:rPr lang="fr-CA" sz="1050" b="0" dirty="0" err="1" smtClean="0"/>
              <a:t>Hello_PortType</a:t>
            </a:r>
            <a:r>
              <a:rPr lang="fr-CA" sz="1050" b="0" dirty="0" smtClean="0"/>
              <a:t>"&gt;</a:t>
            </a:r>
          </a:p>
          <a:p>
            <a:pPr defTabSz="180000">
              <a:spcBef>
                <a:spcPts val="50"/>
              </a:spcBef>
              <a:spcAft>
                <a:spcPts val="50"/>
              </a:spcAft>
              <a:defRPr/>
            </a:pPr>
            <a:r>
              <a:rPr lang="fr-CA" sz="1050" b="0" dirty="0" smtClean="0"/>
              <a:t>      &lt;</a:t>
            </a:r>
            <a:r>
              <a:rPr lang="fr-CA" sz="1050" b="0" dirty="0" err="1" smtClean="0"/>
              <a:t>operation</a:t>
            </a:r>
            <a:r>
              <a:rPr lang="fr-CA" sz="1050" b="0" dirty="0" smtClean="0"/>
              <a:t> </a:t>
            </a:r>
            <a:r>
              <a:rPr lang="fr-CA" sz="1050" b="0" dirty="0" err="1" smtClean="0"/>
              <a:t>name</a:t>
            </a:r>
            <a:r>
              <a:rPr lang="fr-CA" sz="1050" b="0" dirty="0" smtClean="0"/>
              <a:t>="</a:t>
            </a:r>
            <a:r>
              <a:rPr lang="fr-CA" sz="1050" b="0" dirty="0" err="1" smtClean="0"/>
              <a:t>sayHello</a:t>
            </a:r>
            <a:r>
              <a:rPr lang="fr-CA" sz="1050" b="0" dirty="0" smtClean="0"/>
              <a:t>"&gt;</a:t>
            </a:r>
          </a:p>
          <a:p>
            <a:pPr defTabSz="180000">
              <a:spcBef>
                <a:spcPts val="50"/>
              </a:spcBef>
              <a:spcAft>
                <a:spcPts val="50"/>
              </a:spcAft>
              <a:defRPr/>
            </a:pPr>
            <a:r>
              <a:rPr lang="fr-CA" sz="1050" b="0" dirty="0" smtClean="0"/>
              <a:t>         &lt;input message="</a:t>
            </a:r>
            <a:r>
              <a:rPr lang="fr-CA" sz="1050" b="0" dirty="0" err="1" smtClean="0"/>
              <a:t>tns:SayHelloRequest</a:t>
            </a:r>
            <a:r>
              <a:rPr lang="fr-CA" sz="1050" b="0" dirty="0" smtClean="0"/>
              <a:t>"/&gt;</a:t>
            </a:r>
          </a:p>
          <a:p>
            <a:pPr defTabSz="180000">
              <a:spcBef>
                <a:spcPts val="50"/>
              </a:spcBef>
              <a:spcAft>
                <a:spcPts val="50"/>
              </a:spcAft>
              <a:defRPr/>
            </a:pPr>
            <a:r>
              <a:rPr lang="fr-CA" sz="1050" b="0" dirty="0" smtClean="0"/>
              <a:t>         &lt;output message="</a:t>
            </a:r>
            <a:r>
              <a:rPr lang="fr-CA" sz="1050" b="0" dirty="0" err="1" smtClean="0"/>
              <a:t>tns:SayHelloResponse</a:t>
            </a:r>
            <a:r>
              <a:rPr lang="fr-CA" sz="1050" b="0" dirty="0" smtClean="0"/>
              <a:t>"/&gt;</a:t>
            </a:r>
          </a:p>
          <a:p>
            <a:pPr defTabSz="180000">
              <a:spcBef>
                <a:spcPts val="50"/>
              </a:spcBef>
              <a:spcAft>
                <a:spcPts val="50"/>
              </a:spcAft>
              <a:defRPr/>
            </a:pPr>
            <a:r>
              <a:rPr lang="fr-CA" sz="1050" b="0" dirty="0" smtClean="0"/>
              <a:t>      &lt;/</a:t>
            </a:r>
            <a:r>
              <a:rPr lang="fr-CA" sz="1050" b="0" dirty="0" err="1" smtClean="0"/>
              <a:t>operation</a:t>
            </a:r>
            <a:r>
              <a:rPr lang="fr-CA" sz="1050" b="0" dirty="0" smtClean="0"/>
              <a:t>&gt;</a:t>
            </a:r>
          </a:p>
          <a:p>
            <a:pPr defTabSz="180000">
              <a:spcBef>
                <a:spcPts val="50"/>
              </a:spcBef>
              <a:spcAft>
                <a:spcPts val="50"/>
              </a:spcAft>
              <a:defRPr/>
            </a:pPr>
            <a:r>
              <a:rPr lang="fr-CA" sz="1050" b="0" dirty="0" smtClean="0"/>
              <a:t>   &lt;/</a:t>
            </a:r>
            <a:r>
              <a:rPr lang="fr-CA" sz="1050" b="0" dirty="0" err="1" smtClean="0"/>
              <a:t>portType</a:t>
            </a:r>
            <a:r>
              <a:rPr lang="fr-CA" sz="1050" b="0" dirty="0" smtClean="0"/>
              <a:t>&gt;</a:t>
            </a:r>
          </a:p>
          <a:p>
            <a:pPr defTabSz="180000">
              <a:spcBef>
                <a:spcPts val="50"/>
              </a:spcBef>
              <a:spcAft>
                <a:spcPts val="50"/>
              </a:spcAft>
              <a:defRPr/>
            </a:pPr>
            <a:endParaRPr lang="fr-CA" sz="900" dirty="0" smtClean="0"/>
          </a:p>
        </p:txBody>
      </p:sp>
      <p:sp>
        <p:nvSpPr>
          <p:cNvPr id="7" name="Left Brace 6"/>
          <p:cNvSpPr/>
          <p:nvPr/>
        </p:nvSpPr>
        <p:spPr>
          <a:xfrm flipH="1">
            <a:off x="3856038" y="3013075"/>
            <a:ext cx="809625" cy="1208088"/>
          </a:xfrm>
          <a:prstGeom prst="leftBrace">
            <a:avLst/>
          </a:prstGeom>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fr-CA" dirty="0"/>
          </a:p>
        </p:txBody>
      </p:sp>
      <p:sp>
        <p:nvSpPr>
          <p:cNvPr id="30727" name="TextBox 7"/>
          <p:cNvSpPr txBox="1">
            <a:spLocks noChangeArrowheads="1"/>
          </p:cNvSpPr>
          <p:nvPr/>
        </p:nvSpPr>
        <p:spPr bwMode="auto">
          <a:xfrm>
            <a:off x="4716463" y="2817813"/>
            <a:ext cx="4176712" cy="2030412"/>
          </a:xfrm>
          <a:prstGeom prst="rect">
            <a:avLst/>
          </a:prstGeom>
          <a:noFill/>
          <a:ln w="9525">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400"/>
              <a:t>Describes the data being exchanged between the Web service providers and consumers</a:t>
            </a:r>
          </a:p>
          <a:p>
            <a:pPr algn="just" eaLnBrk="1" hangingPunct="1">
              <a:spcBef>
                <a:spcPct val="0"/>
              </a:spcBef>
              <a:spcAft>
                <a:spcPct val="0"/>
              </a:spcAft>
              <a:buFontTx/>
              <a:buNone/>
            </a:pPr>
            <a:endParaRPr lang="en-CA" altLang="fr-FR" sz="1400"/>
          </a:p>
          <a:p>
            <a:pPr eaLnBrk="1" hangingPunct="1">
              <a:spcBef>
                <a:spcPct val="0"/>
              </a:spcBef>
              <a:spcAft>
                <a:spcPct val="0"/>
              </a:spcAft>
              <a:buFontTx/>
              <a:buNone/>
            </a:pPr>
            <a:r>
              <a:rPr lang="en-CA" altLang="fr-FR" sz="1400"/>
              <a:t>Two message elements are defined. </a:t>
            </a:r>
          </a:p>
          <a:p>
            <a:pPr eaLnBrk="1" hangingPunct="1">
              <a:spcBef>
                <a:spcPct val="0"/>
              </a:spcBef>
              <a:spcAft>
                <a:spcPct val="0"/>
              </a:spcAft>
              <a:buFontTx/>
              <a:buNone/>
            </a:pPr>
            <a:endParaRPr lang="en-CA" altLang="fr-FR" sz="1400" b="0"/>
          </a:p>
          <a:p>
            <a:pPr eaLnBrk="1" hangingPunct="1">
              <a:spcBef>
                <a:spcPct val="0"/>
              </a:spcBef>
              <a:spcAft>
                <a:spcPct val="0"/>
              </a:spcAft>
              <a:buFontTx/>
              <a:buNone/>
            </a:pPr>
            <a:r>
              <a:rPr lang="en-CA" altLang="fr-FR" sz="1400" b="0"/>
              <a:t>The first represents a request message: </a:t>
            </a:r>
            <a:r>
              <a:rPr lang="en-CA" altLang="fr-FR" sz="1400" b="0">
                <a:latin typeface="Courier New" pitchFamily="49" charset="0"/>
                <a:cs typeface="Courier New" pitchFamily="49" charset="0"/>
              </a:rPr>
              <a:t>SayHelloRequest </a:t>
            </a:r>
          </a:p>
          <a:p>
            <a:pPr eaLnBrk="1" hangingPunct="1">
              <a:spcBef>
                <a:spcPct val="0"/>
              </a:spcBef>
              <a:spcAft>
                <a:spcPct val="0"/>
              </a:spcAft>
              <a:buFontTx/>
              <a:buNone/>
            </a:pPr>
            <a:r>
              <a:rPr lang="en-CA" altLang="fr-FR" sz="1400" b="0"/>
              <a:t>The second represents a response message: </a:t>
            </a:r>
            <a:r>
              <a:rPr lang="en-CA" altLang="fr-FR" sz="1400" b="0">
                <a:latin typeface="Courier New" pitchFamily="49" charset="0"/>
                <a:cs typeface="Courier New" pitchFamily="49" charset="0"/>
              </a:rPr>
              <a:t>SayHelloResponse</a:t>
            </a:r>
            <a:endParaRPr lang="fr-CA" altLang="fr-FR" sz="1400" b="0">
              <a:latin typeface="Courier New" pitchFamily="49" charset="0"/>
              <a:cs typeface="Courier New" pitchFamily="49" charset="0"/>
            </a:endParaRPr>
          </a:p>
        </p:txBody>
      </p:sp>
      <p:sp>
        <p:nvSpPr>
          <p:cNvPr id="8" name="Slide Number Placeholder 7"/>
          <p:cNvSpPr>
            <a:spLocks noGrp="1"/>
          </p:cNvSpPr>
          <p:nvPr>
            <p:ph type="sldNum" sz="quarter" idx="11"/>
          </p:nvPr>
        </p:nvSpPr>
        <p:spPr/>
        <p:txBody>
          <a:bodyPr/>
          <a:lstStyle/>
          <a:p>
            <a:pPr>
              <a:defRPr/>
            </a:pPr>
            <a:fld id="{C0F85434-72BD-456E-A883-0F005E178622}" type="slidenum">
              <a:rPr lang="fr-CA" smtClean="0"/>
              <a:pPr>
                <a:defRPr/>
              </a:pPr>
              <a:t>591</a:t>
            </a:fld>
            <a:endParaRPr lang="fr-CA"/>
          </a:p>
        </p:txBody>
      </p:sp>
    </p:spTree>
    <p:extLst>
      <p:ext uri="{BB962C8B-B14F-4D97-AF65-F5344CB8AC3E}">
        <p14:creationId xmlns:p14="http://schemas.microsoft.com/office/powerpoint/2010/main" val="2890299803"/>
      </p:ext>
    </p:extLst>
  </p:cSld>
  <p:clrMapOvr>
    <a:masterClrMapping/>
  </p:clrMapOvr>
  <p:timing>
    <p:tnLst>
      <p:par>
        <p:cTn id="1" dur="indefinite" restart="never" nodeType="tmRoot"/>
      </p:par>
    </p:tnLst>
  </p:timing>
</p:sld>
</file>

<file path=ppt/slides/slide5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Sample WSDL</a:t>
            </a:r>
            <a:endParaRPr lang="fr-CA" dirty="0"/>
          </a:p>
        </p:txBody>
      </p:sp>
      <p:sp>
        <p:nvSpPr>
          <p:cNvPr id="3" name="Content Placeholder 2"/>
          <p:cNvSpPr>
            <a:spLocks noGrp="1"/>
          </p:cNvSpPr>
          <p:nvPr>
            <p:ph idx="1"/>
          </p:nvPr>
        </p:nvSpPr>
        <p:spPr/>
        <p:txBody>
          <a:bodyPr/>
          <a:lstStyle/>
          <a:p>
            <a:pPr defTabSz="180000">
              <a:spcBef>
                <a:spcPts val="50"/>
              </a:spcBef>
              <a:spcAft>
                <a:spcPts val="50"/>
              </a:spcAft>
              <a:defRPr/>
            </a:pPr>
            <a:r>
              <a:rPr lang="fr-CA" sz="1050" dirty="0" smtClean="0"/>
              <a:t>&lt;</a:t>
            </a:r>
            <a:r>
              <a:rPr lang="fr-CA" sz="1050" dirty="0" err="1" smtClean="0"/>
              <a:t>definitions</a:t>
            </a:r>
            <a:r>
              <a:rPr lang="fr-CA" sz="1050" dirty="0" smtClean="0"/>
              <a:t> </a:t>
            </a:r>
            <a:r>
              <a:rPr lang="fr-CA" sz="1050" dirty="0" err="1" smtClean="0"/>
              <a:t>name</a:t>
            </a:r>
            <a:r>
              <a:rPr lang="fr-CA" sz="1050" dirty="0" smtClean="0"/>
              <a:t>="</a:t>
            </a:r>
            <a:r>
              <a:rPr lang="fr-CA" sz="1050" dirty="0" err="1" smtClean="0"/>
              <a:t>HelloService</a:t>
            </a:r>
            <a:r>
              <a:rPr lang="fr-CA" sz="1050" dirty="0" smtClean="0"/>
              <a:t>"</a:t>
            </a:r>
          </a:p>
          <a:p>
            <a:pPr defTabSz="180000">
              <a:spcBef>
                <a:spcPts val="50"/>
              </a:spcBef>
              <a:spcAft>
                <a:spcPts val="50"/>
              </a:spcAft>
              <a:defRPr/>
            </a:pPr>
            <a:r>
              <a:rPr lang="fr-CA" sz="1050" dirty="0" smtClean="0"/>
              <a:t>   </a:t>
            </a:r>
            <a:r>
              <a:rPr lang="fr-CA" sz="1050" dirty="0" err="1" smtClean="0"/>
              <a:t>targetNamespace</a:t>
            </a:r>
            <a:r>
              <a:rPr lang="fr-CA" sz="1050" dirty="0" smtClean="0"/>
              <a:t>="http://www.examples.com/wsdl/HelloService.wsdl"</a:t>
            </a:r>
          </a:p>
          <a:p>
            <a:pPr defTabSz="180000">
              <a:spcBef>
                <a:spcPts val="50"/>
              </a:spcBef>
              <a:spcAft>
                <a:spcPts val="50"/>
              </a:spcAft>
              <a:defRPr/>
            </a:pPr>
            <a:r>
              <a:rPr lang="fr-CA" sz="1050" dirty="0" smtClean="0"/>
              <a:t>   </a:t>
            </a:r>
            <a:r>
              <a:rPr lang="fr-CA" sz="1050" dirty="0" err="1" smtClean="0"/>
              <a:t>xmlns</a:t>
            </a:r>
            <a:r>
              <a:rPr lang="fr-CA" sz="1050" dirty="0" smtClean="0"/>
              <a:t>="http://schemas.xmlsoap.org/</a:t>
            </a:r>
            <a:r>
              <a:rPr lang="fr-CA" sz="1050" dirty="0" err="1" smtClean="0"/>
              <a:t>wsdl</a:t>
            </a:r>
            <a:r>
              <a:rPr lang="fr-CA" sz="1050" dirty="0" smtClean="0"/>
              <a:t>/"</a:t>
            </a:r>
          </a:p>
          <a:p>
            <a:pPr defTabSz="180000">
              <a:spcBef>
                <a:spcPts val="50"/>
              </a:spcBef>
              <a:spcAft>
                <a:spcPts val="50"/>
              </a:spcAft>
              <a:defRPr/>
            </a:pPr>
            <a:r>
              <a:rPr lang="fr-CA" sz="1050" dirty="0" smtClean="0"/>
              <a:t>   </a:t>
            </a:r>
            <a:r>
              <a:rPr lang="fr-CA" sz="1050" dirty="0" err="1" smtClean="0"/>
              <a:t>xmlns:soap</a:t>
            </a:r>
            <a:r>
              <a:rPr lang="fr-CA" sz="1050" dirty="0" smtClean="0"/>
              <a:t>="http://schemas.xmlsoap.org/</a:t>
            </a:r>
            <a:r>
              <a:rPr lang="fr-CA" sz="1050" dirty="0" err="1" smtClean="0"/>
              <a:t>wsdl</a:t>
            </a:r>
            <a:r>
              <a:rPr lang="fr-CA" sz="1050" dirty="0" smtClean="0"/>
              <a:t>/soap/"</a:t>
            </a:r>
          </a:p>
          <a:p>
            <a:pPr defTabSz="180000">
              <a:spcBef>
                <a:spcPts val="50"/>
              </a:spcBef>
              <a:spcAft>
                <a:spcPts val="50"/>
              </a:spcAft>
              <a:defRPr/>
            </a:pPr>
            <a:r>
              <a:rPr lang="fr-CA" sz="1050" dirty="0" smtClean="0"/>
              <a:t>   </a:t>
            </a:r>
            <a:r>
              <a:rPr lang="fr-CA" sz="1050" dirty="0" err="1" smtClean="0"/>
              <a:t>xmlns:tns</a:t>
            </a:r>
            <a:r>
              <a:rPr lang="fr-CA" sz="1050" dirty="0" smtClean="0"/>
              <a:t>="http://www.examples.com/wsdl/HelloService.wsdl"</a:t>
            </a:r>
          </a:p>
          <a:p>
            <a:pPr defTabSz="180000">
              <a:spcBef>
                <a:spcPts val="50"/>
              </a:spcBef>
              <a:spcAft>
                <a:spcPts val="50"/>
              </a:spcAft>
              <a:defRPr/>
            </a:pPr>
            <a:r>
              <a:rPr lang="fr-CA" sz="1050" dirty="0" smtClean="0"/>
              <a:t>   </a:t>
            </a:r>
            <a:r>
              <a:rPr lang="fr-CA" sz="1050" dirty="0" err="1" smtClean="0"/>
              <a:t>xmlns:xsd</a:t>
            </a:r>
            <a:r>
              <a:rPr lang="fr-CA" sz="1050" dirty="0" smtClean="0"/>
              <a:t>="http://www.w3.org/2001/XMLSchema"&gt;</a:t>
            </a:r>
          </a:p>
          <a:p>
            <a:pPr defTabSz="180000">
              <a:spcBef>
                <a:spcPts val="50"/>
              </a:spcBef>
              <a:spcAft>
                <a:spcPts val="50"/>
              </a:spcAft>
              <a:defRPr/>
            </a:pPr>
            <a:r>
              <a:rPr lang="fr-CA" sz="1050" b="0" dirty="0" smtClean="0"/>
              <a:t> </a:t>
            </a:r>
          </a:p>
          <a:p>
            <a:pPr defTabSz="180000">
              <a:spcBef>
                <a:spcPts val="50"/>
              </a:spcBef>
              <a:spcAft>
                <a:spcPts val="50"/>
              </a:spcAft>
              <a:defRPr/>
            </a:pPr>
            <a:r>
              <a:rPr lang="fr-CA" sz="1050" dirty="0" smtClean="0"/>
              <a:t>   &lt;message </a:t>
            </a:r>
            <a:r>
              <a:rPr lang="fr-CA" sz="1050" dirty="0" err="1" smtClean="0"/>
              <a:t>name</a:t>
            </a:r>
            <a:r>
              <a:rPr lang="fr-CA" sz="1050" dirty="0" smtClean="0"/>
              <a:t>="</a:t>
            </a:r>
            <a:r>
              <a:rPr lang="fr-CA" sz="1050" dirty="0" err="1" smtClean="0"/>
              <a:t>SayHelloRequest</a:t>
            </a:r>
            <a:r>
              <a:rPr lang="fr-CA" sz="1050" dirty="0" smtClean="0"/>
              <a:t>"&gt;</a:t>
            </a:r>
          </a:p>
          <a:p>
            <a:pPr defTabSz="180000">
              <a:spcBef>
                <a:spcPts val="50"/>
              </a:spcBef>
              <a:spcAft>
                <a:spcPts val="50"/>
              </a:spcAft>
              <a:defRPr/>
            </a:pPr>
            <a:r>
              <a:rPr lang="fr-CA" sz="1050" dirty="0" smtClean="0"/>
              <a:t>      &lt;part </a:t>
            </a:r>
            <a:r>
              <a:rPr lang="fr-CA" sz="1050" dirty="0" err="1" smtClean="0"/>
              <a:t>name</a:t>
            </a:r>
            <a:r>
              <a:rPr lang="fr-CA" sz="1050" dirty="0" smtClean="0"/>
              <a:t>="</a:t>
            </a:r>
            <a:r>
              <a:rPr lang="fr-CA" sz="1050" dirty="0" err="1" smtClean="0"/>
              <a:t>firstName</a:t>
            </a:r>
            <a:r>
              <a:rPr lang="fr-CA" sz="1050" dirty="0" smtClean="0"/>
              <a:t>" type="</a:t>
            </a:r>
            <a:r>
              <a:rPr lang="fr-CA" sz="1050" dirty="0" err="1" smtClean="0"/>
              <a:t>xsd:string</a:t>
            </a:r>
            <a:r>
              <a:rPr lang="fr-CA" sz="1050" dirty="0" smtClean="0"/>
              <a:t>"/&gt;</a:t>
            </a:r>
          </a:p>
          <a:p>
            <a:pPr defTabSz="180000">
              <a:spcBef>
                <a:spcPts val="50"/>
              </a:spcBef>
              <a:spcAft>
                <a:spcPts val="50"/>
              </a:spcAft>
              <a:defRPr/>
            </a:pPr>
            <a:r>
              <a:rPr lang="fr-CA" sz="1050" dirty="0" smtClean="0"/>
              <a:t>   &lt;/message&gt;</a:t>
            </a:r>
          </a:p>
          <a:p>
            <a:pPr defTabSz="180000">
              <a:spcBef>
                <a:spcPts val="50"/>
              </a:spcBef>
              <a:spcAft>
                <a:spcPts val="50"/>
              </a:spcAft>
              <a:defRPr/>
            </a:pPr>
            <a:r>
              <a:rPr lang="fr-CA" sz="1050" dirty="0" smtClean="0"/>
              <a:t>   &lt;message </a:t>
            </a:r>
            <a:r>
              <a:rPr lang="fr-CA" sz="1050" dirty="0" err="1" smtClean="0"/>
              <a:t>name</a:t>
            </a:r>
            <a:r>
              <a:rPr lang="fr-CA" sz="1050" dirty="0" smtClean="0"/>
              <a:t>="</a:t>
            </a:r>
            <a:r>
              <a:rPr lang="fr-CA" sz="1050" dirty="0" err="1" smtClean="0"/>
              <a:t>SayHelloResponse</a:t>
            </a:r>
            <a:r>
              <a:rPr lang="fr-CA" sz="1050" dirty="0" smtClean="0"/>
              <a:t>"&gt;</a:t>
            </a:r>
          </a:p>
          <a:p>
            <a:pPr defTabSz="180000">
              <a:spcBef>
                <a:spcPts val="50"/>
              </a:spcBef>
              <a:spcAft>
                <a:spcPts val="50"/>
              </a:spcAft>
              <a:defRPr/>
            </a:pPr>
            <a:r>
              <a:rPr lang="fr-CA" sz="1050" dirty="0" smtClean="0"/>
              <a:t>      &lt;part </a:t>
            </a:r>
            <a:r>
              <a:rPr lang="fr-CA" sz="1050" dirty="0" err="1" smtClean="0"/>
              <a:t>name</a:t>
            </a:r>
            <a:r>
              <a:rPr lang="fr-CA" sz="1050" dirty="0" smtClean="0"/>
              <a:t>="</a:t>
            </a:r>
            <a:r>
              <a:rPr lang="fr-CA" sz="1050" dirty="0" err="1" smtClean="0"/>
              <a:t>greeting</a:t>
            </a:r>
            <a:r>
              <a:rPr lang="fr-CA" sz="1050" dirty="0" smtClean="0"/>
              <a:t>" type="</a:t>
            </a:r>
            <a:r>
              <a:rPr lang="fr-CA" sz="1050" dirty="0" err="1" smtClean="0"/>
              <a:t>xsd:string</a:t>
            </a:r>
            <a:r>
              <a:rPr lang="fr-CA" sz="1050" dirty="0" smtClean="0"/>
              <a:t>"/&gt;</a:t>
            </a:r>
          </a:p>
          <a:p>
            <a:pPr defTabSz="180000">
              <a:spcBef>
                <a:spcPts val="50"/>
              </a:spcBef>
              <a:spcAft>
                <a:spcPts val="50"/>
              </a:spcAft>
              <a:defRPr/>
            </a:pPr>
            <a:r>
              <a:rPr lang="fr-CA" sz="1050" dirty="0" smtClean="0"/>
              <a:t>   &lt;/message&gt;</a:t>
            </a:r>
          </a:p>
          <a:p>
            <a:pPr defTabSz="180000">
              <a:spcBef>
                <a:spcPts val="50"/>
              </a:spcBef>
              <a:spcAft>
                <a:spcPts val="50"/>
              </a:spcAft>
              <a:defRPr/>
            </a:pPr>
            <a:endParaRPr lang="fr-CA" sz="1050" b="0" dirty="0" smtClean="0"/>
          </a:p>
          <a:p>
            <a:pPr defTabSz="180000">
              <a:spcBef>
                <a:spcPts val="50"/>
              </a:spcBef>
              <a:spcAft>
                <a:spcPts val="50"/>
              </a:spcAft>
              <a:defRPr/>
            </a:pPr>
            <a:r>
              <a:rPr lang="fr-CA" sz="1050" dirty="0" smtClean="0">
                <a:solidFill>
                  <a:schemeClr val="tx2"/>
                </a:solidFill>
              </a:rPr>
              <a:t>   &lt;</a:t>
            </a:r>
            <a:r>
              <a:rPr lang="fr-CA" sz="1050" dirty="0" err="1" smtClean="0">
                <a:solidFill>
                  <a:schemeClr val="tx2"/>
                </a:solidFill>
              </a:rPr>
              <a:t>portType</a:t>
            </a:r>
            <a:r>
              <a:rPr lang="fr-CA" sz="1050" dirty="0" smtClean="0">
                <a:solidFill>
                  <a:schemeClr val="tx2"/>
                </a:solidFill>
              </a:rPr>
              <a:t> </a:t>
            </a:r>
            <a:r>
              <a:rPr lang="fr-CA" sz="1050" dirty="0" err="1" smtClean="0">
                <a:solidFill>
                  <a:schemeClr val="tx2"/>
                </a:solidFill>
              </a:rPr>
              <a:t>name</a:t>
            </a:r>
            <a:r>
              <a:rPr lang="fr-CA" sz="1050" dirty="0" smtClean="0">
                <a:solidFill>
                  <a:schemeClr val="tx2"/>
                </a:solidFill>
              </a:rPr>
              <a:t>="</a:t>
            </a:r>
            <a:r>
              <a:rPr lang="fr-CA" sz="1050" dirty="0" err="1" smtClean="0">
                <a:solidFill>
                  <a:schemeClr val="tx2"/>
                </a:solidFill>
              </a:rPr>
              <a:t>Hello_PortType</a:t>
            </a:r>
            <a:r>
              <a:rPr lang="fr-CA" sz="1050" dirty="0" smtClean="0">
                <a:solidFill>
                  <a:schemeClr val="tx2"/>
                </a:solidFill>
              </a:rPr>
              <a:t>"&gt;</a:t>
            </a:r>
          </a:p>
          <a:p>
            <a:pPr defTabSz="180000">
              <a:spcBef>
                <a:spcPts val="50"/>
              </a:spcBef>
              <a:spcAft>
                <a:spcPts val="50"/>
              </a:spcAft>
              <a:defRPr/>
            </a:pPr>
            <a:r>
              <a:rPr lang="fr-CA" sz="1050" dirty="0" smtClean="0">
                <a:solidFill>
                  <a:schemeClr val="tx2"/>
                </a:solidFill>
              </a:rPr>
              <a:t>      &lt;</a:t>
            </a:r>
            <a:r>
              <a:rPr lang="fr-CA" sz="1050" dirty="0" err="1" smtClean="0">
                <a:solidFill>
                  <a:schemeClr val="tx2"/>
                </a:solidFill>
              </a:rPr>
              <a:t>operation</a:t>
            </a:r>
            <a:r>
              <a:rPr lang="fr-CA" sz="1050" dirty="0" smtClean="0">
                <a:solidFill>
                  <a:schemeClr val="tx2"/>
                </a:solidFill>
              </a:rPr>
              <a:t> </a:t>
            </a:r>
            <a:r>
              <a:rPr lang="fr-CA" sz="1050" dirty="0" err="1" smtClean="0">
                <a:solidFill>
                  <a:schemeClr val="tx2"/>
                </a:solidFill>
              </a:rPr>
              <a:t>name</a:t>
            </a:r>
            <a:r>
              <a:rPr lang="fr-CA" sz="1050" dirty="0" smtClean="0">
                <a:solidFill>
                  <a:schemeClr val="tx2"/>
                </a:solidFill>
              </a:rPr>
              <a:t>="</a:t>
            </a:r>
            <a:r>
              <a:rPr lang="fr-CA" sz="1050" dirty="0" err="1" smtClean="0">
                <a:solidFill>
                  <a:schemeClr val="tx2"/>
                </a:solidFill>
              </a:rPr>
              <a:t>sayHello</a:t>
            </a:r>
            <a:r>
              <a:rPr lang="fr-CA" sz="1050" dirty="0" smtClean="0">
                <a:solidFill>
                  <a:schemeClr val="tx2"/>
                </a:solidFill>
              </a:rPr>
              <a:t>"&gt;</a:t>
            </a:r>
          </a:p>
          <a:p>
            <a:pPr defTabSz="180000">
              <a:spcBef>
                <a:spcPts val="50"/>
              </a:spcBef>
              <a:spcAft>
                <a:spcPts val="50"/>
              </a:spcAft>
              <a:defRPr/>
            </a:pPr>
            <a:r>
              <a:rPr lang="fr-CA" sz="1050" dirty="0" smtClean="0">
                <a:solidFill>
                  <a:schemeClr val="tx2"/>
                </a:solidFill>
              </a:rPr>
              <a:t>         &lt;input message="</a:t>
            </a:r>
            <a:r>
              <a:rPr lang="fr-CA" sz="1050" dirty="0" err="1" smtClean="0">
                <a:solidFill>
                  <a:schemeClr val="tx2"/>
                </a:solidFill>
              </a:rPr>
              <a:t>tns:SayHelloRequest</a:t>
            </a:r>
            <a:r>
              <a:rPr lang="fr-CA" sz="1050" dirty="0" smtClean="0">
                <a:solidFill>
                  <a:schemeClr val="tx2"/>
                </a:solidFill>
              </a:rPr>
              <a:t>"/&gt;</a:t>
            </a:r>
          </a:p>
          <a:p>
            <a:pPr defTabSz="180000">
              <a:spcBef>
                <a:spcPts val="50"/>
              </a:spcBef>
              <a:spcAft>
                <a:spcPts val="50"/>
              </a:spcAft>
              <a:defRPr/>
            </a:pPr>
            <a:r>
              <a:rPr lang="fr-CA" sz="1050" dirty="0" smtClean="0">
                <a:solidFill>
                  <a:schemeClr val="tx2"/>
                </a:solidFill>
              </a:rPr>
              <a:t>         &lt;output message="</a:t>
            </a:r>
            <a:r>
              <a:rPr lang="fr-CA" sz="1050" dirty="0" err="1" smtClean="0">
                <a:solidFill>
                  <a:schemeClr val="tx2"/>
                </a:solidFill>
              </a:rPr>
              <a:t>tns:SayHelloResponse</a:t>
            </a:r>
            <a:r>
              <a:rPr lang="fr-CA" sz="1050" dirty="0" smtClean="0">
                <a:solidFill>
                  <a:schemeClr val="tx2"/>
                </a:solidFill>
              </a:rPr>
              <a:t>"/&gt;</a:t>
            </a:r>
          </a:p>
          <a:p>
            <a:pPr defTabSz="180000">
              <a:spcBef>
                <a:spcPts val="50"/>
              </a:spcBef>
              <a:spcAft>
                <a:spcPts val="50"/>
              </a:spcAft>
              <a:defRPr/>
            </a:pPr>
            <a:r>
              <a:rPr lang="fr-CA" sz="1050" dirty="0" smtClean="0">
                <a:solidFill>
                  <a:schemeClr val="tx2"/>
                </a:solidFill>
              </a:rPr>
              <a:t>      &lt;/</a:t>
            </a:r>
            <a:r>
              <a:rPr lang="fr-CA" sz="1050" dirty="0" err="1" smtClean="0">
                <a:solidFill>
                  <a:schemeClr val="tx2"/>
                </a:solidFill>
              </a:rPr>
              <a:t>operation</a:t>
            </a:r>
            <a:r>
              <a:rPr lang="fr-CA" sz="1050" dirty="0" smtClean="0">
                <a:solidFill>
                  <a:schemeClr val="tx2"/>
                </a:solidFill>
              </a:rPr>
              <a:t>&gt;</a:t>
            </a:r>
          </a:p>
          <a:p>
            <a:pPr defTabSz="180000">
              <a:spcBef>
                <a:spcPts val="50"/>
              </a:spcBef>
              <a:spcAft>
                <a:spcPts val="50"/>
              </a:spcAft>
              <a:defRPr/>
            </a:pPr>
            <a:r>
              <a:rPr lang="fr-CA" sz="1050" dirty="0" smtClean="0">
                <a:solidFill>
                  <a:schemeClr val="tx2"/>
                </a:solidFill>
              </a:rPr>
              <a:t>   &lt;/</a:t>
            </a:r>
            <a:r>
              <a:rPr lang="fr-CA" sz="1050" dirty="0" err="1" smtClean="0">
                <a:solidFill>
                  <a:schemeClr val="tx2"/>
                </a:solidFill>
              </a:rPr>
              <a:t>portType</a:t>
            </a:r>
            <a:r>
              <a:rPr lang="fr-CA" sz="1050" dirty="0" smtClean="0">
                <a:solidFill>
                  <a:schemeClr val="tx2"/>
                </a:solidFill>
              </a:rPr>
              <a:t>&gt;</a:t>
            </a:r>
          </a:p>
          <a:p>
            <a:pPr defTabSz="180000">
              <a:spcBef>
                <a:spcPts val="50"/>
              </a:spcBef>
              <a:spcAft>
                <a:spcPts val="50"/>
              </a:spcAft>
              <a:defRPr/>
            </a:pPr>
            <a:endParaRPr lang="fr-CA" sz="900" dirty="0" smtClean="0"/>
          </a:p>
        </p:txBody>
      </p:sp>
      <p:sp>
        <p:nvSpPr>
          <p:cNvPr id="7" name="Left Brace 6"/>
          <p:cNvSpPr/>
          <p:nvPr/>
        </p:nvSpPr>
        <p:spPr>
          <a:xfrm flipH="1">
            <a:off x="3690938" y="4292600"/>
            <a:ext cx="449262" cy="1385888"/>
          </a:xfrm>
          <a:prstGeom prst="leftBrace">
            <a:avLst/>
          </a:prstGeom>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fr-CA" dirty="0"/>
          </a:p>
        </p:txBody>
      </p:sp>
      <p:sp>
        <p:nvSpPr>
          <p:cNvPr id="31751" name="TextBox 7"/>
          <p:cNvSpPr txBox="1">
            <a:spLocks noChangeArrowheads="1"/>
          </p:cNvSpPr>
          <p:nvPr/>
        </p:nvSpPr>
        <p:spPr bwMode="auto">
          <a:xfrm>
            <a:off x="4230688" y="4400550"/>
            <a:ext cx="4662487" cy="1169988"/>
          </a:xfrm>
          <a:prstGeom prst="rect">
            <a:avLst/>
          </a:prstGeom>
          <a:noFill/>
          <a:ln w="9525">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400"/>
              <a:t>&lt;portType&gt;</a:t>
            </a:r>
            <a:r>
              <a:rPr lang="en-CA" altLang="fr-FR" sz="1400" b="0"/>
              <a:t> can combine one request and one response message into a single request/response operation</a:t>
            </a:r>
          </a:p>
          <a:p>
            <a:pPr eaLnBrk="1" hangingPunct="1">
              <a:spcBef>
                <a:spcPct val="0"/>
              </a:spcBef>
              <a:spcAft>
                <a:spcPct val="0"/>
              </a:spcAft>
              <a:buFontTx/>
              <a:buNone/>
            </a:pPr>
            <a:endParaRPr lang="en-CA" altLang="fr-FR" sz="1400" i="1"/>
          </a:p>
          <a:p>
            <a:pPr eaLnBrk="1" hangingPunct="1">
              <a:spcBef>
                <a:spcPct val="0"/>
              </a:spcBef>
              <a:spcAft>
                <a:spcPct val="0"/>
              </a:spcAft>
              <a:buFontTx/>
              <a:buNone/>
            </a:pPr>
            <a:r>
              <a:rPr lang="en-CA" altLang="fr-FR" sz="1400" i="1"/>
              <a:t>sayHello operation consists of a request and response service</a:t>
            </a:r>
            <a:endParaRPr lang="fr-CA" altLang="fr-FR" sz="1400" b="0" i="1">
              <a:latin typeface="Courier New" pitchFamily="49" charset="0"/>
              <a:cs typeface="Courier New" pitchFamily="49" charset="0"/>
            </a:endParaRPr>
          </a:p>
        </p:txBody>
      </p:sp>
      <p:sp>
        <p:nvSpPr>
          <p:cNvPr id="8" name="Slide Number Placeholder 7"/>
          <p:cNvSpPr>
            <a:spLocks noGrp="1"/>
          </p:cNvSpPr>
          <p:nvPr>
            <p:ph type="sldNum" sz="quarter" idx="11"/>
          </p:nvPr>
        </p:nvSpPr>
        <p:spPr/>
        <p:txBody>
          <a:bodyPr/>
          <a:lstStyle/>
          <a:p>
            <a:pPr>
              <a:defRPr/>
            </a:pPr>
            <a:fld id="{C0F85434-72BD-456E-A883-0F005E178622}" type="slidenum">
              <a:rPr lang="fr-CA" smtClean="0"/>
              <a:pPr>
                <a:defRPr/>
              </a:pPr>
              <a:t>592</a:t>
            </a:fld>
            <a:endParaRPr lang="fr-CA"/>
          </a:p>
        </p:txBody>
      </p:sp>
    </p:spTree>
    <p:extLst>
      <p:ext uri="{BB962C8B-B14F-4D97-AF65-F5344CB8AC3E}">
        <p14:creationId xmlns:p14="http://schemas.microsoft.com/office/powerpoint/2010/main" val="845393104"/>
      </p:ext>
    </p:extLst>
  </p:cSld>
  <p:clrMapOvr>
    <a:masterClrMapping/>
  </p:clrMapOvr>
  <p:timing>
    <p:tnLst>
      <p:par>
        <p:cTn id="1" dur="indefinite" restart="never" nodeType="tmRoot"/>
      </p:par>
    </p:tnLst>
  </p:timing>
</p:sld>
</file>

<file path=ppt/slides/slide5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Sample WSDL</a:t>
            </a:r>
            <a:endParaRPr lang="fr-CA" dirty="0"/>
          </a:p>
        </p:txBody>
      </p:sp>
      <p:sp>
        <p:nvSpPr>
          <p:cNvPr id="32771" name="Content Placeholder 2"/>
          <p:cNvSpPr>
            <a:spLocks noGrp="1"/>
          </p:cNvSpPr>
          <p:nvPr>
            <p:ph idx="1"/>
          </p:nvPr>
        </p:nvSpPr>
        <p:spPr/>
        <p:txBody>
          <a:bodyPr/>
          <a:lstStyle/>
          <a:p>
            <a:pPr defTabSz="179388">
              <a:spcBef>
                <a:spcPts val="50"/>
              </a:spcBef>
              <a:spcAft>
                <a:spcPts val="50"/>
              </a:spcAft>
            </a:pPr>
            <a:r>
              <a:rPr lang="fr-CA" altLang="fr-FR" sz="1200" smtClean="0">
                <a:solidFill>
                  <a:schemeClr val="tx2"/>
                </a:solidFill>
              </a:rPr>
              <a:t>	&lt;binding name="Hello_Binding" type="tns:Hello_PortType"&gt;</a:t>
            </a:r>
          </a:p>
          <a:p>
            <a:pPr defTabSz="179388">
              <a:spcBef>
                <a:spcPts val="50"/>
              </a:spcBef>
              <a:spcAft>
                <a:spcPts val="50"/>
              </a:spcAft>
            </a:pPr>
            <a:r>
              <a:rPr lang="fr-CA" altLang="fr-FR" sz="1200" smtClean="0">
                <a:solidFill>
                  <a:schemeClr val="tx2"/>
                </a:solidFill>
              </a:rPr>
              <a:t>		&lt;soap:binding style="rpc" </a:t>
            </a:r>
          </a:p>
          <a:p>
            <a:pPr defTabSz="179388">
              <a:spcBef>
                <a:spcPts val="50"/>
              </a:spcBef>
              <a:spcAft>
                <a:spcPts val="50"/>
              </a:spcAft>
            </a:pPr>
            <a:r>
              <a:rPr lang="fr-CA" altLang="fr-FR" sz="1200" smtClean="0">
                <a:solidFill>
                  <a:schemeClr val="tx2"/>
                </a:solidFill>
              </a:rPr>
              <a:t>			transport="http://schemas.xmlsoap.org/soap/http"/&gt;</a:t>
            </a:r>
          </a:p>
          <a:p>
            <a:pPr defTabSz="179388">
              <a:spcBef>
                <a:spcPts val="50"/>
              </a:spcBef>
              <a:spcAft>
                <a:spcPts val="50"/>
              </a:spcAft>
            </a:pPr>
            <a:r>
              <a:rPr lang="fr-CA" altLang="fr-FR" sz="1200" b="0" smtClean="0"/>
              <a:t>   </a:t>
            </a:r>
          </a:p>
          <a:p>
            <a:pPr defTabSz="179388">
              <a:spcBef>
                <a:spcPts val="50"/>
              </a:spcBef>
              <a:spcAft>
                <a:spcPts val="50"/>
              </a:spcAft>
            </a:pPr>
            <a:r>
              <a:rPr lang="fr-CA" altLang="fr-FR" sz="1200" b="0" smtClean="0"/>
              <a:t>		&lt;operation name="sayHello"&gt;</a:t>
            </a:r>
          </a:p>
          <a:p>
            <a:pPr defTabSz="179388">
              <a:spcBef>
                <a:spcPts val="50"/>
              </a:spcBef>
              <a:spcAft>
                <a:spcPts val="50"/>
              </a:spcAft>
            </a:pPr>
            <a:r>
              <a:rPr lang="fr-CA" altLang="fr-FR" sz="1200" b="0" smtClean="0"/>
              <a:t>			&lt;soap:operation soapAction="sayHello"/&gt;</a:t>
            </a:r>
          </a:p>
          <a:p>
            <a:pPr defTabSz="179388">
              <a:spcBef>
                <a:spcPts val="50"/>
              </a:spcBef>
              <a:spcAft>
                <a:spcPts val="50"/>
              </a:spcAft>
            </a:pPr>
            <a:r>
              <a:rPr lang="fr-CA" altLang="fr-FR" sz="1200" b="0" smtClean="0"/>
              <a:t>			&lt;input&gt;</a:t>
            </a:r>
          </a:p>
          <a:p>
            <a:pPr defTabSz="179388">
              <a:spcBef>
                <a:spcPts val="50"/>
              </a:spcBef>
              <a:spcAft>
                <a:spcPts val="50"/>
              </a:spcAft>
            </a:pPr>
            <a:r>
              <a:rPr lang="fr-CA" altLang="fr-FR" sz="1200" b="0" smtClean="0"/>
              <a:t>				&lt;soap:body</a:t>
            </a:r>
          </a:p>
          <a:p>
            <a:pPr defTabSz="179388">
              <a:spcBef>
                <a:spcPts val="50"/>
              </a:spcBef>
              <a:spcAft>
                <a:spcPts val="50"/>
              </a:spcAft>
            </a:pPr>
            <a:r>
              <a:rPr lang="fr-CA" altLang="fr-FR" sz="1200" b="0" smtClean="0"/>
              <a:t>					encodingStyle="http://schemas.xmlsoap.org/soap/encoding/"</a:t>
            </a:r>
          </a:p>
          <a:p>
            <a:pPr defTabSz="179388">
              <a:spcBef>
                <a:spcPts val="50"/>
              </a:spcBef>
              <a:spcAft>
                <a:spcPts val="50"/>
              </a:spcAft>
            </a:pPr>
            <a:r>
              <a:rPr lang="fr-CA" altLang="fr-FR" sz="1200" b="0" smtClean="0"/>
              <a:t>					namespace="urn:examples:helloservice"</a:t>
            </a:r>
          </a:p>
          <a:p>
            <a:pPr defTabSz="179388">
              <a:spcBef>
                <a:spcPts val="50"/>
              </a:spcBef>
              <a:spcAft>
                <a:spcPts val="50"/>
              </a:spcAft>
            </a:pPr>
            <a:r>
              <a:rPr lang="fr-CA" altLang="fr-FR" sz="1200" b="0" smtClean="0"/>
              <a:t>					use="encoded"/&gt;</a:t>
            </a:r>
          </a:p>
          <a:p>
            <a:pPr defTabSz="179388">
              <a:spcBef>
                <a:spcPts val="50"/>
              </a:spcBef>
              <a:spcAft>
                <a:spcPts val="50"/>
              </a:spcAft>
            </a:pPr>
            <a:r>
              <a:rPr lang="fr-CA" altLang="fr-FR" sz="1200" b="0" smtClean="0"/>
              <a:t>			&lt;/input&gt;</a:t>
            </a:r>
          </a:p>
          <a:p>
            <a:pPr defTabSz="179388">
              <a:spcBef>
                <a:spcPts val="50"/>
              </a:spcBef>
              <a:spcAft>
                <a:spcPts val="50"/>
              </a:spcAft>
            </a:pPr>
            <a:r>
              <a:rPr lang="fr-CA" altLang="fr-FR" sz="1200" b="0" smtClean="0"/>
              <a:t>			&lt;output&gt;</a:t>
            </a:r>
          </a:p>
          <a:p>
            <a:pPr defTabSz="179388">
              <a:spcBef>
                <a:spcPts val="50"/>
              </a:spcBef>
              <a:spcAft>
                <a:spcPts val="50"/>
              </a:spcAft>
            </a:pPr>
            <a:r>
              <a:rPr lang="fr-CA" altLang="fr-FR" sz="1200" b="0" smtClean="0"/>
              <a:t>				&lt;soap:body</a:t>
            </a:r>
          </a:p>
          <a:p>
            <a:pPr defTabSz="179388">
              <a:spcBef>
                <a:spcPts val="50"/>
              </a:spcBef>
              <a:spcAft>
                <a:spcPts val="50"/>
              </a:spcAft>
            </a:pPr>
            <a:r>
              <a:rPr lang="fr-CA" altLang="fr-FR" sz="1200" b="0" smtClean="0"/>
              <a:t>					encodingStyle="http://schemas.xmlsoap.org/soap/encoding/"</a:t>
            </a:r>
          </a:p>
          <a:p>
            <a:pPr defTabSz="179388">
              <a:spcBef>
                <a:spcPts val="50"/>
              </a:spcBef>
              <a:spcAft>
                <a:spcPts val="50"/>
              </a:spcAft>
            </a:pPr>
            <a:r>
              <a:rPr lang="fr-CA" altLang="fr-FR" sz="1200" b="0" smtClean="0"/>
              <a:t>					namespace="urn:examples:helloservice"</a:t>
            </a:r>
          </a:p>
          <a:p>
            <a:pPr defTabSz="179388">
              <a:spcBef>
                <a:spcPts val="50"/>
              </a:spcBef>
              <a:spcAft>
                <a:spcPts val="50"/>
              </a:spcAft>
            </a:pPr>
            <a:r>
              <a:rPr lang="fr-CA" altLang="fr-FR" sz="1200" b="0" smtClean="0"/>
              <a:t>					use="encoded"/&gt;</a:t>
            </a:r>
          </a:p>
          <a:p>
            <a:pPr defTabSz="179388">
              <a:spcBef>
                <a:spcPts val="50"/>
              </a:spcBef>
              <a:spcAft>
                <a:spcPts val="50"/>
              </a:spcAft>
            </a:pPr>
            <a:r>
              <a:rPr lang="fr-CA" altLang="fr-FR" sz="1200" b="0" smtClean="0"/>
              <a:t>			&lt;/output&gt;</a:t>
            </a:r>
          </a:p>
          <a:p>
            <a:pPr defTabSz="179388">
              <a:spcBef>
                <a:spcPts val="50"/>
              </a:spcBef>
              <a:spcAft>
                <a:spcPts val="50"/>
              </a:spcAft>
            </a:pPr>
            <a:r>
              <a:rPr lang="fr-CA" altLang="fr-FR" sz="1200" b="0" smtClean="0"/>
              <a:t>		&lt;/operation&gt;</a:t>
            </a:r>
          </a:p>
          <a:p>
            <a:pPr defTabSz="179388">
              <a:spcBef>
                <a:spcPts val="50"/>
              </a:spcBef>
              <a:spcAft>
                <a:spcPts val="50"/>
              </a:spcAft>
            </a:pPr>
            <a:r>
              <a:rPr lang="fr-CA" altLang="fr-FR" sz="1200" b="0" smtClean="0"/>
              <a:t>	&lt;/binding&gt;</a:t>
            </a:r>
          </a:p>
          <a:p>
            <a:pPr defTabSz="179388">
              <a:spcBef>
                <a:spcPts val="50"/>
              </a:spcBef>
              <a:spcAft>
                <a:spcPts val="50"/>
              </a:spcAft>
            </a:pPr>
            <a:endParaRPr lang="fr-CA" altLang="fr-FR" sz="900" smtClean="0"/>
          </a:p>
        </p:txBody>
      </p:sp>
      <p:sp>
        <p:nvSpPr>
          <p:cNvPr id="6" name="Left Brace 5"/>
          <p:cNvSpPr/>
          <p:nvPr/>
        </p:nvSpPr>
        <p:spPr>
          <a:xfrm flipH="1">
            <a:off x="5003800" y="1700213"/>
            <a:ext cx="504825" cy="865187"/>
          </a:xfrm>
          <a:prstGeom prst="leftBrace">
            <a:avLst/>
          </a:prstGeom>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fr-CA" dirty="0"/>
          </a:p>
        </p:txBody>
      </p:sp>
      <p:sp>
        <p:nvSpPr>
          <p:cNvPr id="32775" name="TextBox 6"/>
          <p:cNvSpPr txBox="1">
            <a:spLocks noChangeArrowheads="1"/>
          </p:cNvSpPr>
          <p:nvPr/>
        </p:nvSpPr>
        <p:spPr bwMode="auto">
          <a:xfrm>
            <a:off x="5508625" y="1331913"/>
            <a:ext cx="3384550" cy="1601787"/>
          </a:xfrm>
          <a:prstGeom prst="rect">
            <a:avLst/>
          </a:prstGeom>
          <a:noFill/>
          <a:ln w="9525">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400"/>
              <a:t>&lt;binding&gt; </a:t>
            </a:r>
            <a:r>
              <a:rPr lang="en-CA" altLang="fr-FR" sz="1400" b="0"/>
              <a:t>provides specific details on how a portType operation will actually be transmitted</a:t>
            </a:r>
          </a:p>
          <a:p>
            <a:pPr eaLnBrk="1" hangingPunct="1">
              <a:spcBef>
                <a:spcPct val="0"/>
              </a:spcBef>
              <a:spcAft>
                <a:spcPct val="0"/>
              </a:spcAft>
              <a:buFontTx/>
              <a:buNone/>
            </a:pPr>
            <a:endParaRPr lang="en-CA" altLang="fr-FR" sz="1400"/>
          </a:p>
          <a:p>
            <a:pPr eaLnBrk="1" hangingPunct="1">
              <a:spcBef>
                <a:spcPct val="0"/>
              </a:spcBef>
              <a:spcAft>
                <a:spcPct val="0"/>
              </a:spcAft>
              <a:buFontTx/>
              <a:buNone/>
            </a:pPr>
            <a:r>
              <a:rPr lang="en-CA" altLang="fr-FR" sz="1400"/>
              <a:t>Provides info. about what protocol is being used to transfer portType operations (HTTP here)</a:t>
            </a:r>
            <a:endParaRPr lang="fr-CA" altLang="fr-FR" sz="1400"/>
          </a:p>
        </p:txBody>
      </p:sp>
      <p:sp>
        <p:nvSpPr>
          <p:cNvPr id="7" name="Slide Number Placeholder 6"/>
          <p:cNvSpPr>
            <a:spLocks noGrp="1"/>
          </p:cNvSpPr>
          <p:nvPr>
            <p:ph type="sldNum" sz="quarter" idx="11"/>
          </p:nvPr>
        </p:nvSpPr>
        <p:spPr/>
        <p:txBody>
          <a:bodyPr/>
          <a:lstStyle/>
          <a:p>
            <a:pPr>
              <a:defRPr/>
            </a:pPr>
            <a:fld id="{C0F85434-72BD-456E-A883-0F005E178622}" type="slidenum">
              <a:rPr lang="fr-CA" smtClean="0"/>
              <a:pPr>
                <a:defRPr/>
              </a:pPr>
              <a:t>593</a:t>
            </a:fld>
            <a:endParaRPr lang="fr-CA"/>
          </a:p>
        </p:txBody>
      </p:sp>
    </p:spTree>
    <p:extLst>
      <p:ext uri="{BB962C8B-B14F-4D97-AF65-F5344CB8AC3E}">
        <p14:creationId xmlns:p14="http://schemas.microsoft.com/office/powerpoint/2010/main" val="1544205317"/>
      </p:ext>
    </p:extLst>
  </p:cSld>
  <p:clrMapOvr>
    <a:masterClrMapping/>
  </p:clrMapOvr>
  <p:timing>
    <p:tnLst>
      <p:par>
        <p:cTn id="1" dur="indefinite" restart="never" nodeType="tmRoot"/>
      </p:par>
    </p:tnLst>
  </p:timing>
</p:sld>
</file>

<file path=ppt/slides/slide5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Sample WSDL</a:t>
            </a:r>
            <a:endParaRPr lang="fr-CA" dirty="0"/>
          </a:p>
        </p:txBody>
      </p:sp>
      <p:sp>
        <p:nvSpPr>
          <p:cNvPr id="33795" name="Content Placeholder 2"/>
          <p:cNvSpPr>
            <a:spLocks noGrp="1"/>
          </p:cNvSpPr>
          <p:nvPr>
            <p:ph idx="1"/>
          </p:nvPr>
        </p:nvSpPr>
        <p:spPr/>
        <p:txBody>
          <a:bodyPr/>
          <a:lstStyle/>
          <a:p>
            <a:pPr defTabSz="179388">
              <a:spcBef>
                <a:spcPts val="50"/>
              </a:spcBef>
              <a:spcAft>
                <a:spcPts val="50"/>
              </a:spcAft>
            </a:pPr>
            <a:r>
              <a:rPr lang="fr-CA" altLang="fr-FR" sz="1200" smtClean="0"/>
              <a:t>	&lt;binding name="Hello_Binding" type="tns:Hello_PortType"&gt;</a:t>
            </a:r>
          </a:p>
          <a:p>
            <a:pPr defTabSz="179388">
              <a:spcBef>
                <a:spcPts val="50"/>
              </a:spcBef>
              <a:spcAft>
                <a:spcPts val="50"/>
              </a:spcAft>
            </a:pPr>
            <a:r>
              <a:rPr lang="fr-CA" altLang="fr-FR" sz="1200" smtClean="0"/>
              <a:t>		&lt;soap:binding style="rpc" </a:t>
            </a:r>
          </a:p>
          <a:p>
            <a:pPr defTabSz="179388">
              <a:spcBef>
                <a:spcPts val="50"/>
              </a:spcBef>
              <a:spcAft>
                <a:spcPts val="50"/>
              </a:spcAft>
            </a:pPr>
            <a:r>
              <a:rPr lang="fr-CA" altLang="fr-FR" sz="1200" smtClean="0"/>
              <a:t>			transport="http://schemas.xmlsoap.org/soap/http"/&gt;</a:t>
            </a:r>
          </a:p>
          <a:p>
            <a:pPr defTabSz="179388">
              <a:spcBef>
                <a:spcPts val="50"/>
              </a:spcBef>
              <a:spcAft>
                <a:spcPts val="50"/>
              </a:spcAft>
            </a:pPr>
            <a:r>
              <a:rPr lang="fr-CA" altLang="fr-FR" sz="1200" b="0" smtClean="0"/>
              <a:t>   </a:t>
            </a:r>
          </a:p>
          <a:p>
            <a:pPr defTabSz="179388">
              <a:spcBef>
                <a:spcPts val="50"/>
              </a:spcBef>
              <a:spcAft>
                <a:spcPts val="50"/>
              </a:spcAft>
            </a:pPr>
            <a:r>
              <a:rPr lang="fr-CA" altLang="fr-FR" sz="1200" smtClean="0">
                <a:solidFill>
                  <a:schemeClr val="tx2"/>
                </a:solidFill>
              </a:rPr>
              <a:t>		&lt;operation name="sayHello"&gt;</a:t>
            </a:r>
          </a:p>
          <a:p>
            <a:pPr defTabSz="179388">
              <a:spcBef>
                <a:spcPts val="50"/>
              </a:spcBef>
              <a:spcAft>
                <a:spcPts val="50"/>
              </a:spcAft>
            </a:pPr>
            <a:r>
              <a:rPr lang="fr-CA" altLang="fr-FR" sz="1200" smtClean="0">
                <a:solidFill>
                  <a:schemeClr val="tx2"/>
                </a:solidFill>
              </a:rPr>
              <a:t>			&lt;soap:operation soapAction="sayHello"/&gt;</a:t>
            </a:r>
          </a:p>
          <a:p>
            <a:pPr defTabSz="179388">
              <a:spcBef>
                <a:spcPts val="50"/>
              </a:spcBef>
              <a:spcAft>
                <a:spcPts val="50"/>
              </a:spcAft>
            </a:pPr>
            <a:r>
              <a:rPr lang="fr-CA" altLang="fr-FR" sz="1200" smtClean="0">
                <a:solidFill>
                  <a:schemeClr val="tx2"/>
                </a:solidFill>
              </a:rPr>
              <a:t>			&lt;input&gt;</a:t>
            </a:r>
          </a:p>
          <a:p>
            <a:pPr defTabSz="179388">
              <a:spcBef>
                <a:spcPts val="50"/>
              </a:spcBef>
              <a:spcAft>
                <a:spcPts val="50"/>
              </a:spcAft>
            </a:pPr>
            <a:r>
              <a:rPr lang="fr-CA" altLang="fr-FR" sz="1200" smtClean="0">
                <a:solidFill>
                  <a:schemeClr val="tx2"/>
                </a:solidFill>
              </a:rPr>
              <a:t>				&lt;soap:body</a:t>
            </a:r>
          </a:p>
          <a:p>
            <a:pPr defTabSz="179388">
              <a:spcBef>
                <a:spcPts val="50"/>
              </a:spcBef>
              <a:spcAft>
                <a:spcPts val="50"/>
              </a:spcAft>
            </a:pPr>
            <a:r>
              <a:rPr lang="fr-CA" altLang="fr-FR" sz="1200" smtClean="0">
                <a:solidFill>
                  <a:schemeClr val="tx2"/>
                </a:solidFill>
              </a:rPr>
              <a:t>					encodingStyle="http://schemas.xmlsoap.org/soap/encoding/"</a:t>
            </a:r>
          </a:p>
          <a:p>
            <a:pPr defTabSz="179388">
              <a:spcBef>
                <a:spcPts val="50"/>
              </a:spcBef>
              <a:spcAft>
                <a:spcPts val="50"/>
              </a:spcAft>
            </a:pPr>
            <a:r>
              <a:rPr lang="fr-CA" altLang="fr-FR" sz="1200" smtClean="0">
                <a:solidFill>
                  <a:schemeClr val="tx2"/>
                </a:solidFill>
              </a:rPr>
              <a:t>					namespace="urn:examples:helloservice"</a:t>
            </a:r>
          </a:p>
          <a:p>
            <a:pPr defTabSz="179388">
              <a:spcBef>
                <a:spcPts val="50"/>
              </a:spcBef>
              <a:spcAft>
                <a:spcPts val="50"/>
              </a:spcAft>
            </a:pPr>
            <a:r>
              <a:rPr lang="fr-CA" altLang="fr-FR" sz="1200" smtClean="0">
                <a:solidFill>
                  <a:schemeClr val="tx2"/>
                </a:solidFill>
              </a:rPr>
              <a:t>					use="encoded"/&gt;</a:t>
            </a:r>
          </a:p>
          <a:p>
            <a:pPr defTabSz="179388">
              <a:spcBef>
                <a:spcPts val="50"/>
              </a:spcBef>
              <a:spcAft>
                <a:spcPts val="50"/>
              </a:spcAft>
            </a:pPr>
            <a:r>
              <a:rPr lang="fr-CA" altLang="fr-FR" sz="1200" smtClean="0">
                <a:solidFill>
                  <a:schemeClr val="tx2"/>
                </a:solidFill>
              </a:rPr>
              <a:t>			&lt;/input&gt;</a:t>
            </a:r>
          </a:p>
          <a:p>
            <a:pPr defTabSz="179388">
              <a:spcBef>
                <a:spcPts val="50"/>
              </a:spcBef>
              <a:spcAft>
                <a:spcPts val="50"/>
              </a:spcAft>
            </a:pPr>
            <a:r>
              <a:rPr lang="fr-CA" altLang="fr-FR" sz="1200" smtClean="0">
                <a:solidFill>
                  <a:schemeClr val="tx2"/>
                </a:solidFill>
              </a:rPr>
              <a:t>			&lt;output&gt;</a:t>
            </a:r>
          </a:p>
          <a:p>
            <a:pPr defTabSz="179388">
              <a:spcBef>
                <a:spcPts val="50"/>
              </a:spcBef>
              <a:spcAft>
                <a:spcPts val="50"/>
              </a:spcAft>
            </a:pPr>
            <a:r>
              <a:rPr lang="fr-CA" altLang="fr-FR" sz="1200" smtClean="0">
                <a:solidFill>
                  <a:schemeClr val="tx2"/>
                </a:solidFill>
              </a:rPr>
              <a:t>				&lt;soap:body</a:t>
            </a:r>
          </a:p>
          <a:p>
            <a:pPr defTabSz="179388">
              <a:spcBef>
                <a:spcPts val="50"/>
              </a:spcBef>
              <a:spcAft>
                <a:spcPts val="50"/>
              </a:spcAft>
            </a:pPr>
            <a:r>
              <a:rPr lang="fr-CA" altLang="fr-FR" sz="1200" smtClean="0">
                <a:solidFill>
                  <a:schemeClr val="tx2"/>
                </a:solidFill>
              </a:rPr>
              <a:t>					encodingStyle="http://schemas.xmlsoap.org/soap/encoding/"</a:t>
            </a:r>
          </a:p>
          <a:p>
            <a:pPr defTabSz="179388">
              <a:spcBef>
                <a:spcPts val="50"/>
              </a:spcBef>
              <a:spcAft>
                <a:spcPts val="50"/>
              </a:spcAft>
            </a:pPr>
            <a:r>
              <a:rPr lang="fr-CA" altLang="fr-FR" sz="1200" smtClean="0">
                <a:solidFill>
                  <a:schemeClr val="tx2"/>
                </a:solidFill>
              </a:rPr>
              <a:t>					namespace="urn:examples:helloservice"</a:t>
            </a:r>
          </a:p>
          <a:p>
            <a:pPr defTabSz="179388">
              <a:spcBef>
                <a:spcPts val="50"/>
              </a:spcBef>
              <a:spcAft>
                <a:spcPts val="50"/>
              </a:spcAft>
            </a:pPr>
            <a:r>
              <a:rPr lang="fr-CA" altLang="fr-FR" sz="1200" smtClean="0">
                <a:solidFill>
                  <a:schemeClr val="tx2"/>
                </a:solidFill>
              </a:rPr>
              <a:t>					use="encoded"/&gt;</a:t>
            </a:r>
          </a:p>
          <a:p>
            <a:pPr defTabSz="179388">
              <a:spcBef>
                <a:spcPts val="50"/>
              </a:spcBef>
              <a:spcAft>
                <a:spcPts val="50"/>
              </a:spcAft>
            </a:pPr>
            <a:r>
              <a:rPr lang="fr-CA" altLang="fr-FR" sz="1200" smtClean="0">
                <a:solidFill>
                  <a:schemeClr val="tx2"/>
                </a:solidFill>
              </a:rPr>
              <a:t>			&lt;/output&gt;</a:t>
            </a:r>
          </a:p>
          <a:p>
            <a:pPr defTabSz="179388">
              <a:spcBef>
                <a:spcPts val="50"/>
              </a:spcBef>
              <a:spcAft>
                <a:spcPts val="50"/>
              </a:spcAft>
            </a:pPr>
            <a:r>
              <a:rPr lang="fr-CA" altLang="fr-FR" sz="1200" smtClean="0">
                <a:solidFill>
                  <a:schemeClr val="tx2"/>
                </a:solidFill>
              </a:rPr>
              <a:t>		&lt;/operation&gt;</a:t>
            </a:r>
          </a:p>
          <a:p>
            <a:pPr defTabSz="179388">
              <a:spcBef>
                <a:spcPts val="50"/>
              </a:spcBef>
              <a:spcAft>
                <a:spcPts val="50"/>
              </a:spcAft>
            </a:pPr>
            <a:r>
              <a:rPr lang="fr-CA" altLang="fr-FR" sz="1200" smtClean="0">
                <a:solidFill>
                  <a:schemeClr val="tx2"/>
                </a:solidFill>
              </a:rPr>
              <a:t>	&lt;/binding&gt;</a:t>
            </a:r>
          </a:p>
          <a:p>
            <a:pPr defTabSz="179388">
              <a:spcBef>
                <a:spcPts val="50"/>
              </a:spcBef>
              <a:spcAft>
                <a:spcPts val="50"/>
              </a:spcAft>
            </a:pPr>
            <a:endParaRPr lang="fr-CA" altLang="fr-FR" sz="900" smtClean="0"/>
          </a:p>
        </p:txBody>
      </p:sp>
      <p:sp>
        <p:nvSpPr>
          <p:cNvPr id="6" name="Left Brace 5"/>
          <p:cNvSpPr/>
          <p:nvPr/>
        </p:nvSpPr>
        <p:spPr>
          <a:xfrm flipH="1">
            <a:off x="5795963" y="2420938"/>
            <a:ext cx="504825" cy="3671887"/>
          </a:xfrm>
          <a:prstGeom prst="leftBrace">
            <a:avLst/>
          </a:prstGeom>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fr-CA" dirty="0"/>
          </a:p>
        </p:txBody>
      </p:sp>
      <p:sp>
        <p:nvSpPr>
          <p:cNvPr id="33799" name="TextBox 6"/>
          <p:cNvSpPr txBox="1">
            <a:spLocks noChangeArrowheads="1"/>
          </p:cNvSpPr>
          <p:nvPr/>
        </p:nvSpPr>
        <p:spPr bwMode="auto">
          <a:xfrm>
            <a:off x="6396038" y="4057650"/>
            <a:ext cx="2136775" cy="738188"/>
          </a:xfrm>
          <a:prstGeom prst="rect">
            <a:avLst/>
          </a:prstGeom>
          <a:noFill/>
          <a:ln w="9525">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400"/>
              <a:t>Information about the SOAP messages that will be exchanged</a:t>
            </a:r>
          </a:p>
        </p:txBody>
      </p:sp>
      <p:sp>
        <p:nvSpPr>
          <p:cNvPr id="9" name="TextBox 8"/>
          <p:cNvSpPr txBox="1">
            <a:spLocks noChangeArrowheads="1"/>
          </p:cNvSpPr>
          <p:nvPr/>
        </p:nvSpPr>
        <p:spPr bwMode="auto">
          <a:xfrm>
            <a:off x="755650" y="6165850"/>
            <a:ext cx="4824413" cy="276225"/>
          </a:xfrm>
          <a:prstGeom prst="rect">
            <a:avLst/>
          </a:prstGeom>
          <a:noFill/>
          <a:ln w="9525">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200" b="0" i="1"/>
              <a:t>There are the more interesting components, there are few more…</a:t>
            </a:r>
            <a:endParaRPr lang="fr-CA" altLang="fr-FR" sz="1200" b="0" i="1"/>
          </a:p>
        </p:txBody>
      </p:sp>
      <p:sp>
        <p:nvSpPr>
          <p:cNvPr id="7" name="Slide Number Placeholder 6"/>
          <p:cNvSpPr>
            <a:spLocks noGrp="1"/>
          </p:cNvSpPr>
          <p:nvPr>
            <p:ph type="sldNum" sz="quarter" idx="11"/>
          </p:nvPr>
        </p:nvSpPr>
        <p:spPr/>
        <p:txBody>
          <a:bodyPr/>
          <a:lstStyle/>
          <a:p>
            <a:pPr>
              <a:defRPr/>
            </a:pPr>
            <a:fld id="{C0F85434-72BD-456E-A883-0F005E178622}" type="slidenum">
              <a:rPr lang="fr-CA" smtClean="0"/>
              <a:pPr>
                <a:defRPr/>
              </a:pPr>
              <a:t>594</a:t>
            </a:fld>
            <a:endParaRPr lang="fr-CA"/>
          </a:p>
        </p:txBody>
      </p:sp>
    </p:spTree>
    <p:extLst>
      <p:ext uri="{BB962C8B-B14F-4D97-AF65-F5344CB8AC3E}">
        <p14:creationId xmlns:p14="http://schemas.microsoft.com/office/powerpoint/2010/main" val="13195807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5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a:xfrm>
            <a:off x="457200" y="152400"/>
            <a:ext cx="6934200" cy="1371600"/>
          </a:xfrm>
        </p:spPr>
        <p:txBody>
          <a:bodyPr/>
          <a:lstStyle/>
          <a:p>
            <a:pPr>
              <a:defRPr/>
            </a:pPr>
            <a:r>
              <a:rPr lang="en-US" altLang="zh-TW"/>
              <a:t>SOAP Message</a:t>
            </a:r>
          </a:p>
        </p:txBody>
      </p:sp>
      <p:sp>
        <p:nvSpPr>
          <p:cNvPr id="34819" name="Rectangle 3"/>
          <p:cNvSpPr>
            <a:spLocks noGrp="1" noChangeArrowheads="1"/>
          </p:cNvSpPr>
          <p:nvPr>
            <p:ph type="body" idx="1"/>
          </p:nvPr>
        </p:nvSpPr>
        <p:spPr>
          <a:xfrm>
            <a:off x="4038600" y="1600200"/>
            <a:ext cx="4648200" cy="4953000"/>
          </a:xfrm>
        </p:spPr>
        <p:txBody>
          <a:bodyPr/>
          <a:lstStyle/>
          <a:p>
            <a:pPr>
              <a:lnSpc>
                <a:spcPct val="80000"/>
              </a:lnSpc>
              <a:spcBef>
                <a:spcPct val="0"/>
              </a:spcBef>
              <a:spcAft>
                <a:spcPct val="0"/>
              </a:spcAft>
            </a:pPr>
            <a:r>
              <a:rPr lang="en-US" altLang="zh-TW" sz="1800" b="0" smtClean="0"/>
              <a:t>POST /InStock HTTP/1.1 </a:t>
            </a:r>
            <a:br>
              <a:rPr lang="en-US" altLang="zh-TW" sz="1800" b="0" smtClean="0"/>
            </a:br>
            <a:r>
              <a:rPr lang="en-US" altLang="zh-TW" sz="1800" b="0" smtClean="0"/>
              <a:t>Host: www.example.org </a:t>
            </a:r>
            <a:br>
              <a:rPr lang="en-US" altLang="zh-TW" sz="1800" b="0" smtClean="0"/>
            </a:br>
            <a:r>
              <a:rPr lang="en-US" altLang="zh-TW" sz="1800" b="0" smtClean="0"/>
              <a:t>Content-Type: application/soap+xml; charset=utf-8 </a:t>
            </a:r>
            <a:br>
              <a:rPr lang="en-US" altLang="zh-TW" sz="1800" b="0" smtClean="0"/>
            </a:br>
            <a:r>
              <a:rPr lang="en-US" altLang="zh-TW" sz="1800" b="0" smtClean="0"/>
              <a:t>Content-Length: 299 </a:t>
            </a:r>
            <a:br>
              <a:rPr lang="en-US" altLang="zh-TW" sz="1800" b="0" smtClean="0"/>
            </a:br>
            <a:r>
              <a:rPr lang="en-US" altLang="zh-TW" sz="1800" b="0" smtClean="0"/>
              <a:t>SOAPAction: "http://www.w3.org/2003/05/soap-envelope" </a:t>
            </a:r>
            <a:br>
              <a:rPr lang="en-US" altLang="zh-TW" sz="1800" b="0" smtClean="0"/>
            </a:br>
            <a:r>
              <a:rPr lang="en-US" altLang="zh-TW" sz="1800" b="0" smtClean="0"/>
              <a:t>&lt;?xml version="1.0"?&gt; </a:t>
            </a:r>
          </a:p>
          <a:p>
            <a:pPr>
              <a:lnSpc>
                <a:spcPct val="80000"/>
              </a:lnSpc>
              <a:spcBef>
                <a:spcPct val="0"/>
              </a:spcBef>
              <a:spcAft>
                <a:spcPct val="0"/>
              </a:spcAft>
            </a:pPr>
            <a:r>
              <a:rPr lang="en-US" altLang="zh-TW" sz="1800" smtClean="0">
                <a:solidFill>
                  <a:schemeClr val="tx2"/>
                </a:solidFill>
              </a:rPr>
              <a:t>&lt;soap:Envelope </a:t>
            </a:r>
            <a:r>
              <a:rPr lang="en-US" altLang="zh-TW" sz="1800" b="0" smtClean="0"/>
              <a:t>xmlns:soap="http://www.w3.org/2003/05/soap-envelope"&gt; </a:t>
            </a:r>
            <a:br>
              <a:rPr lang="en-US" altLang="zh-TW" sz="1800" b="0" smtClean="0"/>
            </a:br>
            <a:r>
              <a:rPr lang="en-US" altLang="zh-TW" sz="1800" smtClean="0">
                <a:solidFill>
                  <a:schemeClr val="tx2"/>
                </a:solidFill>
              </a:rPr>
              <a:t>&lt;soap:Header&gt; &lt;/soap:Header&gt; &lt;soap:Body&gt; </a:t>
            </a:r>
            <a:r>
              <a:rPr lang="en-US" altLang="zh-TW" sz="1800" b="0" smtClean="0">
                <a:solidFill>
                  <a:schemeClr val="tx2"/>
                </a:solidFill>
              </a:rPr>
              <a:t/>
            </a:r>
            <a:br>
              <a:rPr lang="en-US" altLang="zh-TW" sz="1800" b="0" smtClean="0">
                <a:solidFill>
                  <a:schemeClr val="tx2"/>
                </a:solidFill>
              </a:rPr>
            </a:br>
            <a:r>
              <a:rPr lang="en-US" altLang="zh-TW" sz="1800" smtClean="0">
                <a:solidFill>
                  <a:schemeClr val="tx2"/>
                </a:solidFill>
              </a:rPr>
              <a:t>&lt;m:GetStockPrice </a:t>
            </a:r>
            <a:r>
              <a:rPr lang="en-US" altLang="zh-TW" sz="1800" b="0" smtClean="0"/>
              <a:t>xmlns:m="http://www.example.org/stock"</a:t>
            </a:r>
            <a:r>
              <a:rPr lang="en-US" altLang="zh-TW" sz="1800" smtClean="0"/>
              <a:t>&gt; </a:t>
            </a:r>
            <a:r>
              <a:rPr lang="en-US" altLang="zh-TW" sz="1800" smtClean="0">
                <a:solidFill>
                  <a:schemeClr val="tx2"/>
                </a:solidFill>
              </a:rPr>
              <a:t>&lt;m:StockName&gt;IBM&lt;/m:StockName&gt; &lt;/m:GetStockPrice&gt; </a:t>
            </a:r>
            <a:br>
              <a:rPr lang="en-US" altLang="zh-TW" sz="1800" smtClean="0">
                <a:solidFill>
                  <a:schemeClr val="tx2"/>
                </a:solidFill>
              </a:rPr>
            </a:br>
            <a:r>
              <a:rPr lang="en-US" altLang="zh-TW" sz="1800" smtClean="0">
                <a:solidFill>
                  <a:schemeClr val="tx2"/>
                </a:solidFill>
              </a:rPr>
              <a:t>&lt;/soap:Body&gt; </a:t>
            </a:r>
            <a:br>
              <a:rPr lang="en-US" altLang="zh-TW" sz="1800" smtClean="0">
                <a:solidFill>
                  <a:schemeClr val="tx2"/>
                </a:solidFill>
              </a:rPr>
            </a:br>
            <a:r>
              <a:rPr lang="en-US" altLang="zh-TW" sz="1800" smtClean="0">
                <a:solidFill>
                  <a:schemeClr val="tx2"/>
                </a:solidFill>
              </a:rPr>
              <a:t>&lt;/soap:Envelope&gt; </a:t>
            </a:r>
          </a:p>
        </p:txBody>
      </p:sp>
      <p:pic>
        <p:nvPicPr>
          <p:cNvPr id="34820" name="Picture 4" descr="500px-SOAP"/>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9600" y="2133600"/>
            <a:ext cx="3289300" cy="350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Slide Number Placeholder 4"/>
          <p:cNvSpPr>
            <a:spLocks noGrp="1"/>
          </p:cNvSpPr>
          <p:nvPr>
            <p:ph type="sldNum" sz="quarter" idx="11"/>
          </p:nvPr>
        </p:nvSpPr>
        <p:spPr/>
        <p:txBody>
          <a:bodyPr/>
          <a:lstStyle/>
          <a:p>
            <a:pPr>
              <a:defRPr/>
            </a:pPr>
            <a:fld id="{C0F85434-72BD-456E-A883-0F005E178622}" type="slidenum">
              <a:rPr lang="fr-CA" smtClean="0"/>
              <a:pPr>
                <a:defRPr/>
              </a:pPr>
              <a:t>595</a:t>
            </a:fld>
            <a:endParaRPr lang="fr-CA"/>
          </a:p>
        </p:txBody>
      </p:sp>
    </p:spTree>
    <p:extLst>
      <p:ext uri="{BB962C8B-B14F-4D97-AF65-F5344CB8AC3E}">
        <p14:creationId xmlns:p14="http://schemas.microsoft.com/office/powerpoint/2010/main" val="578394184"/>
      </p:ext>
    </p:extLst>
  </p:cSld>
  <p:clrMapOvr>
    <a:masterClrMapping/>
  </p:clrMapOvr>
  <p:timing>
    <p:tnLst>
      <p:par>
        <p:cTn id="1" dur="indefinite" restart="never" nodeType="tmRoot"/>
      </p:par>
    </p:tnLst>
  </p:timing>
</p:sld>
</file>

<file path=ppt/slides/slide5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Why Is It So Useful?</a:t>
            </a:r>
            <a:endParaRPr lang="fr-CA" dirty="0"/>
          </a:p>
        </p:txBody>
      </p:sp>
      <p:sp>
        <p:nvSpPr>
          <p:cNvPr id="6" name="Rectangle 5"/>
          <p:cNvSpPr/>
          <p:nvPr/>
        </p:nvSpPr>
        <p:spPr>
          <a:xfrm>
            <a:off x="674688" y="4652963"/>
            <a:ext cx="1800225" cy="1152525"/>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solidFill>
                  <a:schemeClr val="tx1"/>
                </a:solidFill>
              </a:rPr>
              <a:t>Currency Conversion</a:t>
            </a:r>
          </a:p>
          <a:p>
            <a:pPr algn="ctr">
              <a:defRPr/>
            </a:pPr>
            <a:r>
              <a:rPr lang="en-CA" dirty="0">
                <a:solidFill>
                  <a:schemeClr val="tx1"/>
                </a:solidFill>
              </a:rPr>
              <a:t>Web Service</a:t>
            </a:r>
            <a:endParaRPr lang="fr-CA" dirty="0">
              <a:solidFill>
                <a:schemeClr val="tx1"/>
              </a:solidFill>
            </a:endParaRPr>
          </a:p>
        </p:txBody>
      </p:sp>
      <p:sp>
        <p:nvSpPr>
          <p:cNvPr id="7" name="Rectangle 6"/>
          <p:cNvSpPr/>
          <p:nvPr/>
        </p:nvSpPr>
        <p:spPr>
          <a:xfrm>
            <a:off x="747713" y="2060575"/>
            <a:ext cx="1655762" cy="1152525"/>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solidFill>
                  <a:schemeClr val="tx1"/>
                </a:solidFill>
              </a:rPr>
              <a:t>Credit Check</a:t>
            </a:r>
          </a:p>
          <a:p>
            <a:pPr algn="ctr">
              <a:defRPr/>
            </a:pPr>
            <a:r>
              <a:rPr lang="en-CA" dirty="0">
                <a:solidFill>
                  <a:schemeClr val="tx1"/>
                </a:solidFill>
              </a:rPr>
              <a:t>Web Service</a:t>
            </a:r>
            <a:endParaRPr lang="fr-CA" dirty="0">
              <a:solidFill>
                <a:schemeClr val="tx1"/>
              </a:solidFill>
            </a:endParaRPr>
          </a:p>
        </p:txBody>
      </p:sp>
      <p:sp>
        <p:nvSpPr>
          <p:cNvPr id="8" name="Rectangle 7"/>
          <p:cNvSpPr/>
          <p:nvPr/>
        </p:nvSpPr>
        <p:spPr>
          <a:xfrm>
            <a:off x="3916363" y="1541463"/>
            <a:ext cx="1736725" cy="808037"/>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solidFill>
                  <a:schemeClr val="tx1"/>
                </a:solidFill>
              </a:rPr>
              <a:t>Pay Pal</a:t>
            </a:r>
          </a:p>
          <a:p>
            <a:pPr algn="ctr">
              <a:defRPr/>
            </a:pPr>
            <a:r>
              <a:rPr lang="en-CA" dirty="0">
                <a:solidFill>
                  <a:schemeClr val="tx1"/>
                </a:solidFill>
              </a:rPr>
              <a:t>Web Service</a:t>
            </a:r>
            <a:endParaRPr lang="fr-CA" dirty="0">
              <a:solidFill>
                <a:schemeClr val="tx1"/>
              </a:solidFill>
            </a:endParaRPr>
          </a:p>
        </p:txBody>
      </p:sp>
      <p:sp>
        <p:nvSpPr>
          <p:cNvPr id="9" name="Rectangle 8"/>
          <p:cNvSpPr/>
          <p:nvPr/>
        </p:nvSpPr>
        <p:spPr>
          <a:xfrm>
            <a:off x="6732588" y="1922463"/>
            <a:ext cx="1663700" cy="1150937"/>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solidFill>
                  <a:schemeClr val="tx1"/>
                </a:solidFill>
              </a:rPr>
              <a:t>Warehouse</a:t>
            </a:r>
          </a:p>
          <a:p>
            <a:pPr algn="ctr">
              <a:defRPr/>
            </a:pPr>
            <a:r>
              <a:rPr lang="en-CA" dirty="0">
                <a:solidFill>
                  <a:schemeClr val="tx1"/>
                </a:solidFill>
              </a:rPr>
              <a:t>Web Service</a:t>
            </a:r>
            <a:endParaRPr lang="fr-CA" dirty="0">
              <a:solidFill>
                <a:schemeClr val="tx1"/>
              </a:solidFill>
            </a:endParaRPr>
          </a:p>
        </p:txBody>
      </p:sp>
      <p:sp>
        <p:nvSpPr>
          <p:cNvPr id="10" name="Flowchart: Alternate Process 9"/>
          <p:cNvSpPr/>
          <p:nvPr/>
        </p:nvSpPr>
        <p:spPr>
          <a:xfrm>
            <a:off x="3890963" y="3573463"/>
            <a:ext cx="1584325" cy="1152525"/>
          </a:xfrm>
          <a:prstGeom prst="flowChartAlternateProcess">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solidFill>
                  <a:schemeClr val="tx1"/>
                </a:solidFill>
              </a:rPr>
              <a:t>Online Electronics Store</a:t>
            </a:r>
            <a:endParaRPr lang="fr-CA" dirty="0">
              <a:solidFill>
                <a:schemeClr val="tx1"/>
              </a:solidFill>
            </a:endParaRPr>
          </a:p>
        </p:txBody>
      </p:sp>
      <p:sp>
        <p:nvSpPr>
          <p:cNvPr id="11" name="Flowchart: Alternate Process 10"/>
          <p:cNvSpPr/>
          <p:nvPr/>
        </p:nvSpPr>
        <p:spPr>
          <a:xfrm>
            <a:off x="3890963" y="6092825"/>
            <a:ext cx="1584325" cy="576263"/>
          </a:xfrm>
          <a:prstGeom prst="flowChartAlternateProcess">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solidFill>
                  <a:schemeClr val="tx1"/>
                </a:solidFill>
              </a:rPr>
              <a:t>Client</a:t>
            </a:r>
            <a:endParaRPr lang="fr-CA" dirty="0">
              <a:solidFill>
                <a:schemeClr val="tx1"/>
              </a:solidFill>
            </a:endParaRPr>
          </a:p>
        </p:txBody>
      </p:sp>
      <p:cxnSp>
        <p:nvCxnSpPr>
          <p:cNvPr id="13" name="Straight Arrow Connector 12"/>
          <p:cNvCxnSpPr/>
          <p:nvPr/>
        </p:nvCxnSpPr>
        <p:spPr>
          <a:xfrm flipV="1">
            <a:off x="4284663" y="4725988"/>
            <a:ext cx="0" cy="1366837"/>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14" name="Rectangle 13"/>
          <p:cNvSpPr/>
          <p:nvPr/>
        </p:nvSpPr>
        <p:spPr>
          <a:xfrm>
            <a:off x="6757988" y="4652963"/>
            <a:ext cx="1663700" cy="1152525"/>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solidFill>
                  <a:schemeClr val="tx1"/>
                </a:solidFill>
              </a:rPr>
              <a:t>Shipping</a:t>
            </a:r>
          </a:p>
          <a:p>
            <a:pPr algn="ctr">
              <a:defRPr/>
            </a:pPr>
            <a:r>
              <a:rPr lang="en-CA" dirty="0">
                <a:solidFill>
                  <a:schemeClr val="tx1"/>
                </a:solidFill>
              </a:rPr>
              <a:t>Web Service</a:t>
            </a:r>
            <a:endParaRPr lang="fr-CA" dirty="0">
              <a:solidFill>
                <a:schemeClr val="tx1"/>
              </a:solidFill>
            </a:endParaRPr>
          </a:p>
        </p:txBody>
      </p:sp>
      <p:sp>
        <p:nvSpPr>
          <p:cNvPr id="15" name="TextBox 14"/>
          <p:cNvSpPr txBox="1">
            <a:spLocks noChangeArrowheads="1"/>
          </p:cNvSpPr>
          <p:nvPr/>
        </p:nvSpPr>
        <p:spPr bwMode="auto">
          <a:xfrm>
            <a:off x="3448050" y="5373688"/>
            <a:ext cx="908050"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400" b="0" i="1"/>
              <a:t>Buy Laptop</a:t>
            </a:r>
            <a:endParaRPr lang="fr-CA" altLang="fr-FR" sz="1400" b="0" i="1"/>
          </a:p>
        </p:txBody>
      </p:sp>
      <p:cxnSp>
        <p:nvCxnSpPr>
          <p:cNvPr id="17" name="Straight Arrow Connector 16"/>
          <p:cNvCxnSpPr/>
          <p:nvPr/>
        </p:nvCxnSpPr>
        <p:spPr>
          <a:xfrm flipV="1">
            <a:off x="5435600" y="1922463"/>
            <a:ext cx="1296988" cy="1722437"/>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18" name="TextBox 17"/>
          <p:cNvSpPr txBox="1">
            <a:spLocks noChangeArrowheads="1"/>
          </p:cNvSpPr>
          <p:nvPr/>
        </p:nvSpPr>
        <p:spPr bwMode="auto">
          <a:xfrm rot="-3146469">
            <a:off x="5036345" y="2558256"/>
            <a:ext cx="19351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400" b="0"/>
              <a:t>Do we have in stock</a:t>
            </a:r>
            <a:endParaRPr lang="fr-CA" altLang="fr-FR" sz="1400" b="0"/>
          </a:p>
        </p:txBody>
      </p:sp>
      <p:cxnSp>
        <p:nvCxnSpPr>
          <p:cNvPr id="20" name="Straight Arrow Connector 19"/>
          <p:cNvCxnSpPr>
            <a:stCxn id="9" idx="1"/>
            <a:endCxn id="10" idx="3"/>
          </p:cNvCxnSpPr>
          <p:nvPr/>
        </p:nvCxnSpPr>
        <p:spPr>
          <a:xfrm flipH="1">
            <a:off x="5475288" y="2497138"/>
            <a:ext cx="1257300" cy="1652587"/>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27" name="TextBox 26"/>
          <p:cNvSpPr txBox="1">
            <a:spLocks noChangeArrowheads="1"/>
          </p:cNvSpPr>
          <p:nvPr/>
        </p:nvSpPr>
        <p:spPr bwMode="auto">
          <a:xfrm rot="-3146469">
            <a:off x="5952332" y="3175794"/>
            <a:ext cx="5603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400" b="0"/>
              <a:t>Yes</a:t>
            </a:r>
            <a:endParaRPr lang="fr-CA" altLang="fr-FR" sz="1400" b="0"/>
          </a:p>
        </p:txBody>
      </p:sp>
      <p:cxnSp>
        <p:nvCxnSpPr>
          <p:cNvPr id="28" name="Straight Arrow Connector 27"/>
          <p:cNvCxnSpPr>
            <a:endCxn id="6" idx="0"/>
          </p:cNvCxnSpPr>
          <p:nvPr/>
        </p:nvCxnSpPr>
        <p:spPr>
          <a:xfrm flipH="1">
            <a:off x="1574800" y="2195513"/>
            <a:ext cx="2349500" cy="245745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32" name="TextBox 31"/>
          <p:cNvSpPr txBox="1">
            <a:spLocks noChangeArrowheads="1"/>
          </p:cNvSpPr>
          <p:nvPr/>
        </p:nvSpPr>
        <p:spPr bwMode="auto">
          <a:xfrm rot="-2812848">
            <a:off x="1507332" y="3421856"/>
            <a:ext cx="19351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400" b="0"/>
              <a:t>Convert this amount</a:t>
            </a:r>
            <a:endParaRPr lang="fr-CA" altLang="fr-FR" sz="1400" b="0"/>
          </a:p>
        </p:txBody>
      </p:sp>
      <p:cxnSp>
        <p:nvCxnSpPr>
          <p:cNvPr id="33" name="Straight Arrow Connector 32"/>
          <p:cNvCxnSpPr/>
          <p:nvPr/>
        </p:nvCxnSpPr>
        <p:spPr>
          <a:xfrm flipV="1">
            <a:off x="2206625" y="2349500"/>
            <a:ext cx="2149475" cy="2312988"/>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39" name="TextBox 38"/>
          <p:cNvSpPr txBox="1">
            <a:spLocks noChangeArrowheads="1"/>
          </p:cNvSpPr>
          <p:nvPr/>
        </p:nvSpPr>
        <p:spPr bwMode="auto">
          <a:xfrm rot="-2786973">
            <a:off x="2554288" y="3608388"/>
            <a:ext cx="14319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400" b="0"/>
              <a:t>There you go…</a:t>
            </a:r>
            <a:endParaRPr lang="fr-CA" altLang="fr-FR" sz="1400" b="0"/>
          </a:p>
        </p:txBody>
      </p:sp>
      <p:cxnSp>
        <p:nvCxnSpPr>
          <p:cNvPr id="43" name="Straight Arrow Connector 42"/>
          <p:cNvCxnSpPr/>
          <p:nvPr/>
        </p:nvCxnSpPr>
        <p:spPr>
          <a:xfrm flipH="1">
            <a:off x="2403475" y="1700213"/>
            <a:ext cx="1512888" cy="64770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44" name="TextBox 43"/>
          <p:cNvSpPr txBox="1">
            <a:spLocks noChangeArrowheads="1"/>
          </p:cNvSpPr>
          <p:nvPr/>
        </p:nvSpPr>
        <p:spPr bwMode="auto">
          <a:xfrm rot="-1360589">
            <a:off x="2328863" y="1674813"/>
            <a:ext cx="1598612" cy="306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400" b="0"/>
              <a:t>Is Credit Card Ok</a:t>
            </a:r>
            <a:endParaRPr lang="fr-CA" altLang="fr-FR" sz="1400" b="0"/>
          </a:p>
        </p:txBody>
      </p:sp>
      <p:cxnSp>
        <p:nvCxnSpPr>
          <p:cNvPr id="46" name="Straight Arrow Connector 45"/>
          <p:cNvCxnSpPr>
            <a:stCxn id="7" idx="3"/>
            <a:endCxn id="8" idx="1"/>
          </p:cNvCxnSpPr>
          <p:nvPr/>
        </p:nvCxnSpPr>
        <p:spPr>
          <a:xfrm flipV="1">
            <a:off x="2403475" y="1946275"/>
            <a:ext cx="1512888" cy="690563"/>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47" name="TextBox 46"/>
          <p:cNvSpPr txBox="1">
            <a:spLocks noChangeArrowheads="1"/>
          </p:cNvSpPr>
          <p:nvPr/>
        </p:nvSpPr>
        <p:spPr bwMode="auto">
          <a:xfrm rot="-1414371">
            <a:off x="2906713" y="2266950"/>
            <a:ext cx="7493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400" b="0"/>
              <a:t>Yes</a:t>
            </a:r>
            <a:endParaRPr lang="fr-CA" altLang="fr-FR" sz="1400" b="0"/>
          </a:p>
        </p:txBody>
      </p:sp>
      <p:cxnSp>
        <p:nvCxnSpPr>
          <p:cNvPr id="49" name="Straight Arrow Connector 48"/>
          <p:cNvCxnSpPr/>
          <p:nvPr/>
        </p:nvCxnSpPr>
        <p:spPr>
          <a:xfrm flipV="1">
            <a:off x="4716463" y="2349500"/>
            <a:ext cx="0" cy="1223963"/>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50" name="TextBox 49"/>
          <p:cNvSpPr txBox="1">
            <a:spLocks noChangeArrowheads="1"/>
          </p:cNvSpPr>
          <p:nvPr/>
        </p:nvSpPr>
        <p:spPr bwMode="auto">
          <a:xfrm rot="-5400000">
            <a:off x="3862388" y="2770187"/>
            <a:ext cx="12954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400" b="0"/>
              <a:t>Charge Card</a:t>
            </a:r>
            <a:endParaRPr lang="fr-CA" altLang="fr-FR" sz="1400" b="0"/>
          </a:p>
        </p:txBody>
      </p:sp>
      <p:cxnSp>
        <p:nvCxnSpPr>
          <p:cNvPr id="51" name="Straight Arrow Connector 50"/>
          <p:cNvCxnSpPr/>
          <p:nvPr/>
        </p:nvCxnSpPr>
        <p:spPr>
          <a:xfrm>
            <a:off x="5003800" y="2349500"/>
            <a:ext cx="0" cy="1223963"/>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54" name="TextBox 53"/>
          <p:cNvSpPr txBox="1">
            <a:spLocks noChangeArrowheads="1"/>
          </p:cNvSpPr>
          <p:nvPr/>
        </p:nvSpPr>
        <p:spPr bwMode="auto">
          <a:xfrm rot="-5400000">
            <a:off x="4821238" y="2825750"/>
            <a:ext cx="6858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400" b="0"/>
              <a:t>Done</a:t>
            </a:r>
            <a:endParaRPr lang="fr-CA" altLang="fr-FR" sz="1400" b="0"/>
          </a:p>
        </p:txBody>
      </p:sp>
      <p:cxnSp>
        <p:nvCxnSpPr>
          <p:cNvPr id="55" name="Straight Arrow Connector 54"/>
          <p:cNvCxnSpPr/>
          <p:nvPr/>
        </p:nvCxnSpPr>
        <p:spPr>
          <a:xfrm>
            <a:off x="5475288" y="4181475"/>
            <a:ext cx="1282700" cy="903288"/>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57" name="TextBox 56"/>
          <p:cNvSpPr txBox="1">
            <a:spLocks noChangeArrowheads="1"/>
          </p:cNvSpPr>
          <p:nvPr/>
        </p:nvSpPr>
        <p:spPr bwMode="auto">
          <a:xfrm rot="2200646" flipH="1">
            <a:off x="5737225" y="4359275"/>
            <a:ext cx="9683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400" b="0"/>
              <a:t>Ship Item</a:t>
            </a:r>
            <a:endParaRPr lang="fr-CA" altLang="fr-FR" sz="1400" b="0"/>
          </a:p>
        </p:txBody>
      </p:sp>
      <p:cxnSp>
        <p:nvCxnSpPr>
          <p:cNvPr id="58" name="Straight Arrow Connector 57"/>
          <p:cNvCxnSpPr/>
          <p:nvPr/>
        </p:nvCxnSpPr>
        <p:spPr>
          <a:xfrm flipH="1" flipV="1">
            <a:off x="5467350" y="4457700"/>
            <a:ext cx="1265238" cy="877888"/>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61" name="TextBox 60"/>
          <p:cNvSpPr txBox="1">
            <a:spLocks noChangeArrowheads="1"/>
          </p:cNvSpPr>
          <p:nvPr/>
        </p:nvSpPr>
        <p:spPr bwMode="auto">
          <a:xfrm rot="2141818" flipH="1">
            <a:off x="5480050" y="4987925"/>
            <a:ext cx="12477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400" b="0"/>
              <a:t>Sure</a:t>
            </a:r>
            <a:endParaRPr lang="fr-CA" altLang="fr-FR" sz="1400" b="0"/>
          </a:p>
        </p:txBody>
      </p:sp>
      <p:cxnSp>
        <p:nvCxnSpPr>
          <p:cNvPr id="63" name="Straight Arrow Connector 62"/>
          <p:cNvCxnSpPr/>
          <p:nvPr/>
        </p:nvCxnSpPr>
        <p:spPr>
          <a:xfrm>
            <a:off x="5003800" y="4725988"/>
            <a:ext cx="0" cy="1366837"/>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64" name="TextBox 63"/>
          <p:cNvSpPr txBox="1">
            <a:spLocks noChangeArrowheads="1"/>
          </p:cNvSpPr>
          <p:nvPr/>
        </p:nvSpPr>
        <p:spPr bwMode="auto">
          <a:xfrm>
            <a:off x="4683125" y="5414963"/>
            <a:ext cx="15382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400" b="0" i="1"/>
              <a:t>Purchase Confirmed</a:t>
            </a:r>
            <a:endParaRPr lang="fr-CA" altLang="fr-FR" sz="1400" b="0" i="1"/>
          </a:p>
        </p:txBody>
      </p:sp>
      <p:sp>
        <p:nvSpPr>
          <p:cNvPr id="12" name="Slide Number Placeholder 11"/>
          <p:cNvSpPr>
            <a:spLocks noGrp="1"/>
          </p:cNvSpPr>
          <p:nvPr>
            <p:ph type="sldNum" sz="quarter" idx="11"/>
          </p:nvPr>
        </p:nvSpPr>
        <p:spPr/>
        <p:txBody>
          <a:bodyPr/>
          <a:lstStyle/>
          <a:p>
            <a:pPr>
              <a:defRPr/>
            </a:pPr>
            <a:fld id="{C0F85434-72BD-456E-A883-0F005E178622}" type="slidenum">
              <a:rPr lang="fr-CA" smtClean="0"/>
              <a:pPr>
                <a:defRPr/>
              </a:pPr>
              <a:t>596</a:t>
            </a:fld>
            <a:endParaRPr lang="fr-CA"/>
          </a:p>
        </p:txBody>
      </p:sp>
    </p:spTree>
    <p:extLst>
      <p:ext uri="{BB962C8B-B14F-4D97-AF65-F5344CB8AC3E}">
        <p14:creationId xmlns:p14="http://schemas.microsoft.com/office/powerpoint/2010/main" val="115491358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par>
                                <p:cTn id="8" presetID="10" presetClass="entr" presetSubtype="0" fill="hold"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fade">
                                      <p:cBhvr>
                                        <p:cTn id="10" dur="500"/>
                                        <p:tgtEl>
                                          <p:spTgt spid="13"/>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par>
                                <p:cTn id="16" presetID="10" presetClass="entr" presetSubtype="0" fill="hold" nodeType="with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fade">
                                      <p:cBhvr>
                                        <p:cTn id="18" dur="500"/>
                                        <p:tgtEl>
                                          <p:spTgt spid="17"/>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fade">
                                      <p:cBhvr>
                                        <p:cTn id="21" dur="500"/>
                                        <p:tgtEl>
                                          <p:spTgt spid="9"/>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ntr" presetSubtype="0" fill="hold" nodeType="clickEffect">
                                  <p:stCondLst>
                                    <p:cond delay="0"/>
                                  </p:stCondLst>
                                  <p:childTnLst>
                                    <p:set>
                                      <p:cBhvr>
                                        <p:cTn id="25" dur="1" fill="hold">
                                          <p:stCondLst>
                                            <p:cond delay="0"/>
                                          </p:stCondLst>
                                        </p:cTn>
                                        <p:tgtEl>
                                          <p:spTgt spid="20"/>
                                        </p:tgtEl>
                                        <p:attrNameLst>
                                          <p:attrName>style.visibility</p:attrName>
                                        </p:attrNameLst>
                                      </p:cBhvr>
                                      <p:to>
                                        <p:strVal val="visible"/>
                                      </p:to>
                                    </p:set>
                                    <p:animEffect transition="in" filter="fade">
                                      <p:cBhvr>
                                        <p:cTn id="26" dur="500"/>
                                        <p:tgtEl>
                                          <p:spTgt spid="20"/>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27"/>
                                        </p:tgtEl>
                                        <p:attrNameLst>
                                          <p:attrName>style.visibility</p:attrName>
                                        </p:attrNameLst>
                                      </p:cBhvr>
                                      <p:to>
                                        <p:strVal val="visible"/>
                                      </p:to>
                                    </p:set>
                                    <p:animEffect transition="in" filter="fade">
                                      <p:cBhvr>
                                        <p:cTn id="29" dur="500"/>
                                        <p:tgtEl>
                                          <p:spTgt spid="27"/>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50"/>
                                        </p:tgtEl>
                                        <p:attrNameLst>
                                          <p:attrName>style.visibility</p:attrName>
                                        </p:attrNameLst>
                                      </p:cBhvr>
                                      <p:to>
                                        <p:strVal val="visible"/>
                                      </p:to>
                                    </p:set>
                                    <p:animEffect transition="in" filter="fade">
                                      <p:cBhvr>
                                        <p:cTn id="34" dur="500"/>
                                        <p:tgtEl>
                                          <p:spTgt spid="50"/>
                                        </p:tgtEl>
                                      </p:cBhvr>
                                    </p:animEffect>
                                  </p:childTnLst>
                                </p:cTn>
                              </p:par>
                              <p:par>
                                <p:cTn id="35" presetID="10" presetClass="entr" presetSubtype="0" fill="hold" nodeType="withEffect">
                                  <p:stCondLst>
                                    <p:cond delay="0"/>
                                  </p:stCondLst>
                                  <p:childTnLst>
                                    <p:set>
                                      <p:cBhvr>
                                        <p:cTn id="36" dur="1" fill="hold">
                                          <p:stCondLst>
                                            <p:cond delay="0"/>
                                          </p:stCondLst>
                                        </p:cTn>
                                        <p:tgtEl>
                                          <p:spTgt spid="49"/>
                                        </p:tgtEl>
                                        <p:attrNameLst>
                                          <p:attrName>style.visibility</p:attrName>
                                        </p:attrNameLst>
                                      </p:cBhvr>
                                      <p:to>
                                        <p:strVal val="visible"/>
                                      </p:to>
                                    </p:set>
                                    <p:animEffect transition="in" filter="fade">
                                      <p:cBhvr>
                                        <p:cTn id="37" dur="500"/>
                                        <p:tgtEl>
                                          <p:spTgt spid="49"/>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8"/>
                                        </p:tgtEl>
                                        <p:attrNameLst>
                                          <p:attrName>style.visibility</p:attrName>
                                        </p:attrNameLst>
                                      </p:cBhvr>
                                      <p:to>
                                        <p:strVal val="visible"/>
                                      </p:to>
                                    </p:set>
                                    <p:animEffect transition="in" filter="fade">
                                      <p:cBhvr>
                                        <p:cTn id="40" dur="500"/>
                                        <p:tgtEl>
                                          <p:spTgt spid="8"/>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44"/>
                                        </p:tgtEl>
                                        <p:attrNameLst>
                                          <p:attrName>style.visibility</p:attrName>
                                        </p:attrNameLst>
                                      </p:cBhvr>
                                      <p:to>
                                        <p:strVal val="visible"/>
                                      </p:to>
                                    </p:set>
                                    <p:animEffect transition="in" filter="fade">
                                      <p:cBhvr>
                                        <p:cTn id="45" dur="500"/>
                                        <p:tgtEl>
                                          <p:spTgt spid="44"/>
                                        </p:tgtEl>
                                      </p:cBhvr>
                                    </p:animEffect>
                                  </p:childTnLst>
                                </p:cTn>
                              </p:par>
                              <p:par>
                                <p:cTn id="46" presetID="10" presetClass="entr" presetSubtype="0" fill="hold" nodeType="withEffect">
                                  <p:stCondLst>
                                    <p:cond delay="0"/>
                                  </p:stCondLst>
                                  <p:childTnLst>
                                    <p:set>
                                      <p:cBhvr>
                                        <p:cTn id="47" dur="1" fill="hold">
                                          <p:stCondLst>
                                            <p:cond delay="0"/>
                                          </p:stCondLst>
                                        </p:cTn>
                                        <p:tgtEl>
                                          <p:spTgt spid="43"/>
                                        </p:tgtEl>
                                        <p:attrNameLst>
                                          <p:attrName>style.visibility</p:attrName>
                                        </p:attrNameLst>
                                      </p:cBhvr>
                                      <p:to>
                                        <p:strVal val="visible"/>
                                      </p:to>
                                    </p:set>
                                    <p:animEffect transition="in" filter="fade">
                                      <p:cBhvr>
                                        <p:cTn id="48" dur="500"/>
                                        <p:tgtEl>
                                          <p:spTgt spid="43"/>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7"/>
                                        </p:tgtEl>
                                        <p:attrNameLst>
                                          <p:attrName>style.visibility</p:attrName>
                                        </p:attrNameLst>
                                      </p:cBhvr>
                                      <p:to>
                                        <p:strVal val="visible"/>
                                      </p:to>
                                    </p:set>
                                    <p:animEffect transition="in" filter="fade">
                                      <p:cBhvr>
                                        <p:cTn id="51" dur="500"/>
                                        <p:tgtEl>
                                          <p:spTgt spid="7"/>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10" presetClass="entr" presetSubtype="0" fill="hold" nodeType="clickEffect">
                                  <p:stCondLst>
                                    <p:cond delay="0"/>
                                  </p:stCondLst>
                                  <p:childTnLst>
                                    <p:set>
                                      <p:cBhvr>
                                        <p:cTn id="55" dur="1" fill="hold">
                                          <p:stCondLst>
                                            <p:cond delay="0"/>
                                          </p:stCondLst>
                                        </p:cTn>
                                        <p:tgtEl>
                                          <p:spTgt spid="46"/>
                                        </p:tgtEl>
                                        <p:attrNameLst>
                                          <p:attrName>style.visibility</p:attrName>
                                        </p:attrNameLst>
                                      </p:cBhvr>
                                      <p:to>
                                        <p:strVal val="visible"/>
                                      </p:to>
                                    </p:set>
                                    <p:animEffect transition="in" filter="fade">
                                      <p:cBhvr>
                                        <p:cTn id="56" dur="500"/>
                                        <p:tgtEl>
                                          <p:spTgt spid="46"/>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47"/>
                                        </p:tgtEl>
                                        <p:attrNameLst>
                                          <p:attrName>style.visibility</p:attrName>
                                        </p:attrNameLst>
                                      </p:cBhvr>
                                      <p:to>
                                        <p:strVal val="visible"/>
                                      </p:to>
                                    </p:set>
                                    <p:animEffect transition="in" filter="fade">
                                      <p:cBhvr>
                                        <p:cTn id="59" dur="500"/>
                                        <p:tgtEl>
                                          <p:spTgt spid="47"/>
                                        </p:tgtEl>
                                      </p:cBhvr>
                                    </p:animEffect>
                                  </p:childTnLst>
                                </p:cTn>
                              </p:par>
                            </p:childTnLst>
                          </p:cTn>
                        </p:par>
                      </p:childTnLst>
                    </p:cTn>
                  </p:par>
                  <p:par>
                    <p:cTn id="60" fill="hold" nodeType="clickPar">
                      <p:stCondLst>
                        <p:cond delay="indefinite"/>
                      </p:stCondLst>
                      <p:childTnLst>
                        <p:par>
                          <p:cTn id="61" fill="hold" nodeType="withGroup">
                            <p:stCondLst>
                              <p:cond delay="0"/>
                            </p:stCondLst>
                            <p:childTnLst>
                              <p:par>
                                <p:cTn id="62" presetID="10" presetClass="entr" presetSubtype="0" fill="hold" nodeType="clickEffect">
                                  <p:stCondLst>
                                    <p:cond delay="0"/>
                                  </p:stCondLst>
                                  <p:childTnLst>
                                    <p:set>
                                      <p:cBhvr>
                                        <p:cTn id="63" dur="1" fill="hold">
                                          <p:stCondLst>
                                            <p:cond delay="0"/>
                                          </p:stCondLst>
                                        </p:cTn>
                                        <p:tgtEl>
                                          <p:spTgt spid="28"/>
                                        </p:tgtEl>
                                        <p:attrNameLst>
                                          <p:attrName>style.visibility</p:attrName>
                                        </p:attrNameLst>
                                      </p:cBhvr>
                                      <p:to>
                                        <p:strVal val="visible"/>
                                      </p:to>
                                    </p:set>
                                    <p:animEffect transition="in" filter="fade">
                                      <p:cBhvr>
                                        <p:cTn id="64" dur="500"/>
                                        <p:tgtEl>
                                          <p:spTgt spid="28"/>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6"/>
                                        </p:tgtEl>
                                        <p:attrNameLst>
                                          <p:attrName>style.visibility</p:attrName>
                                        </p:attrNameLst>
                                      </p:cBhvr>
                                      <p:to>
                                        <p:strVal val="visible"/>
                                      </p:to>
                                    </p:set>
                                    <p:animEffect transition="in" filter="fade">
                                      <p:cBhvr>
                                        <p:cTn id="70" dur="500"/>
                                        <p:tgtEl>
                                          <p:spTgt spid="6"/>
                                        </p:tgtEl>
                                      </p:cBhvr>
                                    </p:animEffect>
                                  </p:childTnLst>
                                </p:cTn>
                              </p:par>
                            </p:childTnLst>
                          </p:cTn>
                        </p:par>
                      </p:childTnLst>
                    </p:cTn>
                  </p:par>
                  <p:par>
                    <p:cTn id="71" fill="hold" nodeType="clickPar">
                      <p:stCondLst>
                        <p:cond delay="indefinite"/>
                      </p:stCondLst>
                      <p:childTnLst>
                        <p:par>
                          <p:cTn id="72" fill="hold" nodeType="withGroup">
                            <p:stCondLst>
                              <p:cond delay="0"/>
                            </p:stCondLst>
                            <p:childTnLst>
                              <p:par>
                                <p:cTn id="73" presetID="10" presetClass="entr" presetSubtype="0" fill="hold" grpId="0" nodeType="clickEffect">
                                  <p:stCondLst>
                                    <p:cond delay="0"/>
                                  </p:stCondLst>
                                  <p:childTnLst>
                                    <p:set>
                                      <p:cBhvr>
                                        <p:cTn id="74" dur="1" fill="hold">
                                          <p:stCondLst>
                                            <p:cond delay="0"/>
                                          </p:stCondLst>
                                        </p:cTn>
                                        <p:tgtEl>
                                          <p:spTgt spid="39"/>
                                        </p:tgtEl>
                                        <p:attrNameLst>
                                          <p:attrName>style.visibility</p:attrName>
                                        </p:attrNameLst>
                                      </p:cBhvr>
                                      <p:to>
                                        <p:strVal val="visible"/>
                                      </p:to>
                                    </p:set>
                                    <p:animEffect transition="in" filter="fade">
                                      <p:cBhvr>
                                        <p:cTn id="75" dur="500"/>
                                        <p:tgtEl>
                                          <p:spTgt spid="39"/>
                                        </p:tgtEl>
                                      </p:cBhvr>
                                    </p:animEffect>
                                  </p:childTnLst>
                                </p:cTn>
                              </p:par>
                              <p:par>
                                <p:cTn id="76" presetID="10" presetClass="entr" presetSubtype="0" fill="hold" nodeType="withEffect">
                                  <p:stCondLst>
                                    <p:cond delay="0"/>
                                  </p:stCondLst>
                                  <p:childTnLst>
                                    <p:set>
                                      <p:cBhvr>
                                        <p:cTn id="77" dur="1" fill="hold">
                                          <p:stCondLst>
                                            <p:cond delay="0"/>
                                          </p:stCondLst>
                                        </p:cTn>
                                        <p:tgtEl>
                                          <p:spTgt spid="33"/>
                                        </p:tgtEl>
                                        <p:attrNameLst>
                                          <p:attrName>style.visibility</p:attrName>
                                        </p:attrNameLst>
                                      </p:cBhvr>
                                      <p:to>
                                        <p:strVal val="visible"/>
                                      </p:to>
                                    </p:set>
                                    <p:animEffect transition="in" filter="fade">
                                      <p:cBhvr>
                                        <p:cTn id="78" dur="500"/>
                                        <p:tgtEl>
                                          <p:spTgt spid="33"/>
                                        </p:tgtEl>
                                      </p:cBhvr>
                                    </p:animEffect>
                                  </p:childTnLst>
                                </p:cTn>
                              </p:par>
                            </p:childTnLst>
                          </p:cTn>
                        </p:par>
                      </p:childTnLst>
                    </p:cTn>
                  </p:par>
                  <p:par>
                    <p:cTn id="79" fill="hold" nodeType="clickPar">
                      <p:stCondLst>
                        <p:cond delay="indefinite"/>
                      </p:stCondLst>
                      <p:childTnLst>
                        <p:par>
                          <p:cTn id="80" fill="hold" nodeType="withGroup">
                            <p:stCondLst>
                              <p:cond delay="0"/>
                            </p:stCondLst>
                            <p:childTnLst>
                              <p:par>
                                <p:cTn id="81" presetID="10" presetClass="entr" presetSubtype="0" fill="hold" nodeType="clickEffect">
                                  <p:stCondLst>
                                    <p:cond delay="0"/>
                                  </p:stCondLst>
                                  <p:childTnLst>
                                    <p:set>
                                      <p:cBhvr>
                                        <p:cTn id="82" dur="1" fill="hold">
                                          <p:stCondLst>
                                            <p:cond delay="0"/>
                                          </p:stCondLst>
                                        </p:cTn>
                                        <p:tgtEl>
                                          <p:spTgt spid="51"/>
                                        </p:tgtEl>
                                        <p:attrNameLst>
                                          <p:attrName>style.visibility</p:attrName>
                                        </p:attrNameLst>
                                      </p:cBhvr>
                                      <p:to>
                                        <p:strVal val="visible"/>
                                      </p:to>
                                    </p:set>
                                    <p:animEffect transition="in" filter="fade">
                                      <p:cBhvr>
                                        <p:cTn id="83" dur="500"/>
                                        <p:tgtEl>
                                          <p:spTgt spid="51"/>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54"/>
                                        </p:tgtEl>
                                        <p:attrNameLst>
                                          <p:attrName>style.visibility</p:attrName>
                                        </p:attrNameLst>
                                      </p:cBhvr>
                                      <p:to>
                                        <p:strVal val="visible"/>
                                      </p:to>
                                    </p:set>
                                    <p:animEffect transition="in" filter="fade">
                                      <p:cBhvr>
                                        <p:cTn id="86" dur="500"/>
                                        <p:tgtEl>
                                          <p:spTgt spid="54"/>
                                        </p:tgtEl>
                                      </p:cBhvr>
                                    </p:animEffect>
                                  </p:childTnLst>
                                </p:cTn>
                              </p:par>
                            </p:childTnLst>
                          </p:cTn>
                        </p:par>
                      </p:childTnLst>
                    </p:cTn>
                  </p:par>
                  <p:par>
                    <p:cTn id="87" fill="hold" nodeType="clickPar">
                      <p:stCondLst>
                        <p:cond delay="indefinite"/>
                      </p:stCondLst>
                      <p:childTnLst>
                        <p:par>
                          <p:cTn id="88" fill="hold" nodeType="withGroup">
                            <p:stCondLst>
                              <p:cond delay="0"/>
                            </p:stCondLst>
                            <p:childTnLst>
                              <p:par>
                                <p:cTn id="89" presetID="10" presetClass="entr" presetSubtype="0" fill="hold" grpId="0" nodeType="clickEffect">
                                  <p:stCondLst>
                                    <p:cond delay="0"/>
                                  </p:stCondLst>
                                  <p:childTnLst>
                                    <p:set>
                                      <p:cBhvr>
                                        <p:cTn id="90" dur="1" fill="hold">
                                          <p:stCondLst>
                                            <p:cond delay="0"/>
                                          </p:stCondLst>
                                        </p:cTn>
                                        <p:tgtEl>
                                          <p:spTgt spid="57"/>
                                        </p:tgtEl>
                                        <p:attrNameLst>
                                          <p:attrName>style.visibility</p:attrName>
                                        </p:attrNameLst>
                                      </p:cBhvr>
                                      <p:to>
                                        <p:strVal val="visible"/>
                                      </p:to>
                                    </p:set>
                                    <p:animEffect transition="in" filter="fade">
                                      <p:cBhvr>
                                        <p:cTn id="91" dur="500"/>
                                        <p:tgtEl>
                                          <p:spTgt spid="57"/>
                                        </p:tgtEl>
                                      </p:cBhvr>
                                    </p:animEffect>
                                  </p:childTnLst>
                                </p:cTn>
                              </p:par>
                              <p:par>
                                <p:cTn id="92" presetID="10" presetClass="entr" presetSubtype="0" fill="hold" nodeType="withEffect">
                                  <p:stCondLst>
                                    <p:cond delay="0"/>
                                  </p:stCondLst>
                                  <p:childTnLst>
                                    <p:set>
                                      <p:cBhvr>
                                        <p:cTn id="93" dur="1" fill="hold">
                                          <p:stCondLst>
                                            <p:cond delay="0"/>
                                          </p:stCondLst>
                                        </p:cTn>
                                        <p:tgtEl>
                                          <p:spTgt spid="55"/>
                                        </p:tgtEl>
                                        <p:attrNameLst>
                                          <p:attrName>style.visibility</p:attrName>
                                        </p:attrNameLst>
                                      </p:cBhvr>
                                      <p:to>
                                        <p:strVal val="visible"/>
                                      </p:to>
                                    </p:set>
                                    <p:animEffect transition="in" filter="fade">
                                      <p:cBhvr>
                                        <p:cTn id="94" dur="500"/>
                                        <p:tgtEl>
                                          <p:spTgt spid="55"/>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14"/>
                                        </p:tgtEl>
                                        <p:attrNameLst>
                                          <p:attrName>style.visibility</p:attrName>
                                        </p:attrNameLst>
                                      </p:cBhvr>
                                      <p:to>
                                        <p:strVal val="visible"/>
                                      </p:to>
                                    </p:set>
                                    <p:animEffect transition="in" filter="fade">
                                      <p:cBhvr>
                                        <p:cTn id="97" dur="500"/>
                                        <p:tgtEl>
                                          <p:spTgt spid="14"/>
                                        </p:tgtEl>
                                      </p:cBhvr>
                                    </p:animEffect>
                                  </p:childTnLst>
                                </p:cTn>
                              </p:par>
                            </p:childTnLst>
                          </p:cTn>
                        </p:par>
                      </p:childTnLst>
                    </p:cTn>
                  </p:par>
                  <p:par>
                    <p:cTn id="98" fill="hold" nodeType="clickPar">
                      <p:stCondLst>
                        <p:cond delay="indefinite"/>
                      </p:stCondLst>
                      <p:childTnLst>
                        <p:par>
                          <p:cTn id="99" fill="hold" nodeType="withGroup">
                            <p:stCondLst>
                              <p:cond delay="0"/>
                            </p:stCondLst>
                            <p:childTnLst>
                              <p:par>
                                <p:cTn id="100" presetID="10" presetClass="entr" presetSubtype="0" fill="hold" nodeType="clickEffect">
                                  <p:stCondLst>
                                    <p:cond delay="0"/>
                                  </p:stCondLst>
                                  <p:childTnLst>
                                    <p:set>
                                      <p:cBhvr>
                                        <p:cTn id="101" dur="1" fill="hold">
                                          <p:stCondLst>
                                            <p:cond delay="0"/>
                                          </p:stCondLst>
                                        </p:cTn>
                                        <p:tgtEl>
                                          <p:spTgt spid="58"/>
                                        </p:tgtEl>
                                        <p:attrNameLst>
                                          <p:attrName>style.visibility</p:attrName>
                                        </p:attrNameLst>
                                      </p:cBhvr>
                                      <p:to>
                                        <p:strVal val="visible"/>
                                      </p:to>
                                    </p:set>
                                    <p:animEffect transition="in" filter="fade">
                                      <p:cBhvr>
                                        <p:cTn id="102" dur="500"/>
                                        <p:tgtEl>
                                          <p:spTgt spid="58"/>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61"/>
                                        </p:tgtEl>
                                        <p:attrNameLst>
                                          <p:attrName>style.visibility</p:attrName>
                                        </p:attrNameLst>
                                      </p:cBhvr>
                                      <p:to>
                                        <p:strVal val="visible"/>
                                      </p:to>
                                    </p:set>
                                    <p:animEffect transition="in" filter="fade">
                                      <p:cBhvr>
                                        <p:cTn id="105" dur="500"/>
                                        <p:tgtEl>
                                          <p:spTgt spid="61"/>
                                        </p:tgtEl>
                                      </p:cBhvr>
                                    </p:animEffect>
                                  </p:childTnLst>
                                </p:cTn>
                              </p:par>
                            </p:childTnLst>
                          </p:cTn>
                        </p:par>
                      </p:childTnLst>
                    </p:cTn>
                  </p:par>
                  <p:par>
                    <p:cTn id="106" fill="hold" nodeType="clickPar">
                      <p:stCondLst>
                        <p:cond delay="indefinite"/>
                      </p:stCondLst>
                      <p:childTnLst>
                        <p:par>
                          <p:cTn id="107" fill="hold" nodeType="withGroup">
                            <p:stCondLst>
                              <p:cond delay="0"/>
                            </p:stCondLst>
                            <p:childTnLst>
                              <p:par>
                                <p:cTn id="108" presetID="10" presetClass="entr" presetSubtype="0" fill="hold" grpId="0" nodeType="clickEffect">
                                  <p:stCondLst>
                                    <p:cond delay="0"/>
                                  </p:stCondLst>
                                  <p:childTnLst>
                                    <p:set>
                                      <p:cBhvr>
                                        <p:cTn id="109" dur="1" fill="hold">
                                          <p:stCondLst>
                                            <p:cond delay="0"/>
                                          </p:stCondLst>
                                        </p:cTn>
                                        <p:tgtEl>
                                          <p:spTgt spid="64"/>
                                        </p:tgtEl>
                                        <p:attrNameLst>
                                          <p:attrName>style.visibility</p:attrName>
                                        </p:attrNameLst>
                                      </p:cBhvr>
                                      <p:to>
                                        <p:strVal val="visible"/>
                                      </p:to>
                                    </p:set>
                                    <p:animEffect transition="in" filter="fade">
                                      <p:cBhvr>
                                        <p:cTn id="110" dur="500"/>
                                        <p:tgtEl>
                                          <p:spTgt spid="64"/>
                                        </p:tgtEl>
                                      </p:cBhvr>
                                    </p:animEffect>
                                  </p:childTnLst>
                                </p:cTn>
                              </p:par>
                              <p:par>
                                <p:cTn id="111" presetID="10" presetClass="entr" presetSubtype="0" fill="hold" nodeType="withEffect">
                                  <p:stCondLst>
                                    <p:cond delay="0"/>
                                  </p:stCondLst>
                                  <p:childTnLst>
                                    <p:set>
                                      <p:cBhvr>
                                        <p:cTn id="112" dur="1" fill="hold">
                                          <p:stCondLst>
                                            <p:cond delay="0"/>
                                          </p:stCondLst>
                                        </p:cTn>
                                        <p:tgtEl>
                                          <p:spTgt spid="63"/>
                                        </p:tgtEl>
                                        <p:attrNameLst>
                                          <p:attrName>style.visibility</p:attrName>
                                        </p:attrNameLst>
                                      </p:cBhvr>
                                      <p:to>
                                        <p:strVal val="visible"/>
                                      </p:to>
                                    </p:set>
                                    <p:animEffect transition="in" filter="fade">
                                      <p:cBhvr>
                                        <p:cTn id="113"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4" grpId="0" animBg="1"/>
      <p:bldP spid="15" grpId="0"/>
      <p:bldP spid="18" grpId="0"/>
      <p:bldP spid="27" grpId="0"/>
      <p:bldP spid="32" grpId="0"/>
      <p:bldP spid="39" grpId="0"/>
      <p:bldP spid="44" grpId="0"/>
      <p:bldP spid="47" grpId="0"/>
      <p:bldP spid="50" grpId="0"/>
      <p:bldP spid="54" grpId="0"/>
      <p:bldP spid="57" grpId="0"/>
      <p:bldP spid="61" grpId="0"/>
      <p:bldP spid="64" grpId="0"/>
    </p:bldLst>
  </p:timing>
</p:sld>
</file>

<file path=ppt/slides/slide5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Why Is It So Useful?</a:t>
            </a:r>
            <a:endParaRPr lang="fr-CA" dirty="0"/>
          </a:p>
        </p:txBody>
      </p:sp>
      <p:sp>
        <p:nvSpPr>
          <p:cNvPr id="36867" name="Content Placeholder 2"/>
          <p:cNvSpPr>
            <a:spLocks noGrp="1"/>
          </p:cNvSpPr>
          <p:nvPr>
            <p:ph idx="1"/>
          </p:nvPr>
        </p:nvSpPr>
        <p:spPr/>
        <p:txBody>
          <a:bodyPr/>
          <a:lstStyle/>
          <a:p>
            <a:r>
              <a:rPr lang="en-CA" altLang="fr-FR" smtClean="0"/>
              <a:t>The latter example is called Service Oriented Architecture: </a:t>
            </a:r>
            <a:r>
              <a:rPr lang="en-CA" altLang="fr-FR" smtClean="0">
                <a:solidFill>
                  <a:schemeClr val="tx2"/>
                </a:solidFill>
              </a:rPr>
              <a:t>SOA </a:t>
            </a:r>
            <a:r>
              <a:rPr lang="en-CA" altLang="fr-FR" i="1" smtClean="0">
                <a:solidFill>
                  <a:schemeClr val="tx2"/>
                </a:solidFill>
              </a:rPr>
              <a:t>(buzzword)</a:t>
            </a:r>
          </a:p>
          <a:p>
            <a:endParaRPr lang="en-CA" altLang="fr-FR" i="1" smtClean="0">
              <a:solidFill>
                <a:schemeClr val="tx2"/>
              </a:solidFill>
            </a:endParaRPr>
          </a:p>
          <a:p>
            <a:r>
              <a:rPr lang="en-CA" altLang="fr-FR" smtClean="0"/>
              <a:t>Refers simply to a software architecture based on discrete pieces of software that provide services to other applications</a:t>
            </a:r>
          </a:p>
          <a:p>
            <a:pPr lvl="1"/>
            <a:r>
              <a:rPr lang="en-CA" altLang="fr-FR" smtClean="0"/>
              <a:t>Vendor, product and technology independent</a:t>
            </a:r>
            <a:endParaRPr lang="fr-CA" altLang="fr-FR" smtClean="0"/>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597</a:t>
            </a:fld>
            <a:endParaRPr lang="fr-CA"/>
          </a:p>
        </p:txBody>
      </p:sp>
    </p:spTree>
    <p:extLst>
      <p:ext uri="{BB962C8B-B14F-4D97-AF65-F5344CB8AC3E}">
        <p14:creationId xmlns:p14="http://schemas.microsoft.com/office/powerpoint/2010/main" val="4092666364"/>
      </p:ext>
    </p:extLst>
  </p:cSld>
  <p:clrMapOvr>
    <a:masterClrMapping/>
  </p:clrMapOvr>
  <p:timing>
    <p:tnLst>
      <p:par>
        <p:cTn id="1" dur="indefinite" restart="never" nodeType="tmRoot"/>
      </p:par>
    </p:tnLst>
  </p:timing>
</p:sld>
</file>

<file path=ppt/slides/slide5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Why Is It So Useful?</a:t>
            </a:r>
            <a:endParaRPr lang="fr-CA" dirty="0"/>
          </a:p>
        </p:txBody>
      </p:sp>
      <p:sp>
        <p:nvSpPr>
          <p:cNvPr id="37891" name="Content Placeholder 2"/>
          <p:cNvSpPr>
            <a:spLocks noGrp="1"/>
          </p:cNvSpPr>
          <p:nvPr>
            <p:ph idx="1"/>
          </p:nvPr>
        </p:nvSpPr>
        <p:spPr>
          <a:xfrm>
            <a:off x="457200" y="1752600"/>
            <a:ext cx="7620000" cy="668338"/>
          </a:xfrm>
        </p:spPr>
        <p:txBody>
          <a:bodyPr/>
          <a:lstStyle/>
          <a:p>
            <a:r>
              <a:rPr lang="en-CA" altLang="fr-FR" smtClean="0"/>
              <a:t>Another example inspired from real life:</a:t>
            </a:r>
            <a:endParaRPr lang="fr-CA" altLang="fr-FR" smtClean="0"/>
          </a:p>
        </p:txBody>
      </p:sp>
      <p:sp>
        <p:nvSpPr>
          <p:cNvPr id="7" name="Rectangle 6"/>
          <p:cNvSpPr/>
          <p:nvPr/>
        </p:nvSpPr>
        <p:spPr>
          <a:xfrm>
            <a:off x="5867400" y="3716338"/>
            <a:ext cx="2017713" cy="1728787"/>
          </a:xfrm>
          <a:prstGeom prst="rect">
            <a:avLst/>
          </a:prstGeom>
          <a:solidFill>
            <a:schemeClr val="accent5">
              <a:lumMod val="20000"/>
              <a:lumOff val="80000"/>
            </a:schemeClr>
          </a:solid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200" dirty="0">
                <a:solidFill>
                  <a:schemeClr val="tx1"/>
                </a:solidFill>
              </a:rPr>
              <a:t>Old FORTRAN Code</a:t>
            </a:r>
          </a:p>
          <a:p>
            <a:pPr algn="ctr">
              <a:defRPr/>
            </a:pPr>
            <a:r>
              <a:rPr lang="en-CA" sz="1200" dirty="0">
                <a:solidFill>
                  <a:schemeClr val="tx1"/>
                </a:solidFill>
              </a:rPr>
              <a:t>(AKA the untouchable)</a:t>
            </a:r>
            <a:endParaRPr lang="fr-CA" sz="1400" dirty="0">
              <a:solidFill>
                <a:schemeClr val="tx1"/>
              </a:solidFill>
            </a:endParaRPr>
          </a:p>
        </p:txBody>
      </p:sp>
      <p:sp>
        <p:nvSpPr>
          <p:cNvPr id="9" name="Rectangle 8"/>
          <p:cNvSpPr/>
          <p:nvPr/>
        </p:nvSpPr>
        <p:spPr>
          <a:xfrm>
            <a:off x="1258888" y="3716338"/>
            <a:ext cx="1441450" cy="1728787"/>
          </a:xfrm>
          <a:prstGeom prst="rect">
            <a:avLst/>
          </a:prstGeom>
          <a:solidFill>
            <a:schemeClr val="accent5">
              <a:lumMod val="20000"/>
              <a:lumOff val="80000"/>
            </a:schemeClr>
          </a:solid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200" dirty="0">
                <a:solidFill>
                  <a:schemeClr val="tx1"/>
                </a:solidFill>
              </a:rPr>
              <a:t>Remote Modern Client</a:t>
            </a:r>
            <a:endParaRPr lang="fr-CA" sz="1400" dirty="0">
              <a:solidFill>
                <a:schemeClr val="tx1"/>
              </a:solidFill>
            </a:endParaRPr>
          </a:p>
        </p:txBody>
      </p:sp>
      <p:sp>
        <p:nvSpPr>
          <p:cNvPr id="10" name="Rectangle 9"/>
          <p:cNvSpPr/>
          <p:nvPr/>
        </p:nvSpPr>
        <p:spPr>
          <a:xfrm>
            <a:off x="971550" y="2644775"/>
            <a:ext cx="2087563" cy="3232150"/>
          </a:xfrm>
          <a:prstGeom prst="rect">
            <a:avLst/>
          </a:prstGeom>
          <a:noFill/>
          <a:ln>
            <a:prstDash val="dash"/>
          </a:ln>
        </p:spPr>
        <p:style>
          <a:lnRef idx="2">
            <a:schemeClr val="accent1">
              <a:shade val="50000"/>
            </a:schemeClr>
          </a:lnRef>
          <a:fillRef idx="1">
            <a:schemeClr val="accent1"/>
          </a:fillRef>
          <a:effectRef idx="0">
            <a:schemeClr val="accent1"/>
          </a:effectRef>
          <a:fontRef idx="minor">
            <a:schemeClr val="lt1"/>
          </a:fontRef>
        </p:style>
        <p:txBody>
          <a:bodyPr/>
          <a:lstStyle/>
          <a:p>
            <a:pPr algn="ctr">
              <a:defRPr/>
            </a:pPr>
            <a:r>
              <a:rPr lang="en-CA" dirty="0">
                <a:solidFill>
                  <a:schemeClr val="tx1"/>
                </a:solidFill>
              </a:rPr>
              <a:t>Shared Services Canada</a:t>
            </a:r>
            <a:endParaRPr lang="fr-CA" dirty="0">
              <a:solidFill>
                <a:schemeClr val="tx1"/>
              </a:solidFill>
            </a:endParaRPr>
          </a:p>
        </p:txBody>
      </p:sp>
      <p:sp>
        <p:nvSpPr>
          <p:cNvPr id="11" name="TextBox 10"/>
          <p:cNvSpPr txBox="1">
            <a:spLocks noChangeArrowheads="1"/>
          </p:cNvSpPr>
          <p:nvPr/>
        </p:nvSpPr>
        <p:spPr bwMode="auto">
          <a:xfrm>
            <a:off x="3563938" y="3638550"/>
            <a:ext cx="15128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b="0"/>
              <a:t>They need to talk!!!</a:t>
            </a:r>
            <a:endParaRPr lang="fr-CA" altLang="fr-FR" sz="1800" b="0"/>
          </a:p>
        </p:txBody>
      </p:sp>
      <p:sp>
        <p:nvSpPr>
          <p:cNvPr id="12" name="Rectangle 11"/>
          <p:cNvSpPr/>
          <p:nvPr/>
        </p:nvSpPr>
        <p:spPr>
          <a:xfrm>
            <a:off x="5076825" y="2492375"/>
            <a:ext cx="3095625" cy="3384550"/>
          </a:xfrm>
          <a:prstGeom prst="rect">
            <a:avLst/>
          </a:prstGeom>
          <a:noFill/>
          <a:ln>
            <a:prstDash val="dash"/>
          </a:ln>
        </p:spPr>
        <p:style>
          <a:lnRef idx="2">
            <a:schemeClr val="accent1">
              <a:shade val="50000"/>
            </a:schemeClr>
          </a:lnRef>
          <a:fillRef idx="1">
            <a:schemeClr val="accent1"/>
          </a:fillRef>
          <a:effectRef idx="0">
            <a:schemeClr val="accent1"/>
          </a:effectRef>
          <a:fontRef idx="minor">
            <a:schemeClr val="lt1"/>
          </a:fontRef>
        </p:style>
        <p:txBody>
          <a:bodyPr/>
          <a:lstStyle/>
          <a:p>
            <a:pPr algn="ctr">
              <a:defRPr/>
            </a:pPr>
            <a:r>
              <a:rPr lang="en-CA" dirty="0">
                <a:solidFill>
                  <a:schemeClr val="tx1"/>
                </a:solidFill>
              </a:rPr>
              <a:t>Canada Revenue Agency Server</a:t>
            </a:r>
            <a:endParaRPr lang="fr-CA" dirty="0">
              <a:solidFill>
                <a:schemeClr val="tx1"/>
              </a:solidFill>
            </a:endParaRPr>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598</a:t>
            </a:fld>
            <a:endParaRPr lang="fr-CA"/>
          </a:p>
        </p:txBody>
      </p:sp>
    </p:spTree>
    <p:extLst>
      <p:ext uri="{BB962C8B-B14F-4D97-AF65-F5344CB8AC3E}">
        <p14:creationId xmlns:p14="http://schemas.microsoft.com/office/powerpoint/2010/main" val="250709809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5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Why Is It So Useful?</a:t>
            </a:r>
            <a:endParaRPr lang="fr-CA" dirty="0"/>
          </a:p>
        </p:txBody>
      </p:sp>
      <p:sp>
        <p:nvSpPr>
          <p:cNvPr id="38915" name="Content Placeholder 2"/>
          <p:cNvSpPr>
            <a:spLocks noGrp="1"/>
          </p:cNvSpPr>
          <p:nvPr>
            <p:ph idx="1"/>
          </p:nvPr>
        </p:nvSpPr>
        <p:spPr>
          <a:xfrm>
            <a:off x="457200" y="1752600"/>
            <a:ext cx="7620000" cy="668338"/>
          </a:xfrm>
        </p:spPr>
        <p:txBody>
          <a:bodyPr/>
          <a:lstStyle/>
          <a:p>
            <a:r>
              <a:rPr lang="en-CA" altLang="fr-FR" smtClean="0"/>
              <a:t>Another example inspired from real life:</a:t>
            </a:r>
            <a:endParaRPr lang="fr-CA" altLang="fr-FR" smtClean="0"/>
          </a:p>
        </p:txBody>
      </p:sp>
      <p:sp>
        <p:nvSpPr>
          <p:cNvPr id="6" name="Rectangle 5"/>
          <p:cNvSpPr/>
          <p:nvPr/>
        </p:nvSpPr>
        <p:spPr>
          <a:xfrm>
            <a:off x="5076825" y="2492375"/>
            <a:ext cx="3095625" cy="3384550"/>
          </a:xfrm>
          <a:prstGeom prst="rect">
            <a:avLst/>
          </a:prstGeom>
          <a:noFill/>
          <a:ln>
            <a:prstDash val="dash"/>
          </a:ln>
        </p:spPr>
        <p:style>
          <a:lnRef idx="2">
            <a:schemeClr val="accent1">
              <a:shade val="50000"/>
            </a:schemeClr>
          </a:lnRef>
          <a:fillRef idx="1">
            <a:schemeClr val="accent1"/>
          </a:fillRef>
          <a:effectRef idx="0">
            <a:schemeClr val="accent1"/>
          </a:effectRef>
          <a:fontRef idx="minor">
            <a:schemeClr val="lt1"/>
          </a:fontRef>
        </p:style>
        <p:txBody>
          <a:bodyPr/>
          <a:lstStyle/>
          <a:p>
            <a:pPr algn="ctr">
              <a:defRPr/>
            </a:pPr>
            <a:r>
              <a:rPr lang="en-CA" dirty="0">
                <a:solidFill>
                  <a:schemeClr val="tx1"/>
                </a:solidFill>
              </a:rPr>
              <a:t>Canada Revenue Agency Server</a:t>
            </a:r>
            <a:endParaRPr lang="fr-CA" dirty="0">
              <a:solidFill>
                <a:schemeClr val="tx1"/>
              </a:solidFill>
            </a:endParaRPr>
          </a:p>
        </p:txBody>
      </p:sp>
      <p:sp>
        <p:nvSpPr>
          <p:cNvPr id="7" name="Rectangle 6"/>
          <p:cNvSpPr/>
          <p:nvPr/>
        </p:nvSpPr>
        <p:spPr>
          <a:xfrm>
            <a:off x="5867400" y="3716338"/>
            <a:ext cx="2017713" cy="1728787"/>
          </a:xfrm>
          <a:prstGeom prst="rect">
            <a:avLst/>
          </a:prstGeom>
          <a:solidFill>
            <a:schemeClr val="accent5">
              <a:lumMod val="20000"/>
              <a:lumOff val="80000"/>
            </a:schemeClr>
          </a:solid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200" dirty="0">
                <a:solidFill>
                  <a:schemeClr val="tx1"/>
                </a:solidFill>
              </a:rPr>
              <a:t>Old FORTRAN Code</a:t>
            </a:r>
          </a:p>
          <a:p>
            <a:pPr algn="ctr">
              <a:defRPr/>
            </a:pPr>
            <a:r>
              <a:rPr lang="en-CA" sz="1200" dirty="0">
                <a:solidFill>
                  <a:schemeClr val="tx1"/>
                </a:solidFill>
              </a:rPr>
              <a:t>(AKA the untouchable)</a:t>
            </a:r>
            <a:endParaRPr lang="fr-CA" sz="1400" dirty="0">
              <a:solidFill>
                <a:schemeClr val="tx1"/>
              </a:solidFill>
            </a:endParaRPr>
          </a:p>
        </p:txBody>
      </p:sp>
      <p:sp>
        <p:nvSpPr>
          <p:cNvPr id="9" name="Rectangle 8"/>
          <p:cNvSpPr/>
          <p:nvPr/>
        </p:nvSpPr>
        <p:spPr>
          <a:xfrm>
            <a:off x="1258888" y="3716338"/>
            <a:ext cx="1441450" cy="1728787"/>
          </a:xfrm>
          <a:prstGeom prst="rect">
            <a:avLst/>
          </a:prstGeom>
          <a:solidFill>
            <a:schemeClr val="accent5">
              <a:lumMod val="20000"/>
              <a:lumOff val="80000"/>
            </a:schemeClr>
          </a:solid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200" dirty="0">
                <a:solidFill>
                  <a:schemeClr val="tx1"/>
                </a:solidFill>
              </a:rPr>
              <a:t>Remote Modern Client</a:t>
            </a:r>
            <a:endParaRPr lang="fr-CA" sz="1400" dirty="0">
              <a:solidFill>
                <a:schemeClr val="tx1"/>
              </a:solidFill>
            </a:endParaRPr>
          </a:p>
        </p:txBody>
      </p:sp>
      <p:sp>
        <p:nvSpPr>
          <p:cNvPr id="10" name="Rectangle 9"/>
          <p:cNvSpPr/>
          <p:nvPr/>
        </p:nvSpPr>
        <p:spPr>
          <a:xfrm>
            <a:off x="971550" y="2644775"/>
            <a:ext cx="2087563" cy="3232150"/>
          </a:xfrm>
          <a:prstGeom prst="rect">
            <a:avLst/>
          </a:prstGeom>
          <a:noFill/>
          <a:ln>
            <a:prstDash val="dash"/>
          </a:ln>
        </p:spPr>
        <p:style>
          <a:lnRef idx="2">
            <a:schemeClr val="accent1">
              <a:shade val="50000"/>
            </a:schemeClr>
          </a:lnRef>
          <a:fillRef idx="1">
            <a:schemeClr val="accent1"/>
          </a:fillRef>
          <a:effectRef idx="0">
            <a:schemeClr val="accent1"/>
          </a:effectRef>
          <a:fontRef idx="minor">
            <a:schemeClr val="lt1"/>
          </a:fontRef>
        </p:style>
        <p:txBody>
          <a:bodyPr/>
          <a:lstStyle/>
          <a:p>
            <a:pPr algn="ctr">
              <a:defRPr/>
            </a:pPr>
            <a:r>
              <a:rPr lang="en-CA" dirty="0">
                <a:solidFill>
                  <a:schemeClr val="tx1"/>
                </a:solidFill>
              </a:rPr>
              <a:t>Shared Services Canada</a:t>
            </a:r>
            <a:endParaRPr lang="fr-CA" dirty="0">
              <a:solidFill>
                <a:schemeClr val="tx1"/>
              </a:solidFill>
            </a:endParaRPr>
          </a:p>
        </p:txBody>
      </p:sp>
      <p:sp>
        <p:nvSpPr>
          <p:cNvPr id="12" name="Rectangle 11"/>
          <p:cNvSpPr/>
          <p:nvPr/>
        </p:nvSpPr>
        <p:spPr>
          <a:xfrm>
            <a:off x="5220072" y="3717032"/>
            <a:ext cx="648072" cy="1728192"/>
          </a:xfrm>
          <a:prstGeom prst="rect">
            <a:avLst/>
          </a:prstGeom>
          <a:solidFill>
            <a:schemeClr val="accent5">
              <a:lumMod val="20000"/>
              <a:lumOff val="80000"/>
            </a:schemeClr>
          </a:solid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vert="vert270" anchor="ctr"/>
          <a:lstStyle/>
          <a:p>
            <a:pPr algn="ctr">
              <a:defRPr/>
            </a:pPr>
            <a:r>
              <a:rPr lang="en-CA" sz="1200" dirty="0">
                <a:solidFill>
                  <a:schemeClr val="tx1"/>
                </a:solidFill>
              </a:rPr>
              <a:t>We Service Layer</a:t>
            </a:r>
            <a:endParaRPr lang="fr-CA" sz="1400" dirty="0">
              <a:solidFill>
                <a:schemeClr val="tx1"/>
              </a:solidFill>
            </a:endParaRPr>
          </a:p>
        </p:txBody>
      </p:sp>
      <p:cxnSp>
        <p:nvCxnSpPr>
          <p:cNvPr id="13" name="Straight Arrow Connector 12"/>
          <p:cNvCxnSpPr>
            <a:stCxn id="9" idx="3"/>
            <a:endCxn id="12" idx="1"/>
          </p:cNvCxnSpPr>
          <p:nvPr/>
        </p:nvCxnSpPr>
        <p:spPr>
          <a:xfrm>
            <a:off x="2700338" y="4581525"/>
            <a:ext cx="2519362" cy="0"/>
          </a:xfrm>
          <a:prstGeom prst="straightConnector1">
            <a:avLst/>
          </a:prstGeom>
          <a:ln w="76200">
            <a:prstDash val="sysDash"/>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4" name="TextBox 13"/>
          <p:cNvSpPr txBox="1">
            <a:spLocks noChangeArrowheads="1"/>
          </p:cNvSpPr>
          <p:nvPr/>
        </p:nvSpPr>
        <p:spPr bwMode="auto">
          <a:xfrm>
            <a:off x="3635375" y="4064000"/>
            <a:ext cx="936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b="0"/>
              <a:t>SOAP</a:t>
            </a:r>
            <a:endParaRPr lang="fr-CA" altLang="fr-FR" sz="1800" b="0"/>
          </a:p>
        </p:txBody>
      </p:sp>
      <p:sp>
        <p:nvSpPr>
          <p:cNvPr id="8" name="Slide Number Placeholder 7"/>
          <p:cNvSpPr>
            <a:spLocks noGrp="1"/>
          </p:cNvSpPr>
          <p:nvPr>
            <p:ph type="sldNum" sz="quarter" idx="11"/>
          </p:nvPr>
        </p:nvSpPr>
        <p:spPr/>
        <p:txBody>
          <a:bodyPr/>
          <a:lstStyle/>
          <a:p>
            <a:pPr>
              <a:defRPr/>
            </a:pPr>
            <a:fld id="{C0F85434-72BD-456E-A883-0F005E178622}" type="slidenum">
              <a:rPr lang="fr-CA" smtClean="0"/>
              <a:pPr>
                <a:defRPr/>
              </a:pPr>
              <a:t>599</a:t>
            </a:fld>
            <a:endParaRPr lang="fr-CA"/>
          </a:p>
        </p:txBody>
      </p:sp>
    </p:spTree>
    <p:extLst>
      <p:ext uri="{BB962C8B-B14F-4D97-AF65-F5344CB8AC3E}">
        <p14:creationId xmlns:p14="http://schemas.microsoft.com/office/powerpoint/2010/main" val="13684517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fade">
                                      <p:cBhvr>
                                        <p:cTn id="10"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CA" dirty="0" smtClean="0"/>
              <a:t>Evaluation Scheme</a:t>
            </a:r>
            <a:endParaRPr lang="fr-CA" dirty="0"/>
          </a:p>
        </p:txBody>
      </p:sp>
      <p:sp>
        <p:nvSpPr>
          <p:cNvPr id="12291" name="Content Placeholder 2"/>
          <p:cNvSpPr>
            <a:spLocks noGrp="1"/>
          </p:cNvSpPr>
          <p:nvPr>
            <p:ph idx="1"/>
          </p:nvPr>
        </p:nvSpPr>
        <p:spPr/>
        <p:txBody>
          <a:bodyPr/>
          <a:lstStyle/>
          <a:p>
            <a:r>
              <a:rPr lang="en-CA" altLang="fr-FR" dirty="0" smtClean="0"/>
              <a:t>Assignments (4)			25%</a:t>
            </a:r>
            <a:endParaRPr lang="fr-CA" altLang="fr-FR" dirty="0" smtClean="0"/>
          </a:p>
          <a:p>
            <a:r>
              <a:rPr lang="en-CA" altLang="fr-FR" dirty="0" smtClean="0"/>
              <a:t>Labs (7)				15%</a:t>
            </a:r>
            <a:endParaRPr lang="fr-CA" altLang="fr-FR" dirty="0" smtClean="0"/>
          </a:p>
          <a:p>
            <a:r>
              <a:rPr lang="en-CA" altLang="fr-FR" dirty="0" smtClean="0"/>
              <a:t>Midterm Exam				20%</a:t>
            </a:r>
            <a:endParaRPr lang="fr-CA" altLang="fr-FR" dirty="0" smtClean="0"/>
          </a:p>
          <a:p>
            <a:r>
              <a:rPr lang="en-CA" altLang="fr-FR" dirty="0" smtClean="0"/>
              <a:t>Final Exam 				40%</a:t>
            </a:r>
            <a:endParaRPr lang="fr-CA" altLang="fr-FR" dirty="0" smtClean="0"/>
          </a:p>
          <a:p>
            <a:endParaRPr lang="en-CA" altLang="fr-FR" dirty="0" smtClean="0"/>
          </a:p>
          <a:p>
            <a:endParaRPr lang="en-CA" altLang="fr-FR" dirty="0" smtClean="0"/>
          </a:p>
          <a:p>
            <a:r>
              <a:rPr lang="en-CA" altLang="fr-FR" i="1" dirty="0" smtClean="0">
                <a:solidFill>
                  <a:schemeClr val="tx2"/>
                </a:solidFill>
              </a:rPr>
              <a:t>Late assignments are accepted for a maximum of 24 hours and they will receive a 30% penalty. </a:t>
            </a:r>
            <a:endParaRPr lang="fr-CA" altLang="fr-FR" i="1" dirty="0" smtClean="0">
              <a:solidFill>
                <a:schemeClr val="tx2"/>
              </a:solidFill>
            </a:endParaRPr>
          </a:p>
          <a:p>
            <a:endParaRPr lang="fr-CA" altLang="fr-FR" dirty="0" smtClean="0"/>
          </a:p>
        </p:txBody>
      </p:sp>
      <p:sp>
        <p:nvSpPr>
          <p:cNvPr id="5" name="Slide Number Placeholder 4"/>
          <p:cNvSpPr>
            <a:spLocks noGrp="1"/>
          </p:cNvSpPr>
          <p:nvPr>
            <p:ph type="sldNum" sz="quarter" idx="11"/>
          </p:nvPr>
        </p:nvSpPr>
        <p:spPr/>
        <p:txBody>
          <a:bodyPr/>
          <a:lstStyle/>
          <a:p>
            <a:pPr>
              <a:defRPr/>
            </a:pPr>
            <a:fld id="{DC563831-073D-43A4-875A-4D5DAB7DBFA7}" type="slidenum">
              <a:rPr lang="fr-CA" smtClean="0">
                <a:solidFill>
                  <a:srgbClr val="000000">
                    <a:tint val="75000"/>
                  </a:srgbClr>
                </a:solidFill>
              </a:rPr>
              <a:pPr>
                <a:defRPr/>
              </a:pPr>
              <a:t>6</a:t>
            </a:fld>
            <a:endParaRPr lang="fr-CA">
              <a:solidFill>
                <a:srgbClr val="000000">
                  <a:tint val="75000"/>
                </a:srgbClr>
              </a:solidFill>
            </a:endParaRPr>
          </a:p>
        </p:txBody>
      </p:sp>
    </p:spTree>
    <p:extLst>
      <p:ext uri="{BB962C8B-B14F-4D97-AF65-F5344CB8AC3E}">
        <p14:creationId xmlns:p14="http://schemas.microsoft.com/office/powerpoint/2010/main" val="239177402"/>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Use Case – Validate PIN (1)</a:t>
            </a:r>
            <a:endParaRPr lang="en-CA" dirty="0"/>
          </a:p>
        </p:txBody>
      </p:sp>
      <p:sp>
        <p:nvSpPr>
          <p:cNvPr id="21507" name="Content Placeholder 2"/>
          <p:cNvSpPr>
            <a:spLocks noGrp="1"/>
          </p:cNvSpPr>
          <p:nvPr>
            <p:ph idx="1"/>
          </p:nvPr>
        </p:nvSpPr>
        <p:spPr>
          <a:xfrm>
            <a:off x="457200" y="1447800"/>
            <a:ext cx="7620000" cy="4876800"/>
          </a:xfrm>
        </p:spPr>
        <p:txBody>
          <a:bodyPr/>
          <a:lstStyle/>
          <a:p>
            <a:r>
              <a:rPr lang="en-CA" altLang="fr-FR" sz="2400" smtClean="0"/>
              <a:t>Use case name:</a:t>
            </a:r>
            <a:r>
              <a:rPr lang="en-CA" altLang="fr-FR" sz="2400" b="0" smtClean="0"/>
              <a:t> Validate PIN</a:t>
            </a:r>
          </a:p>
          <a:p>
            <a:endParaRPr lang="en-CA" altLang="fr-FR" sz="2400" b="0" smtClean="0"/>
          </a:p>
          <a:p>
            <a:r>
              <a:rPr lang="en-CA" altLang="fr-FR" sz="2400" smtClean="0"/>
              <a:t>Summary:</a:t>
            </a:r>
            <a:r>
              <a:rPr lang="en-CA" altLang="fr-FR" sz="2400" b="0" smtClean="0"/>
              <a:t> System validates customer PIN</a:t>
            </a:r>
          </a:p>
          <a:p>
            <a:endParaRPr lang="en-CA" altLang="fr-FR" sz="2400" b="0" smtClean="0"/>
          </a:p>
          <a:p>
            <a:r>
              <a:rPr lang="en-CA" altLang="fr-FR" sz="2400" smtClean="0"/>
              <a:t>Actor:</a:t>
            </a:r>
            <a:r>
              <a:rPr lang="en-CA" altLang="fr-FR" sz="2400" b="0" smtClean="0"/>
              <a:t> ATM Customer</a:t>
            </a:r>
          </a:p>
          <a:p>
            <a:endParaRPr lang="en-CA" altLang="fr-FR" sz="2400" b="0" smtClean="0"/>
          </a:p>
          <a:p>
            <a:r>
              <a:rPr lang="en-CA" altLang="fr-FR" sz="2400" smtClean="0"/>
              <a:t>Precondition:</a:t>
            </a:r>
            <a:r>
              <a:rPr lang="en-CA" altLang="fr-FR" sz="2400" b="0" smtClean="0"/>
              <a:t> ATM is idle, displaying a Welcome message.</a:t>
            </a:r>
          </a:p>
          <a:p>
            <a:endParaRPr lang="en-CA" altLang="fr-FR" smtClean="0"/>
          </a:p>
        </p:txBody>
      </p:sp>
    </p:spTree>
    <p:extLst>
      <p:ext uri="{BB962C8B-B14F-4D97-AF65-F5344CB8AC3E}">
        <p14:creationId xmlns:p14="http://schemas.microsoft.com/office/powerpoint/2010/main" val="4084115142"/>
      </p:ext>
    </p:extLst>
  </p:cSld>
  <p:clrMapOvr>
    <a:masterClrMapping/>
  </p:clrMapOvr>
  <p:timing>
    <p:tnLst>
      <p:par>
        <p:cTn id="1" dur="indefinite" restart="never" nodeType="tmRoot"/>
      </p:par>
    </p:tnLst>
  </p:timing>
</p:sld>
</file>

<file path=ppt/slides/slide6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ctrTitle"/>
          </p:nvPr>
        </p:nvSpPr>
        <p:spPr>
          <a:xfrm>
            <a:off x="457200" y="228600"/>
            <a:ext cx="7772400" cy="3200400"/>
          </a:xfrm>
        </p:spPr>
        <p:txBody>
          <a:bodyPr/>
          <a:lstStyle/>
          <a:p>
            <a:pPr>
              <a:defRPr/>
            </a:pPr>
            <a:r>
              <a:rPr lang="en-CA" dirty="0" smtClean="0"/>
              <a:t>Thank you!</a:t>
            </a:r>
            <a:endParaRPr lang="en-CA" dirty="0"/>
          </a:p>
        </p:txBody>
      </p:sp>
      <p:sp>
        <p:nvSpPr>
          <p:cNvPr id="7" name="Subtitle 6"/>
          <p:cNvSpPr>
            <a:spLocks noGrp="1"/>
          </p:cNvSpPr>
          <p:nvPr>
            <p:ph type="subTitle" idx="1"/>
          </p:nvPr>
        </p:nvSpPr>
        <p:spPr/>
        <p:txBody>
          <a:bodyPr/>
          <a:lstStyle/>
          <a:p>
            <a:pPr>
              <a:buFont typeface="Arial" charset="0"/>
              <a:buNone/>
              <a:defRPr/>
            </a:pPr>
            <a:r>
              <a:rPr lang="en-CA" dirty="0" smtClean="0"/>
              <a:t>Questions?</a:t>
            </a:r>
            <a:endParaRPr lang="en-CA" dirty="0"/>
          </a:p>
        </p:txBody>
      </p:sp>
      <p:sp>
        <p:nvSpPr>
          <p:cNvPr id="3" name="Slide Number Placeholder 2"/>
          <p:cNvSpPr>
            <a:spLocks noGrp="1"/>
          </p:cNvSpPr>
          <p:nvPr>
            <p:ph type="sldNum" sz="quarter" idx="11"/>
          </p:nvPr>
        </p:nvSpPr>
        <p:spPr/>
        <p:txBody>
          <a:bodyPr/>
          <a:lstStyle/>
          <a:p>
            <a:pPr>
              <a:defRPr/>
            </a:pPr>
            <a:fld id="{C3FDC44F-EA9B-4A31-BD30-47595989B55D}" type="slidenum">
              <a:rPr lang="fr-CA" smtClean="0"/>
              <a:pPr>
                <a:defRPr/>
              </a:pPr>
              <a:t>600</a:t>
            </a:fld>
            <a:endParaRPr lang="fr-CA"/>
          </a:p>
        </p:txBody>
      </p:sp>
    </p:spTree>
    <p:extLst>
      <p:ext uri="{BB962C8B-B14F-4D97-AF65-F5344CB8AC3E}">
        <p14:creationId xmlns:p14="http://schemas.microsoft.com/office/powerpoint/2010/main" val="2073231217"/>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a:t>Use Case – Validate PIN </a:t>
            </a:r>
            <a:r>
              <a:rPr lang="en-CA" dirty="0" smtClean="0"/>
              <a:t>(2)</a:t>
            </a:r>
            <a:endParaRPr lang="en-CA" dirty="0"/>
          </a:p>
        </p:txBody>
      </p:sp>
      <p:sp>
        <p:nvSpPr>
          <p:cNvPr id="3" name="Content Placeholder 2"/>
          <p:cNvSpPr>
            <a:spLocks noGrp="1"/>
          </p:cNvSpPr>
          <p:nvPr>
            <p:ph idx="1"/>
          </p:nvPr>
        </p:nvSpPr>
        <p:spPr>
          <a:xfrm>
            <a:off x="457200" y="1447800"/>
            <a:ext cx="7620000" cy="4876800"/>
          </a:xfrm>
        </p:spPr>
        <p:txBody>
          <a:bodyPr>
            <a:normAutofit lnSpcReduction="10000"/>
          </a:bodyPr>
          <a:lstStyle/>
          <a:p>
            <a:pPr>
              <a:defRPr/>
            </a:pPr>
            <a:r>
              <a:rPr lang="en-CA" dirty="0" smtClean="0"/>
              <a:t>Main sequence:</a:t>
            </a:r>
            <a:endParaRPr lang="en-CA" b="0" dirty="0" smtClean="0"/>
          </a:p>
          <a:p>
            <a:pPr marL="731837" lvl="1" indent="-457200">
              <a:buFont typeface="+mj-lt"/>
              <a:buAutoNum type="arabicPeriod"/>
              <a:defRPr/>
            </a:pPr>
            <a:r>
              <a:rPr lang="en-CA" dirty="0" smtClean="0"/>
              <a:t>Customer inserts the ATM card into the card reader.</a:t>
            </a:r>
          </a:p>
          <a:p>
            <a:pPr marL="731837" lvl="1" indent="-457200">
              <a:buFont typeface="+mj-lt"/>
              <a:buAutoNum type="arabicPeriod"/>
              <a:defRPr/>
            </a:pPr>
            <a:r>
              <a:rPr lang="en-CA" dirty="0" smtClean="0"/>
              <a:t>If system recognizes the card, it reads the card number.</a:t>
            </a:r>
          </a:p>
          <a:p>
            <a:pPr marL="731837" lvl="1" indent="-457200">
              <a:buFont typeface="+mj-lt"/>
              <a:buAutoNum type="arabicPeriod"/>
              <a:defRPr/>
            </a:pPr>
            <a:r>
              <a:rPr lang="en-CA" dirty="0" smtClean="0"/>
              <a:t>System prompts customer for PIN.</a:t>
            </a:r>
          </a:p>
          <a:p>
            <a:pPr marL="731837" lvl="1" indent="-457200">
              <a:buFont typeface="+mj-lt"/>
              <a:buAutoNum type="arabicPeriod"/>
              <a:defRPr/>
            </a:pPr>
            <a:r>
              <a:rPr lang="en-CA" dirty="0" smtClean="0"/>
              <a:t>Customer enters PIN.</a:t>
            </a:r>
          </a:p>
          <a:p>
            <a:pPr marL="731837" lvl="1" indent="-457200">
              <a:buFont typeface="+mj-lt"/>
              <a:buAutoNum type="arabicPeriod"/>
              <a:defRPr/>
            </a:pPr>
            <a:r>
              <a:rPr lang="en-CA" dirty="0" smtClean="0"/>
              <a:t>System checks the card's expiration date and whether the card has been reported as lost or stolen.</a:t>
            </a:r>
          </a:p>
          <a:p>
            <a:pPr marL="731837" lvl="1" indent="-457200">
              <a:buFont typeface="+mj-lt"/>
              <a:buAutoNum type="arabicPeriod"/>
              <a:defRPr/>
            </a:pPr>
            <a:r>
              <a:rPr lang="en-CA" dirty="0" smtClean="0"/>
              <a:t>If card is valid, system then checks whether the user-entered PIN matches the card PIN maintained by the system.</a:t>
            </a:r>
          </a:p>
          <a:p>
            <a:pPr marL="731837" lvl="1" indent="-457200">
              <a:buFont typeface="+mj-lt"/>
              <a:buAutoNum type="arabicPeriod"/>
              <a:defRPr/>
            </a:pPr>
            <a:r>
              <a:rPr lang="en-CA" dirty="0" smtClean="0"/>
              <a:t>If PIN numbers match, system checks what accounts are accessible with the ATM card.</a:t>
            </a:r>
          </a:p>
          <a:p>
            <a:pPr marL="731837" lvl="1" indent="-457200">
              <a:buFont typeface="+mj-lt"/>
              <a:buAutoNum type="arabicPeriod"/>
              <a:defRPr/>
            </a:pPr>
            <a:r>
              <a:rPr lang="en-CA" dirty="0" smtClean="0"/>
              <a:t>System displays customer accounts and prompts customer for transaction type: withdrawal, query, or transfer.</a:t>
            </a:r>
          </a:p>
          <a:p>
            <a:pPr>
              <a:defRPr/>
            </a:pPr>
            <a:endParaRPr lang="en-CA" dirty="0"/>
          </a:p>
        </p:txBody>
      </p:sp>
    </p:spTree>
    <p:extLst>
      <p:ext uri="{BB962C8B-B14F-4D97-AF65-F5344CB8AC3E}">
        <p14:creationId xmlns:p14="http://schemas.microsoft.com/office/powerpoint/2010/main" val="3624852676"/>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a:t>Use Case – Validate PIN </a:t>
            </a:r>
            <a:r>
              <a:rPr lang="en-CA" dirty="0" smtClean="0"/>
              <a:t>(3)</a:t>
            </a:r>
            <a:endParaRPr lang="en-CA" dirty="0"/>
          </a:p>
        </p:txBody>
      </p:sp>
      <p:sp>
        <p:nvSpPr>
          <p:cNvPr id="3" name="Content Placeholder 2"/>
          <p:cNvSpPr>
            <a:spLocks noGrp="1"/>
          </p:cNvSpPr>
          <p:nvPr>
            <p:ph idx="1"/>
          </p:nvPr>
        </p:nvSpPr>
        <p:spPr>
          <a:xfrm>
            <a:off x="457200" y="1447800"/>
            <a:ext cx="7620000" cy="4876800"/>
          </a:xfrm>
        </p:spPr>
        <p:txBody>
          <a:bodyPr>
            <a:normAutofit fontScale="92500" lnSpcReduction="10000"/>
          </a:bodyPr>
          <a:lstStyle/>
          <a:p>
            <a:pPr>
              <a:defRPr/>
            </a:pPr>
            <a:r>
              <a:rPr lang="en-CA" dirty="0" smtClean="0"/>
              <a:t>Alternative sequences:</a:t>
            </a:r>
            <a:endParaRPr lang="en-CA" b="0" dirty="0" smtClean="0"/>
          </a:p>
          <a:p>
            <a:pPr>
              <a:defRPr/>
            </a:pPr>
            <a:r>
              <a:rPr lang="en-CA" dirty="0" smtClean="0"/>
              <a:t>Step 2:</a:t>
            </a:r>
            <a:r>
              <a:rPr lang="en-CA" b="0" dirty="0" smtClean="0"/>
              <a:t> If the system does not recognize the card, the system ejects the card.</a:t>
            </a:r>
          </a:p>
          <a:p>
            <a:pPr>
              <a:defRPr/>
            </a:pPr>
            <a:r>
              <a:rPr lang="en-CA" dirty="0" smtClean="0"/>
              <a:t>Step 5:</a:t>
            </a:r>
            <a:r>
              <a:rPr lang="en-CA" b="0" dirty="0" smtClean="0"/>
              <a:t> If the system determines that the card date has expired, the system confiscates the card.</a:t>
            </a:r>
          </a:p>
          <a:p>
            <a:pPr>
              <a:defRPr/>
            </a:pPr>
            <a:r>
              <a:rPr lang="en-CA" dirty="0" smtClean="0"/>
              <a:t>Step 5:</a:t>
            </a:r>
            <a:r>
              <a:rPr lang="en-CA" b="0" dirty="0" smtClean="0"/>
              <a:t> If the system determines that the card has been reported lost or stolen, the system confiscates the card.</a:t>
            </a:r>
          </a:p>
          <a:p>
            <a:pPr>
              <a:defRPr/>
            </a:pPr>
            <a:r>
              <a:rPr lang="en-CA" dirty="0" smtClean="0"/>
              <a:t>Step 7:</a:t>
            </a:r>
            <a:r>
              <a:rPr lang="en-CA" b="0" dirty="0" smtClean="0"/>
              <a:t> If the customer-entered PIN does not match the PIN number for this card, the system re-prompts for the PIN.</a:t>
            </a:r>
          </a:p>
          <a:p>
            <a:pPr>
              <a:defRPr/>
            </a:pPr>
            <a:r>
              <a:rPr lang="en-CA" dirty="0" smtClean="0"/>
              <a:t>Step 7:</a:t>
            </a:r>
            <a:r>
              <a:rPr lang="en-CA" b="0" dirty="0" smtClean="0"/>
              <a:t> If the customer enters the incorrect PIN three times, the system confiscates the card.</a:t>
            </a:r>
          </a:p>
          <a:p>
            <a:pPr>
              <a:defRPr/>
            </a:pPr>
            <a:r>
              <a:rPr lang="en-CA" dirty="0" smtClean="0"/>
              <a:t>Steps 4-8:</a:t>
            </a:r>
            <a:r>
              <a:rPr lang="en-CA" b="0" dirty="0" smtClean="0"/>
              <a:t> If the customer enters Cancel, the system cancels the transaction and ejects the card.</a:t>
            </a:r>
          </a:p>
          <a:p>
            <a:pPr>
              <a:defRPr/>
            </a:pPr>
            <a:r>
              <a:rPr lang="en-CA" dirty="0" err="1" smtClean="0"/>
              <a:t>Postcondition</a:t>
            </a:r>
            <a:r>
              <a:rPr lang="en-CA" dirty="0" smtClean="0"/>
              <a:t>:</a:t>
            </a:r>
            <a:r>
              <a:rPr lang="en-CA" b="0" dirty="0" smtClean="0"/>
              <a:t> Customer PIN has been validated.</a:t>
            </a:r>
          </a:p>
          <a:p>
            <a:pPr>
              <a:defRPr/>
            </a:pPr>
            <a:endParaRPr lang="en-CA" dirty="0"/>
          </a:p>
        </p:txBody>
      </p:sp>
    </p:spTree>
    <p:extLst>
      <p:ext uri="{BB962C8B-B14F-4D97-AF65-F5344CB8AC3E}">
        <p14:creationId xmlns:p14="http://schemas.microsoft.com/office/powerpoint/2010/main" val="2533069358"/>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Use Case – Withdraw Funds (1)</a:t>
            </a:r>
            <a:endParaRPr lang="en-CA" dirty="0"/>
          </a:p>
        </p:txBody>
      </p:sp>
      <p:sp>
        <p:nvSpPr>
          <p:cNvPr id="3" name="Content Placeholder 2"/>
          <p:cNvSpPr>
            <a:spLocks noGrp="1"/>
          </p:cNvSpPr>
          <p:nvPr>
            <p:ph idx="1"/>
          </p:nvPr>
        </p:nvSpPr>
        <p:spPr>
          <a:xfrm>
            <a:off x="457200" y="1447800"/>
            <a:ext cx="7620000" cy="5181600"/>
          </a:xfrm>
        </p:spPr>
        <p:txBody>
          <a:bodyPr>
            <a:normAutofit fontScale="92500" lnSpcReduction="20000"/>
          </a:bodyPr>
          <a:lstStyle/>
          <a:p>
            <a:pPr>
              <a:defRPr/>
            </a:pPr>
            <a:r>
              <a:rPr lang="en-CA" sz="2800" dirty="0" smtClean="0"/>
              <a:t>Use case name:</a:t>
            </a:r>
            <a:r>
              <a:rPr lang="en-CA" sz="2800" b="0" dirty="0" smtClean="0"/>
              <a:t> Withdraw Funds</a:t>
            </a:r>
          </a:p>
          <a:p>
            <a:pPr>
              <a:defRPr/>
            </a:pPr>
            <a:endParaRPr lang="en-CA" sz="2800" b="0" dirty="0" smtClean="0"/>
          </a:p>
          <a:p>
            <a:pPr>
              <a:defRPr/>
            </a:pPr>
            <a:r>
              <a:rPr lang="en-CA" sz="2800" dirty="0" smtClean="0"/>
              <a:t>Summary:</a:t>
            </a:r>
            <a:r>
              <a:rPr lang="en-CA" sz="2800" b="0" dirty="0" smtClean="0"/>
              <a:t> Customer withdraws a specific amount of funds from a valid bank account.</a:t>
            </a:r>
          </a:p>
          <a:p>
            <a:pPr>
              <a:defRPr/>
            </a:pPr>
            <a:endParaRPr lang="en-CA" sz="2800" b="0" dirty="0" smtClean="0"/>
          </a:p>
          <a:p>
            <a:pPr>
              <a:defRPr/>
            </a:pPr>
            <a:r>
              <a:rPr lang="en-CA" sz="2800" dirty="0" smtClean="0"/>
              <a:t>Actor:</a:t>
            </a:r>
            <a:r>
              <a:rPr lang="en-CA" sz="2800" b="0" dirty="0" smtClean="0"/>
              <a:t> ATM Customer</a:t>
            </a:r>
          </a:p>
          <a:p>
            <a:pPr>
              <a:defRPr/>
            </a:pPr>
            <a:endParaRPr lang="en-CA" sz="2800" b="0" dirty="0" smtClean="0"/>
          </a:p>
          <a:p>
            <a:pPr>
              <a:defRPr/>
            </a:pPr>
            <a:r>
              <a:rPr lang="en-CA" sz="2800" dirty="0" smtClean="0"/>
              <a:t>Dependency:</a:t>
            </a:r>
            <a:r>
              <a:rPr lang="en-CA" sz="2800" b="0" dirty="0" smtClean="0"/>
              <a:t> Include Validate PIN use case.</a:t>
            </a:r>
          </a:p>
          <a:p>
            <a:pPr>
              <a:defRPr/>
            </a:pPr>
            <a:endParaRPr lang="en-CA" sz="2800" b="0" dirty="0" smtClean="0"/>
          </a:p>
          <a:p>
            <a:pPr>
              <a:defRPr/>
            </a:pPr>
            <a:r>
              <a:rPr lang="en-CA" sz="2800" dirty="0" smtClean="0"/>
              <a:t>Precondition:</a:t>
            </a:r>
            <a:r>
              <a:rPr lang="en-CA" sz="2800" b="0" dirty="0" smtClean="0"/>
              <a:t> ATM is idle, displaying a Welcome message.</a:t>
            </a:r>
          </a:p>
          <a:p>
            <a:pPr>
              <a:defRPr/>
            </a:pPr>
            <a:endParaRPr lang="en-CA" dirty="0"/>
          </a:p>
        </p:txBody>
      </p:sp>
    </p:spTree>
    <p:extLst>
      <p:ext uri="{BB962C8B-B14F-4D97-AF65-F5344CB8AC3E}">
        <p14:creationId xmlns:p14="http://schemas.microsoft.com/office/powerpoint/2010/main" val="384447379"/>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Use Case – Withdraw Funds (2)</a:t>
            </a:r>
            <a:endParaRPr lang="en-CA" dirty="0"/>
          </a:p>
        </p:txBody>
      </p:sp>
      <p:sp>
        <p:nvSpPr>
          <p:cNvPr id="3" name="Content Placeholder 2"/>
          <p:cNvSpPr>
            <a:spLocks noGrp="1"/>
          </p:cNvSpPr>
          <p:nvPr>
            <p:ph idx="1"/>
          </p:nvPr>
        </p:nvSpPr>
        <p:spPr>
          <a:xfrm>
            <a:off x="457200" y="1447800"/>
            <a:ext cx="7620000" cy="5181600"/>
          </a:xfrm>
        </p:spPr>
        <p:txBody>
          <a:bodyPr>
            <a:normAutofit fontScale="85000" lnSpcReduction="20000"/>
          </a:bodyPr>
          <a:lstStyle/>
          <a:p>
            <a:pPr>
              <a:defRPr/>
            </a:pPr>
            <a:r>
              <a:rPr lang="en-CA" sz="2800" dirty="0" smtClean="0"/>
              <a:t>Main sequence:</a:t>
            </a:r>
            <a:endParaRPr lang="en-CA" sz="2800" b="0" dirty="0" smtClean="0"/>
          </a:p>
          <a:p>
            <a:pPr marL="731837" lvl="1" indent="-457200">
              <a:buFont typeface="+mj-lt"/>
              <a:buAutoNum type="arabicPeriod"/>
              <a:defRPr/>
            </a:pPr>
            <a:r>
              <a:rPr lang="en-CA" sz="2800" dirty="0" smtClean="0"/>
              <a:t>Include Validate PIN use case.</a:t>
            </a:r>
          </a:p>
          <a:p>
            <a:pPr marL="731837" lvl="1" indent="-457200">
              <a:buFont typeface="+mj-lt"/>
              <a:buAutoNum type="arabicPeriod"/>
              <a:defRPr/>
            </a:pPr>
            <a:r>
              <a:rPr lang="en-CA" sz="2800" dirty="0" smtClean="0"/>
              <a:t>Customer selects Withdrawal, enters the amount, and selects the account number.</a:t>
            </a:r>
          </a:p>
          <a:p>
            <a:pPr marL="731837" lvl="1" indent="-457200">
              <a:buFont typeface="+mj-lt"/>
              <a:buAutoNum type="arabicPeriod"/>
              <a:defRPr/>
            </a:pPr>
            <a:r>
              <a:rPr lang="en-CA" sz="2800" dirty="0" smtClean="0"/>
              <a:t>System checks whether customer has enough funds in the account and whether the daily limit will not be exceeded.</a:t>
            </a:r>
          </a:p>
          <a:p>
            <a:pPr marL="731837" lvl="1" indent="-457200">
              <a:buFont typeface="+mj-lt"/>
              <a:buAutoNum type="arabicPeriod"/>
              <a:defRPr/>
            </a:pPr>
            <a:r>
              <a:rPr lang="en-CA" sz="2800" dirty="0" smtClean="0"/>
              <a:t>If all checks are successful, system authorizes dispensing of cash.</a:t>
            </a:r>
          </a:p>
          <a:p>
            <a:pPr marL="731837" lvl="1" indent="-457200">
              <a:buFont typeface="+mj-lt"/>
              <a:buAutoNum type="arabicPeriod"/>
              <a:defRPr/>
            </a:pPr>
            <a:r>
              <a:rPr lang="en-CA" sz="2800" dirty="0" smtClean="0"/>
              <a:t>System dispenses the cash amount.</a:t>
            </a:r>
          </a:p>
          <a:p>
            <a:pPr marL="731837" lvl="1" indent="-457200">
              <a:buFont typeface="+mj-lt"/>
              <a:buAutoNum type="arabicPeriod"/>
              <a:defRPr/>
            </a:pPr>
            <a:r>
              <a:rPr lang="en-CA" sz="2800" dirty="0" smtClean="0"/>
              <a:t>System prints a receipt showing transaction number, transaction type, amount withdrawn, and account balance.</a:t>
            </a:r>
          </a:p>
          <a:p>
            <a:pPr marL="731837" lvl="1" indent="-457200">
              <a:buFont typeface="+mj-lt"/>
              <a:buAutoNum type="arabicPeriod"/>
              <a:defRPr/>
            </a:pPr>
            <a:r>
              <a:rPr lang="en-CA" sz="2800" dirty="0" smtClean="0"/>
              <a:t>System ejects card.</a:t>
            </a:r>
          </a:p>
          <a:p>
            <a:pPr marL="731837" lvl="1" indent="-457200">
              <a:buFont typeface="+mj-lt"/>
              <a:buAutoNum type="arabicPeriod"/>
              <a:defRPr/>
            </a:pPr>
            <a:r>
              <a:rPr lang="en-CA" sz="2800" dirty="0" smtClean="0"/>
              <a:t>System displays Welcome message.</a:t>
            </a:r>
          </a:p>
          <a:p>
            <a:pPr>
              <a:defRPr/>
            </a:pPr>
            <a:endParaRPr lang="en-CA" dirty="0"/>
          </a:p>
        </p:txBody>
      </p:sp>
    </p:spTree>
    <p:extLst>
      <p:ext uri="{BB962C8B-B14F-4D97-AF65-F5344CB8AC3E}">
        <p14:creationId xmlns:p14="http://schemas.microsoft.com/office/powerpoint/2010/main" val="3212093466"/>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Use Case – Withdraw Funds (3)</a:t>
            </a:r>
            <a:endParaRPr lang="en-CA" dirty="0"/>
          </a:p>
        </p:txBody>
      </p:sp>
      <p:sp>
        <p:nvSpPr>
          <p:cNvPr id="3" name="Content Placeholder 2"/>
          <p:cNvSpPr>
            <a:spLocks noGrp="1"/>
          </p:cNvSpPr>
          <p:nvPr>
            <p:ph idx="1"/>
          </p:nvPr>
        </p:nvSpPr>
        <p:spPr>
          <a:xfrm>
            <a:off x="457200" y="1447800"/>
            <a:ext cx="7620000" cy="5181600"/>
          </a:xfrm>
        </p:spPr>
        <p:txBody>
          <a:bodyPr>
            <a:normAutofit fontScale="85000" lnSpcReduction="20000"/>
          </a:bodyPr>
          <a:lstStyle/>
          <a:p>
            <a:pPr>
              <a:defRPr/>
            </a:pPr>
            <a:r>
              <a:rPr lang="en-CA" sz="2800" dirty="0" smtClean="0"/>
              <a:t>Alternative sequences:</a:t>
            </a:r>
            <a:endParaRPr lang="en-CA" sz="2800" b="0" dirty="0" smtClean="0"/>
          </a:p>
          <a:p>
            <a:pPr>
              <a:defRPr/>
            </a:pPr>
            <a:r>
              <a:rPr lang="en-CA" sz="2800" dirty="0" smtClean="0"/>
              <a:t>Step 3:</a:t>
            </a:r>
            <a:r>
              <a:rPr lang="en-CA" sz="2800" b="0" dirty="0" smtClean="0"/>
              <a:t> If the system determines that the account number is invalid, then it displays an error message and ejects the card.</a:t>
            </a:r>
          </a:p>
          <a:p>
            <a:pPr>
              <a:defRPr/>
            </a:pPr>
            <a:r>
              <a:rPr lang="en-CA" sz="2800" dirty="0" smtClean="0"/>
              <a:t>Step 3:</a:t>
            </a:r>
            <a:r>
              <a:rPr lang="en-CA" sz="2800" b="0" dirty="0" smtClean="0"/>
              <a:t> If the system determines that there are insufficient funds in the customer's account, then it displays an apology and ejects the card.</a:t>
            </a:r>
          </a:p>
          <a:p>
            <a:pPr>
              <a:defRPr/>
            </a:pPr>
            <a:r>
              <a:rPr lang="en-CA" sz="2800" dirty="0" smtClean="0"/>
              <a:t>Step 3:</a:t>
            </a:r>
            <a:r>
              <a:rPr lang="en-CA" sz="2800" b="0" dirty="0" smtClean="0"/>
              <a:t> If the system determines that the maximum allowable daily withdrawal amount has been exceeded, it displays an apology and ejects the card.</a:t>
            </a:r>
          </a:p>
          <a:p>
            <a:pPr>
              <a:defRPr/>
            </a:pPr>
            <a:r>
              <a:rPr lang="en-CA" sz="2800" dirty="0" smtClean="0"/>
              <a:t>Step 5:</a:t>
            </a:r>
            <a:r>
              <a:rPr lang="en-CA" sz="2800" b="0" dirty="0" smtClean="0"/>
              <a:t> If the ATM is out of funds, the system displays an apology, ejects the card, and shuts down the ATM.</a:t>
            </a:r>
          </a:p>
          <a:p>
            <a:pPr>
              <a:defRPr/>
            </a:pPr>
            <a:r>
              <a:rPr lang="en-CA" sz="2800" dirty="0" err="1" smtClean="0"/>
              <a:t>Postcondition</a:t>
            </a:r>
            <a:r>
              <a:rPr lang="en-CA" sz="2800" dirty="0" smtClean="0"/>
              <a:t>:</a:t>
            </a:r>
            <a:r>
              <a:rPr lang="en-CA" sz="2800" b="0" dirty="0" smtClean="0"/>
              <a:t> Customer funds have been withdrawn.</a:t>
            </a:r>
          </a:p>
          <a:p>
            <a:pPr>
              <a:defRPr/>
            </a:pPr>
            <a:endParaRPr lang="en-CA" dirty="0"/>
          </a:p>
        </p:txBody>
      </p:sp>
    </p:spTree>
    <p:extLst>
      <p:ext uri="{BB962C8B-B14F-4D97-AF65-F5344CB8AC3E}">
        <p14:creationId xmlns:p14="http://schemas.microsoft.com/office/powerpoint/2010/main" val="1140747663"/>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Non-Functional Requirements</a:t>
            </a:r>
            <a:endParaRPr lang="en-CA" dirty="0"/>
          </a:p>
        </p:txBody>
      </p:sp>
      <p:sp>
        <p:nvSpPr>
          <p:cNvPr id="3" name="Content Placeholder 2"/>
          <p:cNvSpPr>
            <a:spLocks noGrp="1"/>
          </p:cNvSpPr>
          <p:nvPr>
            <p:ph idx="1"/>
          </p:nvPr>
        </p:nvSpPr>
        <p:spPr/>
        <p:txBody>
          <a:bodyPr/>
          <a:lstStyle/>
          <a:p>
            <a:pPr>
              <a:defRPr/>
            </a:pPr>
            <a:r>
              <a:rPr lang="en-CA" dirty="0" smtClean="0"/>
              <a:t>Functional requirements define what a system is supposed </a:t>
            </a:r>
            <a:r>
              <a:rPr lang="en-CA" i="1" dirty="0" smtClean="0"/>
              <a:t>to do </a:t>
            </a:r>
          </a:p>
          <a:p>
            <a:pPr>
              <a:defRPr/>
            </a:pPr>
            <a:r>
              <a:rPr lang="en-CA" dirty="0" smtClean="0"/>
              <a:t>Non-functional requirements define how a system is supposed </a:t>
            </a:r>
            <a:r>
              <a:rPr lang="en-CA" i="1" dirty="0" smtClean="0"/>
              <a:t>to be</a:t>
            </a:r>
          </a:p>
          <a:p>
            <a:pPr lvl="1">
              <a:defRPr/>
            </a:pPr>
            <a:r>
              <a:rPr lang="en-CA" dirty="0" smtClean="0"/>
              <a:t>Usually describe system attributes such as security, reliability, maintainability, scalability, usability…</a:t>
            </a:r>
          </a:p>
          <a:p>
            <a:pPr>
              <a:defRPr/>
            </a:pPr>
            <a:endParaRPr lang="en-CA" dirty="0" smtClean="0"/>
          </a:p>
          <a:p>
            <a:pPr marL="274637" lvl="1" indent="0">
              <a:buFont typeface="Arial" charset="0"/>
              <a:buNone/>
              <a:defRPr/>
            </a:pPr>
            <a:endParaRPr lang="en-CA" dirty="0"/>
          </a:p>
        </p:txBody>
      </p:sp>
    </p:spTree>
    <p:extLst>
      <p:ext uri="{BB962C8B-B14F-4D97-AF65-F5344CB8AC3E}">
        <p14:creationId xmlns:p14="http://schemas.microsoft.com/office/powerpoint/2010/main" val="3793157168"/>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Non-Functional Requirements</a:t>
            </a:r>
            <a:endParaRPr lang="en-CA" dirty="0"/>
          </a:p>
        </p:txBody>
      </p:sp>
      <p:sp>
        <p:nvSpPr>
          <p:cNvPr id="28675" name="Content Placeholder 2"/>
          <p:cNvSpPr>
            <a:spLocks noGrp="1"/>
          </p:cNvSpPr>
          <p:nvPr>
            <p:ph idx="1"/>
          </p:nvPr>
        </p:nvSpPr>
        <p:spPr/>
        <p:txBody>
          <a:bodyPr/>
          <a:lstStyle/>
          <a:p>
            <a:r>
              <a:rPr lang="en-CA" altLang="fr-FR" smtClean="0"/>
              <a:t>Non-Functional requirements can be specified in a separate section of the use case description</a:t>
            </a:r>
          </a:p>
          <a:p>
            <a:pPr lvl="1"/>
            <a:r>
              <a:rPr lang="en-CA" altLang="fr-FR" smtClean="0"/>
              <a:t>In the previous example, for the Validate PIN use case, there could be a security requirement that the card number and PIN must be encrypted</a:t>
            </a:r>
          </a:p>
          <a:p>
            <a:pPr lvl="1"/>
            <a:endParaRPr lang="en-CA" altLang="fr-FR" smtClean="0"/>
          </a:p>
          <a:p>
            <a:r>
              <a:rPr lang="en-CA" altLang="fr-FR" smtClean="0"/>
              <a:t>Non-Functional requirements can be specified for a group of use cases or the whole system</a:t>
            </a:r>
          </a:p>
          <a:p>
            <a:pPr lvl="1"/>
            <a:r>
              <a:rPr lang="en-CA" altLang="fr-FR" b="1" smtClean="0"/>
              <a:t>Security requirement:</a:t>
            </a:r>
            <a:r>
              <a:rPr lang="en-CA" altLang="fr-FR" smtClean="0"/>
              <a:t> System shall encrypt ATM card number and PIN.</a:t>
            </a:r>
          </a:p>
          <a:p>
            <a:pPr lvl="1"/>
            <a:r>
              <a:rPr lang="en-CA" altLang="fr-FR" b="1" smtClean="0"/>
              <a:t>Performance requirement:</a:t>
            </a:r>
            <a:r>
              <a:rPr lang="en-CA" altLang="fr-FR" smtClean="0"/>
              <a:t> System shall respond to actor inputs within 5 seconds.</a:t>
            </a:r>
          </a:p>
          <a:p>
            <a:pPr lvl="1"/>
            <a:endParaRPr lang="en-CA" altLang="fr-FR" smtClean="0"/>
          </a:p>
          <a:p>
            <a:endParaRPr lang="en-CA" altLang="fr-FR" smtClean="0"/>
          </a:p>
        </p:txBody>
      </p:sp>
    </p:spTree>
    <p:extLst>
      <p:ext uri="{BB962C8B-B14F-4D97-AF65-F5344CB8AC3E}">
        <p14:creationId xmlns:p14="http://schemas.microsoft.com/office/powerpoint/2010/main" val="4010447548"/>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ctrTitle"/>
          </p:nvPr>
        </p:nvSpPr>
        <p:spPr>
          <a:xfrm>
            <a:off x="457200" y="228600"/>
            <a:ext cx="7772400" cy="3200400"/>
          </a:xfrm>
        </p:spPr>
        <p:txBody>
          <a:bodyPr/>
          <a:lstStyle/>
          <a:p>
            <a:pPr>
              <a:defRPr/>
            </a:pPr>
            <a:r>
              <a:rPr lang="en-CA" dirty="0" smtClean="0"/>
              <a:t>Topic 2</a:t>
            </a:r>
            <a:endParaRPr lang="en-CA" dirty="0"/>
          </a:p>
        </p:txBody>
      </p:sp>
      <p:sp>
        <p:nvSpPr>
          <p:cNvPr id="7" name="Subtitle 6"/>
          <p:cNvSpPr>
            <a:spLocks noGrp="1"/>
          </p:cNvSpPr>
          <p:nvPr>
            <p:ph type="subTitle" idx="1"/>
          </p:nvPr>
        </p:nvSpPr>
        <p:spPr/>
        <p:txBody>
          <a:bodyPr/>
          <a:lstStyle/>
          <a:p>
            <a:pPr>
              <a:defRPr/>
            </a:pPr>
            <a:r>
              <a:rPr lang="en-CA" dirty="0" smtClean="0"/>
              <a:t>Behavioral Modeling</a:t>
            </a:r>
            <a:endParaRPr lang="en-CA" dirty="0"/>
          </a:p>
        </p:txBody>
      </p:sp>
    </p:spTree>
    <p:extLst>
      <p:ext uri="{BB962C8B-B14F-4D97-AF65-F5344CB8AC3E}">
        <p14:creationId xmlns:p14="http://schemas.microsoft.com/office/powerpoint/2010/main" val="2978693279"/>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Software Modeling</a:t>
            </a:r>
            <a:endParaRPr lang="en-CA" dirty="0"/>
          </a:p>
        </p:txBody>
      </p:sp>
      <p:sp>
        <p:nvSpPr>
          <p:cNvPr id="3" name="Content Placeholder 2"/>
          <p:cNvSpPr>
            <a:spLocks noGrp="1"/>
          </p:cNvSpPr>
          <p:nvPr>
            <p:ph idx="1"/>
          </p:nvPr>
        </p:nvSpPr>
        <p:spPr/>
        <p:txBody>
          <a:bodyPr/>
          <a:lstStyle/>
          <a:p>
            <a:pPr>
              <a:defRPr/>
            </a:pPr>
            <a:r>
              <a:rPr lang="en-CA" dirty="0" smtClean="0"/>
              <a:t>UML defines thirteen basic diagram types, divided into two general sets:</a:t>
            </a:r>
          </a:p>
          <a:p>
            <a:pPr lvl="1">
              <a:defRPr/>
            </a:pPr>
            <a:r>
              <a:rPr lang="en-CA" dirty="0" smtClean="0"/>
              <a:t>Structural Modeling</a:t>
            </a:r>
          </a:p>
          <a:p>
            <a:pPr lvl="1">
              <a:defRPr/>
            </a:pPr>
            <a:r>
              <a:rPr lang="en-CA" dirty="0" smtClean="0"/>
              <a:t>Behavioral Modeling</a:t>
            </a:r>
          </a:p>
          <a:p>
            <a:pPr marL="274637" lvl="1" indent="0">
              <a:buFont typeface="Arial" charset="0"/>
              <a:buNone/>
              <a:defRPr/>
            </a:pPr>
            <a:endParaRPr lang="en-CA" dirty="0" smtClean="0"/>
          </a:p>
          <a:p>
            <a:pPr indent="-182563">
              <a:defRPr/>
            </a:pPr>
            <a:r>
              <a:rPr lang="en-CA" dirty="0" smtClean="0"/>
              <a:t>Structural Models define the static architecture of a model</a:t>
            </a:r>
          </a:p>
          <a:p>
            <a:pPr lvl="1">
              <a:defRPr/>
            </a:pPr>
            <a:r>
              <a:rPr lang="en-CA" dirty="0" smtClean="0"/>
              <a:t>They are used to model the “things” that make up a model – the classes, objects, interfaces and physical components</a:t>
            </a:r>
          </a:p>
          <a:p>
            <a:pPr lvl="1">
              <a:defRPr/>
            </a:pPr>
            <a:r>
              <a:rPr lang="en-CA" dirty="0" smtClean="0"/>
              <a:t>In addition they are used to model the relationships and dependencies between elements</a:t>
            </a:r>
          </a:p>
          <a:p>
            <a:pPr marL="274637" lvl="1" indent="0">
              <a:buFont typeface="Arial" charset="0"/>
              <a:buNone/>
              <a:defRPr/>
            </a:pPr>
            <a:endParaRPr lang="en-CA" dirty="0"/>
          </a:p>
        </p:txBody>
      </p:sp>
    </p:spTree>
    <p:extLst>
      <p:ext uri="{BB962C8B-B14F-4D97-AF65-F5344CB8AC3E}">
        <p14:creationId xmlns:p14="http://schemas.microsoft.com/office/powerpoint/2010/main" val="1546845760"/>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CA" dirty="0" smtClean="0"/>
              <a:t>Labs</a:t>
            </a:r>
            <a:endParaRPr lang="fr-CA" dirty="0"/>
          </a:p>
        </p:txBody>
      </p:sp>
      <p:sp>
        <p:nvSpPr>
          <p:cNvPr id="3" name="Content Placeholder 2"/>
          <p:cNvSpPr>
            <a:spLocks noGrp="1"/>
          </p:cNvSpPr>
          <p:nvPr>
            <p:ph idx="1"/>
          </p:nvPr>
        </p:nvSpPr>
        <p:spPr/>
        <p:txBody>
          <a:bodyPr/>
          <a:lstStyle/>
          <a:p>
            <a:pPr>
              <a:defRPr/>
            </a:pPr>
            <a:r>
              <a:rPr lang="en-CA" dirty="0" smtClean="0"/>
              <a:t>Seven labs in total</a:t>
            </a:r>
          </a:p>
          <a:p>
            <a:pPr>
              <a:defRPr/>
            </a:pPr>
            <a:endParaRPr lang="en-CA" dirty="0"/>
          </a:p>
          <a:p>
            <a:pPr>
              <a:defRPr/>
            </a:pPr>
            <a:r>
              <a:rPr lang="en-CA" dirty="0" smtClean="0"/>
              <a:t>Three formal labs (with a report)</a:t>
            </a:r>
          </a:p>
          <a:p>
            <a:pPr marL="800100" lvl="1" indent="-342900">
              <a:buFont typeface="Arial" panose="020B0604020202020204" pitchFamily="34" charset="0"/>
              <a:buChar char="•"/>
              <a:defRPr/>
            </a:pPr>
            <a:r>
              <a:rPr lang="en-CA" dirty="0" smtClean="0"/>
              <a:t>Worth between 3 to 4%</a:t>
            </a:r>
          </a:p>
          <a:p>
            <a:pPr marL="800100" lvl="1" indent="-342900">
              <a:buFont typeface="Arial" panose="020B0604020202020204" pitchFamily="34" charset="0"/>
              <a:buChar char="•"/>
              <a:defRPr/>
            </a:pPr>
            <a:endParaRPr lang="en-CA" dirty="0" smtClean="0"/>
          </a:p>
          <a:p>
            <a:pPr>
              <a:defRPr/>
            </a:pPr>
            <a:r>
              <a:rPr lang="en-CA" dirty="0" smtClean="0"/>
              <a:t>The other labs are informal (without a report)</a:t>
            </a:r>
          </a:p>
          <a:p>
            <a:pPr lvl="1">
              <a:defRPr/>
            </a:pPr>
            <a:r>
              <a:rPr lang="en-CA" dirty="0" smtClean="0"/>
              <a:t>1% for each one</a:t>
            </a:r>
          </a:p>
          <a:p>
            <a:pPr lvl="1">
              <a:defRPr/>
            </a:pPr>
            <a:r>
              <a:rPr lang="en-CA" dirty="0" smtClean="0"/>
              <a:t>You show you work to the TA at the end of the session</a:t>
            </a:r>
            <a:endParaRPr lang="en-CA" dirty="0"/>
          </a:p>
        </p:txBody>
      </p:sp>
      <p:sp>
        <p:nvSpPr>
          <p:cNvPr id="6" name="Slide Number Placeholder 5"/>
          <p:cNvSpPr>
            <a:spLocks noGrp="1"/>
          </p:cNvSpPr>
          <p:nvPr>
            <p:ph type="sldNum" sz="quarter" idx="11"/>
          </p:nvPr>
        </p:nvSpPr>
        <p:spPr/>
        <p:txBody>
          <a:bodyPr/>
          <a:lstStyle/>
          <a:p>
            <a:pPr>
              <a:defRPr/>
            </a:pPr>
            <a:fld id="{DC563831-073D-43A4-875A-4D5DAB7DBFA7}" type="slidenum">
              <a:rPr lang="fr-CA" smtClean="0">
                <a:solidFill>
                  <a:srgbClr val="000000">
                    <a:tint val="75000"/>
                  </a:srgbClr>
                </a:solidFill>
              </a:rPr>
              <a:pPr>
                <a:defRPr/>
              </a:pPr>
              <a:t>7</a:t>
            </a:fld>
            <a:endParaRPr lang="fr-CA">
              <a:solidFill>
                <a:srgbClr val="000000">
                  <a:tint val="75000"/>
                </a:srgbClr>
              </a:solidFill>
            </a:endParaRPr>
          </a:p>
        </p:txBody>
      </p:sp>
    </p:spTree>
    <p:extLst>
      <p:ext uri="{BB962C8B-B14F-4D97-AF65-F5344CB8AC3E}">
        <p14:creationId xmlns:p14="http://schemas.microsoft.com/office/powerpoint/2010/main" val="2430854729"/>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Behavioral Modeling</a:t>
            </a:r>
            <a:endParaRPr lang="en-CA" dirty="0"/>
          </a:p>
        </p:txBody>
      </p:sp>
      <p:sp>
        <p:nvSpPr>
          <p:cNvPr id="31747" name="Content Placeholder 2"/>
          <p:cNvSpPr>
            <a:spLocks noGrp="1"/>
          </p:cNvSpPr>
          <p:nvPr>
            <p:ph idx="1"/>
          </p:nvPr>
        </p:nvSpPr>
        <p:spPr/>
        <p:txBody>
          <a:bodyPr/>
          <a:lstStyle/>
          <a:p>
            <a:r>
              <a:rPr lang="en-CA" altLang="fr-FR" smtClean="0"/>
              <a:t>Behavior Models capture the dynamic behavior of a system as it executes over time</a:t>
            </a:r>
          </a:p>
          <a:p>
            <a:endParaRPr lang="en-CA" altLang="fr-FR" smtClean="0"/>
          </a:p>
          <a:p>
            <a:r>
              <a:rPr lang="en-CA" altLang="fr-FR" smtClean="0"/>
              <a:t>They provide a view of a system in which control and sequencing are considered</a:t>
            </a:r>
          </a:p>
          <a:p>
            <a:pPr lvl="1"/>
            <a:r>
              <a:rPr lang="en-CA" altLang="fr-FR" smtClean="0"/>
              <a:t>Either within an object (by means of a finite state machine) or between objects (by analysis of object interactions).</a:t>
            </a:r>
          </a:p>
        </p:txBody>
      </p:sp>
    </p:spTree>
    <p:extLst>
      <p:ext uri="{BB962C8B-B14F-4D97-AF65-F5344CB8AC3E}">
        <p14:creationId xmlns:p14="http://schemas.microsoft.com/office/powerpoint/2010/main" val="2717361863"/>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UML Activity Diagrams</a:t>
            </a:r>
            <a:endParaRPr lang="en-CA" dirty="0"/>
          </a:p>
        </p:txBody>
      </p:sp>
      <p:sp>
        <p:nvSpPr>
          <p:cNvPr id="32771" name="Content Placeholder 2"/>
          <p:cNvSpPr>
            <a:spLocks noGrp="1"/>
          </p:cNvSpPr>
          <p:nvPr>
            <p:ph idx="1"/>
          </p:nvPr>
        </p:nvSpPr>
        <p:spPr/>
        <p:txBody>
          <a:bodyPr/>
          <a:lstStyle/>
          <a:p>
            <a:r>
              <a:rPr lang="en-CA" altLang="fr-FR" smtClean="0"/>
              <a:t>In UML an activity diagram is used to display the sequence of actions</a:t>
            </a:r>
          </a:p>
          <a:p>
            <a:endParaRPr lang="en-CA" altLang="fr-FR" smtClean="0"/>
          </a:p>
          <a:p>
            <a:r>
              <a:rPr lang="en-CA" altLang="fr-FR" smtClean="0"/>
              <a:t>They show the workflow from start to finish </a:t>
            </a:r>
          </a:p>
          <a:p>
            <a:pPr lvl="1"/>
            <a:r>
              <a:rPr lang="en-CA" altLang="fr-FR" smtClean="0"/>
              <a:t>Detail the many decision paths that exist in the progression of events contained in the activity</a:t>
            </a:r>
          </a:p>
          <a:p>
            <a:endParaRPr lang="en-CA" altLang="fr-FR" smtClean="0"/>
          </a:p>
          <a:p>
            <a:r>
              <a:rPr lang="en-CA" altLang="fr-FR" smtClean="0"/>
              <a:t>Very useful when parallel processing may occur in the execution of some activities</a:t>
            </a:r>
          </a:p>
        </p:txBody>
      </p:sp>
    </p:spTree>
    <p:extLst>
      <p:ext uri="{BB962C8B-B14F-4D97-AF65-F5344CB8AC3E}">
        <p14:creationId xmlns:p14="http://schemas.microsoft.com/office/powerpoint/2010/main" val="1217414887"/>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UML Activity Diagrams</a:t>
            </a:r>
            <a:endParaRPr lang="en-CA" dirty="0"/>
          </a:p>
        </p:txBody>
      </p:sp>
      <p:sp>
        <p:nvSpPr>
          <p:cNvPr id="33795" name="Content Placeholder 2"/>
          <p:cNvSpPr>
            <a:spLocks noGrp="1"/>
          </p:cNvSpPr>
          <p:nvPr>
            <p:ph idx="1"/>
          </p:nvPr>
        </p:nvSpPr>
        <p:spPr/>
        <p:txBody>
          <a:bodyPr/>
          <a:lstStyle/>
          <a:p>
            <a:r>
              <a:rPr lang="en-CA" altLang="fr-FR" smtClean="0"/>
              <a:t>An example of an activity diagram is shown below</a:t>
            </a:r>
          </a:p>
          <a:p>
            <a:r>
              <a:rPr lang="en-CA" altLang="fr-FR" i="1" smtClean="0"/>
              <a:t>(We will come back to that diagram)</a:t>
            </a:r>
          </a:p>
        </p:txBody>
      </p:sp>
      <p:pic>
        <p:nvPicPr>
          <p:cNvPr id="33798" name="Picture 6" descr="An example of business flow activity to process purchase orde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8600" y="2809875"/>
            <a:ext cx="8572500" cy="320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23505231"/>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Activity</a:t>
            </a:r>
            <a:endParaRPr lang="en-CA" dirty="0"/>
          </a:p>
        </p:txBody>
      </p:sp>
      <p:sp>
        <p:nvSpPr>
          <p:cNvPr id="34819" name="Content Placeholder 2"/>
          <p:cNvSpPr>
            <a:spLocks noGrp="1"/>
          </p:cNvSpPr>
          <p:nvPr>
            <p:ph idx="1"/>
          </p:nvPr>
        </p:nvSpPr>
        <p:spPr/>
        <p:txBody>
          <a:bodyPr/>
          <a:lstStyle/>
          <a:p>
            <a:r>
              <a:rPr lang="en-CA" altLang="fr-FR" smtClean="0"/>
              <a:t>An activity is the specification of a parameterized sequence of behavior</a:t>
            </a:r>
          </a:p>
          <a:p>
            <a:endParaRPr lang="en-CA" altLang="fr-FR" smtClean="0"/>
          </a:p>
          <a:p>
            <a:r>
              <a:rPr lang="en-CA" altLang="fr-FR" smtClean="0"/>
              <a:t>Shown as a round-cornered rectangle enclosing all the actions and control flows</a:t>
            </a:r>
          </a:p>
          <a:p>
            <a:endParaRPr lang="en-CA" altLang="fr-FR" smtClean="0"/>
          </a:p>
        </p:txBody>
      </p:sp>
      <p:pic>
        <p:nvPicPr>
          <p:cNvPr id="34822"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828800" y="3886200"/>
            <a:ext cx="5486400" cy="22066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702239703"/>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Actions and Constrains</a:t>
            </a:r>
            <a:endParaRPr lang="en-CA" dirty="0"/>
          </a:p>
        </p:txBody>
      </p:sp>
      <p:sp>
        <p:nvSpPr>
          <p:cNvPr id="35843" name="Content Placeholder 2"/>
          <p:cNvSpPr>
            <a:spLocks noGrp="1"/>
          </p:cNvSpPr>
          <p:nvPr>
            <p:ph idx="1"/>
          </p:nvPr>
        </p:nvSpPr>
        <p:spPr>
          <a:xfrm>
            <a:off x="304800" y="1752600"/>
            <a:ext cx="7620000" cy="4373563"/>
          </a:xfrm>
        </p:spPr>
        <p:txBody>
          <a:bodyPr/>
          <a:lstStyle/>
          <a:p>
            <a:r>
              <a:rPr lang="en-CA" altLang="fr-FR" smtClean="0"/>
              <a:t>An action represents a single step within an activity</a:t>
            </a:r>
          </a:p>
          <a:p>
            <a:endParaRPr lang="en-CA" altLang="fr-FR" smtClean="0"/>
          </a:p>
          <a:p>
            <a:endParaRPr lang="en-CA" altLang="fr-FR" smtClean="0"/>
          </a:p>
          <a:p>
            <a:r>
              <a:rPr lang="en-CA" altLang="fr-FR" smtClean="0"/>
              <a:t>Constraints can be attached to actions</a:t>
            </a:r>
          </a:p>
          <a:p>
            <a:endParaRPr lang="en-CA" altLang="fr-FR" smtClean="0"/>
          </a:p>
          <a:p>
            <a:endParaRPr lang="en-CA" altLang="fr-FR" smtClean="0"/>
          </a:p>
        </p:txBody>
      </p:sp>
      <p:pic>
        <p:nvPicPr>
          <p:cNvPr id="35846"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521075" y="2362200"/>
            <a:ext cx="1295400" cy="7096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5847" name="Picture 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200400" y="3581400"/>
            <a:ext cx="2286000" cy="295116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683119410"/>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Control Flow</a:t>
            </a:r>
            <a:endParaRPr lang="en-CA" dirty="0"/>
          </a:p>
        </p:txBody>
      </p:sp>
      <p:sp>
        <p:nvSpPr>
          <p:cNvPr id="36867" name="Content Placeholder 2"/>
          <p:cNvSpPr>
            <a:spLocks noGrp="1"/>
          </p:cNvSpPr>
          <p:nvPr>
            <p:ph idx="1"/>
          </p:nvPr>
        </p:nvSpPr>
        <p:spPr>
          <a:xfrm>
            <a:off x="457200" y="1752600"/>
            <a:ext cx="7620000" cy="4572000"/>
          </a:xfrm>
        </p:spPr>
        <p:txBody>
          <a:bodyPr/>
          <a:lstStyle/>
          <a:p>
            <a:r>
              <a:rPr lang="en-CA" altLang="fr-FR" smtClean="0"/>
              <a:t>Shows the flow of control from one action to the next</a:t>
            </a:r>
          </a:p>
          <a:p>
            <a:pPr lvl="1"/>
            <a:r>
              <a:rPr lang="en-CA" altLang="fr-FR" smtClean="0"/>
              <a:t>Its notation is a line with an arrowhead.</a:t>
            </a:r>
          </a:p>
          <a:p>
            <a:pPr lvl="1"/>
            <a:endParaRPr lang="en-CA" altLang="fr-FR" smtClean="0"/>
          </a:p>
          <a:p>
            <a:pPr lvl="1"/>
            <a:endParaRPr lang="en-CA" altLang="fr-FR" smtClean="0"/>
          </a:p>
          <a:p>
            <a:endParaRPr lang="en-CA" altLang="fr-FR" smtClean="0"/>
          </a:p>
          <a:p>
            <a:r>
              <a:rPr lang="en-CA" altLang="fr-FR" smtClean="0"/>
              <a:t>Initial Node</a:t>
            </a:r>
          </a:p>
          <a:p>
            <a:endParaRPr lang="en-CA" altLang="fr-FR" smtClean="0"/>
          </a:p>
          <a:p>
            <a:r>
              <a:rPr lang="en-CA" altLang="fr-FR" smtClean="0"/>
              <a:t>Final Node, two types:</a:t>
            </a:r>
          </a:p>
          <a:p>
            <a:endParaRPr lang="en-CA" altLang="fr-FR" smtClean="0"/>
          </a:p>
          <a:p>
            <a:endParaRPr lang="en-CA" altLang="fr-FR" smtClean="0"/>
          </a:p>
          <a:p>
            <a:r>
              <a:rPr lang="en-CA" altLang="fr-FR" sz="1800" b="0" smtClean="0"/>
              <a:t>	Activity Final Node		Flow Final Node</a:t>
            </a:r>
          </a:p>
          <a:p>
            <a:endParaRPr lang="en-CA" altLang="fr-FR" sz="1800" b="0" smtClean="0"/>
          </a:p>
        </p:txBody>
      </p:sp>
      <p:pic>
        <p:nvPicPr>
          <p:cNvPr id="36870" name="Picture 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05000" y="2789238"/>
            <a:ext cx="3657600" cy="73183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6871" name="Picture 8"/>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971800" y="4038600"/>
            <a:ext cx="2590800" cy="8096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6872" name="Picture 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43000" y="5205413"/>
            <a:ext cx="2590800" cy="7508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6873" name="Picture 1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953000" y="5226050"/>
            <a:ext cx="2071688" cy="6731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656456737"/>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Objects Flow</a:t>
            </a:r>
            <a:endParaRPr lang="en-CA" dirty="0"/>
          </a:p>
        </p:txBody>
      </p:sp>
      <p:sp>
        <p:nvSpPr>
          <p:cNvPr id="3" name="Content Placeholder 2"/>
          <p:cNvSpPr>
            <a:spLocks noGrp="1"/>
          </p:cNvSpPr>
          <p:nvPr>
            <p:ph idx="1"/>
          </p:nvPr>
        </p:nvSpPr>
        <p:spPr/>
        <p:txBody>
          <a:bodyPr/>
          <a:lstStyle/>
          <a:p>
            <a:pPr>
              <a:defRPr/>
            </a:pPr>
            <a:r>
              <a:rPr lang="en-CA" dirty="0" smtClean="0"/>
              <a:t>An object flow is a path along which objects or data can pass</a:t>
            </a:r>
          </a:p>
          <a:p>
            <a:pPr lvl="1">
              <a:defRPr/>
            </a:pPr>
            <a:r>
              <a:rPr lang="en-CA" dirty="0" smtClean="0"/>
              <a:t>An object is shown as a rectangle</a:t>
            </a:r>
          </a:p>
          <a:p>
            <a:pPr lvl="1">
              <a:defRPr/>
            </a:pPr>
            <a:endParaRPr lang="en-CA" dirty="0"/>
          </a:p>
          <a:p>
            <a:pPr lvl="1">
              <a:defRPr/>
            </a:pPr>
            <a:endParaRPr lang="en-CA" dirty="0" smtClean="0"/>
          </a:p>
          <a:p>
            <a:pPr lvl="1">
              <a:defRPr/>
            </a:pPr>
            <a:endParaRPr lang="en-CA" dirty="0" smtClean="0"/>
          </a:p>
          <a:p>
            <a:pPr lvl="1">
              <a:defRPr/>
            </a:pPr>
            <a:endParaRPr lang="en-CA" dirty="0"/>
          </a:p>
          <a:p>
            <a:pPr indent="-182563">
              <a:defRPr/>
            </a:pPr>
            <a:r>
              <a:rPr lang="en-CA" dirty="0" smtClean="0"/>
              <a:t>A short hand for the above notation</a:t>
            </a:r>
            <a:endParaRPr lang="en-CA" dirty="0"/>
          </a:p>
        </p:txBody>
      </p:sp>
      <p:pic>
        <p:nvPicPr>
          <p:cNvPr id="3789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03338" y="2743200"/>
            <a:ext cx="6240462" cy="1143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7895"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92238" y="4572000"/>
            <a:ext cx="6227762" cy="11366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878587532"/>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Decision and Merge Nodes</a:t>
            </a:r>
            <a:endParaRPr lang="en-CA" dirty="0"/>
          </a:p>
        </p:txBody>
      </p:sp>
      <p:sp>
        <p:nvSpPr>
          <p:cNvPr id="38915" name="Content Placeholder 2"/>
          <p:cNvSpPr>
            <a:spLocks noGrp="1"/>
          </p:cNvSpPr>
          <p:nvPr>
            <p:ph idx="1"/>
          </p:nvPr>
        </p:nvSpPr>
        <p:spPr/>
        <p:txBody>
          <a:bodyPr/>
          <a:lstStyle/>
          <a:p>
            <a:r>
              <a:rPr lang="en-CA" altLang="fr-FR" smtClean="0"/>
              <a:t>Decision nodes and merge nodes have the same notation: a diamond shape</a:t>
            </a:r>
          </a:p>
          <a:p>
            <a:r>
              <a:rPr lang="en-CA" altLang="fr-FR" smtClean="0"/>
              <a:t>The control flows coming away from a decision node will have guard conditions</a:t>
            </a:r>
          </a:p>
          <a:p>
            <a:endParaRPr lang="en-CA" altLang="fr-FR" smtClean="0"/>
          </a:p>
        </p:txBody>
      </p:sp>
      <p:pic>
        <p:nvPicPr>
          <p:cNvPr id="3891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66800" y="3276600"/>
            <a:ext cx="6637338" cy="26860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927336599"/>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Fork and Join Nodes</a:t>
            </a:r>
            <a:endParaRPr lang="en-CA" dirty="0"/>
          </a:p>
        </p:txBody>
      </p:sp>
      <p:sp>
        <p:nvSpPr>
          <p:cNvPr id="39939" name="Content Placeholder 2"/>
          <p:cNvSpPr>
            <a:spLocks noGrp="1"/>
          </p:cNvSpPr>
          <p:nvPr>
            <p:ph idx="1"/>
          </p:nvPr>
        </p:nvSpPr>
        <p:spPr/>
        <p:txBody>
          <a:bodyPr/>
          <a:lstStyle/>
          <a:p>
            <a:r>
              <a:rPr lang="en-CA" altLang="fr-FR" smtClean="0"/>
              <a:t>Forks and joins have the same notation: either a horizontal or vertical bar</a:t>
            </a:r>
          </a:p>
          <a:p>
            <a:pPr lvl="1"/>
            <a:r>
              <a:rPr lang="en-CA" altLang="fr-FR" smtClean="0"/>
              <a:t>They indicate the start and end of concurrent threads of control</a:t>
            </a:r>
          </a:p>
          <a:p>
            <a:pPr lvl="1"/>
            <a:r>
              <a:rPr lang="en-CA" altLang="fr-FR" smtClean="0"/>
              <a:t>Join synchronizes two inflows and produces a single outflow</a:t>
            </a:r>
          </a:p>
          <a:p>
            <a:pPr lvl="1"/>
            <a:r>
              <a:rPr lang="en-CA" altLang="fr-FR" smtClean="0"/>
              <a:t>The outflow from a join cannot execute until all inflows have been received</a:t>
            </a:r>
          </a:p>
        </p:txBody>
      </p:sp>
      <p:pic>
        <p:nvPicPr>
          <p:cNvPr id="3994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00200" y="4233863"/>
            <a:ext cx="6578600" cy="2043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4274363797"/>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Partition</a:t>
            </a:r>
            <a:endParaRPr lang="fr-CA" dirty="0"/>
          </a:p>
        </p:txBody>
      </p:sp>
      <p:sp>
        <p:nvSpPr>
          <p:cNvPr id="40963" name="Content Placeholder 2"/>
          <p:cNvSpPr>
            <a:spLocks noGrp="1"/>
          </p:cNvSpPr>
          <p:nvPr>
            <p:ph idx="1"/>
          </p:nvPr>
        </p:nvSpPr>
        <p:spPr/>
        <p:txBody>
          <a:bodyPr/>
          <a:lstStyle/>
          <a:p>
            <a:r>
              <a:rPr lang="en-CA" altLang="fr-FR" smtClean="0"/>
              <a:t>Shown as horizontal or vertical swim lane</a:t>
            </a:r>
          </a:p>
          <a:p>
            <a:pPr lvl="1"/>
            <a:r>
              <a:rPr lang="en-CA" altLang="fr-FR" smtClean="0"/>
              <a:t>Represents a group of actions that have some common characteristic</a:t>
            </a:r>
          </a:p>
          <a:p>
            <a:pPr lvl="1"/>
            <a:endParaRPr lang="fr-CA" altLang="fr-FR" smtClean="0"/>
          </a:p>
        </p:txBody>
      </p:sp>
      <p:pic>
        <p:nvPicPr>
          <p:cNvPr id="4096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41525" y="2971800"/>
            <a:ext cx="4919663" cy="33623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947220768"/>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CA" dirty="0" smtClean="0"/>
              <a:t>Informal Labs</a:t>
            </a:r>
            <a:endParaRPr lang="fr-CA" dirty="0"/>
          </a:p>
        </p:txBody>
      </p:sp>
      <p:sp>
        <p:nvSpPr>
          <p:cNvPr id="14339" name="Content Placeholder 2"/>
          <p:cNvSpPr>
            <a:spLocks noGrp="1"/>
          </p:cNvSpPr>
          <p:nvPr>
            <p:ph idx="1"/>
          </p:nvPr>
        </p:nvSpPr>
        <p:spPr/>
        <p:txBody>
          <a:bodyPr/>
          <a:lstStyle/>
          <a:p>
            <a:r>
              <a:rPr lang="en-CA" altLang="fr-FR" smtClean="0"/>
              <a:t>Your mark will be proportional to the number of task successfully completed:</a:t>
            </a:r>
          </a:p>
          <a:p>
            <a:pPr lvl="1"/>
            <a:r>
              <a:rPr lang="en-CA" altLang="fr-FR" smtClean="0"/>
              <a:t>All the tasks are completed: 1%</a:t>
            </a:r>
          </a:p>
          <a:p>
            <a:pPr lvl="1"/>
            <a:r>
              <a:rPr lang="en-CA" altLang="fr-FR" smtClean="0"/>
              <a:t>More than half completed: 0.75%</a:t>
            </a:r>
          </a:p>
          <a:p>
            <a:pPr lvl="1"/>
            <a:r>
              <a:rPr lang="en-CA" altLang="fr-FR" smtClean="0"/>
              <a:t>Almost half is completed: 0.5%</a:t>
            </a:r>
          </a:p>
          <a:p>
            <a:pPr lvl="1"/>
            <a:r>
              <a:rPr lang="en-CA" altLang="fr-FR" smtClean="0"/>
              <a:t>You have tried at least (given that you attended the whole session): 0.25%</a:t>
            </a:r>
            <a:endParaRPr lang="fr-CA" altLang="fr-FR" smtClean="0"/>
          </a:p>
        </p:txBody>
      </p:sp>
      <p:sp>
        <p:nvSpPr>
          <p:cNvPr id="4" name="Slide Number Placeholder 3"/>
          <p:cNvSpPr>
            <a:spLocks noGrp="1"/>
          </p:cNvSpPr>
          <p:nvPr>
            <p:ph type="sldNum" sz="quarter" idx="11"/>
          </p:nvPr>
        </p:nvSpPr>
        <p:spPr/>
        <p:txBody>
          <a:bodyPr/>
          <a:lstStyle/>
          <a:p>
            <a:pPr>
              <a:defRPr/>
            </a:pPr>
            <a:fld id="{DC563831-073D-43A4-875A-4D5DAB7DBFA7}" type="slidenum">
              <a:rPr lang="fr-CA" smtClean="0">
                <a:solidFill>
                  <a:srgbClr val="000000">
                    <a:tint val="75000"/>
                  </a:srgbClr>
                </a:solidFill>
              </a:rPr>
              <a:pPr>
                <a:defRPr/>
              </a:pPr>
              <a:t>8</a:t>
            </a:fld>
            <a:endParaRPr lang="fr-CA">
              <a:solidFill>
                <a:srgbClr val="000000">
                  <a:tint val="75000"/>
                </a:srgbClr>
              </a:solidFill>
            </a:endParaRPr>
          </a:p>
        </p:txBody>
      </p:sp>
    </p:spTree>
    <p:extLst>
      <p:ext uri="{BB962C8B-B14F-4D97-AF65-F5344CB8AC3E}">
        <p14:creationId xmlns:p14="http://schemas.microsoft.com/office/powerpoint/2010/main" val="3767879970"/>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UML Activity Diagrams</a:t>
            </a:r>
            <a:endParaRPr lang="en-CA" dirty="0"/>
          </a:p>
        </p:txBody>
      </p:sp>
      <p:sp>
        <p:nvSpPr>
          <p:cNvPr id="41987" name="Content Placeholder 2"/>
          <p:cNvSpPr>
            <a:spLocks noGrp="1"/>
          </p:cNvSpPr>
          <p:nvPr>
            <p:ph idx="1"/>
          </p:nvPr>
        </p:nvSpPr>
        <p:spPr/>
        <p:txBody>
          <a:bodyPr/>
          <a:lstStyle/>
          <a:p>
            <a:r>
              <a:rPr lang="en-CA" altLang="fr-FR" smtClean="0"/>
              <a:t>Coming back to our initial example</a:t>
            </a:r>
            <a:endParaRPr lang="en-CA" altLang="fr-FR" i="1" smtClean="0"/>
          </a:p>
        </p:txBody>
      </p:sp>
      <p:pic>
        <p:nvPicPr>
          <p:cNvPr id="41990" name="Picture 6" descr="An example of business flow activity to process purchase orde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8600" y="2809875"/>
            <a:ext cx="8572500" cy="320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74646515"/>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Issue Handling in Software Projects</a:t>
            </a:r>
            <a:endParaRPr lang="fr-CA" dirty="0"/>
          </a:p>
        </p:txBody>
      </p:sp>
      <p:sp>
        <p:nvSpPr>
          <p:cNvPr id="43013" name="TextBox 6"/>
          <p:cNvSpPr txBox="1">
            <a:spLocks noChangeArrowheads="1"/>
          </p:cNvSpPr>
          <p:nvPr/>
        </p:nvSpPr>
        <p:spPr bwMode="auto">
          <a:xfrm>
            <a:off x="2895600" y="6194425"/>
            <a:ext cx="29718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600" b="0">
                <a:latin typeface="Times New Roman" pitchFamily="18" charset="0"/>
              </a:rPr>
              <a:t>Courtesy of uml-diagrams.org</a:t>
            </a:r>
            <a:endParaRPr lang="fr-CA" altLang="fr-FR" sz="1600" b="0">
              <a:latin typeface="Times New Roman" pitchFamily="18" charset="0"/>
            </a:endParaRPr>
          </a:p>
        </p:txBody>
      </p:sp>
      <p:pic>
        <p:nvPicPr>
          <p:cNvPr id="43014" name="Picture 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76413" y="1654175"/>
            <a:ext cx="5267325" cy="45942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691578047"/>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More on Activity Diagrams</a:t>
            </a:r>
            <a:endParaRPr lang="fr-CA" dirty="0"/>
          </a:p>
        </p:txBody>
      </p:sp>
      <p:sp>
        <p:nvSpPr>
          <p:cNvPr id="44035" name="Content Placeholder 2"/>
          <p:cNvSpPr>
            <a:spLocks noGrp="1"/>
          </p:cNvSpPr>
          <p:nvPr>
            <p:ph idx="1"/>
          </p:nvPr>
        </p:nvSpPr>
        <p:spPr/>
        <p:txBody>
          <a:bodyPr/>
          <a:lstStyle/>
          <a:p>
            <a:r>
              <a:rPr lang="en-CA" altLang="fr-FR" smtClean="0"/>
              <a:t>Interruptible Activity Regions</a:t>
            </a:r>
            <a:endParaRPr lang="fr-CA" altLang="fr-FR" smtClean="0"/>
          </a:p>
          <a:p>
            <a:endParaRPr lang="en-CA" altLang="fr-FR" smtClean="0"/>
          </a:p>
          <a:p>
            <a:r>
              <a:rPr lang="en-CA" altLang="fr-FR" smtClean="0"/>
              <a:t>Expansion Regions</a:t>
            </a:r>
          </a:p>
          <a:p>
            <a:endParaRPr lang="en-CA" altLang="fr-FR" smtClean="0"/>
          </a:p>
          <a:p>
            <a:r>
              <a:rPr lang="en-CA" altLang="fr-FR" smtClean="0"/>
              <a:t>Exception Handlers</a:t>
            </a:r>
          </a:p>
        </p:txBody>
      </p:sp>
    </p:spTree>
    <p:extLst>
      <p:ext uri="{BB962C8B-B14F-4D97-AF65-F5344CB8AC3E}">
        <p14:creationId xmlns:p14="http://schemas.microsoft.com/office/powerpoint/2010/main" val="2731030254"/>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Interruptible Activity Region</a:t>
            </a:r>
            <a:endParaRPr lang="en-CA" dirty="0"/>
          </a:p>
        </p:txBody>
      </p:sp>
      <p:sp>
        <p:nvSpPr>
          <p:cNvPr id="45059" name="Content Placeholder 2"/>
          <p:cNvSpPr>
            <a:spLocks noGrp="1"/>
          </p:cNvSpPr>
          <p:nvPr>
            <p:ph idx="1"/>
          </p:nvPr>
        </p:nvSpPr>
        <p:spPr/>
        <p:txBody>
          <a:bodyPr/>
          <a:lstStyle/>
          <a:p>
            <a:r>
              <a:rPr lang="en-CA" altLang="fr-FR" smtClean="0"/>
              <a:t>Surrounds a group of actions that can be interrupted</a:t>
            </a:r>
          </a:p>
          <a:p>
            <a:r>
              <a:rPr lang="en-CA" altLang="fr-FR" smtClean="0"/>
              <a:t>Example below: </a:t>
            </a:r>
          </a:p>
          <a:p>
            <a:pPr lvl="1"/>
            <a:r>
              <a:rPr lang="en-CA" altLang="fr-FR" smtClean="0"/>
              <a:t>“Process Order” action will execute until completion, when it will pass control to the “Close Order” action, unless a “Cancel Request” interrupt is received, which will pass control to the “Cancel Order” action.</a:t>
            </a:r>
            <a:endParaRPr lang="fr-CA" altLang="fr-FR" smtClean="0"/>
          </a:p>
        </p:txBody>
      </p:sp>
      <p:pic>
        <p:nvPicPr>
          <p:cNvPr id="45062" name="Picture 5"/>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524000" y="3962400"/>
            <a:ext cx="5795963" cy="2590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306446268"/>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Expansion Region</a:t>
            </a:r>
            <a:endParaRPr lang="fr-CA" dirty="0"/>
          </a:p>
        </p:txBody>
      </p:sp>
      <p:sp>
        <p:nvSpPr>
          <p:cNvPr id="46083" name="Content Placeholder 2"/>
          <p:cNvSpPr>
            <a:spLocks noGrp="1"/>
          </p:cNvSpPr>
          <p:nvPr>
            <p:ph idx="1"/>
          </p:nvPr>
        </p:nvSpPr>
        <p:spPr>
          <a:xfrm>
            <a:off x="457200" y="1752600"/>
            <a:ext cx="7620000" cy="1219200"/>
          </a:xfrm>
        </p:spPr>
        <p:txBody>
          <a:bodyPr/>
          <a:lstStyle/>
          <a:p>
            <a:r>
              <a:rPr lang="en-CA" altLang="fr-FR" smtClean="0"/>
              <a:t>An expansion region is an activity region that executes multiple times to consume all elements of an input collection</a:t>
            </a:r>
          </a:p>
          <a:p>
            <a:r>
              <a:rPr lang="en-CA" altLang="fr-FR" smtClean="0"/>
              <a:t>Example of books checkout at a library modeled using an expansion region:</a:t>
            </a:r>
            <a:endParaRPr lang="fr-CA" altLang="fr-FR" smtClean="0"/>
          </a:p>
        </p:txBody>
      </p:sp>
      <p:grpSp>
        <p:nvGrpSpPr>
          <p:cNvPr id="46086" name="Group 34"/>
          <p:cNvGrpSpPr>
            <a:grpSpLocks/>
          </p:cNvGrpSpPr>
          <p:nvPr/>
        </p:nvGrpSpPr>
        <p:grpSpPr bwMode="auto">
          <a:xfrm>
            <a:off x="990600" y="3657600"/>
            <a:ext cx="6553200" cy="1676400"/>
            <a:chOff x="990600" y="3200400"/>
            <a:chExt cx="6553200" cy="1676400"/>
          </a:xfrm>
        </p:grpSpPr>
        <p:sp>
          <p:nvSpPr>
            <p:cNvPr id="27" name="Rounded Rectangle 26"/>
            <p:cNvSpPr/>
            <p:nvPr/>
          </p:nvSpPr>
          <p:spPr>
            <a:xfrm>
              <a:off x="990600" y="3200400"/>
              <a:ext cx="6553200" cy="1676400"/>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a:lstStyle/>
            <a:p>
              <a:pPr>
                <a:defRPr/>
              </a:pPr>
              <a:r>
                <a:rPr lang="en-CA" sz="1800" dirty="0">
                  <a:solidFill>
                    <a:schemeClr val="tx1"/>
                  </a:solidFill>
                </a:rPr>
                <a:t>Checkout Books</a:t>
              </a:r>
              <a:endParaRPr lang="fr-CA" sz="1800" dirty="0">
                <a:solidFill>
                  <a:schemeClr val="tx1"/>
                </a:solidFill>
              </a:endParaRPr>
            </a:p>
          </p:txBody>
        </p:sp>
        <p:sp>
          <p:nvSpPr>
            <p:cNvPr id="29" name="Rounded Rectangle 28"/>
            <p:cNvSpPr/>
            <p:nvPr/>
          </p:nvSpPr>
          <p:spPr>
            <a:xfrm>
              <a:off x="1219200" y="3886200"/>
              <a:ext cx="1371600" cy="495300"/>
            </a:xfrm>
            <a:prstGeom prst="round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200" dirty="0">
                  <a:solidFill>
                    <a:schemeClr val="tx1"/>
                  </a:solidFill>
                </a:rPr>
                <a:t>Find Books to Borrow</a:t>
              </a:r>
              <a:endParaRPr lang="fr-CA" sz="1200" dirty="0">
                <a:solidFill>
                  <a:schemeClr val="tx1"/>
                </a:solidFill>
              </a:endParaRPr>
            </a:p>
          </p:txBody>
        </p:sp>
        <p:sp>
          <p:nvSpPr>
            <p:cNvPr id="31" name="Rounded Rectangle 30"/>
            <p:cNvSpPr/>
            <p:nvPr/>
          </p:nvSpPr>
          <p:spPr>
            <a:xfrm>
              <a:off x="3048000" y="3714750"/>
              <a:ext cx="2590800" cy="933450"/>
            </a:xfrm>
            <a:prstGeom prst="round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1200">
                <a:solidFill>
                  <a:schemeClr val="tx1"/>
                </a:solidFill>
              </a:endParaRPr>
            </a:p>
          </p:txBody>
        </p:sp>
        <p:sp>
          <p:nvSpPr>
            <p:cNvPr id="32" name="Rectangle 31"/>
            <p:cNvSpPr/>
            <p:nvPr/>
          </p:nvSpPr>
          <p:spPr>
            <a:xfrm>
              <a:off x="2943225" y="3917950"/>
              <a:ext cx="138113" cy="133350"/>
            </a:xfrm>
            <a:prstGeom prst="rect">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1200">
                <a:solidFill>
                  <a:schemeClr val="tx1"/>
                </a:solidFill>
              </a:endParaRPr>
            </a:p>
          </p:txBody>
        </p:sp>
        <p:sp>
          <p:nvSpPr>
            <p:cNvPr id="34" name="Rectangle 33"/>
            <p:cNvSpPr/>
            <p:nvPr/>
          </p:nvSpPr>
          <p:spPr>
            <a:xfrm>
              <a:off x="2943225" y="4051300"/>
              <a:ext cx="138113" cy="133350"/>
            </a:xfrm>
            <a:prstGeom prst="rect">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1200">
                <a:solidFill>
                  <a:schemeClr val="tx1"/>
                </a:solidFill>
              </a:endParaRPr>
            </a:p>
          </p:txBody>
        </p:sp>
        <p:sp>
          <p:nvSpPr>
            <p:cNvPr id="35" name="Rectangle 34"/>
            <p:cNvSpPr/>
            <p:nvPr/>
          </p:nvSpPr>
          <p:spPr>
            <a:xfrm>
              <a:off x="2943225" y="4181475"/>
              <a:ext cx="138113" cy="133350"/>
            </a:xfrm>
            <a:prstGeom prst="rect">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1200">
                <a:solidFill>
                  <a:schemeClr val="tx1"/>
                </a:solidFill>
              </a:endParaRPr>
            </a:p>
          </p:txBody>
        </p:sp>
        <p:sp>
          <p:nvSpPr>
            <p:cNvPr id="36" name="Rectangle 35"/>
            <p:cNvSpPr/>
            <p:nvPr/>
          </p:nvSpPr>
          <p:spPr>
            <a:xfrm>
              <a:off x="2943225" y="4314825"/>
              <a:ext cx="138113" cy="133350"/>
            </a:xfrm>
            <a:prstGeom prst="rect">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1200">
                <a:solidFill>
                  <a:schemeClr val="tx1"/>
                </a:solidFill>
              </a:endParaRPr>
            </a:p>
          </p:txBody>
        </p:sp>
        <p:sp>
          <p:nvSpPr>
            <p:cNvPr id="37" name="Rectangle 36"/>
            <p:cNvSpPr/>
            <p:nvPr/>
          </p:nvSpPr>
          <p:spPr>
            <a:xfrm>
              <a:off x="5610225" y="3917950"/>
              <a:ext cx="136525" cy="133350"/>
            </a:xfrm>
            <a:prstGeom prst="rect">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1200">
                <a:solidFill>
                  <a:schemeClr val="tx1"/>
                </a:solidFill>
              </a:endParaRPr>
            </a:p>
          </p:txBody>
        </p:sp>
        <p:sp>
          <p:nvSpPr>
            <p:cNvPr id="38" name="Rectangle 37"/>
            <p:cNvSpPr/>
            <p:nvPr/>
          </p:nvSpPr>
          <p:spPr>
            <a:xfrm>
              <a:off x="5610225" y="4051300"/>
              <a:ext cx="136525" cy="133350"/>
            </a:xfrm>
            <a:prstGeom prst="rect">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1200">
                <a:solidFill>
                  <a:schemeClr val="tx1"/>
                </a:solidFill>
              </a:endParaRPr>
            </a:p>
          </p:txBody>
        </p:sp>
        <p:sp>
          <p:nvSpPr>
            <p:cNvPr id="39" name="Rectangle 38"/>
            <p:cNvSpPr/>
            <p:nvPr/>
          </p:nvSpPr>
          <p:spPr>
            <a:xfrm>
              <a:off x="5610225" y="4181475"/>
              <a:ext cx="136525" cy="133350"/>
            </a:xfrm>
            <a:prstGeom prst="rect">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1200">
                <a:solidFill>
                  <a:schemeClr val="tx1"/>
                </a:solidFill>
              </a:endParaRPr>
            </a:p>
          </p:txBody>
        </p:sp>
        <p:sp>
          <p:nvSpPr>
            <p:cNvPr id="40" name="Rectangle 39"/>
            <p:cNvSpPr/>
            <p:nvPr/>
          </p:nvSpPr>
          <p:spPr>
            <a:xfrm>
              <a:off x="5610225" y="4314825"/>
              <a:ext cx="136525" cy="133350"/>
            </a:xfrm>
            <a:prstGeom prst="rect">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1200">
                <a:solidFill>
                  <a:schemeClr val="tx1"/>
                </a:solidFill>
              </a:endParaRPr>
            </a:p>
          </p:txBody>
        </p:sp>
        <p:sp>
          <p:nvSpPr>
            <p:cNvPr id="41" name="Rounded Rectangle 40"/>
            <p:cNvSpPr/>
            <p:nvPr/>
          </p:nvSpPr>
          <p:spPr>
            <a:xfrm>
              <a:off x="3276600" y="3962400"/>
              <a:ext cx="990600" cy="381000"/>
            </a:xfrm>
            <a:prstGeom prst="round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200" dirty="0">
                  <a:solidFill>
                    <a:schemeClr val="tx1"/>
                  </a:solidFill>
                </a:rPr>
                <a:t>Checkout Book</a:t>
              </a:r>
              <a:endParaRPr lang="fr-CA" sz="1200" dirty="0">
                <a:solidFill>
                  <a:schemeClr val="tx1"/>
                </a:solidFill>
              </a:endParaRPr>
            </a:p>
          </p:txBody>
        </p:sp>
        <p:sp>
          <p:nvSpPr>
            <p:cNvPr id="42" name="Rounded Rectangle 41"/>
            <p:cNvSpPr/>
            <p:nvPr/>
          </p:nvSpPr>
          <p:spPr>
            <a:xfrm>
              <a:off x="4419600" y="3962400"/>
              <a:ext cx="990600" cy="381000"/>
            </a:xfrm>
            <a:prstGeom prst="round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200" dirty="0">
                  <a:solidFill>
                    <a:schemeClr val="tx1"/>
                  </a:solidFill>
                </a:rPr>
                <a:t>Show Due Date</a:t>
              </a:r>
              <a:endParaRPr lang="fr-CA" sz="1200" dirty="0">
                <a:solidFill>
                  <a:schemeClr val="tx1"/>
                </a:solidFill>
              </a:endParaRPr>
            </a:p>
          </p:txBody>
        </p:sp>
        <p:cxnSp>
          <p:nvCxnSpPr>
            <p:cNvPr id="43" name="Straight Arrow Connector 42"/>
            <p:cNvCxnSpPr>
              <a:stCxn id="29" idx="3"/>
              <a:endCxn id="34" idx="1"/>
            </p:cNvCxnSpPr>
            <p:nvPr/>
          </p:nvCxnSpPr>
          <p:spPr>
            <a:xfrm flipV="1">
              <a:off x="2590800" y="4117975"/>
              <a:ext cx="352425" cy="15875"/>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44" name="Straight Arrow Connector 43"/>
            <p:cNvCxnSpPr>
              <a:stCxn id="34" idx="3"/>
              <a:endCxn id="41" idx="1"/>
            </p:cNvCxnSpPr>
            <p:nvPr/>
          </p:nvCxnSpPr>
          <p:spPr>
            <a:xfrm>
              <a:off x="3081338" y="4117975"/>
              <a:ext cx="195262" cy="34925"/>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45" name="Straight Arrow Connector 44"/>
            <p:cNvCxnSpPr>
              <a:stCxn id="41" idx="3"/>
              <a:endCxn id="42" idx="1"/>
            </p:cNvCxnSpPr>
            <p:nvPr/>
          </p:nvCxnSpPr>
          <p:spPr>
            <a:xfrm>
              <a:off x="4267200" y="4152900"/>
              <a:ext cx="152400" cy="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46" name="Straight Arrow Connector 45"/>
            <p:cNvCxnSpPr>
              <a:stCxn id="42" idx="3"/>
              <a:endCxn id="38" idx="1"/>
            </p:cNvCxnSpPr>
            <p:nvPr/>
          </p:nvCxnSpPr>
          <p:spPr>
            <a:xfrm flipV="1">
              <a:off x="5410200" y="4117975"/>
              <a:ext cx="200025" cy="34925"/>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47" name="Straight Arrow Connector 46"/>
            <p:cNvCxnSpPr>
              <a:stCxn id="38" idx="3"/>
              <a:endCxn id="48" idx="1"/>
            </p:cNvCxnSpPr>
            <p:nvPr/>
          </p:nvCxnSpPr>
          <p:spPr>
            <a:xfrm flipV="1">
              <a:off x="5746750" y="4117975"/>
              <a:ext cx="425450" cy="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48" name="Rounded Rectangle 47"/>
            <p:cNvSpPr/>
            <p:nvPr/>
          </p:nvSpPr>
          <p:spPr>
            <a:xfrm>
              <a:off x="6172200" y="3870325"/>
              <a:ext cx="1143000" cy="495300"/>
            </a:xfrm>
            <a:prstGeom prst="round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200" dirty="0">
                  <a:solidFill>
                    <a:schemeClr val="tx1"/>
                  </a:solidFill>
                </a:rPr>
                <a:t>Place Books in Bags</a:t>
              </a:r>
              <a:endParaRPr lang="fr-CA" sz="1200" dirty="0">
                <a:solidFill>
                  <a:schemeClr val="tx1"/>
                </a:solidFill>
              </a:endParaRPr>
            </a:p>
          </p:txBody>
        </p:sp>
      </p:grpSp>
      <p:cxnSp>
        <p:nvCxnSpPr>
          <p:cNvPr id="49" name="Straight Arrow Connector 48"/>
          <p:cNvCxnSpPr>
            <a:stCxn id="48" idx="2"/>
          </p:cNvCxnSpPr>
          <p:nvPr/>
        </p:nvCxnSpPr>
        <p:spPr>
          <a:xfrm>
            <a:off x="6743700" y="4822825"/>
            <a:ext cx="0" cy="206375"/>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50" name="Oval 49"/>
          <p:cNvSpPr/>
          <p:nvPr/>
        </p:nvSpPr>
        <p:spPr>
          <a:xfrm>
            <a:off x="6629400" y="5029200"/>
            <a:ext cx="228600" cy="228600"/>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51" name="Oval 50"/>
          <p:cNvSpPr/>
          <p:nvPr/>
        </p:nvSpPr>
        <p:spPr>
          <a:xfrm>
            <a:off x="6688138" y="5086350"/>
            <a:ext cx="114300" cy="1143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Tree>
    <p:extLst>
      <p:ext uri="{BB962C8B-B14F-4D97-AF65-F5344CB8AC3E}">
        <p14:creationId xmlns:p14="http://schemas.microsoft.com/office/powerpoint/2010/main" val="2956408070"/>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Expansion Region</a:t>
            </a:r>
            <a:endParaRPr lang="fr-CA" dirty="0"/>
          </a:p>
        </p:txBody>
      </p:sp>
      <p:sp>
        <p:nvSpPr>
          <p:cNvPr id="47107" name="Content Placeholder 2"/>
          <p:cNvSpPr>
            <a:spLocks noGrp="1"/>
          </p:cNvSpPr>
          <p:nvPr>
            <p:ph idx="1"/>
          </p:nvPr>
        </p:nvSpPr>
        <p:spPr>
          <a:xfrm>
            <a:off x="457200" y="1752600"/>
            <a:ext cx="7620000" cy="762000"/>
          </a:xfrm>
        </p:spPr>
        <p:txBody>
          <a:bodyPr/>
          <a:lstStyle/>
          <a:p>
            <a:r>
              <a:rPr lang="en-CA" altLang="fr-FR" smtClean="0"/>
              <a:t>Another example: Encoding Video</a:t>
            </a:r>
            <a:endParaRPr lang="fr-CA" altLang="fr-FR" smtClean="0"/>
          </a:p>
        </p:txBody>
      </p:sp>
      <p:grpSp>
        <p:nvGrpSpPr>
          <p:cNvPr id="47110" name="Group 41"/>
          <p:cNvGrpSpPr>
            <a:grpSpLocks/>
          </p:cNvGrpSpPr>
          <p:nvPr/>
        </p:nvGrpSpPr>
        <p:grpSpPr bwMode="auto">
          <a:xfrm>
            <a:off x="152400" y="3200400"/>
            <a:ext cx="8763000" cy="1981200"/>
            <a:chOff x="533400" y="3581400"/>
            <a:chExt cx="8153400" cy="1676400"/>
          </a:xfrm>
        </p:grpSpPr>
        <p:sp>
          <p:nvSpPr>
            <p:cNvPr id="54" name="Rounded Rectangle 53"/>
            <p:cNvSpPr/>
            <p:nvPr/>
          </p:nvSpPr>
          <p:spPr>
            <a:xfrm>
              <a:off x="533400" y="3581400"/>
              <a:ext cx="8153400" cy="1676400"/>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a:lstStyle/>
            <a:p>
              <a:pPr>
                <a:defRPr/>
              </a:pPr>
              <a:r>
                <a:rPr lang="en-CA" sz="2000" dirty="0">
                  <a:solidFill>
                    <a:schemeClr val="tx1"/>
                  </a:solidFill>
                </a:rPr>
                <a:t>Encode Video</a:t>
              </a:r>
              <a:endParaRPr lang="fr-CA" sz="2000" dirty="0">
                <a:solidFill>
                  <a:schemeClr val="tx1"/>
                </a:solidFill>
              </a:endParaRPr>
            </a:p>
          </p:txBody>
        </p:sp>
        <p:sp>
          <p:nvSpPr>
            <p:cNvPr id="55" name="Rounded Rectangle 54"/>
            <p:cNvSpPr/>
            <p:nvPr/>
          </p:nvSpPr>
          <p:spPr>
            <a:xfrm>
              <a:off x="762346" y="4267811"/>
              <a:ext cx="1370717" cy="494323"/>
            </a:xfrm>
            <a:prstGeom prst="round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200" dirty="0">
                  <a:solidFill>
                    <a:schemeClr val="tx1"/>
                  </a:solidFill>
                </a:rPr>
                <a:t>Capture Video</a:t>
              </a:r>
              <a:endParaRPr lang="fr-CA" sz="1200" dirty="0">
                <a:solidFill>
                  <a:schemeClr val="tx1"/>
                </a:solidFill>
              </a:endParaRPr>
            </a:p>
          </p:txBody>
        </p:sp>
        <p:sp>
          <p:nvSpPr>
            <p:cNvPr id="56" name="Rounded Rectangle 55"/>
            <p:cNvSpPr/>
            <p:nvPr/>
          </p:nvSpPr>
          <p:spPr>
            <a:xfrm>
              <a:off x="2590952" y="4095873"/>
              <a:ext cx="4222929" cy="933572"/>
            </a:xfrm>
            <a:prstGeom prst="round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1400">
                <a:solidFill>
                  <a:schemeClr val="tx1"/>
                </a:solidFill>
              </a:endParaRPr>
            </a:p>
          </p:txBody>
        </p:sp>
        <p:sp>
          <p:nvSpPr>
            <p:cNvPr id="57" name="Rectangle 56"/>
            <p:cNvSpPr/>
            <p:nvPr/>
          </p:nvSpPr>
          <p:spPr>
            <a:xfrm>
              <a:off x="2486080" y="4298706"/>
              <a:ext cx="137368" cy="132984"/>
            </a:xfrm>
            <a:prstGeom prst="rect">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1400">
                <a:solidFill>
                  <a:schemeClr val="tx1"/>
                </a:solidFill>
              </a:endParaRPr>
            </a:p>
          </p:txBody>
        </p:sp>
        <p:sp>
          <p:nvSpPr>
            <p:cNvPr id="58" name="Rectangle 57"/>
            <p:cNvSpPr/>
            <p:nvPr/>
          </p:nvSpPr>
          <p:spPr>
            <a:xfrm>
              <a:off x="2486080" y="4431690"/>
              <a:ext cx="137368" cy="134327"/>
            </a:xfrm>
            <a:prstGeom prst="rect">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1400">
                <a:solidFill>
                  <a:schemeClr val="tx1"/>
                </a:solidFill>
              </a:endParaRPr>
            </a:p>
          </p:txBody>
        </p:sp>
        <p:sp>
          <p:nvSpPr>
            <p:cNvPr id="59" name="Rectangle 58"/>
            <p:cNvSpPr/>
            <p:nvPr/>
          </p:nvSpPr>
          <p:spPr>
            <a:xfrm>
              <a:off x="2486080" y="4561987"/>
              <a:ext cx="137368" cy="134327"/>
            </a:xfrm>
            <a:prstGeom prst="rect">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1400">
                <a:solidFill>
                  <a:schemeClr val="tx1"/>
                </a:solidFill>
              </a:endParaRPr>
            </a:p>
          </p:txBody>
        </p:sp>
        <p:sp>
          <p:nvSpPr>
            <p:cNvPr id="60" name="Rectangle 59"/>
            <p:cNvSpPr/>
            <p:nvPr/>
          </p:nvSpPr>
          <p:spPr>
            <a:xfrm>
              <a:off x="2486080" y="4696313"/>
              <a:ext cx="137368" cy="132984"/>
            </a:xfrm>
            <a:prstGeom prst="rect">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1400">
                <a:solidFill>
                  <a:schemeClr val="tx1"/>
                </a:solidFill>
              </a:endParaRPr>
            </a:p>
          </p:txBody>
        </p:sp>
        <p:sp>
          <p:nvSpPr>
            <p:cNvPr id="61" name="Rectangle 60"/>
            <p:cNvSpPr/>
            <p:nvPr/>
          </p:nvSpPr>
          <p:spPr>
            <a:xfrm>
              <a:off x="6745936" y="4298706"/>
              <a:ext cx="137368" cy="132984"/>
            </a:xfrm>
            <a:prstGeom prst="rect">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1400">
                <a:solidFill>
                  <a:schemeClr val="tx1"/>
                </a:solidFill>
              </a:endParaRPr>
            </a:p>
          </p:txBody>
        </p:sp>
        <p:sp>
          <p:nvSpPr>
            <p:cNvPr id="62" name="Rectangle 61"/>
            <p:cNvSpPr/>
            <p:nvPr/>
          </p:nvSpPr>
          <p:spPr>
            <a:xfrm>
              <a:off x="6745936" y="4431690"/>
              <a:ext cx="137368" cy="134327"/>
            </a:xfrm>
            <a:prstGeom prst="rect">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1400">
                <a:solidFill>
                  <a:schemeClr val="tx1"/>
                </a:solidFill>
              </a:endParaRPr>
            </a:p>
          </p:txBody>
        </p:sp>
        <p:sp>
          <p:nvSpPr>
            <p:cNvPr id="63" name="Rectangle 62"/>
            <p:cNvSpPr/>
            <p:nvPr/>
          </p:nvSpPr>
          <p:spPr>
            <a:xfrm>
              <a:off x="6745936" y="4561987"/>
              <a:ext cx="137368" cy="134327"/>
            </a:xfrm>
            <a:prstGeom prst="rect">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1400">
                <a:solidFill>
                  <a:schemeClr val="tx1"/>
                </a:solidFill>
              </a:endParaRPr>
            </a:p>
          </p:txBody>
        </p:sp>
        <p:sp>
          <p:nvSpPr>
            <p:cNvPr id="64" name="Rectangle 63"/>
            <p:cNvSpPr/>
            <p:nvPr/>
          </p:nvSpPr>
          <p:spPr>
            <a:xfrm>
              <a:off x="6745936" y="4696313"/>
              <a:ext cx="137368" cy="132984"/>
            </a:xfrm>
            <a:prstGeom prst="rect">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1400">
                <a:solidFill>
                  <a:schemeClr val="tx1"/>
                </a:solidFill>
              </a:endParaRPr>
            </a:p>
          </p:txBody>
        </p:sp>
        <p:sp>
          <p:nvSpPr>
            <p:cNvPr id="65" name="Rounded Rectangle 64"/>
            <p:cNvSpPr/>
            <p:nvPr/>
          </p:nvSpPr>
          <p:spPr>
            <a:xfrm>
              <a:off x="2819897" y="4343034"/>
              <a:ext cx="989634" cy="381488"/>
            </a:xfrm>
            <a:prstGeom prst="round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100" dirty="0">
                  <a:solidFill>
                    <a:schemeClr val="tx1"/>
                  </a:solidFill>
                </a:rPr>
                <a:t>Extract Audio from Frame</a:t>
              </a:r>
              <a:endParaRPr lang="fr-CA" sz="1100" dirty="0">
                <a:solidFill>
                  <a:schemeClr val="tx1"/>
                </a:solidFill>
              </a:endParaRPr>
            </a:p>
          </p:txBody>
        </p:sp>
        <p:sp>
          <p:nvSpPr>
            <p:cNvPr id="66" name="Rounded Rectangle 65"/>
            <p:cNvSpPr/>
            <p:nvPr/>
          </p:nvSpPr>
          <p:spPr>
            <a:xfrm>
              <a:off x="4115284" y="4343034"/>
              <a:ext cx="1218578" cy="381488"/>
            </a:xfrm>
            <a:prstGeom prst="round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100" dirty="0">
                  <a:solidFill>
                    <a:schemeClr val="tx1"/>
                  </a:solidFill>
                </a:rPr>
                <a:t>Encode Video Frame</a:t>
              </a:r>
              <a:endParaRPr lang="fr-CA" sz="1100" dirty="0">
                <a:solidFill>
                  <a:schemeClr val="tx1"/>
                </a:solidFill>
              </a:endParaRPr>
            </a:p>
          </p:txBody>
        </p:sp>
        <p:cxnSp>
          <p:nvCxnSpPr>
            <p:cNvPr id="67" name="Straight Arrow Connector 66"/>
            <p:cNvCxnSpPr>
              <a:stCxn id="55" idx="3"/>
              <a:endCxn id="58" idx="1"/>
            </p:cNvCxnSpPr>
            <p:nvPr/>
          </p:nvCxnSpPr>
          <p:spPr>
            <a:xfrm flipV="1">
              <a:off x="2133062" y="4498853"/>
              <a:ext cx="353018" cy="16119"/>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68" name="Straight Arrow Connector 67"/>
            <p:cNvCxnSpPr>
              <a:stCxn id="58" idx="3"/>
              <a:endCxn id="65" idx="1"/>
            </p:cNvCxnSpPr>
            <p:nvPr/>
          </p:nvCxnSpPr>
          <p:spPr>
            <a:xfrm>
              <a:off x="2623448" y="4498853"/>
              <a:ext cx="196449" cy="34925"/>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69" name="Straight Arrow Connector 68"/>
            <p:cNvCxnSpPr>
              <a:stCxn id="65" idx="3"/>
              <a:endCxn id="66" idx="1"/>
            </p:cNvCxnSpPr>
            <p:nvPr/>
          </p:nvCxnSpPr>
          <p:spPr>
            <a:xfrm>
              <a:off x="3809531" y="4533778"/>
              <a:ext cx="305753" cy="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70" name="Straight Arrow Connector 69"/>
            <p:cNvCxnSpPr>
              <a:stCxn id="66" idx="3"/>
              <a:endCxn id="73" idx="1"/>
            </p:cNvCxnSpPr>
            <p:nvPr/>
          </p:nvCxnSpPr>
          <p:spPr>
            <a:xfrm>
              <a:off x="5333862" y="4533778"/>
              <a:ext cx="228946" cy="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71" name="Straight Arrow Connector 70"/>
            <p:cNvCxnSpPr>
              <a:stCxn id="62" idx="3"/>
              <a:endCxn id="72" idx="1"/>
            </p:cNvCxnSpPr>
            <p:nvPr/>
          </p:nvCxnSpPr>
          <p:spPr>
            <a:xfrm flipV="1">
              <a:off x="6883304" y="4498853"/>
              <a:ext cx="355972" cy="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72" name="Rounded Rectangle 71"/>
            <p:cNvSpPr/>
            <p:nvPr/>
          </p:nvSpPr>
          <p:spPr>
            <a:xfrm>
              <a:off x="7239276" y="4250348"/>
              <a:ext cx="1218579" cy="495667"/>
            </a:xfrm>
            <a:prstGeom prst="round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200" dirty="0">
                  <a:solidFill>
                    <a:schemeClr val="tx1"/>
                  </a:solidFill>
                </a:rPr>
                <a:t>Save Encoded Video</a:t>
              </a:r>
              <a:endParaRPr lang="fr-CA" sz="1200" dirty="0">
                <a:solidFill>
                  <a:schemeClr val="tx1"/>
                </a:solidFill>
              </a:endParaRPr>
            </a:p>
          </p:txBody>
        </p:sp>
        <p:sp>
          <p:nvSpPr>
            <p:cNvPr id="73" name="Rounded Rectangle 72"/>
            <p:cNvSpPr/>
            <p:nvPr/>
          </p:nvSpPr>
          <p:spPr>
            <a:xfrm>
              <a:off x="5562808" y="4343034"/>
              <a:ext cx="991110" cy="381488"/>
            </a:xfrm>
            <a:prstGeom prst="round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100" dirty="0">
                  <a:solidFill>
                    <a:schemeClr val="tx1"/>
                  </a:solidFill>
                </a:rPr>
                <a:t>Attach Audio to Frame</a:t>
              </a:r>
              <a:endParaRPr lang="fr-CA" sz="1100" dirty="0">
                <a:solidFill>
                  <a:schemeClr val="tx1"/>
                </a:solidFill>
              </a:endParaRPr>
            </a:p>
          </p:txBody>
        </p:sp>
        <p:cxnSp>
          <p:nvCxnSpPr>
            <p:cNvPr id="74" name="Straight Arrow Connector 73"/>
            <p:cNvCxnSpPr>
              <a:stCxn id="73" idx="3"/>
              <a:endCxn id="62" idx="1"/>
            </p:cNvCxnSpPr>
            <p:nvPr/>
          </p:nvCxnSpPr>
          <p:spPr>
            <a:xfrm flipV="1">
              <a:off x="6553918" y="4498853"/>
              <a:ext cx="192018" cy="34925"/>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grpSp>
      <p:cxnSp>
        <p:nvCxnSpPr>
          <p:cNvPr id="75" name="Straight Arrow Connector 74"/>
          <p:cNvCxnSpPr>
            <a:stCxn id="72" idx="2"/>
          </p:cNvCxnSpPr>
          <p:nvPr/>
        </p:nvCxnSpPr>
        <p:spPr bwMode="auto">
          <a:xfrm>
            <a:off x="8015288" y="4576763"/>
            <a:ext cx="0" cy="223837"/>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76" name="Oval 75"/>
          <p:cNvSpPr/>
          <p:nvPr/>
        </p:nvSpPr>
        <p:spPr>
          <a:xfrm>
            <a:off x="7900988" y="4800600"/>
            <a:ext cx="228600" cy="228600"/>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77" name="Oval 76"/>
          <p:cNvSpPr/>
          <p:nvPr/>
        </p:nvSpPr>
        <p:spPr>
          <a:xfrm>
            <a:off x="7959725" y="4857750"/>
            <a:ext cx="114300" cy="1143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Tree>
    <p:extLst>
      <p:ext uri="{BB962C8B-B14F-4D97-AF65-F5344CB8AC3E}">
        <p14:creationId xmlns:p14="http://schemas.microsoft.com/office/powerpoint/2010/main" val="4132495427"/>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Exception Handlers</a:t>
            </a:r>
            <a:endParaRPr lang="fr-CA" dirty="0"/>
          </a:p>
        </p:txBody>
      </p:sp>
      <p:sp>
        <p:nvSpPr>
          <p:cNvPr id="48131" name="Content Placeholder 2"/>
          <p:cNvSpPr>
            <a:spLocks noGrp="1"/>
          </p:cNvSpPr>
          <p:nvPr>
            <p:ph idx="1"/>
          </p:nvPr>
        </p:nvSpPr>
        <p:spPr/>
        <p:txBody>
          <a:bodyPr/>
          <a:lstStyle/>
          <a:p>
            <a:r>
              <a:rPr lang="en-CA" altLang="fr-FR" smtClean="0"/>
              <a:t>An exception handler is an element that specifies what to execute in case the specified exception occurs during the execution of the protected node</a:t>
            </a:r>
          </a:p>
          <a:p>
            <a:endParaRPr lang="en-CA" altLang="fr-FR" smtClean="0"/>
          </a:p>
          <a:p>
            <a:endParaRPr lang="en-CA" altLang="fr-FR" smtClean="0"/>
          </a:p>
          <a:p>
            <a:endParaRPr lang="en-CA" altLang="fr-FR" smtClean="0"/>
          </a:p>
          <a:p>
            <a:r>
              <a:rPr lang="en-CA" altLang="fr-FR" smtClean="0"/>
              <a:t>In Java</a:t>
            </a:r>
          </a:p>
          <a:p>
            <a:pPr lvl="1"/>
            <a:r>
              <a:rPr lang="en-CA" altLang="fr-FR" smtClean="0"/>
              <a:t>“Try block” corresponds to “Protected Node”</a:t>
            </a:r>
          </a:p>
          <a:p>
            <a:pPr lvl="1"/>
            <a:r>
              <a:rPr lang="en-CA" altLang="fr-FR" smtClean="0"/>
              <a:t>“Catch block” corresponds to the “Handler Body Node”</a:t>
            </a:r>
          </a:p>
          <a:p>
            <a:endParaRPr lang="en-CA" altLang="fr-FR" smtClean="0"/>
          </a:p>
          <a:p>
            <a:endParaRPr lang="en-CA" altLang="fr-FR" smtClean="0"/>
          </a:p>
          <a:p>
            <a:endParaRPr lang="fr-CA" altLang="fr-FR" smtClean="0"/>
          </a:p>
        </p:txBody>
      </p:sp>
      <p:pic>
        <p:nvPicPr>
          <p:cNvPr id="4813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81200" y="3124200"/>
            <a:ext cx="3733800" cy="9461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386545481"/>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457200" y="228600"/>
            <a:ext cx="7772400" cy="3200400"/>
          </a:xfrm>
        </p:spPr>
        <p:txBody>
          <a:bodyPr/>
          <a:lstStyle/>
          <a:p>
            <a:pPr>
              <a:defRPr/>
            </a:pPr>
            <a:r>
              <a:rPr lang="en-CA" dirty="0" smtClean="0"/>
              <a:t>Section 3</a:t>
            </a:r>
            <a:endParaRPr lang="en-CA" dirty="0"/>
          </a:p>
        </p:txBody>
      </p:sp>
      <p:sp>
        <p:nvSpPr>
          <p:cNvPr id="3" name="Subtitle 2"/>
          <p:cNvSpPr>
            <a:spLocks noGrp="1"/>
          </p:cNvSpPr>
          <p:nvPr>
            <p:ph type="subTitle" idx="1"/>
          </p:nvPr>
        </p:nvSpPr>
        <p:spPr/>
        <p:txBody>
          <a:bodyPr/>
          <a:lstStyle/>
          <a:p>
            <a:pPr>
              <a:defRPr/>
            </a:pPr>
            <a:r>
              <a:rPr lang="en-CA" dirty="0" smtClean="0"/>
              <a:t>Behavioral Modeling</a:t>
            </a:r>
            <a:endParaRPr lang="en-CA" dirty="0"/>
          </a:p>
        </p:txBody>
      </p:sp>
    </p:spTree>
    <p:extLst>
      <p:ext uri="{BB962C8B-B14F-4D97-AF65-F5344CB8AC3E}">
        <p14:creationId xmlns:p14="http://schemas.microsoft.com/office/powerpoint/2010/main" val="463288853"/>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Topics</a:t>
            </a:r>
            <a:endParaRPr lang="en-CA" dirty="0"/>
          </a:p>
        </p:txBody>
      </p:sp>
      <p:sp>
        <p:nvSpPr>
          <p:cNvPr id="14339" name="Content Placeholder 2"/>
          <p:cNvSpPr>
            <a:spLocks noGrp="1"/>
          </p:cNvSpPr>
          <p:nvPr>
            <p:ph idx="1"/>
          </p:nvPr>
        </p:nvSpPr>
        <p:spPr/>
        <p:txBody>
          <a:bodyPr/>
          <a:lstStyle/>
          <a:p>
            <a:r>
              <a:rPr lang="en-CA" altLang="fr-FR" smtClean="0"/>
              <a:t>We will continue with the subject of Behavioral Modeling</a:t>
            </a:r>
          </a:p>
          <a:p>
            <a:endParaRPr lang="en-CA" altLang="fr-FR" smtClean="0"/>
          </a:p>
          <a:p>
            <a:r>
              <a:rPr lang="en-CA" altLang="fr-FR" smtClean="0"/>
              <a:t>Introduce the various components of UML state machines</a:t>
            </a:r>
          </a:p>
        </p:txBody>
      </p:sp>
    </p:spTree>
    <p:extLst>
      <p:ext uri="{BB962C8B-B14F-4D97-AF65-F5344CB8AC3E}">
        <p14:creationId xmlns:p14="http://schemas.microsoft.com/office/powerpoint/2010/main" val="2495200634"/>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Activity Diagrams vs State Machines</a:t>
            </a:r>
            <a:endParaRPr lang="en-CA" dirty="0"/>
          </a:p>
        </p:txBody>
      </p:sp>
      <p:sp>
        <p:nvSpPr>
          <p:cNvPr id="15363" name="Content Placeholder 2"/>
          <p:cNvSpPr>
            <a:spLocks noGrp="1"/>
          </p:cNvSpPr>
          <p:nvPr>
            <p:ph idx="1"/>
          </p:nvPr>
        </p:nvSpPr>
        <p:spPr/>
        <p:txBody>
          <a:bodyPr/>
          <a:lstStyle/>
          <a:p>
            <a:r>
              <a:rPr lang="en-CA" altLang="fr-FR" smtClean="0"/>
              <a:t>In Activity Diagrams</a:t>
            </a:r>
          </a:p>
          <a:p>
            <a:pPr lvl="1"/>
            <a:r>
              <a:rPr lang="en-CA" altLang="fr-FR" smtClean="0"/>
              <a:t>Vertices represent Actions</a:t>
            </a:r>
          </a:p>
          <a:p>
            <a:pPr lvl="1"/>
            <a:r>
              <a:rPr lang="en-CA" altLang="fr-FR" smtClean="0"/>
              <a:t>Edges (arrows) represent transition that occurs at the completion of one action and before the start of another one (control flow)</a:t>
            </a:r>
          </a:p>
          <a:p>
            <a:pPr lvl="1"/>
            <a:endParaRPr lang="en-CA" altLang="fr-FR" smtClean="0"/>
          </a:p>
          <a:p>
            <a:pPr lvl="1"/>
            <a:endParaRPr lang="en-CA" altLang="fr-FR" smtClean="0"/>
          </a:p>
        </p:txBody>
      </p:sp>
      <p:pic>
        <p:nvPicPr>
          <p:cNvPr id="15366" name="Picture 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86000" y="3657600"/>
            <a:ext cx="3657600" cy="7318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cxnSp>
        <p:nvCxnSpPr>
          <p:cNvPr id="8" name="Straight Arrow Connector 7"/>
          <p:cNvCxnSpPr>
            <a:stCxn id="15368" idx="0"/>
          </p:cNvCxnSpPr>
          <p:nvPr/>
        </p:nvCxnSpPr>
        <p:spPr>
          <a:xfrm flipV="1">
            <a:off x="2000250" y="4373563"/>
            <a:ext cx="438150" cy="46990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15368" name="TextBox 10"/>
          <p:cNvSpPr txBox="1">
            <a:spLocks noChangeArrowheads="1"/>
          </p:cNvSpPr>
          <p:nvPr/>
        </p:nvSpPr>
        <p:spPr bwMode="auto">
          <a:xfrm>
            <a:off x="1143000" y="4843463"/>
            <a:ext cx="1714500"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sz="1400" b="0">
                <a:solidFill>
                  <a:srgbClr val="000000"/>
                </a:solidFill>
                <a:latin typeface="Times New Roman" pitchFamily="18" charset="0"/>
              </a:rPr>
              <a:t>Vertex representing an Action</a:t>
            </a:r>
          </a:p>
        </p:txBody>
      </p:sp>
      <p:cxnSp>
        <p:nvCxnSpPr>
          <p:cNvPr id="9" name="Straight Arrow Connector 8"/>
          <p:cNvCxnSpPr>
            <a:stCxn id="15370" idx="0"/>
          </p:cNvCxnSpPr>
          <p:nvPr/>
        </p:nvCxnSpPr>
        <p:spPr>
          <a:xfrm flipH="1" flipV="1">
            <a:off x="4211638" y="4149725"/>
            <a:ext cx="496887" cy="955675"/>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15370" name="TextBox 9"/>
          <p:cNvSpPr txBox="1">
            <a:spLocks noChangeArrowheads="1"/>
          </p:cNvSpPr>
          <p:nvPr/>
        </p:nvSpPr>
        <p:spPr bwMode="auto">
          <a:xfrm>
            <a:off x="3851275" y="5105400"/>
            <a:ext cx="17145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sz="1400" b="0">
                <a:solidFill>
                  <a:srgbClr val="000000"/>
                </a:solidFill>
                <a:latin typeface="Times New Roman" pitchFamily="18" charset="0"/>
              </a:rPr>
              <a:t>Arrow implying transition from one action to another</a:t>
            </a:r>
          </a:p>
        </p:txBody>
      </p:sp>
    </p:spTree>
    <p:extLst>
      <p:ext uri="{BB962C8B-B14F-4D97-AF65-F5344CB8AC3E}">
        <p14:creationId xmlns:p14="http://schemas.microsoft.com/office/powerpoint/2010/main" val="376663247"/>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CA" dirty="0" smtClean="0"/>
              <a:t>Major Course Topics</a:t>
            </a:r>
            <a:endParaRPr lang="fr-CA" dirty="0"/>
          </a:p>
        </p:txBody>
      </p:sp>
      <p:sp>
        <p:nvSpPr>
          <p:cNvPr id="15363" name="Content Placeholder 2"/>
          <p:cNvSpPr>
            <a:spLocks noGrp="1"/>
          </p:cNvSpPr>
          <p:nvPr>
            <p:ph idx="1"/>
          </p:nvPr>
        </p:nvSpPr>
        <p:spPr/>
        <p:txBody>
          <a:bodyPr/>
          <a:lstStyle/>
          <a:p>
            <a:pPr>
              <a:defRPr/>
            </a:pPr>
            <a:r>
              <a:rPr lang="en-CA" altLang="fr-FR" dirty="0" smtClean="0"/>
              <a:t>Chapter 1: Introduction and Behavioral Modeling</a:t>
            </a:r>
            <a:endParaRPr lang="fr-CA" altLang="fr-FR" dirty="0" smtClean="0"/>
          </a:p>
          <a:p>
            <a:pPr lvl="1">
              <a:defRPr/>
            </a:pPr>
            <a:r>
              <a:rPr lang="en-CA" altLang="fr-FR" dirty="0" smtClean="0"/>
              <a:t>Introduction to software development processes</a:t>
            </a:r>
          </a:p>
          <a:p>
            <a:pPr lvl="2">
              <a:defRPr/>
            </a:pPr>
            <a:r>
              <a:rPr lang="en-CA" altLang="fr-FR" dirty="0" smtClean="0"/>
              <a:t>Waterfall model</a:t>
            </a:r>
          </a:p>
          <a:p>
            <a:pPr lvl="2">
              <a:defRPr/>
            </a:pPr>
            <a:r>
              <a:rPr lang="en-CA" altLang="fr-FR" dirty="0" smtClean="0"/>
              <a:t>Iterative (or incremental) </a:t>
            </a:r>
            <a:r>
              <a:rPr lang="en-CA" altLang="fr-FR" dirty="0"/>
              <a:t>model</a:t>
            </a:r>
            <a:endParaRPr lang="en-CA" altLang="fr-FR" dirty="0" smtClean="0"/>
          </a:p>
          <a:p>
            <a:pPr lvl="2">
              <a:defRPr/>
            </a:pPr>
            <a:r>
              <a:rPr lang="en-CA" altLang="fr-FR" dirty="0" smtClean="0"/>
              <a:t>Agile </a:t>
            </a:r>
            <a:r>
              <a:rPr lang="en-CA" altLang="fr-FR" dirty="0"/>
              <a:t>model</a:t>
            </a:r>
            <a:endParaRPr lang="fr-CA" altLang="fr-FR" dirty="0" smtClean="0"/>
          </a:p>
          <a:p>
            <a:pPr lvl="1">
              <a:defRPr/>
            </a:pPr>
            <a:r>
              <a:rPr lang="en-CA" altLang="fr-FR" dirty="0" smtClean="0"/>
              <a:t>Behavioral modeling </a:t>
            </a:r>
          </a:p>
          <a:p>
            <a:pPr lvl="2">
              <a:defRPr/>
            </a:pPr>
            <a:r>
              <a:rPr lang="en-CA" altLang="fr-FR" i="1" dirty="0" smtClean="0"/>
              <a:t>UML Use case models (seen previously)</a:t>
            </a:r>
          </a:p>
          <a:p>
            <a:pPr lvl="2">
              <a:defRPr/>
            </a:pPr>
            <a:r>
              <a:rPr lang="en-CA" altLang="fr-FR" i="1" dirty="0" smtClean="0"/>
              <a:t>UML Sequence diagrams (seen previously)</a:t>
            </a:r>
          </a:p>
          <a:p>
            <a:pPr lvl="2">
              <a:defRPr/>
            </a:pPr>
            <a:r>
              <a:rPr lang="en-CA" altLang="fr-FR" b="1" dirty="0" smtClean="0"/>
              <a:t>UML activity diagrams </a:t>
            </a:r>
            <a:r>
              <a:rPr lang="en-CA" altLang="fr-FR" sz="1400" dirty="0" smtClean="0"/>
              <a:t>(very useful to model concurrent behavior)</a:t>
            </a:r>
          </a:p>
          <a:p>
            <a:pPr lvl="2">
              <a:defRPr/>
            </a:pPr>
            <a:r>
              <a:rPr lang="en-CA" altLang="fr-FR" b="1" dirty="0" smtClean="0"/>
              <a:t>UML state machines  </a:t>
            </a:r>
            <a:r>
              <a:rPr lang="en-CA" altLang="fr-FR" sz="1400" dirty="0" smtClean="0"/>
              <a:t>(model the behavior of a single object)</a:t>
            </a:r>
          </a:p>
          <a:p>
            <a:pPr lvl="2">
              <a:defRPr/>
            </a:pPr>
            <a:r>
              <a:rPr lang="en-CA" altLang="fr-FR" dirty="0"/>
              <a:t>Petri </a:t>
            </a:r>
            <a:r>
              <a:rPr lang="en-CA" altLang="fr-FR" dirty="0" smtClean="0"/>
              <a:t>Nets</a:t>
            </a:r>
          </a:p>
          <a:p>
            <a:pPr lvl="2">
              <a:defRPr/>
            </a:pPr>
            <a:r>
              <a:rPr lang="en-CA" altLang="fr-FR" dirty="0" smtClean="0"/>
              <a:t>SDL</a:t>
            </a:r>
            <a:endParaRPr lang="en-CA" altLang="fr-FR" dirty="0"/>
          </a:p>
          <a:p>
            <a:pPr>
              <a:defRPr/>
            </a:pPr>
            <a:endParaRPr lang="fr-CA" altLang="fr-FR" sz="1800" dirty="0" smtClean="0"/>
          </a:p>
        </p:txBody>
      </p:sp>
      <p:sp>
        <p:nvSpPr>
          <p:cNvPr id="5" name="Slide Number Placeholder 4"/>
          <p:cNvSpPr>
            <a:spLocks noGrp="1"/>
          </p:cNvSpPr>
          <p:nvPr>
            <p:ph type="sldNum" sz="quarter" idx="11"/>
          </p:nvPr>
        </p:nvSpPr>
        <p:spPr/>
        <p:txBody>
          <a:bodyPr/>
          <a:lstStyle/>
          <a:p>
            <a:pPr>
              <a:defRPr/>
            </a:pPr>
            <a:fld id="{DC563831-073D-43A4-875A-4D5DAB7DBFA7}" type="slidenum">
              <a:rPr lang="fr-CA" smtClean="0">
                <a:solidFill>
                  <a:srgbClr val="000000">
                    <a:tint val="75000"/>
                  </a:srgbClr>
                </a:solidFill>
              </a:rPr>
              <a:pPr>
                <a:defRPr/>
              </a:pPr>
              <a:t>9</a:t>
            </a:fld>
            <a:endParaRPr lang="fr-CA">
              <a:solidFill>
                <a:srgbClr val="000000">
                  <a:tint val="75000"/>
                </a:srgbClr>
              </a:solidFill>
            </a:endParaRPr>
          </a:p>
        </p:txBody>
      </p:sp>
    </p:spTree>
    <p:extLst>
      <p:ext uri="{BB962C8B-B14F-4D97-AF65-F5344CB8AC3E}">
        <p14:creationId xmlns:p14="http://schemas.microsoft.com/office/powerpoint/2010/main" val="81371669"/>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Activity Diagrams vs State Machines</a:t>
            </a:r>
            <a:endParaRPr lang="en-CA" dirty="0"/>
          </a:p>
        </p:txBody>
      </p:sp>
      <p:sp>
        <p:nvSpPr>
          <p:cNvPr id="16387" name="Content Placeholder 2"/>
          <p:cNvSpPr>
            <a:spLocks noGrp="1"/>
          </p:cNvSpPr>
          <p:nvPr>
            <p:ph idx="1"/>
          </p:nvPr>
        </p:nvSpPr>
        <p:spPr/>
        <p:txBody>
          <a:bodyPr/>
          <a:lstStyle/>
          <a:p>
            <a:r>
              <a:rPr lang="en-CA" altLang="fr-FR" smtClean="0"/>
              <a:t>In State Machines</a:t>
            </a:r>
          </a:p>
          <a:p>
            <a:pPr lvl="1"/>
            <a:r>
              <a:rPr lang="en-CA" altLang="fr-FR" smtClean="0"/>
              <a:t>Vertices represent states of a process</a:t>
            </a:r>
          </a:p>
          <a:p>
            <a:pPr lvl="1"/>
            <a:r>
              <a:rPr lang="en-CA" altLang="fr-FR" smtClean="0"/>
              <a:t>Edges (arrows) represent occurrences of events</a:t>
            </a:r>
          </a:p>
        </p:txBody>
      </p:sp>
      <p:pic>
        <p:nvPicPr>
          <p:cNvPr id="16390"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39875" y="3413125"/>
            <a:ext cx="4933950" cy="8969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cxnSp>
        <p:nvCxnSpPr>
          <p:cNvPr id="11" name="Straight Arrow Connector 10"/>
          <p:cNvCxnSpPr>
            <a:stCxn id="16392" idx="0"/>
          </p:cNvCxnSpPr>
          <p:nvPr/>
        </p:nvCxnSpPr>
        <p:spPr>
          <a:xfrm flipV="1">
            <a:off x="2000250" y="4373563"/>
            <a:ext cx="438150" cy="46990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16392" name="TextBox 11"/>
          <p:cNvSpPr txBox="1">
            <a:spLocks noChangeArrowheads="1"/>
          </p:cNvSpPr>
          <p:nvPr/>
        </p:nvSpPr>
        <p:spPr bwMode="auto">
          <a:xfrm>
            <a:off x="1143000" y="4843463"/>
            <a:ext cx="1714500"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sz="1400" b="0">
                <a:solidFill>
                  <a:srgbClr val="000000"/>
                </a:solidFill>
                <a:latin typeface="Times New Roman" pitchFamily="18" charset="0"/>
              </a:rPr>
              <a:t>Vertex representing a State</a:t>
            </a:r>
          </a:p>
        </p:txBody>
      </p:sp>
      <p:cxnSp>
        <p:nvCxnSpPr>
          <p:cNvPr id="13" name="Straight Arrow Connector 12"/>
          <p:cNvCxnSpPr>
            <a:stCxn id="16394" idx="0"/>
          </p:cNvCxnSpPr>
          <p:nvPr/>
        </p:nvCxnSpPr>
        <p:spPr>
          <a:xfrm flipH="1" flipV="1">
            <a:off x="4211638" y="4005263"/>
            <a:ext cx="496887" cy="955675"/>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16394" name="TextBox 13"/>
          <p:cNvSpPr txBox="1">
            <a:spLocks noChangeArrowheads="1"/>
          </p:cNvSpPr>
          <p:nvPr/>
        </p:nvSpPr>
        <p:spPr bwMode="auto">
          <a:xfrm>
            <a:off x="3851275" y="4960938"/>
            <a:ext cx="17145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en-CA" altLang="fr-FR" sz="1400" b="0">
                <a:solidFill>
                  <a:srgbClr val="000000"/>
                </a:solidFill>
                <a:latin typeface="Times New Roman" pitchFamily="18" charset="0"/>
              </a:rPr>
              <a:t>Arrow representing an event</a:t>
            </a:r>
          </a:p>
        </p:txBody>
      </p:sp>
    </p:spTree>
    <p:extLst>
      <p:ext uri="{BB962C8B-B14F-4D97-AF65-F5344CB8AC3E}">
        <p14:creationId xmlns:p14="http://schemas.microsoft.com/office/powerpoint/2010/main" val="1085089250"/>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UML State Machines</a:t>
            </a:r>
            <a:endParaRPr lang="en-CA" dirty="0"/>
          </a:p>
        </p:txBody>
      </p:sp>
      <p:sp>
        <p:nvSpPr>
          <p:cNvPr id="17411" name="Content Placeholder 2"/>
          <p:cNvSpPr>
            <a:spLocks noGrp="1"/>
          </p:cNvSpPr>
          <p:nvPr>
            <p:ph idx="1"/>
          </p:nvPr>
        </p:nvSpPr>
        <p:spPr/>
        <p:txBody>
          <a:bodyPr/>
          <a:lstStyle/>
          <a:p>
            <a:r>
              <a:rPr lang="en-CA" altLang="fr-FR" smtClean="0"/>
              <a:t>Used to model the dynamic behaviour of a process</a:t>
            </a:r>
          </a:p>
          <a:p>
            <a:pPr lvl="1"/>
            <a:r>
              <a:rPr lang="en-CA" altLang="fr-FR" smtClean="0"/>
              <a:t>Can be used to model a high level behaviour of an entire system</a:t>
            </a:r>
          </a:p>
          <a:p>
            <a:pPr lvl="1"/>
            <a:r>
              <a:rPr lang="en-CA" altLang="fr-FR" smtClean="0"/>
              <a:t>Can be used to model the detailed behaviour of a single object</a:t>
            </a:r>
          </a:p>
          <a:p>
            <a:pPr lvl="1"/>
            <a:r>
              <a:rPr lang="en-CA" altLang="fr-FR" smtClean="0"/>
              <a:t>All other possible levels of detail in between these extremes is also possible</a:t>
            </a:r>
          </a:p>
        </p:txBody>
      </p:sp>
    </p:spTree>
    <p:extLst>
      <p:ext uri="{BB962C8B-B14F-4D97-AF65-F5344CB8AC3E}">
        <p14:creationId xmlns:p14="http://schemas.microsoft.com/office/powerpoint/2010/main" val="2274484029"/>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UML State Machine Example</a:t>
            </a:r>
            <a:endParaRPr lang="en-CA" dirty="0"/>
          </a:p>
        </p:txBody>
      </p:sp>
      <p:sp>
        <p:nvSpPr>
          <p:cNvPr id="18435" name="Content Placeholder 2"/>
          <p:cNvSpPr>
            <a:spLocks noGrp="1"/>
          </p:cNvSpPr>
          <p:nvPr>
            <p:ph idx="1"/>
          </p:nvPr>
        </p:nvSpPr>
        <p:spPr/>
        <p:txBody>
          <a:bodyPr/>
          <a:lstStyle/>
          <a:p>
            <a:r>
              <a:rPr lang="en-CA" altLang="fr-FR" smtClean="0"/>
              <a:t>Example of a garage door state machine</a:t>
            </a:r>
          </a:p>
          <a:p>
            <a:r>
              <a:rPr lang="en-CA" altLang="fr-FR" i="1" smtClean="0"/>
              <a:t>(We will come back to this example later)</a:t>
            </a:r>
          </a:p>
        </p:txBody>
      </p:sp>
      <p:pic>
        <p:nvPicPr>
          <p:cNvPr id="18438" name="Picture 2"/>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779838" y="2205038"/>
            <a:ext cx="3473450" cy="453866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914926637"/>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States</a:t>
            </a:r>
            <a:endParaRPr lang="en-CA" dirty="0"/>
          </a:p>
        </p:txBody>
      </p:sp>
      <p:sp>
        <p:nvSpPr>
          <p:cNvPr id="19459" name="Content Placeholder 2"/>
          <p:cNvSpPr>
            <a:spLocks noGrp="1"/>
          </p:cNvSpPr>
          <p:nvPr>
            <p:ph idx="1"/>
          </p:nvPr>
        </p:nvSpPr>
        <p:spPr/>
        <p:txBody>
          <a:bodyPr/>
          <a:lstStyle/>
          <a:p>
            <a:r>
              <a:rPr lang="en-CA" altLang="fr-FR" smtClean="0"/>
              <a:t>Symbol for a state</a:t>
            </a:r>
          </a:p>
          <a:p>
            <a:endParaRPr lang="en-CA" altLang="fr-FR" smtClean="0"/>
          </a:p>
          <a:p>
            <a:endParaRPr lang="en-CA" altLang="fr-FR" smtClean="0"/>
          </a:p>
          <a:p>
            <a:r>
              <a:rPr lang="en-CA" altLang="fr-FR" smtClean="0"/>
              <a:t>A system in a state will remain in it until the occurrence of an event that will cause it to transition to another one</a:t>
            </a:r>
          </a:p>
          <a:p>
            <a:pPr lvl="1"/>
            <a:r>
              <a:rPr lang="en-CA" altLang="fr-FR" smtClean="0"/>
              <a:t>Being in a state means that a system will behave in a predetermined way in response to a given event</a:t>
            </a:r>
          </a:p>
          <a:p>
            <a:r>
              <a:rPr lang="en-CA" altLang="fr-FR" smtClean="0"/>
              <a:t>Symbols for the initial and final states</a:t>
            </a:r>
          </a:p>
          <a:p>
            <a:endParaRPr lang="en-CA" altLang="fr-FR" smtClean="0"/>
          </a:p>
        </p:txBody>
      </p:sp>
      <p:pic>
        <p:nvPicPr>
          <p:cNvPr id="19462"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276600" y="2133600"/>
            <a:ext cx="1709738" cy="9350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9463"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84463" y="5300663"/>
            <a:ext cx="3086100" cy="7842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132346364"/>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States</a:t>
            </a:r>
            <a:endParaRPr lang="en-CA" dirty="0"/>
          </a:p>
        </p:txBody>
      </p:sp>
      <p:sp>
        <p:nvSpPr>
          <p:cNvPr id="20483" name="Content Placeholder 2"/>
          <p:cNvSpPr>
            <a:spLocks noGrp="1"/>
          </p:cNvSpPr>
          <p:nvPr>
            <p:ph idx="1"/>
          </p:nvPr>
        </p:nvSpPr>
        <p:spPr/>
        <p:txBody>
          <a:bodyPr/>
          <a:lstStyle/>
          <a:p>
            <a:r>
              <a:rPr lang="en-CA" altLang="fr-FR" smtClean="0"/>
              <a:t>Numerous types of events can cause the system to transition from one state to another</a:t>
            </a:r>
          </a:p>
          <a:p>
            <a:pPr lvl="1"/>
            <a:endParaRPr lang="en-CA" altLang="fr-FR" smtClean="0"/>
          </a:p>
          <a:p>
            <a:r>
              <a:rPr lang="en-CA" altLang="fr-FR" smtClean="0"/>
              <a:t>In every state, the system behaves in a different matter</a:t>
            </a:r>
          </a:p>
          <a:p>
            <a:endParaRPr lang="en-CA" altLang="fr-FR" smtClean="0"/>
          </a:p>
          <a:p>
            <a:r>
              <a:rPr lang="en-CA" altLang="fr-FR" smtClean="0"/>
              <a:t>Names for states are usually chosen as:</a:t>
            </a:r>
          </a:p>
          <a:p>
            <a:pPr lvl="1"/>
            <a:r>
              <a:rPr lang="en-CA" altLang="fr-FR" smtClean="0"/>
              <a:t>Adjectives: open, closed, ready…</a:t>
            </a:r>
          </a:p>
          <a:p>
            <a:pPr lvl="1"/>
            <a:r>
              <a:rPr lang="en-CA" altLang="fr-FR" smtClean="0"/>
              <a:t>Present continuous verbs: opening, closing, waiting…</a:t>
            </a:r>
          </a:p>
          <a:p>
            <a:pPr lvl="1"/>
            <a:endParaRPr lang="en-CA" altLang="fr-FR" smtClean="0"/>
          </a:p>
          <a:p>
            <a:endParaRPr lang="en-CA" altLang="fr-FR" smtClean="0"/>
          </a:p>
        </p:txBody>
      </p:sp>
    </p:spTree>
    <p:extLst>
      <p:ext uri="{BB962C8B-B14F-4D97-AF65-F5344CB8AC3E}">
        <p14:creationId xmlns:p14="http://schemas.microsoft.com/office/powerpoint/2010/main" val="2835190042"/>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Transitions</a:t>
            </a:r>
            <a:endParaRPr lang="en-CA" dirty="0"/>
          </a:p>
        </p:txBody>
      </p:sp>
      <p:sp>
        <p:nvSpPr>
          <p:cNvPr id="21507" name="Content Placeholder 2"/>
          <p:cNvSpPr>
            <a:spLocks noGrp="1"/>
          </p:cNvSpPr>
          <p:nvPr>
            <p:ph idx="1"/>
          </p:nvPr>
        </p:nvSpPr>
        <p:spPr/>
        <p:txBody>
          <a:bodyPr/>
          <a:lstStyle/>
          <a:p>
            <a:r>
              <a:rPr lang="en-CA" altLang="fr-FR" smtClean="0"/>
              <a:t>Transitions are represented with arrows</a:t>
            </a:r>
          </a:p>
          <a:p>
            <a:pPr lvl="1"/>
            <a:endParaRPr lang="en-CA" altLang="fr-FR" smtClean="0"/>
          </a:p>
          <a:p>
            <a:pPr lvl="1"/>
            <a:endParaRPr lang="en-CA" altLang="fr-FR" smtClean="0"/>
          </a:p>
          <a:p>
            <a:pPr lvl="1"/>
            <a:endParaRPr lang="en-CA" altLang="fr-FR" smtClean="0"/>
          </a:p>
        </p:txBody>
      </p:sp>
      <p:pic>
        <p:nvPicPr>
          <p:cNvPr id="2151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71550" y="2997200"/>
            <a:ext cx="6775450" cy="12541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080359493"/>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Transitions</a:t>
            </a:r>
            <a:endParaRPr lang="en-CA" dirty="0"/>
          </a:p>
        </p:txBody>
      </p:sp>
      <p:sp>
        <p:nvSpPr>
          <p:cNvPr id="22531" name="Content Placeholder 2"/>
          <p:cNvSpPr>
            <a:spLocks noGrp="1"/>
          </p:cNvSpPr>
          <p:nvPr>
            <p:ph idx="1"/>
          </p:nvPr>
        </p:nvSpPr>
        <p:spPr>
          <a:xfrm>
            <a:off x="457200" y="1628775"/>
            <a:ext cx="7620000" cy="4373563"/>
          </a:xfrm>
        </p:spPr>
        <p:txBody>
          <a:bodyPr/>
          <a:lstStyle/>
          <a:p>
            <a:r>
              <a:rPr lang="en-CA" altLang="fr-FR" smtClean="0"/>
              <a:t>Transitions represent a change in a state in response to an event</a:t>
            </a:r>
          </a:p>
          <a:p>
            <a:pPr lvl="1"/>
            <a:r>
              <a:rPr lang="en-CA" altLang="fr-FR" smtClean="0"/>
              <a:t>Theoretically, it is supposed to occur in a instantaneous manner (it does not take time to execute)</a:t>
            </a:r>
          </a:p>
          <a:p>
            <a:r>
              <a:rPr lang="en-CA" altLang="fr-FR" smtClean="0"/>
              <a:t>A transition can have”</a:t>
            </a:r>
          </a:p>
          <a:p>
            <a:pPr lvl="1"/>
            <a:r>
              <a:rPr lang="en-CA" altLang="fr-FR" b="1" smtClean="0"/>
              <a:t>Trigger: </a:t>
            </a:r>
            <a:r>
              <a:rPr lang="en-CA" altLang="fr-FR" smtClean="0"/>
              <a:t>causes the transition; can be an event of simply the passage of time</a:t>
            </a:r>
          </a:p>
          <a:p>
            <a:pPr lvl="1"/>
            <a:r>
              <a:rPr lang="en-CA" altLang="fr-FR" b="1" smtClean="0"/>
              <a:t>Guard: </a:t>
            </a:r>
            <a:r>
              <a:rPr lang="en-CA" altLang="fr-FR" smtClean="0"/>
              <a:t>a condition that must evaluate to true for the transition to occur</a:t>
            </a:r>
          </a:p>
          <a:p>
            <a:pPr lvl="1"/>
            <a:r>
              <a:rPr lang="en-CA" altLang="fr-FR" b="1" smtClean="0"/>
              <a:t>Effect: </a:t>
            </a:r>
            <a:r>
              <a:rPr lang="en-CA" altLang="fr-FR" smtClean="0"/>
              <a:t>an action that will be invoked directly on the system of the object being modeled (if we are modeling an object, the effect would correspond to a specific method)</a:t>
            </a:r>
            <a:endParaRPr lang="en-CA" altLang="fr-FR" b="1" smtClean="0"/>
          </a:p>
          <a:p>
            <a:pPr lvl="1"/>
            <a:endParaRPr lang="en-CA" altLang="fr-FR" smtClean="0"/>
          </a:p>
          <a:p>
            <a:pPr lvl="1"/>
            <a:endParaRPr lang="en-CA" altLang="fr-FR" smtClean="0"/>
          </a:p>
          <a:p>
            <a:pPr lvl="1"/>
            <a:endParaRPr lang="en-CA" altLang="fr-FR" smtClean="0"/>
          </a:p>
        </p:txBody>
      </p:sp>
    </p:spTree>
    <p:extLst>
      <p:ext uri="{BB962C8B-B14F-4D97-AF65-F5344CB8AC3E}">
        <p14:creationId xmlns:p14="http://schemas.microsoft.com/office/powerpoint/2010/main" val="1477579662"/>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State Actions</a:t>
            </a:r>
            <a:endParaRPr lang="en-CA" dirty="0"/>
          </a:p>
        </p:txBody>
      </p:sp>
      <p:sp>
        <p:nvSpPr>
          <p:cNvPr id="23555" name="Content Placeholder 2"/>
          <p:cNvSpPr>
            <a:spLocks noGrp="1"/>
          </p:cNvSpPr>
          <p:nvPr>
            <p:ph idx="1"/>
          </p:nvPr>
        </p:nvSpPr>
        <p:spPr/>
        <p:txBody>
          <a:bodyPr/>
          <a:lstStyle/>
          <a:p>
            <a:pPr indent="-182563"/>
            <a:r>
              <a:rPr lang="en-CA" altLang="fr-FR" smtClean="0"/>
              <a:t>An effect can also be associated with a state</a:t>
            </a:r>
          </a:p>
          <a:p>
            <a:pPr indent="-182563"/>
            <a:r>
              <a:rPr lang="en-CA" altLang="fr-FR" smtClean="0"/>
              <a:t>If a destination state is associated with numerous incident transitions </a:t>
            </a:r>
            <a:r>
              <a:rPr lang="en-CA" altLang="fr-FR" i="1" smtClean="0"/>
              <a:t>(transitions arriving a that state), </a:t>
            </a:r>
            <a:r>
              <a:rPr lang="en-CA" altLang="fr-FR" smtClean="0"/>
              <a:t>and every transition defines the same effect:</a:t>
            </a:r>
          </a:p>
          <a:p>
            <a:pPr lvl="1"/>
            <a:r>
              <a:rPr lang="en-CA" altLang="fr-FR" smtClean="0"/>
              <a:t>The effect can therefore be associated with the state instead of the transitions (avoid duplications)</a:t>
            </a:r>
          </a:p>
          <a:p>
            <a:pPr lvl="1"/>
            <a:r>
              <a:rPr lang="en-CA" altLang="fr-FR" smtClean="0"/>
              <a:t>This can be achieved using an “On Entry” effect (we can have multiple entry effects)</a:t>
            </a:r>
          </a:p>
          <a:p>
            <a:pPr lvl="1"/>
            <a:r>
              <a:rPr lang="en-CA" altLang="fr-FR" smtClean="0"/>
              <a:t>We can also add one or more “On Exit” effect</a:t>
            </a:r>
          </a:p>
          <a:p>
            <a:pPr lvl="1"/>
            <a:endParaRPr lang="en-CA" altLang="fr-FR" smtClean="0"/>
          </a:p>
        </p:txBody>
      </p:sp>
      <p:pic>
        <p:nvPicPr>
          <p:cNvPr id="23558" name="Picture 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955925" y="4992688"/>
            <a:ext cx="2552700" cy="12446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731271113"/>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Self Transition</a:t>
            </a:r>
            <a:endParaRPr lang="en-CA" dirty="0"/>
          </a:p>
        </p:txBody>
      </p:sp>
      <p:sp>
        <p:nvSpPr>
          <p:cNvPr id="24579" name="Content Placeholder 2"/>
          <p:cNvSpPr>
            <a:spLocks noGrp="1"/>
          </p:cNvSpPr>
          <p:nvPr>
            <p:ph idx="1"/>
          </p:nvPr>
        </p:nvSpPr>
        <p:spPr/>
        <p:txBody>
          <a:bodyPr/>
          <a:lstStyle/>
          <a:p>
            <a:pPr indent="-182563">
              <a:defRPr/>
            </a:pPr>
            <a:r>
              <a:rPr lang="en-CA" altLang="fr-FR" dirty="0" smtClean="0"/>
              <a:t>State can also have self transitions</a:t>
            </a:r>
          </a:p>
          <a:p>
            <a:pPr lvl="1">
              <a:defRPr/>
            </a:pPr>
            <a:r>
              <a:rPr lang="en-CA" altLang="fr-FR" dirty="0" smtClean="0"/>
              <a:t>These self transition are more useful when they have an effect associated with them</a:t>
            </a:r>
          </a:p>
          <a:p>
            <a:pPr>
              <a:defRPr/>
            </a:pPr>
            <a:r>
              <a:rPr lang="en-CA" altLang="fr-FR" dirty="0" smtClean="0"/>
              <a:t>Timer events are usually popular with self transitions</a:t>
            </a:r>
          </a:p>
          <a:p>
            <a:pPr>
              <a:defRPr/>
            </a:pPr>
            <a:r>
              <a:rPr lang="en-CA" altLang="fr-FR" dirty="0" smtClean="0"/>
              <a:t>Below is a typical example:</a:t>
            </a:r>
          </a:p>
        </p:txBody>
      </p:sp>
      <p:pic>
        <p:nvPicPr>
          <p:cNvPr id="2458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71775" y="4008438"/>
            <a:ext cx="2376488" cy="18938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961970775"/>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Coming back to Our Initial Example</a:t>
            </a:r>
            <a:endParaRPr lang="en-CA" dirty="0"/>
          </a:p>
        </p:txBody>
      </p:sp>
      <p:sp>
        <p:nvSpPr>
          <p:cNvPr id="25603" name="Content Placeholder 2"/>
          <p:cNvSpPr>
            <a:spLocks noGrp="1"/>
          </p:cNvSpPr>
          <p:nvPr>
            <p:ph idx="1"/>
          </p:nvPr>
        </p:nvSpPr>
        <p:spPr/>
        <p:txBody>
          <a:bodyPr/>
          <a:lstStyle/>
          <a:p>
            <a:r>
              <a:rPr lang="en-CA" altLang="fr-FR" smtClean="0"/>
              <a:t>Example of a garage door state machine</a:t>
            </a:r>
          </a:p>
        </p:txBody>
      </p:sp>
      <p:pic>
        <p:nvPicPr>
          <p:cNvPr id="25606" name="Picture 2"/>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627313" y="2060575"/>
            <a:ext cx="3473450" cy="453866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097056632"/>
      </p:ext>
    </p:extLst>
  </p:cSld>
  <p:clrMapOvr>
    <a:masterClrMapping/>
  </p:clrMapOvr>
  <p:timing>
    <p:tnLst>
      <p:par>
        <p:cTn id="1" dur="indefinite" restart="never" nodeType="tmRoot"/>
      </p:par>
    </p:tnLst>
  </p:timing>
</p:sld>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_rels/theme2.xml.rels><?xml version="1.0" encoding="UTF-8" standalone="yes"?>
<Relationships xmlns="http://schemas.openxmlformats.org/package/2006/relationships"><Relationship Id="rId1" Type="http://schemas.openxmlformats.org/officeDocument/2006/relationships/image" Target="../media/image1.jpeg"/></Relationships>
</file>

<file path=ppt/theme/_rels/theme3.xml.rels><?xml version="1.0" encoding="UTF-8" standalone="yes"?>
<Relationships xmlns="http://schemas.openxmlformats.org/package/2006/relationships"><Relationship Id="rId1" Type="http://schemas.openxmlformats.org/officeDocument/2006/relationships/image" Target="../media/image1.jpeg"/></Relationships>
</file>

<file path=ppt/theme/_rels/theme4.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1_Essential">
  <a:themeElements>
    <a:clrScheme name="Essential">
      <a:dk1>
        <a:srgbClr val="000000"/>
      </a:dk1>
      <a:lt1>
        <a:srgbClr val="FFFFFF"/>
      </a:lt1>
      <a:dk2>
        <a:srgbClr val="D1282E"/>
      </a:dk2>
      <a:lt2>
        <a:srgbClr val="C8C8B1"/>
      </a:lt2>
      <a:accent1>
        <a:srgbClr val="7A7A7A"/>
      </a:accent1>
      <a:accent2>
        <a:srgbClr val="F5C201"/>
      </a:accent2>
      <a:accent3>
        <a:srgbClr val="526DB0"/>
      </a:accent3>
      <a:accent4>
        <a:srgbClr val="989AAC"/>
      </a:accent4>
      <a:accent5>
        <a:srgbClr val="DC5924"/>
      </a:accent5>
      <a:accent6>
        <a:srgbClr val="B4B392"/>
      </a:accent6>
      <a:hlink>
        <a:srgbClr val="CC9900"/>
      </a:hlink>
      <a:folHlink>
        <a:srgbClr val="969696"/>
      </a:folHlink>
    </a:clrScheme>
    <a:fontScheme name="Essential">
      <a:majorFont>
        <a:latin typeface="Arial Black"/>
        <a:ea typeface=""/>
        <a:cs typeface=""/>
        <a:font script="Jpan" typeface="ＭＳ Ｐゴシック"/>
        <a:font script="Hang" typeface="HY견고딕"/>
        <a:font script="Hans" typeface="微软雅黑"/>
        <a:font script="Hant" typeface="微軟正黑體"/>
        <a:font script="Arab" typeface="Tahoma"/>
        <a:font script="Hebr" typeface="Tahoma"/>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Essential">
      <a:fillStyleLst>
        <a:solidFill>
          <a:schemeClr val="phClr"/>
        </a:solidFill>
        <a:gradFill rotWithShape="1">
          <a:gsLst>
            <a:gs pos="0">
              <a:schemeClr val="phClr">
                <a:tint val="60000"/>
                <a:satMod val="250000"/>
              </a:schemeClr>
            </a:gs>
            <a:gs pos="35000">
              <a:schemeClr val="phClr">
                <a:tint val="47000"/>
                <a:satMod val="275000"/>
              </a:schemeClr>
            </a:gs>
            <a:gs pos="100000">
              <a:schemeClr val="phClr">
                <a:tint val="25000"/>
                <a:satMod val="300000"/>
              </a:schemeClr>
            </a:gs>
          </a:gsLst>
          <a:lin ang="16200000" scaled="1"/>
        </a:gradFill>
        <a:solidFill>
          <a:schemeClr val="phClr">
            <a:satMod val="110000"/>
          </a:schemeClr>
        </a:solidFill>
      </a:fillStyleLst>
      <a:lnStyleLst>
        <a:ln w="12700" cap="flat" cmpd="sng" algn="ctr">
          <a:solidFill>
            <a:schemeClr val="phClr">
              <a:shade val="95000"/>
              <a:satMod val="105000"/>
            </a:schemeClr>
          </a:solidFill>
          <a:prstDash val="solid"/>
        </a:ln>
        <a:ln w="28575" cap="flat" cmpd="sng" algn="ctr">
          <a:solidFill>
            <a:schemeClr val="phClr"/>
          </a:solidFill>
          <a:prstDash val="solid"/>
        </a:ln>
        <a:ln w="41275" cap="flat" cmpd="sng" algn="ctr">
          <a:solidFill>
            <a:schemeClr val="phClr"/>
          </a:solidFill>
          <a:prstDash val="solid"/>
        </a:ln>
      </a:lnStyleLst>
      <a:effectStyleLst>
        <a:effectStyle>
          <a:effectLst/>
        </a:effectStyle>
        <a:effectStyle>
          <a:effectLst>
            <a:outerShdw blurRad="39999" dist="23000" algn="bl" rotWithShape="0">
              <a:srgbClr val="000000">
                <a:alpha val="40000"/>
              </a:srgbClr>
            </a:outerShdw>
          </a:effectLst>
        </a:effectStyle>
        <a:effectStyle>
          <a:effectLst>
            <a:outerShdw blurRad="38100" dist="19050" algn="bl" rotWithShape="0">
              <a:srgbClr val="000000">
                <a:alpha val="60000"/>
              </a:srgbClr>
            </a:outerShdw>
          </a:effectLst>
          <a:scene3d>
            <a:camera prst="orthographicFront">
              <a:rot lat="0" lon="0" rev="0"/>
            </a:camera>
            <a:lightRig rig="balanced" dir="l"/>
          </a:scene3d>
          <a:sp3d prstMaterial="plastic">
            <a:bevelT w="38100" h="31750"/>
          </a:sp3d>
        </a:effectStyle>
      </a:effectStyleLst>
      <a:bgFillStyleLst>
        <a:solidFill>
          <a:schemeClr val="phClr"/>
        </a:solidFill>
        <a:blipFill rotWithShape="1">
          <a:blip xmlns:r="http://schemas.openxmlformats.org/officeDocument/2006/relationships" r:embed="rId1">
            <a:duotone>
              <a:schemeClr val="phClr">
                <a:tint val="96000"/>
              </a:schemeClr>
              <a:schemeClr val="phClr">
                <a:shade val="94000"/>
              </a:schemeClr>
            </a:duotone>
          </a:blip>
          <a:tile tx="0" ty="0" sx="100000" sy="100000" flip="none" algn="tl"/>
        </a:blipFill>
        <a:gradFill rotWithShape="1">
          <a:gsLst>
            <a:gs pos="0">
              <a:schemeClr val="phClr">
                <a:tint val="84000"/>
                <a:satMod val="110000"/>
              </a:schemeClr>
            </a:gs>
            <a:gs pos="44000">
              <a:schemeClr val="phClr">
                <a:tint val="93000"/>
                <a:satMod val="115000"/>
              </a:schemeClr>
            </a:gs>
            <a:gs pos="100000">
              <a:schemeClr val="phClr">
                <a:tint val="100000"/>
                <a:shade val="59000"/>
                <a:satMod val="120000"/>
              </a:schemeClr>
            </a:gs>
          </a:gsLst>
          <a:path path="circle">
            <a:fillToRect l="40000" t="60000" r="60000" b="40000"/>
          </a:path>
        </a:gradFill>
      </a:bgFillStyleLst>
    </a:fmtScheme>
  </a:themeElements>
  <a:objectDefaults/>
  <a:extraClrSchemeLst/>
</a:theme>
</file>

<file path=ppt/theme/theme2.xml><?xml version="1.0" encoding="utf-8"?>
<a:theme xmlns:a="http://schemas.openxmlformats.org/drawingml/2006/main" name="2_Essential">
  <a:themeElements>
    <a:clrScheme name="Essential">
      <a:dk1>
        <a:srgbClr val="000000"/>
      </a:dk1>
      <a:lt1>
        <a:srgbClr val="FFFFFF"/>
      </a:lt1>
      <a:dk2>
        <a:srgbClr val="D1282E"/>
      </a:dk2>
      <a:lt2>
        <a:srgbClr val="C8C8B1"/>
      </a:lt2>
      <a:accent1>
        <a:srgbClr val="7A7A7A"/>
      </a:accent1>
      <a:accent2>
        <a:srgbClr val="F5C201"/>
      </a:accent2>
      <a:accent3>
        <a:srgbClr val="526DB0"/>
      </a:accent3>
      <a:accent4>
        <a:srgbClr val="989AAC"/>
      </a:accent4>
      <a:accent5>
        <a:srgbClr val="DC5924"/>
      </a:accent5>
      <a:accent6>
        <a:srgbClr val="B4B392"/>
      </a:accent6>
      <a:hlink>
        <a:srgbClr val="CC9900"/>
      </a:hlink>
      <a:folHlink>
        <a:srgbClr val="969696"/>
      </a:folHlink>
    </a:clrScheme>
    <a:fontScheme name="Essential">
      <a:majorFont>
        <a:latin typeface="Arial Black"/>
        <a:ea typeface=""/>
        <a:cs typeface=""/>
        <a:font script="Jpan" typeface="ＭＳ Ｐゴシック"/>
        <a:font script="Hang" typeface="HY견고딕"/>
        <a:font script="Hans" typeface="微软雅黑"/>
        <a:font script="Hant" typeface="微軟正黑體"/>
        <a:font script="Arab" typeface="Tahoma"/>
        <a:font script="Hebr" typeface="Tahoma"/>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Essential">
      <a:fillStyleLst>
        <a:solidFill>
          <a:schemeClr val="phClr"/>
        </a:solidFill>
        <a:gradFill rotWithShape="1">
          <a:gsLst>
            <a:gs pos="0">
              <a:schemeClr val="phClr">
                <a:tint val="60000"/>
                <a:satMod val="250000"/>
              </a:schemeClr>
            </a:gs>
            <a:gs pos="35000">
              <a:schemeClr val="phClr">
                <a:tint val="47000"/>
                <a:satMod val="275000"/>
              </a:schemeClr>
            </a:gs>
            <a:gs pos="100000">
              <a:schemeClr val="phClr">
                <a:tint val="25000"/>
                <a:satMod val="300000"/>
              </a:schemeClr>
            </a:gs>
          </a:gsLst>
          <a:lin ang="16200000" scaled="1"/>
        </a:gradFill>
        <a:solidFill>
          <a:schemeClr val="phClr">
            <a:satMod val="110000"/>
          </a:schemeClr>
        </a:solidFill>
      </a:fillStyleLst>
      <a:lnStyleLst>
        <a:ln w="12700" cap="flat" cmpd="sng" algn="ctr">
          <a:solidFill>
            <a:schemeClr val="phClr">
              <a:shade val="95000"/>
              <a:satMod val="105000"/>
            </a:schemeClr>
          </a:solidFill>
          <a:prstDash val="solid"/>
        </a:ln>
        <a:ln w="28575" cap="flat" cmpd="sng" algn="ctr">
          <a:solidFill>
            <a:schemeClr val="phClr"/>
          </a:solidFill>
          <a:prstDash val="solid"/>
        </a:ln>
        <a:ln w="41275" cap="flat" cmpd="sng" algn="ctr">
          <a:solidFill>
            <a:schemeClr val="phClr"/>
          </a:solidFill>
          <a:prstDash val="solid"/>
        </a:ln>
      </a:lnStyleLst>
      <a:effectStyleLst>
        <a:effectStyle>
          <a:effectLst/>
        </a:effectStyle>
        <a:effectStyle>
          <a:effectLst>
            <a:outerShdw blurRad="39999" dist="23000" algn="bl" rotWithShape="0">
              <a:srgbClr val="000000">
                <a:alpha val="40000"/>
              </a:srgbClr>
            </a:outerShdw>
          </a:effectLst>
        </a:effectStyle>
        <a:effectStyle>
          <a:effectLst>
            <a:outerShdw blurRad="38100" dist="19050" algn="bl" rotWithShape="0">
              <a:srgbClr val="000000">
                <a:alpha val="60000"/>
              </a:srgbClr>
            </a:outerShdw>
          </a:effectLst>
          <a:scene3d>
            <a:camera prst="orthographicFront">
              <a:rot lat="0" lon="0" rev="0"/>
            </a:camera>
            <a:lightRig rig="balanced" dir="l"/>
          </a:scene3d>
          <a:sp3d prstMaterial="plastic">
            <a:bevelT w="38100" h="31750"/>
          </a:sp3d>
        </a:effectStyle>
      </a:effectStyleLst>
      <a:bgFillStyleLst>
        <a:solidFill>
          <a:schemeClr val="phClr"/>
        </a:solidFill>
        <a:blipFill rotWithShape="1">
          <a:blip xmlns:r="http://schemas.openxmlformats.org/officeDocument/2006/relationships" r:embed="rId1">
            <a:duotone>
              <a:schemeClr val="phClr">
                <a:tint val="96000"/>
              </a:schemeClr>
              <a:schemeClr val="phClr">
                <a:shade val="94000"/>
              </a:schemeClr>
            </a:duotone>
          </a:blip>
          <a:tile tx="0" ty="0" sx="100000" sy="100000" flip="none" algn="tl"/>
        </a:blipFill>
        <a:gradFill rotWithShape="1">
          <a:gsLst>
            <a:gs pos="0">
              <a:schemeClr val="phClr">
                <a:tint val="84000"/>
                <a:satMod val="110000"/>
              </a:schemeClr>
            </a:gs>
            <a:gs pos="44000">
              <a:schemeClr val="phClr">
                <a:tint val="93000"/>
                <a:satMod val="115000"/>
              </a:schemeClr>
            </a:gs>
            <a:gs pos="100000">
              <a:schemeClr val="phClr">
                <a:tint val="100000"/>
                <a:shade val="59000"/>
                <a:satMod val="120000"/>
              </a:schemeClr>
            </a:gs>
          </a:gsLst>
          <a:path path="circle">
            <a:fillToRect l="40000" t="60000" r="60000" b="40000"/>
          </a:path>
        </a:gradFill>
      </a:bgFillStyleLst>
    </a:fmtScheme>
  </a:themeElements>
  <a:objectDefaults/>
  <a:extraClrSchemeLst/>
</a:theme>
</file>

<file path=ppt/theme/theme3.xml><?xml version="1.0" encoding="utf-8"?>
<a:theme xmlns:a="http://schemas.openxmlformats.org/drawingml/2006/main" name="Essential">
  <a:themeElements>
    <a:clrScheme name="Essential">
      <a:dk1>
        <a:srgbClr val="000000"/>
      </a:dk1>
      <a:lt1>
        <a:srgbClr val="FFFFFF"/>
      </a:lt1>
      <a:dk2>
        <a:srgbClr val="D1282E"/>
      </a:dk2>
      <a:lt2>
        <a:srgbClr val="C8C8B1"/>
      </a:lt2>
      <a:accent1>
        <a:srgbClr val="7A7A7A"/>
      </a:accent1>
      <a:accent2>
        <a:srgbClr val="F5C201"/>
      </a:accent2>
      <a:accent3>
        <a:srgbClr val="526DB0"/>
      </a:accent3>
      <a:accent4>
        <a:srgbClr val="989AAC"/>
      </a:accent4>
      <a:accent5>
        <a:srgbClr val="DC5924"/>
      </a:accent5>
      <a:accent6>
        <a:srgbClr val="B4B392"/>
      </a:accent6>
      <a:hlink>
        <a:srgbClr val="CC9900"/>
      </a:hlink>
      <a:folHlink>
        <a:srgbClr val="969696"/>
      </a:folHlink>
    </a:clrScheme>
    <a:fontScheme name="Essential">
      <a:majorFont>
        <a:latin typeface="Arial Black"/>
        <a:ea typeface=""/>
        <a:cs typeface=""/>
        <a:font script="Jpan" typeface="ＭＳ Ｐゴシック"/>
        <a:font script="Hang" typeface="HY견고딕"/>
        <a:font script="Hans" typeface="微软雅黑"/>
        <a:font script="Hant" typeface="微軟正黑體"/>
        <a:font script="Arab" typeface="Tahoma"/>
        <a:font script="Hebr" typeface="Tahoma"/>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Essential">
      <a:fillStyleLst>
        <a:solidFill>
          <a:schemeClr val="phClr"/>
        </a:solidFill>
        <a:gradFill rotWithShape="1">
          <a:gsLst>
            <a:gs pos="0">
              <a:schemeClr val="phClr">
                <a:tint val="60000"/>
                <a:satMod val="250000"/>
              </a:schemeClr>
            </a:gs>
            <a:gs pos="35000">
              <a:schemeClr val="phClr">
                <a:tint val="47000"/>
                <a:satMod val="275000"/>
              </a:schemeClr>
            </a:gs>
            <a:gs pos="100000">
              <a:schemeClr val="phClr">
                <a:tint val="25000"/>
                <a:satMod val="300000"/>
              </a:schemeClr>
            </a:gs>
          </a:gsLst>
          <a:lin ang="16200000" scaled="1"/>
        </a:gradFill>
        <a:solidFill>
          <a:schemeClr val="phClr">
            <a:satMod val="110000"/>
          </a:schemeClr>
        </a:solidFill>
      </a:fillStyleLst>
      <a:lnStyleLst>
        <a:ln w="12700" cap="flat" cmpd="sng" algn="ctr">
          <a:solidFill>
            <a:schemeClr val="phClr">
              <a:shade val="95000"/>
              <a:satMod val="105000"/>
            </a:schemeClr>
          </a:solidFill>
          <a:prstDash val="solid"/>
        </a:ln>
        <a:ln w="28575" cap="flat" cmpd="sng" algn="ctr">
          <a:solidFill>
            <a:schemeClr val="phClr"/>
          </a:solidFill>
          <a:prstDash val="solid"/>
        </a:ln>
        <a:ln w="41275" cap="flat" cmpd="sng" algn="ctr">
          <a:solidFill>
            <a:schemeClr val="phClr"/>
          </a:solidFill>
          <a:prstDash val="solid"/>
        </a:ln>
      </a:lnStyleLst>
      <a:effectStyleLst>
        <a:effectStyle>
          <a:effectLst/>
        </a:effectStyle>
        <a:effectStyle>
          <a:effectLst>
            <a:outerShdw blurRad="39999" dist="23000" algn="bl" rotWithShape="0">
              <a:srgbClr val="000000">
                <a:alpha val="40000"/>
              </a:srgbClr>
            </a:outerShdw>
          </a:effectLst>
        </a:effectStyle>
        <a:effectStyle>
          <a:effectLst>
            <a:outerShdw blurRad="38100" dist="19050" algn="bl" rotWithShape="0">
              <a:srgbClr val="000000">
                <a:alpha val="60000"/>
              </a:srgbClr>
            </a:outerShdw>
          </a:effectLst>
          <a:scene3d>
            <a:camera prst="orthographicFront">
              <a:rot lat="0" lon="0" rev="0"/>
            </a:camera>
            <a:lightRig rig="balanced" dir="l"/>
          </a:scene3d>
          <a:sp3d prstMaterial="plastic">
            <a:bevelT w="38100" h="31750"/>
          </a:sp3d>
        </a:effectStyle>
      </a:effectStyleLst>
      <a:bgFillStyleLst>
        <a:solidFill>
          <a:schemeClr val="phClr"/>
        </a:solidFill>
        <a:blipFill rotWithShape="1">
          <a:blip xmlns:r="http://schemas.openxmlformats.org/officeDocument/2006/relationships" r:embed="rId1">
            <a:duotone>
              <a:schemeClr val="phClr">
                <a:tint val="96000"/>
              </a:schemeClr>
              <a:schemeClr val="phClr">
                <a:shade val="94000"/>
              </a:schemeClr>
            </a:duotone>
          </a:blip>
          <a:tile tx="0" ty="0" sx="100000" sy="100000" flip="none" algn="tl"/>
        </a:blipFill>
        <a:gradFill rotWithShape="1">
          <a:gsLst>
            <a:gs pos="0">
              <a:schemeClr val="phClr">
                <a:tint val="84000"/>
                <a:satMod val="110000"/>
              </a:schemeClr>
            </a:gs>
            <a:gs pos="44000">
              <a:schemeClr val="phClr">
                <a:tint val="93000"/>
                <a:satMod val="115000"/>
              </a:schemeClr>
            </a:gs>
            <a:gs pos="100000">
              <a:schemeClr val="phClr">
                <a:tint val="100000"/>
                <a:shade val="59000"/>
                <a:satMod val="120000"/>
              </a:schemeClr>
            </a:gs>
          </a:gsLst>
          <a:path path="circle">
            <a:fillToRect l="40000" t="60000" r="60000" b="40000"/>
          </a:path>
        </a:gradFill>
      </a:bgFillStyleLst>
    </a:fmtScheme>
  </a:themeElements>
  <a:objectDefaults/>
  <a:extraClrSchemeLst/>
</a:theme>
</file>

<file path=ppt/theme/theme4.xml><?xml version="1.0" encoding="utf-8"?>
<a:theme xmlns:a="http://schemas.openxmlformats.org/drawingml/2006/main" name="3_Essential">
  <a:themeElements>
    <a:clrScheme name="Essential">
      <a:dk1>
        <a:srgbClr val="000000"/>
      </a:dk1>
      <a:lt1>
        <a:srgbClr val="FFFFFF"/>
      </a:lt1>
      <a:dk2>
        <a:srgbClr val="D1282E"/>
      </a:dk2>
      <a:lt2>
        <a:srgbClr val="C8C8B1"/>
      </a:lt2>
      <a:accent1>
        <a:srgbClr val="7A7A7A"/>
      </a:accent1>
      <a:accent2>
        <a:srgbClr val="F5C201"/>
      </a:accent2>
      <a:accent3>
        <a:srgbClr val="526DB0"/>
      </a:accent3>
      <a:accent4>
        <a:srgbClr val="989AAC"/>
      </a:accent4>
      <a:accent5>
        <a:srgbClr val="DC5924"/>
      </a:accent5>
      <a:accent6>
        <a:srgbClr val="B4B392"/>
      </a:accent6>
      <a:hlink>
        <a:srgbClr val="CC9900"/>
      </a:hlink>
      <a:folHlink>
        <a:srgbClr val="969696"/>
      </a:folHlink>
    </a:clrScheme>
    <a:fontScheme name="Essential">
      <a:majorFont>
        <a:latin typeface="Arial Black"/>
        <a:ea typeface=""/>
        <a:cs typeface=""/>
        <a:font script="Jpan" typeface="ＭＳ Ｐゴシック"/>
        <a:font script="Hang" typeface="HY견고딕"/>
        <a:font script="Hans" typeface="微软雅黑"/>
        <a:font script="Hant" typeface="微軟正黑體"/>
        <a:font script="Arab" typeface="Tahoma"/>
        <a:font script="Hebr" typeface="Tahoma"/>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Essential">
      <a:fillStyleLst>
        <a:solidFill>
          <a:schemeClr val="phClr"/>
        </a:solidFill>
        <a:gradFill rotWithShape="1">
          <a:gsLst>
            <a:gs pos="0">
              <a:schemeClr val="phClr">
                <a:tint val="60000"/>
                <a:satMod val="250000"/>
              </a:schemeClr>
            </a:gs>
            <a:gs pos="35000">
              <a:schemeClr val="phClr">
                <a:tint val="47000"/>
                <a:satMod val="275000"/>
              </a:schemeClr>
            </a:gs>
            <a:gs pos="100000">
              <a:schemeClr val="phClr">
                <a:tint val="25000"/>
                <a:satMod val="300000"/>
              </a:schemeClr>
            </a:gs>
          </a:gsLst>
          <a:lin ang="16200000" scaled="1"/>
        </a:gradFill>
        <a:solidFill>
          <a:schemeClr val="phClr">
            <a:satMod val="110000"/>
          </a:schemeClr>
        </a:solidFill>
      </a:fillStyleLst>
      <a:lnStyleLst>
        <a:ln w="12700" cap="flat" cmpd="sng" algn="ctr">
          <a:solidFill>
            <a:schemeClr val="phClr">
              <a:shade val="95000"/>
              <a:satMod val="105000"/>
            </a:schemeClr>
          </a:solidFill>
          <a:prstDash val="solid"/>
        </a:ln>
        <a:ln w="28575" cap="flat" cmpd="sng" algn="ctr">
          <a:solidFill>
            <a:schemeClr val="phClr"/>
          </a:solidFill>
          <a:prstDash val="solid"/>
        </a:ln>
        <a:ln w="41275" cap="flat" cmpd="sng" algn="ctr">
          <a:solidFill>
            <a:schemeClr val="phClr"/>
          </a:solidFill>
          <a:prstDash val="solid"/>
        </a:ln>
      </a:lnStyleLst>
      <a:effectStyleLst>
        <a:effectStyle>
          <a:effectLst/>
        </a:effectStyle>
        <a:effectStyle>
          <a:effectLst>
            <a:outerShdw blurRad="39999" dist="23000" algn="bl" rotWithShape="0">
              <a:srgbClr val="000000">
                <a:alpha val="40000"/>
              </a:srgbClr>
            </a:outerShdw>
          </a:effectLst>
        </a:effectStyle>
        <a:effectStyle>
          <a:effectLst>
            <a:outerShdw blurRad="38100" dist="19050" algn="bl" rotWithShape="0">
              <a:srgbClr val="000000">
                <a:alpha val="60000"/>
              </a:srgbClr>
            </a:outerShdw>
          </a:effectLst>
          <a:scene3d>
            <a:camera prst="orthographicFront">
              <a:rot lat="0" lon="0" rev="0"/>
            </a:camera>
            <a:lightRig rig="balanced" dir="l"/>
          </a:scene3d>
          <a:sp3d prstMaterial="plastic">
            <a:bevelT w="38100" h="31750"/>
          </a:sp3d>
        </a:effectStyle>
      </a:effectStyleLst>
      <a:bgFillStyleLst>
        <a:solidFill>
          <a:schemeClr val="phClr"/>
        </a:solidFill>
        <a:blipFill rotWithShape="1">
          <a:blip xmlns:r="http://schemas.openxmlformats.org/officeDocument/2006/relationships" r:embed="rId1">
            <a:duotone>
              <a:schemeClr val="phClr">
                <a:tint val="96000"/>
              </a:schemeClr>
              <a:schemeClr val="phClr">
                <a:shade val="94000"/>
              </a:schemeClr>
            </a:duotone>
          </a:blip>
          <a:tile tx="0" ty="0" sx="100000" sy="100000" flip="none" algn="tl"/>
        </a:blipFill>
        <a:gradFill rotWithShape="1">
          <a:gsLst>
            <a:gs pos="0">
              <a:schemeClr val="phClr">
                <a:tint val="84000"/>
                <a:satMod val="110000"/>
              </a:schemeClr>
            </a:gs>
            <a:gs pos="44000">
              <a:schemeClr val="phClr">
                <a:tint val="93000"/>
                <a:satMod val="115000"/>
              </a:schemeClr>
            </a:gs>
            <a:gs pos="100000">
              <a:schemeClr val="phClr">
                <a:tint val="100000"/>
                <a:shade val="59000"/>
                <a:satMod val="120000"/>
              </a:schemeClr>
            </a:gs>
          </a:gsLst>
          <a:path path="circle">
            <a:fillToRect l="40000" t="60000" r="60000" b="40000"/>
          </a:path>
        </a:gradFill>
      </a:bgFillStyleLst>
    </a:fmtScheme>
  </a:themeElements>
  <a:objectDefaults/>
  <a:extraClrScheme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111</TotalTime>
  <Words>35127</Words>
  <Application>Microsoft Office PowerPoint</Application>
  <PresentationFormat>On-screen Show (4:3)</PresentationFormat>
  <Paragraphs>9836</Paragraphs>
  <Slides>600</Slides>
  <Notes>70</Notes>
  <HiddenSlides>0</HiddenSlides>
  <MMClips>0</MMClips>
  <ScaleCrop>false</ScaleCrop>
  <HeadingPairs>
    <vt:vector size="6" baseType="variant">
      <vt:variant>
        <vt:lpstr>Theme</vt:lpstr>
      </vt:variant>
      <vt:variant>
        <vt:i4>4</vt:i4>
      </vt:variant>
      <vt:variant>
        <vt:lpstr>Embedded OLE Servers</vt:lpstr>
      </vt:variant>
      <vt:variant>
        <vt:i4>1</vt:i4>
      </vt:variant>
      <vt:variant>
        <vt:lpstr>Slide Titles</vt:lpstr>
      </vt:variant>
      <vt:variant>
        <vt:i4>600</vt:i4>
      </vt:variant>
    </vt:vector>
  </HeadingPairs>
  <TitlesOfParts>
    <vt:vector size="605" baseType="lpstr">
      <vt:lpstr>1_Essential</vt:lpstr>
      <vt:lpstr>2_Essential</vt:lpstr>
      <vt:lpstr>Essential</vt:lpstr>
      <vt:lpstr>3_Essential</vt:lpstr>
      <vt:lpstr>Visio</vt:lpstr>
      <vt:lpstr>SEG 2106 Software Construction   Instructor: Hussein Al Osman  the course Material is Based on the course  constructed by Profs:  Gregor v. Bochmann (https://www.site.uottawa.ca/~bochmann/) Jiying Zhao (http://www.site.uottawa.ca/~jyzhao/)</vt:lpstr>
      <vt:lpstr>Course Sections</vt:lpstr>
      <vt:lpstr>Section 0</vt:lpstr>
      <vt:lpstr>Welcome to SEG2106</vt:lpstr>
      <vt:lpstr>Course Information</vt:lpstr>
      <vt:lpstr>Evaluation Scheme</vt:lpstr>
      <vt:lpstr>Labs</vt:lpstr>
      <vt:lpstr>Informal Labs</vt:lpstr>
      <vt:lpstr>Major Course Topics</vt:lpstr>
      <vt:lpstr>Major Course Topics</vt:lpstr>
      <vt:lpstr>Major Course Topics</vt:lpstr>
      <vt:lpstr>Major Course Topics</vt:lpstr>
      <vt:lpstr>Class Policies</vt:lpstr>
      <vt:lpstr>Class Policies</vt:lpstr>
      <vt:lpstr>Class Policies</vt:lpstr>
      <vt:lpstr>Section 1 </vt:lpstr>
      <vt:lpstr>Lecture Topics</vt:lpstr>
      <vt:lpstr>Topic 1 </vt:lpstr>
      <vt:lpstr>Life cycle</vt:lpstr>
      <vt:lpstr>Models are needed</vt:lpstr>
      <vt:lpstr>Process as a "black box"</vt:lpstr>
      <vt:lpstr>Problems</vt:lpstr>
      <vt:lpstr>Process as a "white box"</vt:lpstr>
      <vt:lpstr>Advantages</vt:lpstr>
      <vt:lpstr>The main activities </vt:lpstr>
      <vt:lpstr>Waterfall models</vt:lpstr>
      <vt:lpstr>A Waterfall models</vt:lpstr>
      <vt:lpstr>Waterfall Strengths</vt:lpstr>
      <vt:lpstr>Waterfall Weaknesses</vt:lpstr>
      <vt:lpstr>When to use waterfall</vt:lpstr>
      <vt:lpstr>Waterfall – With Feedback</vt:lpstr>
      <vt:lpstr>Iterative Development Process</vt:lpstr>
      <vt:lpstr>Iterative Development Process</vt:lpstr>
      <vt:lpstr>Agile Methods</vt:lpstr>
      <vt:lpstr>Agile Manifesto</vt:lpstr>
      <vt:lpstr>The principles of agile methods </vt:lpstr>
      <vt:lpstr>SCRUM Process</vt:lpstr>
      <vt:lpstr>Problems with agile methods</vt:lpstr>
      <vt:lpstr>Topic 2 </vt:lpstr>
      <vt:lpstr>Domain Modeling</vt:lpstr>
      <vt:lpstr>Activities and Results of Domain Analysis</vt:lpstr>
      <vt:lpstr>Example – Problem Definition</vt:lpstr>
      <vt:lpstr>Example – Problem Definition</vt:lpstr>
      <vt:lpstr>Example – Dictionary of Terms (1)</vt:lpstr>
      <vt:lpstr>Example – Dictionary of Terms (2)</vt:lpstr>
      <vt:lpstr>Example – Problem Domain</vt:lpstr>
      <vt:lpstr>Example – Main Interactions</vt:lpstr>
      <vt:lpstr>Section 2</vt:lpstr>
      <vt:lpstr>Topics</vt:lpstr>
      <vt:lpstr>Topic 1</vt:lpstr>
      <vt:lpstr>Requirements</vt:lpstr>
      <vt:lpstr>Customer Requirements</vt:lpstr>
      <vt:lpstr>Functional Requirements</vt:lpstr>
      <vt:lpstr>Use Cases</vt:lpstr>
      <vt:lpstr>Use Case Diagrams</vt:lpstr>
      <vt:lpstr>Use Case Diagrams</vt:lpstr>
      <vt:lpstr>Use Case – ATM Example</vt:lpstr>
      <vt:lpstr>Use Case – ATM Example</vt:lpstr>
      <vt:lpstr>Use Case – ATM Example</vt:lpstr>
      <vt:lpstr>Use Case – Validate PIN (1)</vt:lpstr>
      <vt:lpstr>Use Case – Validate PIN (2)</vt:lpstr>
      <vt:lpstr>Use Case – Validate PIN (3)</vt:lpstr>
      <vt:lpstr>Use Case – Withdraw Funds (1)</vt:lpstr>
      <vt:lpstr>Use Case – Withdraw Funds (2)</vt:lpstr>
      <vt:lpstr>Use Case – Withdraw Funds (3)</vt:lpstr>
      <vt:lpstr>Non-Functional Requirements</vt:lpstr>
      <vt:lpstr>Non-Functional Requirements</vt:lpstr>
      <vt:lpstr>Topic 2</vt:lpstr>
      <vt:lpstr>Software Modeling</vt:lpstr>
      <vt:lpstr>Behavioral Modeling</vt:lpstr>
      <vt:lpstr>UML Activity Diagrams</vt:lpstr>
      <vt:lpstr>UML Activity Diagrams</vt:lpstr>
      <vt:lpstr>Activity</vt:lpstr>
      <vt:lpstr>Actions and Constrains</vt:lpstr>
      <vt:lpstr>Control Flow</vt:lpstr>
      <vt:lpstr>Objects Flow</vt:lpstr>
      <vt:lpstr>Decision and Merge Nodes</vt:lpstr>
      <vt:lpstr>Fork and Join Nodes</vt:lpstr>
      <vt:lpstr>Partition</vt:lpstr>
      <vt:lpstr>UML Activity Diagrams</vt:lpstr>
      <vt:lpstr>Issue Handling in Software Projects</vt:lpstr>
      <vt:lpstr>More on Activity Diagrams</vt:lpstr>
      <vt:lpstr>Interruptible Activity Region</vt:lpstr>
      <vt:lpstr>Expansion Region</vt:lpstr>
      <vt:lpstr>Expansion Region</vt:lpstr>
      <vt:lpstr>Exception Handlers</vt:lpstr>
      <vt:lpstr>Section 3</vt:lpstr>
      <vt:lpstr>Topics</vt:lpstr>
      <vt:lpstr>Activity Diagrams vs State Machines</vt:lpstr>
      <vt:lpstr>Activity Diagrams vs State Machines</vt:lpstr>
      <vt:lpstr>UML State Machines</vt:lpstr>
      <vt:lpstr>UML State Machine Example</vt:lpstr>
      <vt:lpstr>States</vt:lpstr>
      <vt:lpstr>States</vt:lpstr>
      <vt:lpstr>Transitions</vt:lpstr>
      <vt:lpstr>Transitions</vt:lpstr>
      <vt:lpstr>State Actions</vt:lpstr>
      <vt:lpstr>Self Transition</vt:lpstr>
      <vt:lpstr>Coming back to Our Initial Example</vt:lpstr>
      <vt:lpstr>Decisions</vt:lpstr>
      <vt:lpstr>Decisions</vt:lpstr>
      <vt:lpstr>Compound States</vt:lpstr>
      <vt:lpstr>Compound States Example</vt:lpstr>
      <vt:lpstr>Compound States Example</vt:lpstr>
      <vt:lpstr>Alternative Entry Points</vt:lpstr>
      <vt:lpstr>Alternative Entry Points</vt:lpstr>
      <vt:lpstr>Alternative Exit Points</vt:lpstr>
      <vt:lpstr>Use Case – Validate PIN (1)</vt:lpstr>
      <vt:lpstr>Use Case – Validate PIN (2)</vt:lpstr>
      <vt:lpstr>Use Case – Validate PIN (3)</vt:lpstr>
      <vt:lpstr>ATM Machine Example</vt:lpstr>
      <vt:lpstr>ATM Machine Example</vt:lpstr>
      <vt:lpstr>Section 4</vt:lpstr>
      <vt:lpstr>Topics</vt:lpstr>
      <vt:lpstr>Last Lecture</vt:lpstr>
      <vt:lpstr>History States</vt:lpstr>
      <vt:lpstr>History States</vt:lpstr>
      <vt:lpstr>Concurrent Regions</vt:lpstr>
      <vt:lpstr>Concurrent Regions</vt:lpstr>
      <vt:lpstr>Orthogonal Regions</vt:lpstr>
      <vt:lpstr>Keyboard Example (1)</vt:lpstr>
      <vt:lpstr>Keyboard Example (2)</vt:lpstr>
      <vt:lpstr>Garage Door – Case Study</vt:lpstr>
      <vt:lpstr>Client Requirements</vt:lpstr>
      <vt:lpstr>Client Requirements</vt:lpstr>
      <vt:lpstr>Use Case Diagram</vt:lpstr>
      <vt:lpstr>Run Diagnosis Use Case</vt:lpstr>
      <vt:lpstr>Open Door Use Case</vt:lpstr>
      <vt:lpstr>Close Door Use Case</vt:lpstr>
      <vt:lpstr>High Level Behavioral Modeling</vt:lpstr>
      <vt:lpstr>High Level Structural Model</vt:lpstr>
      <vt:lpstr>Refined Structural Model</vt:lpstr>
      <vt:lpstr>Refine Behavioral Model – Motor Unit</vt:lpstr>
      <vt:lpstr>Refine Behavioral Model – Sensor Unit</vt:lpstr>
      <vt:lpstr>Do Not Fall Asleep yet!</vt:lpstr>
      <vt:lpstr>Coding</vt:lpstr>
      <vt:lpstr>Event Generator Class</vt:lpstr>
      <vt:lpstr>Sensor Class</vt:lpstr>
      <vt:lpstr>Sensor Class</vt:lpstr>
      <vt:lpstr>Umple Online Demo</vt:lpstr>
      <vt:lpstr>Umple Code For Motor Unit State Machine</vt:lpstr>
      <vt:lpstr>Motor Class Snippets</vt:lpstr>
      <vt:lpstr>When To Use State Machines?</vt:lpstr>
      <vt:lpstr>Behavioral Over-Modeling</vt:lpstr>
      <vt:lpstr>Behavioral Over-Modeling</vt:lpstr>
      <vt:lpstr>Behavioral Over-Modeling</vt:lpstr>
      <vt:lpstr>Designing Classes with State Diagrams</vt:lpstr>
      <vt:lpstr>Example of a CD Player with a Radio</vt:lpstr>
      <vt:lpstr>More UML State Machines Examples</vt:lpstr>
      <vt:lpstr>More UML State Machines Examples</vt:lpstr>
      <vt:lpstr>Section 5</vt:lpstr>
      <vt:lpstr>Topics</vt:lpstr>
      <vt:lpstr>Ok, let’s start…</vt:lpstr>
      <vt:lpstr>Introduction</vt:lpstr>
      <vt:lpstr>Example: POS Terminal (UML State Machine)</vt:lpstr>
      <vt:lpstr>Example: POS Terminal (Petri Net)</vt:lpstr>
      <vt:lpstr>POS Terminal</vt:lpstr>
      <vt:lpstr>Example: POS System (Token Games)</vt:lpstr>
      <vt:lpstr>A Petri Net Components</vt:lpstr>
      <vt:lpstr>Change of State</vt:lpstr>
      <vt:lpstr>Change of State</vt:lpstr>
      <vt:lpstr>Example: Vending Machine</vt:lpstr>
      <vt:lpstr>Example: Vending Machine (UML State Machine)</vt:lpstr>
      <vt:lpstr>Example: Vending Machine (A Petri net)</vt:lpstr>
      <vt:lpstr>Example: Vending Machine (3 Scenarios)</vt:lpstr>
      <vt:lpstr>Example: Vending Machine (Token Games)</vt:lpstr>
      <vt:lpstr>Multiple Local States</vt:lpstr>
      <vt:lpstr>Example: In a Restaurant (A Petri Net)</vt:lpstr>
      <vt:lpstr>Example: In a Restaurant (Two Scenarios)</vt:lpstr>
      <vt:lpstr>Example: In a Restaurant (Scenario 2)</vt:lpstr>
      <vt:lpstr>Example: In a Restaurant (Scenario 1)</vt:lpstr>
      <vt:lpstr>Net Structures</vt:lpstr>
      <vt:lpstr>Net Structures</vt:lpstr>
      <vt:lpstr>Net Structures</vt:lpstr>
      <vt:lpstr>Net Structures</vt:lpstr>
      <vt:lpstr>Another Example</vt:lpstr>
      <vt:lpstr>A Producer-Consumer System</vt:lpstr>
      <vt:lpstr>A Producer-Consumer Example</vt:lpstr>
      <vt:lpstr>Short Break?</vt:lpstr>
      <vt:lpstr>Behavioral Properties</vt:lpstr>
      <vt:lpstr>Recalling the Vending Machine (Token Game)</vt:lpstr>
      <vt:lpstr>A marking is a state ...</vt:lpstr>
      <vt:lpstr>Reachability</vt:lpstr>
      <vt:lpstr>Reachability</vt:lpstr>
      <vt:lpstr>Boundedness</vt:lpstr>
      <vt:lpstr>Liveness</vt:lpstr>
      <vt:lpstr>Liveness</vt:lpstr>
      <vt:lpstr>An Example</vt:lpstr>
      <vt:lpstr>Another Example</vt:lpstr>
      <vt:lpstr>Other Types of Petri Nets</vt:lpstr>
      <vt:lpstr>An O-O Petri Net</vt:lpstr>
      <vt:lpstr>Petri Net References</vt:lpstr>
      <vt:lpstr>Section 6</vt:lpstr>
      <vt:lpstr>Topics</vt:lpstr>
      <vt:lpstr>Natural Languages Basics</vt:lpstr>
      <vt:lpstr>Natural Languages Basics</vt:lpstr>
      <vt:lpstr>Analysis of Sentences</vt:lpstr>
      <vt:lpstr>Computer Language Processing</vt:lpstr>
      <vt:lpstr>Computer Language Processing</vt:lpstr>
      <vt:lpstr>Computer Language Processing</vt:lpstr>
      <vt:lpstr>Compilers</vt:lpstr>
      <vt:lpstr>Basic Requirements for Compilers</vt:lpstr>
      <vt:lpstr>Abstract View of Compilers</vt:lpstr>
      <vt:lpstr>Compilation Process</vt:lpstr>
      <vt:lpstr>Compilation Process</vt:lpstr>
      <vt:lpstr>Some Important Definitions</vt:lpstr>
      <vt:lpstr>Alphabet</vt:lpstr>
      <vt:lpstr>Alphabet</vt:lpstr>
      <vt:lpstr>Strings of Terminals in An Alphabet</vt:lpstr>
      <vt:lpstr>Formal Languages</vt:lpstr>
      <vt:lpstr>Section 7</vt:lpstr>
      <vt:lpstr>Topics</vt:lpstr>
      <vt:lpstr>The Role of Lexical Analyzer</vt:lpstr>
      <vt:lpstr>Lexical Analysis</vt:lpstr>
      <vt:lpstr>Lexemes</vt:lpstr>
      <vt:lpstr>Tokens, Patterns, Lexemes</vt:lpstr>
      <vt:lpstr>Examples of Tokens</vt:lpstr>
      <vt:lpstr>Lexeme and Token (more detailed Categories)</vt:lpstr>
      <vt:lpstr>Lexical Errors</vt:lpstr>
      <vt:lpstr>Specification of Tokens</vt:lpstr>
      <vt:lpstr>Recall: Languages</vt:lpstr>
      <vt:lpstr>Operations on Languages</vt:lpstr>
      <vt:lpstr>Operations on Languages</vt:lpstr>
      <vt:lpstr>Regular Expressions</vt:lpstr>
      <vt:lpstr>Rules</vt:lpstr>
      <vt:lpstr>Precedence Conventions</vt:lpstr>
      <vt:lpstr>Example of Regular Expressions</vt:lpstr>
      <vt:lpstr>Properties of Regular Expression</vt:lpstr>
      <vt:lpstr>Regular Definitions</vt:lpstr>
      <vt:lpstr>Example of Regular Definitions</vt:lpstr>
      <vt:lpstr>Notational Shorthands</vt:lpstr>
      <vt:lpstr>Notational Shorthands</vt:lpstr>
      <vt:lpstr>Finite State Automata</vt:lpstr>
      <vt:lpstr>Short Break…</vt:lpstr>
      <vt:lpstr>Finite Automata</vt:lpstr>
      <vt:lpstr>Nondeterministic Finite Automata (NFA)</vt:lpstr>
      <vt:lpstr>Example of an NFA</vt:lpstr>
      <vt:lpstr>Example of an NFA</vt:lpstr>
      <vt:lpstr>Another NFA example</vt:lpstr>
      <vt:lpstr>Deterministic Finite Automata (DFA)</vt:lpstr>
      <vt:lpstr>Another DFA Example</vt:lpstr>
      <vt:lpstr>NFA vs DFA</vt:lpstr>
      <vt:lpstr>Example of a DFA</vt:lpstr>
      <vt:lpstr>Tables for the Recognizer</vt:lpstr>
      <vt:lpstr>Code for the Recognizer</vt:lpstr>
      <vt:lpstr>Section 8</vt:lpstr>
      <vt:lpstr>Topics</vt:lpstr>
      <vt:lpstr>Creating Deterministic Finite Automata (DFA)</vt:lpstr>
      <vt:lpstr>NFA Creation Rules</vt:lpstr>
      <vt:lpstr>NFA Creation Examples</vt:lpstr>
      <vt:lpstr>NFA Creation Examples</vt:lpstr>
      <vt:lpstr>NFA Creation Examples</vt:lpstr>
      <vt:lpstr>NFA Creation Examples</vt:lpstr>
      <vt:lpstr>NFA Creation Examples</vt:lpstr>
      <vt:lpstr>Conversion of an NFA into DFA</vt:lpstr>
      <vt:lpstr>Subset Construction Algorithm</vt:lpstr>
      <vt:lpstr>Subset Construction Algorithm</vt:lpstr>
      <vt:lpstr>Subset Construction (Main Algorithm)</vt:lpstr>
      <vt:lpstr>Subset Construction (ε-closure computation)</vt:lpstr>
      <vt:lpstr>Conversion Example</vt:lpstr>
      <vt:lpstr>Conversion Example</vt:lpstr>
      <vt:lpstr>Another Conversion Example</vt:lpstr>
      <vt:lpstr>Another Conversion Example</vt:lpstr>
      <vt:lpstr>Another Conversion Example</vt:lpstr>
      <vt:lpstr>Minimizing the number of states in DFA</vt:lpstr>
      <vt:lpstr>Minimizing the number of states in DFA</vt:lpstr>
      <vt:lpstr>Minimizing the number of states in DFA</vt:lpstr>
      <vt:lpstr>Construct New Partition Procedure</vt:lpstr>
      <vt:lpstr>Example of NFA Minimization</vt:lpstr>
      <vt:lpstr>Example of NFA Minimization</vt:lpstr>
      <vt:lpstr>Section 9</vt:lpstr>
      <vt:lpstr>Topics</vt:lpstr>
      <vt:lpstr>Practical Regular Expressions Tricks</vt:lpstr>
      <vt:lpstr>Matching Digits</vt:lpstr>
      <vt:lpstr>Alphanumeric Characters</vt:lpstr>
      <vt:lpstr>Wildcard</vt:lpstr>
      <vt:lpstr>Exclusion</vt:lpstr>
      <vt:lpstr>Repetitions</vt:lpstr>
      <vt:lpstr>Repetitions</vt:lpstr>
      <vt:lpstr>Optional Characters</vt:lpstr>
      <vt:lpstr>White Space</vt:lpstr>
      <vt:lpstr>Few Exercises</vt:lpstr>
      <vt:lpstr>Few Exercises</vt:lpstr>
      <vt:lpstr>Few Exercises</vt:lpstr>
      <vt:lpstr>Few Exercises</vt:lpstr>
      <vt:lpstr>Section 10</vt:lpstr>
      <vt:lpstr>Topics</vt:lpstr>
      <vt:lpstr>The Role of Parser</vt:lpstr>
      <vt:lpstr>Context Free Grammars</vt:lpstr>
      <vt:lpstr>Context Free Grammars</vt:lpstr>
      <vt:lpstr>Example of Grammar</vt:lpstr>
      <vt:lpstr>Derivations</vt:lpstr>
      <vt:lpstr>Derivations</vt:lpstr>
      <vt:lpstr>Derivations</vt:lpstr>
      <vt:lpstr>Derivations</vt:lpstr>
      <vt:lpstr>Derivations</vt:lpstr>
      <vt:lpstr>Parse Tree</vt:lpstr>
      <vt:lpstr>Two Parse Trees</vt:lpstr>
      <vt:lpstr>Two Parse Trees</vt:lpstr>
      <vt:lpstr>Two Parse Trees</vt:lpstr>
      <vt:lpstr>Precedence</vt:lpstr>
      <vt:lpstr>Applying Precedence Update</vt:lpstr>
      <vt:lpstr>Ambiguity</vt:lpstr>
      <vt:lpstr>Ambiguity</vt:lpstr>
      <vt:lpstr>Eliminating Ambiguity</vt:lpstr>
      <vt:lpstr>Mapping this to a Java Example</vt:lpstr>
      <vt:lpstr>Mapping this to a Java Example</vt:lpstr>
      <vt:lpstr>Mapping this to a Java Example</vt:lpstr>
      <vt:lpstr>Mapping this to a Java (Another) Example</vt:lpstr>
      <vt:lpstr>Top Down Parsing</vt:lpstr>
      <vt:lpstr>Top Down Parsing</vt:lpstr>
      <vt:lpstr>Expression Grammar</vt:lpstr>
      <vt:lpstr>Example</vt:lpstr>
      <vt:lpstr>Example</vt:lpstr>
      <vt:lpstr>Left Recursion</vt:lpstr>
      <vt:lpstr>Eliminating Left Recursion</vt:lpstr>
      <vt:lpstr>Example</vt:lpstr>
      <vt:lpstr>Predictive Parsers</vt:lpstr>
      <vt:lpstr>Section 11</vt:lpstr>
      <vt:lpstr>Topics</vt:lpstr>
      <vt:lpstr>Review: Role of Parser</vt:lpstr>
      <vt:lpstr>Predictive Parsers</vt:lpstr>
      <vt:lpstr>LL(1) Grammar</vt:lpstr>
      <vt:lpstr>Review: Left Recursion</vt:lpstr>
      <vt:lpstr>Eliminating Left Recursion</vt:lpstr>
      <vt:lpstr>Left Factoring</vt:lpstr>
      <vt:lpstr>Left Factoring</vt:lpstr>
      <vt:lpstr>Left Factoring</vt:lpstr>
      <vt:lpstr>Left Factoring</vt:lpstr>
      <vt:lpstr>Left Factoring</vt:lpstr>
      <vt:lpstr>Short Break</vt:lpstr>
      <vt:lpstr>LL(1) Parser</vt:lpstr>
      <vt:lpstr>LL(1) Parser</vt:lpstr>
      <vt:lpstr>FIRST Set Calculation</vt:lpstr>
      <vt:lpstr>FIRST Set Calculation</vt:lpstr>
      <vt:lpstr>FIRST Set Calculation</vt:lpstr>
      <vt:lpstr>FOLLOW Set Calculation</vt:lpstr>
      <vt:lpstr>FOLLOW Set Calculation</vt:lpstr>
      <vt:lpstr>FOLLOW Set Calculation</vt:lpstr>
      <vt:lpstr>FIRST and FOLLOW</vt:lpstr>
      <vt:lpstr>FIRST and FOLLOW</vt:lpstr>
      <vt:lpstr>FIRST and FOLLOW</vt:lpstr>
      <vt:lpstr>FIRST and FOLLOW</vt:lpstr>
      <vt:lpstr>Parse Table</vt:lpstr>
      <vt:lpstr>Parse Table</vt:lpstr>
      <vt:lpstr>Parse Table</vt:lpstr>
      <vt:lpstr>Parse Table</vt:lpstr>
      <vt:lpstr>Parse Table</vt:lpstr>
      <vt:lpstr>Parse Table</vt:lpstr>
      <vt:lpstr>Parse Table</vt:lpstr>
      <vt:lpstr>Parse Table</vt:lpstr>
      <vt:lpstr>Parse Table</vt:lpstr>
      <vt:lpstr>Parse Table</vt:lpstr>
      <vt:lpstr>Parse Table</vt:lpstr>
      <vt:lpstr>Parse Table</vt:lpstr>
      <vt:lpstr>Parse Table</vt:lpstr>
      <vt:lpstr>Parse Table</vt:lpstr>
      <vt:lpstr>Parsing Using LL(1)</vt:lpstr>
      <vt:lpstr>Parsing Using LL(1)</vt:lpstr>
      <vt:lpstr>Parsing Using LL(1)</vt:lpstr>
      <vt:lpstr>Parsing Using LL(1)</vt:lpstr>
      <vt:lpstr>Parsing Using LL(1)</vt:lpstr>
      <vt:lpstr>Parsing Using LL(1)</vt:lpstr>
      <vt:lpstr>Parsing Using LL(1)</vt:lpstr>
      <vt:lpstr>Parsing Using LL(1)</vt:lpstr>
      <vt:lpstr>Parsing Using LL(1)</vt:lpstr>
      <vt:lpstr>Parsing Using LL(1)</vt:lpstr>
      <vt:lpstr>Parsing Using LL(1)</vt:lpstr>
      <vt:lpstr>Parsing Using LL(1)</vt:lpstr>
      <vt:lpstr>Parsing Using LL(1)</vt:lpstr>
      <vt:lpstr>Parsing Using LL(1)</vt:lpstr>
      <vt:lpstr>Parsing Using LL(1)</vt:lpstr>
      <vt:lpstr>Parsing Using LL(1)</vt:lpstr>
      <vt:lpstr>Parsing Using LL(1)</vt:lpstr>
      <vt:lpstr>Parsing Using LL(1)</vt:lpstr>
      <vt:lpstr>Parsing Using LL(1)</vt:lpstr>
      <vt:lpstr>Parsing Using LL(1)</vt:lpstr>
      <vt:lpstr>Parsing Using LL(1)</vt:lpstr>
      <vt:lpstr>Parsing Using LL(1)</vt:lpstr>
      <vt:lpstr>Parsing Using LL(1)</vt:lpstr>
      <vt:lpstr>Parsing Using LL(1)</vt:lpstr>
      <vt:lpstr>Parsing Using LL(1)</vt:lpstr>
      <vt:lpstr>Parsing Using LL(1)</vt:lpstr>
      <vt:lpstr>Section 12</vt:lpstr>
      <vt:lpstr>Topics</vt:lpstr>
      <vt:lpstr>A Non LL(1) Grammar</vt:lpstr>
      <vt:lpstr>A Non LL(1) Grammar</vt:lpstr>
      <vt:lpstr>A Non LL(1) Grammar</vt:lpstr>
      <vt:lpstr>A Non LL(1) Grammar</vt:lpstr>
      <vt:lpstr>A Non LL(1) Grammar</vt:lpstr>
      <vt:lpstr>A Non LL(1) Grammar</vt:lpstr>
      <vt:lpstr>A Non LL(1) Grammar</vt:lpstr>
      <vt:lpstr>LL(1) Error Recovery</vt:lpstr>
      <vt:lpstr>LL(1) Error Recovery</vt:lpstr>
      <vt:lpstr>LL(1) Error Recovery</vt:lpstr>
      <vt:lpstr>LL(1) Error Recovery</vt:lpstr>
      <vt:lpstr>LL(1) Error Recovery Example</vt:lpstr>
      <vt:lpstr>LL(1) Error Recovery Example</vt:lpstr>
      <vt:lpstr>Parsing Using LL(1)</vt:lpstr>
      <vt:lpstr>Parsing Using LL(1)</vt:lpstr>
      <vt:lpstr>Parsing Using LL(1)</vt:lpstr>
      <vt:lpstr>Parsing Using LL(1)</vt:lpstr>
      <vt:lpstr>Parsing Using LL(1)</vt:lpstr>
      <vt:lpstr>Parsing Using LL(1)</vt:lpstr>
      <vt:lpstr>Parsing Using LL(1)</vt:lpstr>
      <vt:lpstr>Parsing Using LL(1)</vt:lpstr>
      <vt:lpstr>Parsing Using LL(1)</vt:lpstr>
      <vt:lpstr>Parsing Using LL(1)</vt:lpstr>
      <vt:lpstr>Parsing Using LL(1)</vt:lpstr>
      <vt:lpstr>Parsing Using LL(1)</vt:lpstr>
      <vt:lpstr>Parsing Using LL(1)</vt:lpstr>
      <vt:lpstr>Parsing Using LL(1)</vt:lpstr>
      <vt:lpstr>Parsing Using LL(1)</vt:lpstr>
      <vt:lpstr>Parsing Using LL(1)</vt:lpstr>
      <vt:lpstr>Parsing Using LL(1)</vt:lpstr>
      <vt:lpstr>Parsing Using LL(1)</vt:lpstr>
      <vt:lpstr>Parsing Using LL(1)</vt:lpstr>
      <vt:lpstr>Parsing Using LL(1)</vt:lpstr>
      <vt:lpstr>Parsing Using LL(1)</vt:lpstr>
      <vt:lpstr>Parsing Using LL(1)</vt:lpstr>
      <vt:lpstr>Parsing Using LL(1)</vt:lpstr>
      <vt:lpstr>Parsing Using LL(1)</vt:lpstr>
      <vt:lpstr>Parsing Using LL(1)</vt:lpstr>
      <vt:lpstr>Parsing Using LL(1)</vt:lpstr>
      <vt:lpstr>LL(k) Parsers</vt:lpstr>
      <vt:lpstr>LL(k) Parsers</vt:lpstr>
      <vt:lpstr>LL(k) Parsers</vt:lpstr>
      <vt:lpstr>LL(k) Parsers</vt:lpstr>
      <vt:lpstr>LL(k) Parsers</vt:lpstr>
      <vt:lpstr>LL(k) Parsers</vt:lpstr>
      <vt:lpstr>LL(k) Parsers</vt:lpstr>
      <vt:lpstr>Section 13</vt:lpstr>
      <vt:lpstr>Topics</vt:lpstr>
      <vt:lpstr>Top Down Parsing</vt:lpstr>
      <vt:lpstr>Right Most Derivation</vt:lpstr>
      <vt:lpstr>Bottom Up Parsing</vt:lpstr>
      <vt:lpstr>Bottom Up Parsing</vt:lpstr>
      <vt:lpstr>LR Parser</vt:lpstr>
      <vt:lpstr>non Predictive Bottom Up Parser</vt:lpstr>
      <vt:lpstr>Back to LR Parsers</vt:lpstr>
      <vt:lpstr>LR Parsers</vt:lpstr>
      <vt:lpstr>Shift and Reduce</vt:lpstr>
      <vt:lpstr>Shift and Reduce</vt:lpstr>
      <vt:lpstr>Using Shift And Reduce</vt:lpstr>
      <vt:lpstr>Using Shift And Reduce</vt:lpstr>
      <vt:lpstr>Using Shift And Reduce Incorrectly</vt:lpstr>
      <vt:lpstr>LR Parser</vt:lpstr>
      <vt:lpstr>Handle</vt:lpstr>
      <vt:lpstr>Handle</vt:lpstr>
      <vt:lpstr>Shift And Reduce with Handle</vt:lpstr>
      <vt:lpstr>Section 14</vt:lpstr>
      <vt:lpstr>Topics</vt:lpstr>
      <vt:lpstr>Concept of Concurrency</vt:lpstr>
      <vt:lpstr>Why Study Concurrency?</vt:lpstr>
      <vt:lpstr>Subprogram-Level Concurrency</vt:lpstr>
      <vt:lpstr>Synchronization</vt:lpstr>
      <vt:lpstr>The Need for Competition Synchronization</vt:lpstr>
      <vt:lpstr>Critical Section </vt:lpstr>
      <vt:lpstr>Task (Thread) States</vt:lpstr>
      <vt:lpstr>Semaphores</vt:lpstr>
      <vt:lpstr>Semaphores</vt:lpstr>
      <vt:lpstr>Semaphores</vt:lpstr>
      <vt:lpstr>Semaphores</vt:lpstr>
      <vt:lpstr>Cooperation Synchronization</vt:lpstr>
      <vt:lpstr>Cooperation Synchronization</vt:lpstr>
      <vt:lpstr>Producer and Consumer</vt:lpstr>
      <vt:lpstr>Adding Competition Synchronization</vt:lpstr>
      <vt:lpstr>Competition Synchronization (II)</vt:lpstr>
      <vt:lpstr>Deadlocks</vt:lpstr>
      <vt:lpstr>Deadlock</vt:lpstr>
      <vt:lpstr>Conditions for Deadlock</vt:lpstr>
      <vt:lpstr>Deadlock Example</vt:lpstr>
      <vt:lpstr>Strategy for Handling Deadlocks</vt:lpstr>
      <vt:lpstr>Section 15</vt:lpstr>
      <vt:lpstr>Topics</vt:lpstr>
      <vt:lpstr>Monitor</vt:lpstr>
      <vt:lpstr>Monitor</vt:lpstr>
      <vt:lpstr>Monitor vs Semaphore</vt:lpstr>
      <vt:lpstr>Competition Synchronization</vt:lpstr>
      <vt:lpstr>Cooperation Synchronization</vt:lpstr>
      <vt:lpstr>Example of Using Monitor</vt:lpstr>
      <vt:lpstr>Example of Using Monitor</vt:lpstr>
      <vt:lpstr>Example of Using Monitor</vt:lpstr>
      <vt:lpstr>Example of Using Monitor</vt:lpstr>
      <vt:lpstr>Example of Using Monitor</vt:lpstr>
      <vt:lpstr>Example of Using Monitor</vt:lpstr>
      <vt:lpstr>Example of Using Monitor</vt:lpstr>
      <vt:lpstr>Example of Using Monitor</vt:lpstr>
      <vt:lpstr>Example of Using Monitor</vt:lpstr>
      <vt:lpstr>Example of Using Monitor</vt:lpstr>
      <vt:lpstr>Example of Using Monitor</vt:lpstr>
      <vt:lpstr>Example of Using Monitor</vt:lpstr>
      <vt:lpstr>Example of Using Monitor</vt:lpstr>
      <vt:lpstr>Example: A Shared Buffer</vt:lpstr>
      <vt:lpstr>Example: A Shared Buffer</vt:lpstr>
      <vt:lpstr>Example: A Shared Buffer</vt:lpstr>
      <vt:lpstr>Message Passing</vt:lpstr>
      <vt:lpstr>Message Passing</vt:lpstr>
      <vt:lpstr>Asynchronous Message Passing</vt:lpstr>
      <vt:lpstr>Asynchronous Message Passing</vt:lpstr>
      <vt:lpstr>Synchronous Message Passing</vt:lpstr>
      <vt:lpstr>Rendezvous  (Not as romantic as it sounds!)</vt:lpstr>
      <vt:lpstr>Java Threads</vt:lpstr>
      <vt:lpstr>Multiple Threads</vt:lpstr>
      <vt:lpstr>Thread States</vt:lpstr>
      <vt:lpstr>Creating threads  by extending the thread class</vt:lpstr>
      <vt:lpstr>Creating threads  by implementing the runnable interface</vt:lpstr>
      <vt:lpstr>Thread Groups</vt:lpstr>
      <vt:lpstr>Using Thread Groups</vt:lpstr>
      <vt:lpstr>Priorities</vt:lpstr>
      <vt:lpstr>Section 16</vt:lpstr>
      <vt:lpstr>Topics</vt:lpstr>
      <vt:lpstr>Java Thread Basics</vt:lpstr>
      <vt:lpstr>Java Thread Basics</vt:lpstr>
      <vt:lpstr>Join Example</vt:lpstr>
      <vt:lpstr>Join Example</vt:lpstr>
      <vt:lpstr>Interrupting Threads</vt:lpstr>
      <vt:lpstr>Interrupt Example</vt:lpstr>
      <vt:lpstr>Interrupt Example</vt:lpstr>
      <vt:lpstr>Java Semaphores</vt:lpstr>
      <vt:lpstr>Semaphore Example</vt:lpstr>
      <vt:lpstr>Question??</vt:lpstr>
      <vt:lpstr>Intrinsic Locks</vt:lpstr>
      <vt:lpstr>Intrinsic Locks</vt:lpstr>
      <vt:lpstr>Intrinsic Locks</vt:lpstr>
      <vt:lpstr>Intrinsic Locks</vt:lpstr>
      <vt:lpstr>Java Monitors</vt:lpstr>
      <vt:lpstr>Java Monitors</vt:lpstr>
      <vt:lpstr>“Wait” Operations</vt:lpstr>
      <vt:lpstr>“Notify” Operations</vt:lpstr>
      <vt:lpstr>Intrinsic Lock Based Monitor Example</vt:lpstr>
      <vt:lpstr>Intrinsic Lock Based Monitor Example</vt:lpstr>
      <vt:lpstr>Semaphore Exercise</vt:lpstr>
      <vt:lpstr>Semaphore Exercise</vt:lpstr>
      <vt:lpstr>Another Mechanism to create Monitors</vt:lpstr>
      <vt:lpstr>“Lock” Example</vt:lpstr>
      <vt:lpstr>Another Mechanism to create Monitors</vt:lpstr>
      <vt:lpstr>Buffer Monitor Example (again)</vt:lpstr>
      <vt:lpstr>Buffer Monitor Example (again)</vt:lpstr>
      <vt:lpstr>Buffer Monitor Example (again)</vt:lpstr>
      <vt:lpstr>“Lock” vs “Synchronized”</vt:lpstr>
      <vt:lpstr>“Lock” vs “Synchronized”</vt:lpstr>
      <vt:lpstr>Atomic Variables</vt:lpstr>
      <vt:lpstr>Atomic Variables Example</vt:lpstr>
      <vt:lpstr>Another Atomic Variable Example</vt:lpstr>
      <vt:lpstr>Another Atomic Variable Example</vt:lpstr>
      <vt:lpstr>Section 17</vt:lpstr>
      <vt:lpstr>Topics</vt:lpstr>
      <vt:lpstr>CPU Scheduling</vt:lpstr>
      <vt:lpstr>Assumptions about Scheduling</vt:lpstr>
      <vt:lpstr>Assumption: CPU Bursts</vt:lpstr>
      <vt:lpstr>Assumption: CPU Bursts</vt:lpstr>
      <vt:lpstr>What is Important in a Scheduling Algorithm?</vt:lpstr>
      <vt:lpstr>What is Important in a Scheduling Algorithm?</vt:lpstr>
      <vt:lpstr>What is Important in a Scheduling Algorithm?</vt:lpstr>
      <vt:lpstr>What is Important in a Scheduling Algorithm?</vt:lpstr>
      <vt:lpstr>Scheduling Algorithms: First-Come, First-Served (FCFS)</vt:lpstr>
      <vt:lpstr>Scheduling Algorithms: First-Come, First-Served (FCFS)</vt:lpstr>
      <vt:lpstr>Scheduling Algorithms: First-Come, First-Served (FCFS)</vt:lpstr>
      <vt:lpstr>Scheduling Algorithms: First-Come, First-Served (FCFS)</vt:lpstr>
      <vt:lpstr>Scheduling Algorithms: First-Come, First-Served (FCFS)</vt:lpstr>
      <vt:lpstr>How Can We Improve on This?</vt:lpstr>
      <vt:lpstr>Round Robin (RR) Scheduling</vt:lpstr>
      <vt:lpstr>Round Robin (RR) Scheduling</vt:lpstr>
      <vt:lpstr>Example of RR with Time Quantum = 4</vt:lpstr>
      <vt:lpstr>Example of RR with Time Quantum = 4</vt:lpstr>
      <vt:lpstr>Turnaround Time Varies With The Time Quantum</vt:lpstr>
      <vt:lpstr>Example of RR with Time Quantum = 20</vt:lpstr>
      <vt:lpstr>Example of RR with Time Quantum = 20</vt:lpstr>
      <vt:lpstr>RR Summary</vt:lpstr>
      <vt:lpstr>RR Summary</vt:lpstr>
      <vt:lpstr>Comparing FCFS and RR</vt:lpstr>
      <vt:lpstr>Potential Last Lecture Topics</vt:lpstr>
      <vt:lpstr>Section 18</vt:lpstr>
      <vt:lpstr>Topics</vt:lpstr>
      <vt:lpstr>Dreams of a Programmer</vt:lpstr>
      <vt:lpstr>What is a Web Service ?</vt:lpstr>
      <vt:lpstr>What is a Web Service ?</vt:lpstr>
      <vt:lpstr>creating and using Web services</vt:lpstr>
      <vt:lpstr>High Level Perspective</vt:lpstr>
      <vt:lpstr>High Level Perspective</vt:lpstr>
      <vt:lpstr>Web Service Call</vt:lpstr>
      <vt:lpstr>Ideal World Scenario: Discovery Service</vt:lpstr>
      <vt:lpstr>Discovery Service</vt:lpstr>
      <vt:lpstr>Discovery Service</vt:lpstr>
      <vt:lpstr>Discovery Service</vt:lpstr>
      <vt:lpstr>WSDL</vt:lpstr>
      <vt:lpstr>Sample WSDL</vt:lpstr>
      <vt:lpstr>Sample WSDL</vt:lpstr>
      <vt:lpstr>Sample WSDL</vt:lpstr>
      <vt:lpstr>Sample WSDL</vt:lpstr>
      <vt:lpstr>Sample WSDL</vt:lpstr>
      <vt:lpstr>Sample WSDL</vt:lpstr>
      <vt:lpstr>Sample WSDL</vt:lpstr>
      <vt:lpstr>SOAP Message</vt:lpstr>
      <vt:lpstr>Why Is It So Useful?</vt:lpstr>
      <vt:lpstr>Why Is It So Useful?</vt:lpstr>
      <vt:lpstr>Why Is It So Useful?</vt:lpstr>
      <vt:lpstr>Why Is It So Useful?</vt:lpstr>
      <vt:lpstr>Thank you!</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Lecture 0</dc:title>
  <dc:creator>mcadieux</dc:creator>
  <cp:lastModifiedBy>Gregor v. Bochmann</cp:lastModifiedBy>
  <cp:revision>14</cp:revision>
  <dcterms:created xsi:type="dcterms:W3CDTF">2014-09-04T14:16:20Z</dcterms:created>
  <dcterms:modified xsi:type="dcterms:W3CDTF">2014-09-05T01:13:24Z</dcterms:modified>
</cp:coreProperties>
</file>